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9" r:id="rId10"/>
    <p:sldId id="267" r:id="rId11"/>
    <p:sldId id="278" r:id="rId12"/>
    <p:sldId id="265" r:id="rId13"/>
    <p:sldId id="266" r:id="rId14"/>
    <p:sldId id="268" r:id="rId15"/>
    <p:sldId id="269" r:id="rId16"/>
    <p:sldId id="276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F2BB-BB40-47D4-9E5C-9C7B5C53968F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C2EE-62E6-4240-B0B4-7C2D6031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5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0" y="0"/>
            <a:ext cx="12195740" cy="6858000"/>
          </a:xfrm>
          <a:prstGeom prst="rect">
            <a:avLst/>
          </a:prstGeom>
          <a:gradFill flip="none" rotWithShape="1">
            <a:gsLst>
              <a:gs pos="0">
                <a:srgbClr val="DCDCDC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45" name="直角三角形 120"/>
          <p:cNvSpPr>
            <a:spLocks noChangeArrowheads="1"/>
          </p:cNvSpPr>
          <p:nvPr/>
        </p:nvSpPr>
        <p:spPr bwMode="auto">
          <a:xfrm rot="8990647">
            <a:off x="9022438" y="2795985"/>
            <a:ext cx="2226217" cy="1309049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6" name="直角三角形 121"/>
          <p:cNvSpPr>
            <a:spLocks noChangeArrowheads="1"/>
          </p:cNvSpPr>
          <p:nvPr/>
        </p:nvSpPr>
        <p:spPr bwMode="auto">
          <a:xfrm rot="5358376">
            <a:off x="8416129" y="4001546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7" name="直角三角形 122"/>
          <p:cNvSpPr>
            <a:spLocks noChangeArrowheads="1"/>
          </p:cNvSpPr>
          <p:nvPr/>
        </p:nvSpPr>
        <p:spPr bwMode="auto">
          <a:xfrm rot="1805345">
            <a:off x="9142418" y="5090165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8" name="任意多边形 47"/>
          <p:cNvSpPr>
            <a:spLocks noChangeArrowheads="1"/>
          </p:cNvSpPr>
          <p:nvPr/>
        </p:nvSpPr>
        <p:spPr bwMode="auto">
          <a:xfrm rot="19790647">
            <a:off x="10527569" y="5226930"/>
            <a:ext cx="1597713" cy="1309049"/>
          </a:xfrm>
          <a:custGeom>
            <a:avLst/>
            <a:gdLst>
              <a:gd name="connsiteX0" fmla="*/ 0 w 1597713"/>
              <a:gd name="connsiteY0" fmla="*/ 0 h 1309049"/>
              <a:gd name="connsiteX1" fmla="*/ 1597713 w 1597713"/>
              <a:gd name="connsiteY1" fmla="*/ 939480 h 1309049"/>
              <a:gd name="connsiteX2" fmla="*/ 1382999 w 1597713"/>
              <a:gd name="connsiteY2" fmla="*/ 1309049 h 1309049"/>
              <a:gd name="connsiteX3" fmla="*/ 0 w 1597713"/>
              <a:gd name="connsiteY3" fmla="*/ 1309049 h 130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713" h="1309049">
                <a:moveTo>
                  <a:pt x="0" y="0"/>
                </a:moveTo>
                <a:lnTo>
                  <a:pt x="1597713" y="939480"/>
                </a:lnTo>
                <a:lnTo>
                  <a:pt x="1382999" y="1309049"/>
                </a:lnTo>
                <a:lnTo>
                  <a:pt x="0" y="1309049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9" name="任意多边形 48"/>
          <p:cNvSpPr>
            <a:spLocks noChangeArrowheads="1"/>
          </p:cNvSpPr>
          <p:nvPr/>
        </p:nvSpPr>
        <p:spPr bwMode="auto">
          <a:xfrm rot="16084695">
            <a:off x="11349894" y="4860457"/>
            <a:ext cx="1056335" cy="600268"/>
          </a:xfrm>
          <a:custGeom>
            <a:avLst/>
            <a:gdLst>
              <a:gd name="connsiteX0" fmla="*/ 1056335 w 1056335"/>
              <a:gd name="connsiteY0" fmla="*/ 600268 h 600268"/>
              <a:gd name="connsiteX1" fmla="*/ 0 w 1056335"/>
              <a:gd name="connsiteY1" fmla="*/ 564825 h 600268"/>
              <a:gd name="connsiteX2" fmla="*/ 0 w 1056335"/>
              <a:gd name="connsiteY2" fmla="*/ 0 h 60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335" h="600268">
                <a:moveTo>
                  <a:pt x="1056335" y="600268"/>
                </a:moveTo>
                <a:lnTo>
                  <a:pt x="0" y="564825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0" name="任意多边形 49"/>
          <p:cNvSpPr>
            <a:spLocks noChangeArrowheads="1"/>
          </p:cNvSpPr>
          <p:nvPr/>
        </p:nvSpPr>
        <p:spPr bwMode="auto">
          <a:xfrm rot="12590647">
            <a:off x="10324146" y="2796632"/>
            <a:ext cx="2264591" cy="1286867"/>
          </a:xfrm>
          <a:custGeom>
            <a:avLst/>
            <a:gdLst>
              <a:gd name="connsiteX0" fmla="*/ 2264591 w 2264591"/>
              <a:gd name="connsiteY0" fmla="*/ 1286867 h 1286867"/>
              <a:gd name="connsiteX1" fmla="*/ 689960 w 2264591"/>
              <a:gd name="connsiteY1" fmla="*/ 1286867 h 1286867"/>
              <a:gd name="connsiteX2" fmla="*/ 0 w 2264591"/>
              <a:gd name="connsiteY2" fmla="*/ 84277 h 1286867"/>
              <a:gd name="connsiteX3" fmla="*/ 0 w 2264591"/>
              <a:gd name="connsiteY3" fmla="*/ 0 h 1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91" h="1286867">
                <a:moveTo>
                  <a:pt x="2264591" y="1286867"/>
                </a:moveTo>
                <a:lnTo>
                  <a:pt x="689960" y="1286867"/>
                </a:lnTo>
                <a:lnTo>
                  <a:pt x="0" y="84277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1" name="直角三角形 109"/>
          <p:cNvSpPr>
            <a:spLocks noChangeArrowheads="1"/>
          </p:cNvSpPr>
          <p:nvPr/>
        </p:nvSpPr>
        <p:spPr bwMode="auto">
          <a:xfrm rot="5358376">
            <a:off x="10267009" y="452309"/>
            <a:ext cx="2192089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2" name="任意多边形 51"/>
          <p:cNvSpPr>
            <a:spLocks noChangeArrowheads="1"/>
          </p:cNvSpPr>
          <p:nvPr/>
        </p:nvSpPr>
        <p:spPr bwMode="auto">
          <a:xfrm rot="1805345">
            <a:off x="11002219" y="1334989"/>
            <a:ext cx="1587649" cy="1286867"/>
          </a:xfrm>
          <a:custGeom>
            <a:avLst/>
            <a:gdLst>
              <a:gd name="connsiteX0" fmla="*/ 0 w 1587649"/>
              <a:gd name="connsiteY0" fmla="*/ 0 h 1286867"/>
              <a:gd name="connsiteX1" fmla="*/ 1255342 w 1587649"/>
              <a:gd name="connsiteY1" fmla="*/ 713355 h 1286867"/>
              <a:gd name="connsiteX2" fmla="*/ 1587649 w 1587649"/>
              <a:gd name="connsiteY2" fmla="*/ 1286867 h 1286867"/>
              <a:gd name="connsiteX3" fmla="*/ 0 w 1587649"/>
              <a:gd name="connsiteY3" fmla="*/ 1286867 h 1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649" h="1286867">
                <a:moveTo>
                  <a:pt x="0" y="0"/>
                </a:moveTo>
                <a:lnTo>
                  <a:pt x="1255342" y="713355"/>
                </a:lnTo>
                <a:lnTo>
                  <a:pt x="1587649" y="1286867"/>
                </a:lnTo>
                <a:lnTo>
                  <a:pt x="0" y="1286867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3" name="直角三角形 135"/>
          <p:cNvSpPr>
            <a:spLocks noChangeArrowheads="1"/>
          </p:cNvSpPr>
          <p:nvPr/>
        </p:nvSpPr>
        <p:spPr bwMode="auto">
          <a:xfrm rot="5358376">
            <a:off x="6206304" y="461687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4" name="直角三角形 136"/>
          <p:cNvSpPr>
            <a:spLocks noChangeArrowheads="1"/>
          </p:cNvSpPr>
          <p:nvPr/>
        </p:nvSpPr>
        <p:spPr bwMode="auto">
          <a:xfrm rot="1805345">
            <a:off x="6932593" y="1550306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5" name="直角三角形 137"/>
          <p:cNvSpPr>
            <a:spLocks noChangeArrowheads="1"/>
          </p:cNvSpPr>
          <p:nvPr/>
        </p:nvSpPr>
        <p:spPr bwMode="auto">
          <a:xfrm rot="19790647">
            <a:off x="8275214" y="1529205"/>
            <a:ext cx="2226217" cy="1309049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6" name="直角三角形 138"/>
          <p:cNvSpPr>
            <a:spLocks noChangeArrowheads="1"/>
          </p:cNvSpPr>
          <p:nvPr/>
        </p:nvSpPr>
        <p:spPr bwMode="auto">
          <a:xfrm rot="16084695">
            <a:off x="8904847" y="406536"/>
            <a:ext cx="2175462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7" name="任意多边形 56"/>
          <p:cNvSpPr>
            <a:spLocks noChangeArrowheads="1"/>
          </p:cNvSpPr>
          <p:nvPr/>
        </p:nvSpPr>
        <p:spPr bwMode="auto">
          <a:xfrm rot="12590647">
            <a:off x="9223726" y="-364728"/>
            <a:ext cx="1054318" cy="1204015"/>
          </a:xfrm>
          <a:custGeom>
            <a:avLst/>
            <a:gdLst>
              <a:gd name="connsiteX0" fmla="*/ 1054318 w 1054318"/>
              <a:gd name="connsiteY0" fmla="*/ 599122 h 1204015"/>
              <a:gd name="connsiteX1" fmla="*/ 0 w 1054318"/>
              <a:gd name="connsiteY1" fmla="*/ 1204015 h 1204015"/>
              <a:gd name="connsiteX2" fmla="*/ 0 w 1054318"/>
              <a:gd name="connsiteY2" fmla="*/ 0 h 120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318" h="1204015">
                <a:moveTo>
                  <a:pt x="1054318" y="599122"/>
                </a:moveTo>
                <a:lnTo>
                  <a:pt x="0" y="1204015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89964" y="3666772"/>
            <a:ext cx="5873503" cy="4749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04850" y="2357075"/>
            <a:ext cx="5873503" cy="1159472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pic>
        <p:nvPicPr>
          <p:cNvPr id="80" name="Picture 2" descr="D:\工作\品牌@2012\VI项目\ALIBABA logo\20110909 LOGO upat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660" y="6309989"/>
            <a:ext cx="1452677" cy="332927"/>
          </a:xfrm>
          <a:prstGeom prst="rect">
            <a:avLst/>
          </a:prstGeom>
          <a:noFill/>
        </p:spPr>
      </p:pic>
      <p:grpSp>
        <p:nvGrpSpPr>
          <p:cNvPr id="82" name="组合 81"/>
          <p:cNvGrpSpPr/>
          <p:nvPr/>
        </p:nvGrpSpPr>
        <p:grpSpPr>
          <a:xfrm>
            <a:off x="5285177" y="863001"/>
            <a:ext cx="1621645" cy="45720"/>
            <a:chOff x="5193749" y="863001"/>
            <a:chExt cx="1621434" cy="45720"/>
          </a:xfrm>
        </p:grpSpPr>
        <p:sp>
          <p:nvSpPr>
            <p:cNvPr id="83" name="矩形 82"/>
            <p:cNvSpPr/>
            <p:nvPr userDrawn="1"/>
          </p:nvSpPr>
          <p:spPr>
            <a:xfrm>
              <a:off x="5844074" y="863001"/>
              <a:ext cx="144016" cy="45720"/>
            </a:xfrm>
            <a:prstGeom prst="rect">
              <a:avLst/>
            </a:prstGeom>
            <a:solidFill>
              <a:srgbClr val="92E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6020844" y="863001"/>
              <a:ext cx="144016" cy="45719"/>
            </a:xfrm>
            <a:prstGeom prst="rect">
              <a:avLst/>
            </a:prstGeom>
            <a:solidFill>
              <a:srgbClr val="F86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6197614" y="863001"/>
              <a:ext cx="144016" cy="45719"/>
            </a:xfrm>
            <a:prstGeom prst="rect">
              <a:avLst/>
            </a:prstGeom>
            <a:solidFill>
              <a:srgbClr val="F5C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5193749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6374382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5667304" y="863001"/>
              <a:ext cx="144016" cy="45720"/>
            </a:xfrm>
            <a:prstGeom prst="rect">
              <a:avLst/>
            </a:prstGeom>
            <a:solidFill>
              <a:srgbClr val="79A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</p:grpSp>
      <p:sp>
        <p:nvSpPr>
          <p:cNvPr id="96" name="直角三角形 114"/>
          <p:cNvSpPr>
            <a:spLocks noChangeArrowheads="1"/>
          </p:cNvSpPr>
          <p:nvPr/>
        </p:nvSpPr>
        <p:spPr bwMode="auto">
          <a:xfrm rot="10800000">
            <a:off x="6527103" y="2003830"/>
            <a:ext cx="1445101" cy="849741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7" name="直角三角形 115"/>
          <p:cNvSpPr>
            <a:spLocks noChangeArrowheads="1"/>
          </p:cNvSpPr>
          <p:nvPr/>
        </p:nvSpPr>
        <p:spPr bwMode="auto">
          <a:xfrm rot="7167729">
            <a:off x="5784969" y="2479369"/>
            <a:ext cx="1470011" cy="835342"/>
          </a:xfrm>
          <a:prstGeom prst="rtTriangle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8" name="直角三角形 116"/>
          <p:cNvSpPr>
            <a:spLocks noChangeArrowheads="1"/>
          </p:cNvSpPr>
          <p:nvPr/>
        </p:nvSpPr>
        <p:spPr bwMode="auto">
          <a:xfrm rot="3614698">
            <a:off x="5848261" y="3337856"/>
            <a:ext cx="1470011" cy="835342"/>
          </a:xfrm>
          <a:prstGeom prst="rtTriangl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9" name="直角三角形 117"/>
          <p:cNvSpPr>
            <a:spLocks noChangeArrowheads="1"/>
          </p:cNvSpPr>
          <p:nvPr/>
        </p:nvSpPr>
        <p:spPr bwMode="auto">
          <a:xfrm>
            <a:off x="6606793" y="3756600"/>
            <a:ext cx="1445101" cy="849741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100" name="直角三角形 118"/>
          <p:cNvSpPr>
            <a:spLocks noChangeArrowheads="1"/>
          </p:cNvSpPr>
          <p:nvPr/>
        </p:nvSpPr>
        <p:spPr bwMode="auto">
          <a:xfrm rot="17894048">
            <a:off x="7316888" y="3299004"/>
            <a:ext cx="1470011" cy="835342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101" name="直角三角形 119"/>
          <p:cNvSpPr>
            <a:spLocks noChangeArrowheads="1"/>
          </p:cNvSpPr>
          <p:nvPr/>
        </p:nvSpPr>
        <p:spPr bwMode="auto">
          <a:xfrm rot="14400000">
            <a:off x="7259441" y="2435902"/>
            <a:ext cx="1470011" cy="835342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3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10190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99930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56305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9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516" y="6300884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413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  <p:pic>
        <p:nvPicPr>
          <p:cNvPr id="8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660" y="6309989"/>
            <a:ext cx="1452677" cy="332927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 userDrawn="1"/>
        </p:nvGrpSpPr>
        <p:grpSpPr>
          <a:xfrm>
            <a:off x="5285177" y="863001"/>
            <a:ext cx="1621645" cy="45720"/>
            <a:chOff x="5193749" y="863001"/>
            <a:chExt cx="1621434" cy="45720"/>
          </a:xfrm>
        </p:grpSpPr>
        <p:sp>
          <p:nvSpPr>
            <p:cNvPr id="11" name="矩形 10"/>
            <p:cNvSpPr/>
            <p:nvPr userDrawn="1"/>
          </p:nvSpPr>
          <p:spPr>
            <a:xfrm>
              <a:off x="5844074" y="863001"/>
              <a:ext cx="144016" cy="45720"/>
            </a:xfrm>
            <a:prstGeom prst="rect">
              <a:avLst/>
            </a:prstGeom>
            <a:solidFill>
              <a:srgbClr val="92E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20844" y="863001"/>
              <a:ext cx="144016" cy="45719"/>
            </a:xfrm>
            <a:prstGeom prst="rect">
              <a:avLst/>
            </a:prstGeom>
            <a:solidFill>
              <a:srgbClr val="F86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197614" y="863001"/>
              <a:ext cx="144016" cy="45719"/>
            </a:xfrm>
            <a:prstGeom prst="rect">
              <a:avLst/>
            </a:prstGeom>
            <a:solidFill>
              <a:srgbClr val="F5C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193749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374382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667304" y="863001"/>
              <a:ext cx="144016" cy="45720"/>
            </a:xfrm>
            <a:prstGeom prst="rect">
              <a:avLst/>
            </a:prstGeom>
            <a:solidFill>
              <a:srgbClr val="79A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204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9857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45869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6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836" y="6139890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3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5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836" y="6265106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0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97795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9363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-364728"/>
            <a:ext cx="12589868" cy="7222728"/>
            <a:chOff x="-2989942" y="-361224"/>
            <a:chExt cx="12589868" cy="7222728"/>
          </a:xfrm>
        </p:grpSpPr>
        <p:sp>
          <p:nvSpPr>
            <p:cNvPr id="26" name="矩形 25"/>
            <p:cNvSpPr/>
            <p:nvPr userDrawn="1"/>
          </p:nvSpPr>
          <p:spPr>
            <a:xfrm>
              <a:off x="-2989942" y="3504"/>
              <a:ext cx="12195740" cy="6858000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27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28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29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0" name="任意多边形 29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1" name="任意多边形 30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2" name="任意多边形 31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3" name="直角三角形 109"/>
            <p:cNvSpPr>
              <a:spLocks noChangeArrowheads="1"/>
            </p:cNvSpPr>
            <p:nvPr/>
          </p:nvSpPr>
          <p:spPr bwMode="auto">
            <a:xfrm rot="5358376">
              <a:off x="7277203" y="455948"/>
              <a:ext cx="2191819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4" name="任意多边形 33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5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6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7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8" name="直角三角形 138"/>
            <p:cNvSpPr>
              <a:spLocks noChangeArrowheads="1"/>
            </p:cNvSpPr>
            <p:nvPr/>
          </p:nvSpPr>
          <p:spPr bwMode="auto">
            <a:xfrm rot="16084695">
              <a:off x="5971362" y="464635"/>
              <a:ext cx="206621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9" name="任意多边形 38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2018/7/20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082676"/>
            <a:ext cx="10954459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3454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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分级模型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优缺点评估，选型原因</a:t>
            </a:r>
            <a:endParaRPr lang="en-US" altLang="zh-CN" dirty="0" smtClean="0"/>
          </a:p>
          <a:p>
            <a:r>
              <a:rPr lang="zh-CN" altLang="en-US" dirty="0" smtClean="0"/>
              <a:t>分级模型配置，比较固定，不灵活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29" y="1082675"/>
            <a:ext cx="8612491" cy="5214938"/>
          </a:xfrm>
        </p:spPr>
      </p:pic>
    </p:spTree>
    <p:extLst>
      <p:ext uri="{BB962C8B-B14F-4D97-AF65-F5344CB8AC3E}">
        <p14:creationId xmlns:p14="http://schemas.microsoft.com/office/powerpoint/2010/main" val="6968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6" y="1082675"/>
            <a:ext cx="10740058" cy="5214938"/>
          </a:xfrm>
        </p:spPr>
      </p:pic>
    </p:spTree>
    <p:extLst>
      <p:ext uri="{BB962C8B-B14F-4D97-AF65-F5344CB8AC3E}">
        <p14:creationId xmlns:p14="http://schemas.microsoft.com/office/powerpoint/2010/main" val="11377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分级模型流程图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3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5" y="1958827"/>
            <a:ext cx="11535387" cy="2532489"/>
          </a:xfrm>
        </p:spPr>
      </p:pic>
    </p:spTree>
    <p:extLst>
      <p:ext uri="{BB962C8B-B14F-4D97-AF65-F5344CB8AC3E}">
        <p14:creationId xmlns:p14="http://schemas.microsoft.com/office/powerpoint/2010/main" val="20324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graphicFrame>
        <p:nvGraphicFramePr>
          <p:cNvPr id="4" name="PA-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7491245"/>
              </p:ext>
            </p:extLst>
          </p:nvPr>
        </p:nvGraphicFramePr>
        <p:xfrm>
          <a:off x="793340" y="1665380"/>
          <a:ext cx="1095375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</a:t>
                      </a:r>
                      <a:r>
                        <a:rPr lang="zh-CN" altLang="en-US" dirty="0" smtClean="0"/>
                        <a:t>日志平台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SLS</a:t>
                      </a:r>
                      <a:r>
                        <a:rPr lang="zh-CN" altLang="en-US" dirty="0" smtClean="0"/>
                        <a:t>日志服务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zh-CN" altLang="en-US" dirty="0" smtClean="0"/>
                        <a:t>日志平台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PowerLog</a:t>
                      </a:r>
                      <a:r>
                        <a:rPr lang="zh-CN" altLang="en-US" dirty="0" smtClean="0"/>
                        <a:t>日志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接入成本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较高，各应用接入，重复配置多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日志结构化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侵入性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高，需要自定义日志结构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高，需要自定义日志结构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链路方式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Logagent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tt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Logtail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sls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eagleeye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sls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powerlog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调用链路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全文检索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A-文本框 4"/>
          <p:cNvSpPr txBox="1"/>
          <p:nvPr>
            <p:custDataLst>
              <p:tags r:id="rId3"/>
            </p:custDataLst>
          </p:nvPr>
        </p:nvSpPr>
        <p:spPr>
          <a:xfrm>
            <a:off x="793340" y="1038422"/>
            <a:ext cx="1620957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集团日志方案对比</a:t>
            </a:r>
            <a:endParaRPr lang="zh-CN" altLang="en-US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328" y="5262282"/>
            <a:ext cx="97087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最后，排查方案选用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powerlog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日志平台，各方面都有支持，同时自身整合集团内中间件，省去了使用方不少力气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5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5" y="1649326"/>
            <a:ext cx="10953750" cy="3005871"/>
          </a:xfrm>
        </p:spPr>
      </p:pic>
    </p:spTree>
    <p:extLst>
      <p:ext uri="{BB962C8B-B14F-4D97-AF65-F5344CB8AC3E}">
        <p14:creationId xmlns:p14="http://schemas.microsoft.com/office/powerpoint/2010/main" val="29955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采集二方包设计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38960"/>
              </p:ext>
            </p:extLst>
          </p:nvPr>
        </p:nvGraphicFramePr>
        <p:xfrm>
          <a:off x="622301" y="1934322"/>
          <a:ext cx="1095375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Alimonitor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Xflush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sunfire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黄金眼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指标采集类型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自定义指标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自定义指标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消息系统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略高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侵入性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略高，自定义指标需要侵入代码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略高，自定义指标需要侵入代码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异常报警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指标预测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图表展示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2301" y="11555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各监控系统对比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9222" y="5293639"/>
            <a:ext cx="97087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最后，业务指标方案选择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kmonitor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，各方面功能都支持得比较完善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业务介绍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问题与挑战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效果评估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未来思考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8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广告审核业务介绍</a:t>
            </a:r>
            <a:endParaRPr lang="en-US" altLang="zh-CN" dirty="0" smtClean="0"/>
          </a:p>
          <a:p>
            <a:pPr lvl="1"/>
            <a:r>
              <a:rPr lang="zh-CN" altLang="en-US" dirty="0"/>
              <a:t>法</a:t>
            </a:r>
            <a:r>
              <a:rPr lang="zh-CN" altLang="en-US" dirty="0" smtClean="0"/>
              <a:t>务风险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种类多样的广告产品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高效的审核流程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满足多样性的审核需求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21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业务介绍</a:t>
            </a:r>
          </a:p>
        </p:txBody>
      </p:sp>
      <p:pic>
        <p:nvPicPr>
          <p:cNvPr id="98" name="内容占位符 9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2" y="930555"/>
            <a:ext cx="10397915" cy="5214938"/>
          </a:xfrm>
        </p:spPr>
      </p:pic>
    </p:spTree>
    <p:extLst>
      <p:ext uri="{BB962C8B-B14F-4D97-AF65-F5344CB8AC3E}">
        <p14:creationId xmlns:p14="http://schemas.microsoft.com/office/powerpoint/2010/main" val="34790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基于消息列队的审核模型，无法针对性地处理工单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审核链路异步结构，后台人员排查问题耗费精力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审核工单依赖人工审核，上下游处理速度存在差异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系统缺少运行时业务衡量指标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问题与挑战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有序消费模型（给出排队的图）</a:t>
            </a:r>
            <a:endParaRPr lang="en-US" altLang="zh-CN" dirty="0" smtClean="0"/>
          </a:p>
          <a:p>
            <a:r>
              <a:rPr lang="zh-CN" altLang="en-US" dirty="0" smtClean="0"/>
              <a:t>列举排查问题的一些场景</a:t>
            </a:r>
            <a:endParaRPr lang="en-US" altLang="zh-CN" dirty="0" smtClean="0"/>
          </a:p>
          <a:p>
            <a:r>
              <a:rPr lang="zh-CN" altLang="en-US" dirty="0" smtClean="0"/>
              <a:t>上下游处理速度的差异、缺乏运行时系统的业务数据指标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无法预警、无法及早地应对某些场景（集团类目调整、某些产品大促）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基于消息分级的双表模型</a:t>
            </a:r>
            <a:endParaRPr lang="en-US" altLang="zh-CN" dirty="0" smtClean="0"/>
          </a:p>
          <a:p>
            <a:r>
              <a:rPr lang="zh-CN" altLang="en-US" dirty="0"/>
              <a:t>鹰眼业务全息排</a:t>
            </a:r>
            <a:r>
              <a:rPr lang="zh-CN" altLang="en-US" dirty="0" smtClean="0"/>
              <a:t>查接入与</a:t>
            </a:r>
            <a:r>
              <a:rPr lang="en-US" altLang="zh-CN" dirty="0" err="1" smtClean="0"/>
              <a:t>odps</a:t>
            </a:r>
            <a:r>
              <a:rPr lang="zh-CN" altLang="en-US" dirty="0" smtClean="0"/>
              <a:t>全量链路离线分析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 err="1" smtClean="0"/>
              <a:t>KMonitor</a:t>
            </a:r>
            <a:r>
              <a:rPr lang="zh-CN" altLang="en-US" dirty="0" smtClean="0"/>
              <a:t>平台的业务指标实时监控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532653" y="1826746"/>
            <a:ext cx="6737723" cy="1902572"/>
          </a:xfrm>
        </p:spPr>
        <p:txBody>
          <a:bodyPr/>
          <a:lstStyle/>
          <a:p>
            <a:r>
              <a:rPr lang="zh-CN" altLang="en-US" dirty="0"/>
              <a:t>法</a:t>
            </a:r>
            <a:r>
              <a:rPr lang="zh-CN" altLang="en-US" dirty="0" smtClean="0"/>
              <a:t>务风险</a:t>
            </a:r>
            <a:endParaRPr lang="en-US" altLang="zh-CN" dirty="0" smtClean="0"/>
          </a:p>
          <a:p>
            <a:r>
              <a:rPr lang="zh-CN" altLang="en-US" dirty="0" smtClean="0"/>
              <a:t>商品消耗的影响</a:t>
            </a:r>
            <a:endParaRPr lang="en-US" altLang="zh-CN" dirty="0" smtClean="0"/>
          </a:p>
          <a:p>
            <a:r>
              <a:rPr lang="zh-CN" altLang="en-US" dirty="0"/>
              <a:t>工</a:t>
            </a:r>
            <a:r>
              <a:rPr lang="zh-CN" altLang="en-US" dirty="0" smtClean="0"/>
              <a:t>单量骤增情况有预警措施和应对办法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815788" y="1084729"/>
            <a:ext cx="320936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审核基本要求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内容占位符 14"/>
          <p:cNvSpPr txBox="1">
            <a:spLocks/>
          </p:cNvSpPr>
          <p:nvPr/>
        </p:nvSpPr>
        <p:spPr>
          <a:xfrm>
            <a:off x="532652" y="4372722"/>
            <a:ext cx="6737723" cy="190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"/>
              <a:defRPr lang="zh-CN" altLang="en-US" sz="2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审核消息及时消费</a:t>
            </a:r>
            <a:endParaRPr lang="en-US" altLang="zh-CN" dirty="0" smtClean="0"/>
          </a:p>
          <a:p>
            <a:r>
              <a:rPr lang="zh-CN" altLang="en-US" dirty="0" smtClean="0"/>
              <a:t>消耗高的工单有一定的优先级</a:t>
            </a:r>
            <a:endParaRPr lang="en-US" altLang="zh-CN" dirty="0" smtClean="0"/>
          </a:p>
          <a:p>
            <a:r>
              <a:rPr lang="zh-CN" altLang="en-US" dirty="0" smtClean="0"/>
              <a:t>可以对骤增的工单进行订正</a:t>
            </a:r>
            <a:endParaRPr lang="zh-CN" altLang="en-US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692147" y="3891680"/>
            <a:ext cx="320936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系统对应的设计要求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0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028545"/>
              </p:ext>
            </p:extLst>
          </p:nvPr>
        </p:nvGraphicFramePr>
        <p:xfrm>
          <a:off x="622301" y="1835710"/>
          <a:ext cx="109537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38"/>
                <a:gridCol w="2738438"/>
                <a:gridCol w="2738438"/>
                <a:gridCol w="273843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之前的方案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基于消息队列分级转储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基于双表模型的分级处理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消息堆积时间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对产品消耗的影响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能够优先处理高优先级的工单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工单量骤增的应对措施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手动订正工单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基于消息队列做处理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基于数据库表做处理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支持工单分级、类别化处理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可以支持，需要增加消息列队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查询支持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改造成本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略高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heme/theme1.xml><?xml version="1.0" encoding="utf-8"?>
<a:theme xmlns:a="http://schemas.openxmlformats.org/drawingml/2006/main" name="A000120140530A99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5646</TotalTime>
  <Words>678</Words>
  <Application>Microsoft Office PowerPoint</Application>
  <PresentationFormat>宽屏</PresentationFormat>
  <Paragraphs>158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幼圆</vt:lpstr>
      <vt:lpstr>Arial</vt:lpstr>
      <vt:lpstr>Calibri</vt:lpstr>
      <vt:lpstr>Times New Roman</vt:lpstr>
      <vt:lpstr>Wingdings 2</vt:lpstr>
      <vt:lpstr>A000120140530A99PPBG</vt:lpstr>
      <vt:lpstr>PowerPoint 演示文稿</vt:lpstr>
      <vt:lpstr>PowerPoint 演示文稿</vt:lpstr>
      <vt:lpstr>1.业务介绍</vt:lpstr>
      <vt:lpstr>1.业务介绍</vt:lpstr>
      <vt:lpstr>2.问题与挑战</vt:lpstr>
      <vt:lpstr>2.问题与挑战</vt:lpstr>
      <vt:lpstr>3.解决方案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3.解决方案-链路排查</vt:lpstr>
      <vt:lpstr>3.解决方案-链路排查</vt:lpstr>
      <vt:lpstr>3.解决方案-链路排查</vt:lpstr>
      <vt:lpstr>3.解决方案-业务指标监控</vt:lpstr>
      <vt:lpstr>3.解决方案-业务指标监控</vt:lpstr>
      <vt:lpstr>3.解决方案-业务指标监控</vt:lpstr>
      <vt:lpstr>3.解决方案-业务指标监控</vt:lpstr>
      <vt:lpstr>PowerPoint 演示文稿</vt:lpstr>
    </vt:vector>
  </TitlesOfParts>
  <Company>Alibaba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编城</dc:creator>
  <cp:lastModifiedBy>编城</cp:lastModifiedBy>
  <cp:revision>67</cp:revision>
  <dcterms:created xsi:type="dcterms:W3CDTF">2018-06-12T11:34:01Z</dcterms:created>
  <dcterms:modified xsi:type="dcterms:W3CDTF">2018-07-24T09:13:50Z</dcterms:modified>
</cp:coreProperties>
</file>