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31"/>
  </p:notesMasterIdLst>
  <p:sldIdLst>
    <p:sldId id="301" r:id="rId6"/>
    <p:sldId id="283" r:id="rId7"/>
    <p:sldId id="288" r:id="rId8"/>
    <p:sldId id="260" r:id="rId9"/>
    <p:sldId id="292" r:id="rId10"/>
    <p:sldId id="285" r:id="rId11"/>
    <p:sldId id="263" r:id="rId12"/>
    <p:sldId id="264" r:id="rId13"/>
    <p:sldId id="278" r:id="rId14"/>
    <p:sldId id="293" r:id="rId15"/>
    <p:sldId id="294" r:id="rId16"/>
    <p:sldId id="290" r:id="rId17"/>
    <p:sldId id="267" r:id="rId18"/>
    <p:sldId id="306" r:id="rId19"/>
    <p:sldId id="273" r:id="rId20"/>
    <p:sldId id="271" r:id="rId21"/>
    <p:sldId id="303" r:id="rId22"/>
    <p:sldId id="307" r:id="rId23"/>
    <p:sldId id="308" r:id="rId24"/>
    <p:sldId id="276" r:id="rId25"/>
    <p:sldId id="268" r:id="rId26"/>
    <p:sldId id="304" r:id="rId27"/>
    <p:sldId id="305" r:id="rId28"/>
    <p:sldId id="297" r:id="rId29"/>
    <p:sldId id="29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D6A"/>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5771" autoAdjust="0"/>
  </p:normalViewPr>
  <p:slideViewPr>
    <p:cSldViewPr snapToGrid="0">
      <p:cViewPr varScale="1">
        <p:scale>
          <a:sx n="85" d="100"/>
          <a:sy n="85" d="100"/>
        </p:scale>
        <p:origin x="1398" y="90"/>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944716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13</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3568789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15</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集团内的</a:t>
            </a:r>
            <a:r>
              <a:rPr lang="en-US" altLang="zh-CN" dirty="0" err="1" smtClean="0"/>
              <a:t>hsf</a:t>
            </a:r>
            <a:r>
              <a:rPr lang="zh-CN" altLang="en-US" dirty="0" smtClean="0"/>
              <a:t>服务都有</a:t>
            </a:r>
            <a:r>
              <a:rPr lang="en-US" altLang="zh-CN" dirty="0" err="1" smtClean="0"/>
              <a:t>qps</a:t>
            </a:r>
            <a:r>
              <a:rPr lang="en-US" altLang="zh-CN" dirty="0" smtClean="0"/>
              <a:t>/</a:t>
            </a:r>
            <a:r>
              <a:rPr lang="en-US" altLang="zh-CN" dirty="0" err="1" smtClean="0"/>
              <a:t>rt</a:t>
            </a:r>
            <a:r>
              <a:rPr lang="zh-CN" altLang="en-US" dirty="0" smtClean="0"/>
              <a:t>的统计结果，这里采用</a:t>
            </a:r>
            <a:r>
              <a:rPr lang="en-US" altLang="zh-CN" dirty="0" err="1" smtClean="0"/>
              <a:t>kmonitor</a:t>
            </a:r>
            <a:r>
              <a:rPr lang="zh-CN" altLang="en-US" dirty="0" smtClean="0"/>
              <a:t>的主要原因是，有些代码在概念上具有重要的意义，但是并没有落地到日志，或者落地到日志，但是统计麻烦，这时候就可以从代码层面</a:t>
            </a:r>
            <a:endParaRPr lang="en-US" altLang="zh-CN" dirty="0" smtClean="0"/>
          </a:p>
          <a:p>
            <a:r>
              <a:rPr lang="zh-CN" altLang="en-US" dirty="0" smtClean="0"/>
              <a:t>对指标进行监控</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942369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63783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773890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14602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20</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Tlog</a:t>
            </a:r>
            <a:r>
              <a:rPr lang="zh-CN" altLang="en-US" dirty="0" smtClean="0"/>
              <a:t>方案需要定义自定义的日志结构，配置采集点，日志解析规则，数据持久化的方式，然后你还需要到</a:t>
            </a:r>
            <a:r>
              <a:rPr lang="en-US" altLang="zh-CN" dirty="0" err="1" smtClean="0"/>
              <a:t>odps</a:t>
            </a:r>
            <a:r>
              <a:rPr lang="zh-CN" altLang="en-US" dirty="0" smtClean="0"/>
              <a:t>上写</a:t>
            </a:r>
            <a:r>
              <a:rPr lang="en-US" altLang="zh-CN" dirty="0" err="1" smtClean="0"/>
              <a:t>sql</a:t>
            </a:r>
            <a:r>
              <a:rPr lang="zh-CN" altLang="en-US" dirty="0" smtClean="0"/>
              <a:t>对数据进行汇聚</a:t>
            </a:r>
            <a:endParaRPr lang="en-US" altLang="zh-CN" dirty="0" smtClean="0"/>
          </a:p>
          <a:p>
            <a:r>
              <a:rPr lang="en-US" altLang="zh-CN" dirty="0" err="1" smtClean="0"/>
              <a:t>Powerlog</a:t>
            </a:r>
            <a:r>
              <a:rPr lang="zh-CN" altLang="en-US" dirty="0" smtClean="0"/>
              <a:t>方案则是你只需要定义结构化的日志，其他的</a:t>
            </a:r>
            <a:r>
              <a:rPr lang="en-US" altLang="zh-CN" dirty="0" err="1" smtClean="0"/>
              <a:t>tlog</a:t>
            </a:r>
            <a:r>
              <a:rPr lang="en-US" altLang="zh-CN" dirty="0" smtClean="0"/>
              <a:t>/</a:t>
            </a:r>
            <a:r>
              <a:rPr lang="en-US" altLang="zh-CN" dirty="0" err="1" smtClean="0"/>
              <a:t>sls</a:t>
            </a:r>
            <a:r>
              <a:rPr lang="zh-CN" altLang="en-US" dirty="0" smtClean="0"/>
              <a:t>都是它帮你做了，这包括一系列的配置和存储方案的选型，最终你只需要根据业务主键或者</a:t>
            </a:r>
            <a:r>
              <a:rPr lang="en-US" altLang="zh-CN" dirty="0" err="1" smtClean="0"/>
              <a:t>traceId</a:t>
            </a:r>
            <a:r>
              <a:rPr lang="zh-CN" altLang="en-US" dirty="0" smtClean="0"/>
              <a:t>进行查询就好了</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21</a:t>
            </a:fld>
            <a:endParaRPr lang="zh-CN" altLang="en-US"/>
          </a:p>
        </p:txBody>
      </p:sp>
    </p:spTree>
    <p:extLst>
      <p:ext uri="{BB962C8B-B14F-4D97-AF65-F5344CB8AC3E}">
        <p14:creationId xmlns:p14="http://schemas.microsoft.com/office/powerpoint/2010/main" val="2478578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预检</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24</a:t>
            </a:fld>
            <a:endParaRPr lang="zh-CN" altLang="en-US"/>
          </a:p>
        </p:txBody>
      </p:sp>
    </p:spTree>
    <p:extLst>
      <p:ext uri="{BB962C8B-B14F-4D97-AF65-F5344CB8AC3E}">
        <p14:creationId xmlns:p14="http://schemas.microsoft.com/office/powerpoint/2010/main" val="689927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25</a:t>
            </a:fld>
            <a:endParaRPr lang="zh-CN" altLang="en-US"/>
          </a:p>
        </p:txBody>
      </p:sp>
    </p:spTree>
    <p:extLst>
      <p:ext uri="{BB962C8B-B14F-4D97-AF65-F5344CB8AC3E}">
        <p14:creationId xmlns:p14="http://schemas.microsoft.com/office/powerpoint/2010/main" val="337554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6</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268754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4.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5.jp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6.jpg"/><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flipH="1">
            <a:off x="-38129" y="-3057525"/>
            <a:ext cx="5429484" cy="9922954"/>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22" name="文本框 21"/>
          <p:cNvSpPr txBox="1"/>
          <p:nvPr/>
        </p:nvSpPr>
        <p:spPr>
          <a:xfrm>
            <a:off x="6011317"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工</a:t>
            </a:r>
          </a:p>
        </p:txBody>
      </p:sp>
      <p:sp>
        <p:nvSpPr>
          <p:cNvPr id="31" name="文本框 30"/>
          <p:cNvSpPr txBox="1"/>
          <p:nvPr/>
        </p:nvSpPr>
        <p:spPr>
          <a:xfrm>
            <a:off x="7251241"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作</a:t>
            </a:r>
          </a:p>
        </p:txBody>
      </p:sp>
      <p:sp>
        <p:nvSpPr>
          <p:cNvPr id="33" name="文本框 32"/>
          <p:cNvSpPr txBox="1"/>
          <p:nvPr/>
        </p:nvSpPr>
        <p:spPr>
          <a:xfrm>
            <a:off x="8491165"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总</a:t>
            </a:r>
          </a:p>
        </p:txBody>
      </p:sp>
      <p:sp>
        <p:nvSpPr>
          <p:cNvPr id="34" name="文本框 33"/>
          <p:cNvSpPr txBox="1"/>
          <p:nvPr/>
        </p:nvSpPr>
        <p:spPr>
          <a:xfrm>
            <a:off x="9731089"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结</a:t>
            </a:r>
          </a:p>
        </p:txBody>
      </p:sp>
      <p:cxnSp>
        <p:nvCxnSpPr>
          <p:cNvPr id="9" name="直接连接符 8"/>
          <p:cNvCxnSpPr/>
          <p:nvPr/>
        </p:nvCxnSpPr>
        <p:spPr>
          <a:xfrm>
            <a:off x="958356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5882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914885" y="3542372"/>
            <a:ext cx="1816203" cy="932563"/>
          </a:xfrm>
          <a:prstGeom prst="rect">
            <a:avLst/>
          </a:prstGeom>
          <a:noFill/>
        </p:spPr>
        <p:txBody>
          <a:bodyPr wrap="square" rtlCol="0">
            <a:spAutoFit/>
          </a:bodyPr>
          <a:lstStyle/>
          <a:p>
            <a:pPr>
              <a:lnSpc>
                <a:spcPct val="130000"/>
              </a:lnSpc>
            </a:pPr>
            <a:r>
              <a:rPr lang="zh-CN" altLang="en-US" sz="1400" dirty="0" smtClean="0">
                <a:latin typeface="+mj-ea"/>
                <a:ea typeface="+mj-ea"/>
              </a:rPr>
              <a:t>汇报人</a:t>
            </a:r>
            <a:r>
              <a:rPr lang="en-US" altLang="zh-CN" sz="1400" dirty="0" smtClean="0">
                <a:latin typeface="+mj-ea"/>
                <a:ea typeface="+mj-ea"/>
              </a:rPr>
              <a:t>: </a:t>
            </a:r>
            <a:r>
              <a:rPr lang="zh-CN" altLang="en-US" sz="1400" dirty="0" smtClean="0">
                <a:latin typeface="+mj-ea"/>
                <a:ea typeface="+mj-ea"/>
              </a:rPr>
              <a:t>卢坚</a:t>
            </a:r>
            <a:endParaRPr lang="en-US" altLang="zh-CN" sz="1400" dirty="0" smtClean="0">
              <a:latin typeface="+mj-ea"/>
              <a:ea typeface="+mj-ea"/>
            </a:endParaRPr>
          </a:p>
          <a:p>
            <a:pPr>
              <a:lnSpc>
                <a:spcPct val="130000"/>
              </a:lnSpc>
            </a:pPr>
            <a:r>
              <a:rPr lang="zh-CN" altLang="en-US" sz="1400" dirty="0" smtClean="0">
                <a:latin typeface="+mj-ea"/>
                <a:ea typeface="+mj-ea"/>
              </a:rPr>
              <a:t>部门</a:t>
            </a:r>
            <a:r>
              <a:rPr lang="en-US" altLang="zh-CN" sz="1400" dirty="0" smtClean="0">
                <a:latin typeface="+mj-ea"/>
                <a:ea typeface="+mj-ea"/>
              </a:rPr>
              <a:t>: CBU</a:t>
            </a:r>
            <a:r>
              <a:rPr lang="zh-CN" altLang="en-US" sz="1400" dirty="0" smtClean="0">
                <a:latin typeface="+mj-ea"/>
                <a:ea typeface="+mj-ea"/>
              </a:rPr>
              <a:t>数字营销</a:t>
            </a:r>
            <a:endParaRPr lang="en-US" altLang="zh-CN" sz="1400" dirty="0" smtClean="0">
              <a:latin typeface="+mj-ea"/>
              <a:ea typeface="+mj-ea"/>
            </a:endParaRPr>
          </a:p>
          <a:p>
            <a:pPr>
              <a:lnSpc>
                <a:spcPct val="130000"/>
              </a:lnSpc>
            </a:pPr>
            <a:r>
              <a:rPr lang="zh-CN" altLang="en-US" sz="1400" dirty="0" smtClean="0">
                <a:latin typeface="+mj-ea"/>
                <a:ea typeface="+mj-ea"/>
              </a:rPr>
              <a:t>时间</a:t>
            </a:r>
            <a:r>
              <a:rPr lang="en-US" altLang="zh-CN" sz="1400" dirty="0" smtClean="0">
                <a:latin typeface="+mj-ea"/>
                <a:ea typeface="+mj-ea"/>
              </a:rPr>
              <a:t>: 2018/7/27</a:t>
            </a:r>
            <a:endParaRPr lang="zh-CN" altLang="en-US" sz="1400" dirty="0" smtClean="0">
              <a:latin typeface="+mj-ea"/>
              <a:ea typeface="+mj-ea"/>
            </a:endParaRPr>
          </a:p>
        </p:txBody>
      </p:sp>
    </p:spTree>
    <p:extLst>
      <p:ext uri="{BB962C8B-B14F-4D97-AF65-F5344CB8AC3E}">
        <p14:creationId xmlns:p14="http://schemas.microsoft.com/office/powerpoint/2010/main" val="365830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5"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976" y="1014446"/>
            <a:ext cx="9207108" cy="5214938"/>
          </a:xfrm>
          <a:prstGeom prst="rect">
            <a:avLst/>
          </a:prstGeo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7" name="内容占位符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21" y="930555"/>
            <a:ext cx="5178672" cy="521493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7038" y="990570"/>
            <a:ext cx="4901679" cy="5154923"/>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3416320" cy="369332"/>
          </a:xfrm>
          <a:prstGeom prst="rect">
            <a:avLst/>
          </a:prstGeom>
        </p:spPr>
        <p:txBody>
          <a:bodyPr wrap="none">
            <a:spAutoFit/>
          </a:bodyPr>
          <a:lstStyle/>
          <a:p>
            <a:r>
              <a:rPr lang="zh-CN" altLang="en-US" dirty="0"/>
              <a:t>转储表“缓冲”，处理手段多样</a:t>
            </a:r>
          </a:p>
        </p:txBody>
      </p:sp>
      <p:sp>
        <p:nvSpPr>
          <p:cNvPr id="341" name="矩形 340"/>
          <p:cNvSpPr/>
          <p:nvPr/>
        </p:nvSpPr>
        <p:spPr>
          <a:xfrm>
            <a:off x="7807028" y="5463461"/>
            <a:ext cx="415498" cy="369332"/>
          </a:xfrm>
          <a:prstGeom prst="rect">
            <a:avLst/>
          </a:prstGeom>
        </p:spPr>
        <p:txBody>
          <a:bodyPr wrap="none">
            <a:spAutoFit/>
          </a:bodyPr>
          <a:lstStyle/>
          <a:p>
            <a:r>
              <a:rPr lang="zh-CN" altLang="en-US" dirty="0"/>
              <a:t>低</a:t>
            </a:r>
            <a:endParaRPr lang="zh-CN" altLang="en-US" dirty="0"/>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a:t>分级</a:t>
            </a:r>
            <a:r>
              <a:rPr lang="zh-CN" altLang="en-US" dirty="0" smtClean="0"/>
              <a:t>模型存在</a:t>
            </a:r>
            <a:r>
              <a:rPr lang="zh-CN" altLang="en-US" dirty="0"/>
              <a:t>哪些问题</a:t>
            </a:r>
            <a:endParaRPr lang="en-US" altLang="zh-CN" dirty="0"/>
          </a:p>
          <a:p>
            <a:endParaRPr lang="en-US" altLang="zh-CN" dirty="0"/>
          </a:p>
          <a:p>
            <a:r>
              <a:rPr lang="en-US" altLang="zh-CN" dirty="0"/>
              <a:t>1.</a:t>
            </a:r>
            <a:r>
              <a:rPr lang="zh-CN" altLang="en-US" dirty="0"/>
              <a:t>迁移过程，饥饿问题</a:t>
            </a:r>
            <a:endParaRPr lang="en-US" altLang="zh-CN" dirty="0"/>
          </a:p>
          <a:p>
            <a:r>
              <a:rPr lang="en-US" altLang="zh-CN" dirty="0"/>
              <a:t>2.</a:t>
            </a:r>
            <a:r>
              <a:rPr lang="zh-CN" altLang="en-US" dirty="0"/>
              <a:t>分级模型依赖权重配置，不够灵活</a:t>
            </a:r>
            <a:endParaRPr lang="en-US" altLang="zh-CN" dirty="0"/>
          </a:p>
          <a:p>
            <a:r>
              <a:rPr lang="en-US" altLang="zh-CN" dirty="0"/>
              <a:t>3.Tair</a:t>
            </a:r>
            <a:r>
              <a:rPr lang="zh-CN" altLang="en-US" dirty="0"/>
              <a:t>传递分级信息，</a:t>
            </a:r>
            <a:r>
              <a:rPr lang="en-US" altLang="zh-CN" dirty="0" err="1"/>
              <a:t>Tair</a:t>
            </a:r>
            <a:r>
              <a:rPr lang="zh-CN" altLang="en-US" dirty="0"/>
              <a:t>容量评估</a:t>
            </a:r>
            <a:r>
              <a:rPr lang="en-US" altLang="zh-CN" dirty="0"/>
              <a:t>600MB-1GB/</a:t>
            </a:r>
            <a:r>
              <a:rPr lang="zh-CN" altLang="en-US" dirty="0"/>
              <a:t>天，写入</a:t>
            </a:r>
            <a:r>
              <a:rPr lang="en-US" altLang="zh-CN" dirty="0"/>
              <a:t>QPS</a:t>
            </a:r>
            <a:r>
              <a:rPr lang="zh-CN" altLang="en-US" dirty="0"/>
              <a:t>受同步中心的限流配置</a:t>
            </a:r>
            <a:endParaRPr lang="en-US" altLang="zh-CN" dirty="0"/>
          </a:p>
          <a:p>
            <a:r>
              <a:rPr lang="en-US" altLang="zh-CN" dirty="0"/>
              <a:t>4.</a:t>
            </a:r>
            <a:r>
              <a:rPr lang="zh-CN" altLang="en-US" dirty="0"/>
              <a:t>采用双表的原因，业务改造较少，转储表</a:t>
            </a:r>
            <a:r>
              <a:rPr lang="zh-CN" altLang="en-US" dirty="0" smtClean="0"/>
              <a:t>数据最终会回到</a:t>
            </a:r>
            <a:r>
              <a:rPr lang="zh-CN" altLang="en-US" dirty="0"/>
              <a:t>主表中，业务流程不受影响</a:t>
            </a:r>
            <a:endParaRPr lang="en-US" altLang="zh-CN" dirty="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效果展示</a:t>
            </a:r>
            <a:endParaRPr lang="zh-CN" altLang="en-US" dirty="0"/>
          </a:p>
        </p:txBody>
      </p:sp>
      <p:sp>
        <p:nvSpPr>
          <p:cNvPr id="3" name="内容占位符 2"/>
          <p:cNvSpPr>
            <a:spLocks noGrp="1"/>
          </p:cNvSpPr>
          <p:nvPr>
            <p:ph idx="1"/>
          </p:nvPr>
        </p:nvSpPr>
        <p:spPr/>
        <p:txBody>
          <a:bodyPr/>
          <a:lstStyle/>
          <a:p>
            <a:r>
              <a:rPr lang="zh-CN" altLang="en-US" dirty="0" smtClean="0"/>
              <a:t>暂时没有实际数据</a:t>
            </a:r>
            <a:endParaRPr lang="en-US" altLang="zh-CN" dirty="0"/>
          </a:p>
        </p:txBody>
      </p:sp>
    </p:spTree>
    <p:extLst>
      <p:ext uri="{BB962C8B-B14F-4D97-AF65-F5344CB8AC3E}">
        <p14:creationId xmlns:p14="http://schemas.microsoft.com/office/powerpoint/2010/main" val="748604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2201770649"/>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grpSp>
        <p:nvGrpSpPr>
          <p:cNvPr id="3" name="组合 2"/>
          <p:cNvGrpSpPr/>
          <p:nvPr/>
        </p:nvGrpSpPr>
        <p:grpSpPr>
          <a:xfrm>
            <a:off x="6497545" y="930555"/>
            <a:ext cx="3451988" cy="4668051"/>
            <a:chOff x="6497545" y="930555"/>
            <a:chExt cx="3451988" cy="4668051"/>
          </a:xfrm>
        </p:grpSpPr>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9757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935" y="1649326"/>
            <a:ext cx="10953750" cy="3005871"/>
          </a:xfrm>
        </p:spPr>
      </p:pic>
      <p:sp>
        <p:nvSpPr>
          <p:cNvPr id="4" name="文本框 3"/>
          <p:cNvSpPr txBox="1"/>
          <p:nvPr/>
        </p:nvSpPr>
        <p:spPr>
          <a:xfrm>
            <a:off x="5326155" y="1463121"/>
            <a:ext cx="2208474"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KMonitor</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pic>
        <p:nvPicPr>
          <p:cNvPr id="4" name="PA-图片 3"/>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
        <p:nvSpPr>
          <p:cNvPr id="5" name="PA-文本框 4"/>
          <p:cNvSpPr txBox="1"/>
          <p:nvPr>
            <p:custDataLst>
              <p:tags r:id="rId4"/>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spTree>
    <p:extLst>
      <p:ext uri="{BB962C8B-B14F-4D97-AF65-F5344CB8AC3E}">
        <p14:creationId xmlns:p14="http://schemas.microsoft.com/office/powerpoint/2010/main" val="35635065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896231" y="1169662"/>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3544" y="1512897"/>
            <a:ext cx="7451969" cy="4849356"/>
          </a:xfrm>
          <a:prstGeom prst="rect">
            <a:avLst/>
          </a:prstGeom>
        </p:spPr>
      </p:pic>
    </p:spTree>
    <p:extLst>
      <p:ext uri="{BB962C8B-B14F-4D97-AF65-F5344CB8AC3E}">
        <p14:creationId xmlns:p14="http://schemas.microsoft.com/office/powerpoint/2010/main" val="4582171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379" y="1871008"/>
            <a:ext cx="8229600" cy="4114800"/>
          </a:xfrm>
          <a:prstGeom prst="rect">
            <a:avLst/>
          </a:prstGeom>
        </p:spPr>
      </p:pic>
    </p:spTree>
    <p:extLst>
      <p:ext uri="{BB962C8B-B14F-4D97-AF65-F5344CB8AC3E}">
        <p14:creationId xmlns:p14="http://schemas.microsoft.com/office/powerpoint/2010/main" val="394130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2040395049"/>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grpSp>
        <p:nvGrpSpPr>
          <p:cNvPr id="3" name="组合 2"/>
          <p:cNvGrpSpPr/>
          <p:nvPr/>
        </p:nvGrpSpPr>
        <p:grpSpPr>
          <a:xfrm>
            <a:off x="9165811" y="1040303"/>
            <a:ext cx="2768600" cy="4668051"/>
            <a:chOff x="9165811" y="1040303"/>
            <a:chExt cx="2768600" cy="4668051"/>
          </a:xfrm>
        </p:grpSpPr>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3655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307" y="1014495"/>
            <a:ext cx="11535387" cy="2532489"/>
          </a:xfrm>
          <a:ln>
            <a:noFill/>
          </a:ln>
        </p:spPr>
      </p:pic>
      <p:pic>
        <p:nvPicPr>
          <p:cNvPr id="5" name="内容占位符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 y="3790525"/>
            <a:ext cx="10953750" cy="2370874"/>
          </a:xfrm>
          <a:prstGeom prst="rect">
            <a:avLst/>
          </a:prstGeom>
          <a:ln>
            <a:noFill/>
          </a:ln>
        </p:spPr>
      </p:pic>
      <p:sp>
        <p:nvSpPr>
          <p:cNvPr id="6" name="文本框 5"/>
          <p:cNvSpPr txBox="1"/>
          <p:nvPr/>
        </p:nvSpPr>
        <p:spPr>
          <a:xfrm>
            <a:off x="5156150" y="1002478"/>
            <a:ext cx="1449659" cy="343235"/>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Tlog</a:t>
            </a:r>
            <a:r>
              <a:rPr lang="zh-CN" altLang="en-US" sz="1400" dirty="0" smtClean="0">
                <a:latin typeface="Arial" panose="020B0604020202020204" pitchFamily="34" charset="0"/>
                <a:ea typeface="微软雅黑" panose="020B0503020204020204" pitchFamily="34" charset="-122"/>
              </a:rPr>
              <a:t>方案结构图</a:t>
            </a:r>
          </a:p>
        </p:txBody>
      </p:sp>
      <p:sp>
        <p:nvSpPr>
          <p:cNvPr id="7" name="文本框 6"/>
          <p:cNvSpPr txBox="1"/>
          <p:nvPr/>
        </p:nvSpPr>
        <p:spPr>
          <a:xfrm>
            <a:off x="5114426" y="3630924"/>
            <a:ext cx="1963147"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Powerlog</a:t>
            </a:r>
            <a:r>
              <a:rPr lang="zh-CN" altLang="en-US" sz="1400" dirty="0" smtClean="0">
                <a:latin typeface="Arial" panose="020B0604020202020204" pitchFamily="34" charset="0"/>
                <a:ea typeface="微软雅黑" panose="020B0503020204020204" pitchFamily="34" charset="-122"/>
              </a:rPr>
              <a:t>方案结构图</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75" y="2644601"/>
            <a:ext cx="4810125" cy="1828800"/>
          </a:xfrm>
          <a:prstGeom prst="rect">
            <a:avLst/>
          </a:prstGeom>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1564601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535007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r>
              <a:rPr lang="zh-CN" altLang="en-US" dirty="0"/>
              <a:t>工</a:t>
            </a:r>
            <a:r>
              <a:rPr lang="zh-CN" altLang="en-US" dirty="0" smtClean="0"/>
              <a:t>单审核能否根据历史审核情况，给出相似审核的提示</a:t>
            </a:r>
            <a:endParaRPr lang="en-US" altLang="zh-CN" dirty="0" smtClean="0"/>
          </a:p>
          <a:p>
            <a:r>
              <a:rPr lang="zh-CN" altLang="en-US" dirty="0" smtClean="0"/>
              <a:t>将审核结果提前，缩短审核整体时长</a:t>
            </a:r>
            <a:endParaRPr lang="en-US" altLang="zh-CN" dirty="0" smtClean="0"/>
          </a:p>
          <a:p>
            <a:r>
              <a:rPr lang="zh-CN" altLang="en-US" dirty="0" smtClean="0"/>
              <a:t>指标监控、链路排查都是平台外的解决方案，还需要整合信息到</a:t>
            </a:r>
            <a:r>
              <a:rPr lang="en-US" altLang="zh-CN" dirty="0" err="1" smtClean="0"/>
              <a:t>bss</a:t>
            </a:r>
            <a:r>
              <a:rPr lang="zh-CN" altLang="en-US" dirty="0" smtClean="0"/>
              <a:t>中或者结合</a:t>
            </a:r>
            <a:r>
              <a:rPr lang="en-US" altLang="zh-CN" dirty="0" err="1" smtClean="0"/>
              <a:t>hoder</a:t>
            </a:r>
            <a:r>
              <a:rPr lang="zh-CN" altLang="en-US" dirty="0" smtClean="0"/>
              <a:t>能力做升级，降低使用的复杂度</a:t>
            </a:r>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163951" flipH="1">
            <a:off x="-1820859"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17" name="图片 16"/>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21436049">
            <a:off x="8249970"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grpSp>
        <p:nvGrpSpPr>
          <p:cNvPr id="3" name="组合 2"/>
          <p:cNvGrpSpPr/>
          <p:nvPr/>
        </p:nvGrpSpPr>
        <p:grpSpPr>
          <a:xfrm>
            <a:off x="2224041" y="2396317"/>
            <a:ext cx="7712439" cy="2160000"/>
            <a:chOff x="2224041" y="2396317"/>
            <a:chExt cx="7712439" cy="2160000"/>
          </a:xfrm>
        </p:grpSpPr>
        <p:sp>
          <p:nvSpPr>
            <p:cNvPr id="2" name="圆角矩形 1"/>
            <p:cNvSpPr/>
            <p:nvPr/>
          </p:nvSpPr>
          <p:spPr>
            <a:xfrm>
              <a:off x="2224041" y="2396317"/>
              <a:ext cx="7712439"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7911843" y="2448569"/>
              <a:ext cx="1139498" cy="1825693"/>
            </a:xfrm>
            <a:prstGeom prst="rect">
              <a:avLst/>
            </a:prstGeom>
          </p:spPr>
          <p:txBody>
            <a:bodyPr wrap="square">
              <a:spAutoFit/>
            </a:bodyPr>
            <a:lstStyle/>
            <a:p>
              <a:pPr>
                <a:lnSpc>
                  <a:spcPct val="130000"/>
                </a:lnSpc>
              </a:pPr>
              <a:r>
                <a:rPr lang="en-US" altLang="zh-CN"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rPr>
                <a:t>S</a:t>
              </a:r>
              <a:endParaRPr lang="zh-CN" altLang="en-US"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endParaRPr>
            </a:p>
          </p:txBody>
        </p:sp>
        <p:sp>
          <p:nvSpPr>
            <p:cNvPr id="15" name="文本框 14"/>
            <p:cNvSpPr txBox="1"/>
            <p:nvPr/>
          </p:nvSpPr>
          <p:spPr>
            <a:xfrm>
              <a:off x="3337268" y="2459011"/>
              <a:ext cx="5074842" cy="1825693"/>
            </a:xfrm>
            <a:prstGeom prst="rect">
              <a:avLst/>
            </a:prstGeom>
            <a:noFill/>
          </p:spPr>
          <p:txBody>
            <a:bodyPr wrap="square" rtlCol="0">
              <a:spAutoFit/>
            </a:bodyPr>
            <a:lstStyle/>
            <a:p>
              <a:pPr>
                <a:lnSpc>
                  <a:spcPct val="130000"/>
                </a:lnSpc>
              </a:pPr>
              <a:r>
                <a:rPr lang="en-US" altLang="zh-CN" sz="9600" b="1" dirty="0" smtClean="0">
                  <a:effectLst>
                    <a:outerShdw blurRad="38100" dist="38100" dir="2700000" algn="tl">
                      <a:srgbClr val="000000">
                        <a:alpha val="43137"/>
                      </a:srgbClr>
                    </a:outerShdw>
                  </a:effectLst>
                  <a:latin typeface="+mj-ea"/>
                  <a:ea typeface="+mj-ea"/>
                </a:rPr>
                <a:t>THANK</a:t>
              </a:r>
              <a:endParaRPr lang="zh-CN" altLang="en-US" sz="9600" b="1" dirty="0" smtClean="0">
                <a:effectLst>
                  <a:outerShdw blurRad="38100" dist="38100" dir="2700000" algn="tl">
                    <a:srgbClr val="000000">
                      <a:alpha val="43137"/>
                    </a:srgbClr>
                  </a:outerShdw>
                </a:effectLst>
                <a:latin typeface="+mj-ea"/>
                <a:ea typeface="+mj-ea"/>
              </a:endParaRPr>
            </a:p>
          </p:txBody>
        </p:sp>
      </p:grpSp>
    </p:spTree>
    <p:extLst>
      <p:ext uri="{BB962C8B-B14F-4D97-AF65-F5344CB8AC3E}">
        <p14:creationId xmlns:p14="http://schemas.microsoft.com/office/powerpoint/2010/main" val="207116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9169" y="2406391"/>
            <a:ext cx="2619457"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422195" y="2631707"/>
            <a:ext cx="11487583"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782524156"/>
              </p:ext>
            </p:extLst>
          </p:nvPr>
        </p:nvGraphicFramePr>
        <p:xfrm>
          <a:off x="811872"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a:t>
                      </a:r>
                      <a:r>
                        <a:rPr lang="zh-CN" altLang="en-US" sz="2000" dirty="0" smtClean="0"/>
                        <a:t>进行处理</a:t>
                      </a: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10.xml><?xml version="1.0" encoding="utf-8"?>
<p:tagLst xmlns:a="http://schemas.openxmlformats.org/drawingml/2006/main" xmlns:r="http://schemas.openxmlformats.org/officeDocument/2006/relationships" xmlns:p="http://schemas.openxmlformats.org/presentationml/2006/main">
  <p:tag name="PA" val="v5.0.5"/>
</p:tagLst>
</file>

<file path=ppt/tags/tag11.xml><?xml version="1.0" encoding="utf-8"?>
<p:tagLst xmlns:a="http://schemas.openxmlformats.org/drawingml/2006/main" xmlns:r="http://schemas.openxmlformats.org/officeDocument/2006/relationships" xmlns:p="http://schemas.openxmlformats.org/presentationml/2006/main">
  <p:tag name="PA" val="v5.0.5"/>
</p:tagLst>
</file>

<file path=ppt/tags/tag12.xml><?xml version="1.0" encoding="utf-8"?>
<p:tagLst xmlns:a="http://schemas.openxmlformats.org/drawingml/2006/main" xmlns:r="http://schemas.openxmlformats.org/officeDocument/2006/relationships" xmlns:p="http://schemas.openxmlformats.org/presentationml/2006/main">
  <p:tag name="PA" val="v5.0.5"/>
</p:tagLst>
</file>

<file path=ppt/tags/tag13.xml><?xml version="1.0" encoding="utf-8"?>
<p:tagLst xmlns:a="http://schemas.openxmlformats.org/drawingml/2006/main" xmlns:r="http://schemas.openxmlformats.org/officeDocument/2006/relationships" xmlns:p="http://schemas.openxmlformats.org/presentationml/2006/main">
  <p:tag name="PA" val="v5.0.5"/>
</p:tagLst>
</file>

<file path=ppt/tags/tag14.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PA" val="v5.0.5"/>
</p:tagLst>
</file>

<file path=ppt/tags/tag6.xml><?xml version="1.0" encoding="utf-8"?>
<p:tagLst xmlns:a="http://schemas.openxmlformats.org/drawingml/2006/main" xmlns:r="http://schemas.openxmlformats.org/officeDocument/2006/relationships" xmlns:p="http://schemas.openxmlformats.org/presentationml/2006/main">
  <p:tag name="PA" val="v5.0.5"/>
</p:tagLst>
</file>

<file path=ppt/tags/tag7.xml><?xml version="1.0" encoding="utf-8"?>
<p:tagLst xmlns:a="http://schemas.openxmlformats.org/drawingml/2006/main" xmlns:r="http://schemas.openxmlformats.org/officeDocument/2006/relationships" xmlns:p="http://schemas.openxmlformats.org/presentationml/2006/main">
  <p:tag name="PA" val="v5.0.5"/>
</p:tagLst>
</file>

<file path=ppt/tags/tag8.xml><?xml version="1.0" encoding="utf-8"?>
<p:tagLst xmlns:a="http://schemas.openxmlformats.org/drawingml/2006/main" xmlns:r="http://schemas.openxmlformats.org/officeDocument/2006/relationships" xmlns:p="http://schemas.openxmlformats.org/presentationml/2006/main">
  <p:tag name="PA" val="v5.0.5"/>
</p:tagLst>
</file>

<file path=ppt/tags/tag9.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7250</TotalTime>
  <Words>2277</Words>
  <Application>Microsoft Office PowerPoint</Application>
  <PresentationFormat>宽屏</PresentationFormat>
  <Paragraphs>301</Paragraphs>
  <Slides>25</Slides>
  <Notes>23</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25</vt:i4>
      </vt:variant>
    </vt:vector>
  </HeadingPairs>
  <TitlesOfParts>
    <vt:vector size="40"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1.业务介绍</vt:lpstr>
      <vt:lpstr>PowerPoint 演示文稿</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3.解决方案-效果展示</vt:lpstr>
      <vt:lpstr>3.解决方案-业务指标监控</vt:lpstr>
      <vt:lpstr>3.解决方案-业务指标监控</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lpstr>4.未来的思考</vt:lpstr>
      <vt:lpstr>PowerPoint 演示文稿</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329</cp:revision>
  <dcterms:created xsi:type="dcterms:W3CDTF">2018-06-12T11:34:01Z</dcterms:created>
  <dcterms:modified xsi:type="dcterms:W3CDTF">2018-07-27T05:05:43Z</dcterms:modified>
</cp:coreProperties>
</file>