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29"/>
  </p:notesMasterIdLst>
  <p:sldIdLst>
    <p:sldId id="301" r:id="rId6"/>
    <p:sldId id="302" r:id="rId7"/>
    <p:sldId id="283" r:id="rId8"/>
    <p:sldId id="288" r:id="rId9"/>
    <p:sldId id="260" r:id="rId10"/>
    <p:sldId id="292" r:id="rId11"/>
    <p:sldId id="285" r:id="rId12"/>
    <p:sldId id="263" r:id="rId13"/>
    <p:sldId id="264" r:id="rId14"/>
    <p:sldId id="278" r:id="rId15"/>
    <p:sldId id="293" r:id="rId16"/>
    <p:sldId id="294" r:id="rId17"/>
    <p:sldId id="290" r:id="rId18"/>
    <p:sldId id="267" r:id="rId19"/>
    <p:sldId id="273" r:id="rId20"/>
    <p:sldId id="271" r:id="rId21"/>
    <p:sldId id="303" r:id="rId22"/>
    <p:sldId id="276" r:id="rId23"/>
    <p:sldId id="268" r:id="rId24"/>
    <p:sldId id="304" r:id="rId25"/>
    <p:sldId id="305" r:id="rId26"/>
    <p:sldId id="297" r:id="rId27"/>
    <p:sldId id="29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D6A"/>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75771" autoAdjust="0"/>
  </p:normalViewPr>
  <p:slideViewPr>
    <p:cSldViewPr snapToGrid="0">
      <p:cViewPr varScale="1">
        <p:scale>
          <a:sx n="85" d="100"/>
          <a:sy n="85" d="100"/>
        </p:scale>
        <p:origin x="1398" y="90"/>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944716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10</a:t>
            </a:fld>
            <a:endParaRPr lang="zh-CN" altLang="en-US"/>
          </a:p>
        </p:txBody>
      </p:sp>
    </p:spTree>
    <p:extLst>
      <p:ext uri="{BB962C8B-B14F-4D97-AF65-F5344CB8AC3E}">
        <p14:creationId xmlns:p14="http://schemas.microsoft.com/office/powerpoint/2010/main" val="26875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13</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14</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15</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637836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18</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19</a:t>
            </a:fld>
            <a:endParaRPr lang="zh-CN" altLang="en-US"/>
          </a:p>
        </p:txBody>
      </p:sp>
    </p:spTree>
    <p:extLst>
      <p:ext uri="{BB962C8B-B14F-4D97-AF65-F5344CB8AC3E}">
        <p14:creationId xmlns:p14="http://schemas.microsoft.com/office/powerpoint/2010/main" val="247857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22</a:t>
            </a:fld>
            <a:endParaRPr lang="zh-CN" altLang="en-US"/>
          </a:p>
        </p:txBody>
      </p:sp>
    </p:spTree>
    <p:extLst>
      <p:ext uri="{BB962C8B-B14F-4D97-AF65-F5344CB8AC3E}">
        <p14:creationId xmlns:p14="http://schemas.microsoft.com/office/powerpoint/2010/main" val="68992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379133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23</a:t>
            </a:fld>
            <a:endParaRPr lang="zh-CN" altLang="en-US"/>
          </a:p>
        </p:txBody>
      </p:sp>
    </p:spTree>
    <p:extLst>
      <p:ext uri="{BB962C8B-B14F-4D97-AF65-F5344CB8AC3E}">
        <p14:creationId xmlns:p14="http://schemas.microsoft.com/office/powerpoint/2010/main" val="337554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5</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1626563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flipH="1">
            <a:off x="-38129" y="-3057525"/>
            <a:ext cx="5429484" cy="9922954"/>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22" name="文本框 21"/>
          <p:cNvSpPr txBox="1"/>
          <p:nvPr/>
        </p:nvSpPr>
        <p:spPr>
          <a:xfrm>
            <a:off x="6011317"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工</a:t>
            </a:r>
          </a:p>
        </p:txBody>
      </p:sp>
      <p:sp>
        <p:nvSpPr>
          <p:cNvPr id="31" name="文本框 30"/>
          <p:cNvSpPr txBox="1"/>
          <p:nvPr/>
        </p:nvSpPr>
        <p:spPr>
          <a:xfrm>
            <a:off x="7251241"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作</a:t>
            </a:r>
          </a:p>
        </p:txBody>
      </p:sp>
      <p:sp>
        <p:nvSpPr>
          <p:cNvPr id="33" name="文本框 32"/>
          <p:cNvSpPr txBox="1"/>
          <p:nvPr/>
        </p:nvSpPr>
        <p:spPr>
          <a:xfrm>
            <a:off x="8491165"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总</a:t>
            </a:r>
          </a:p>
        </p:txBody>
      </p:sp>
      <p:sp>
        <p:nvSpPr>
          <p:cNvPr id="34" name="文本框 33"/>
          <p:cNvSpPr txBox="1"/>
          <p:nvPr/>
        </p:nvSpPr>
        <p:spPr>
          <a:xfrm>
            <a:off x="9731089"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结</a:t>
            </a:r>
          </a:p>
        </p:txBody>
      </p:sp>
      <p:cxnSp>
        <p:nvCxnSpPr>
          <p:cNvPr id="9" name="直接连接符 8"/>
          <p:cNvCxnSpPr/>
          <p:nvPr/>
        </p:nvCxnSpPr>
        <p:spPr>
          <a:xfrm>
            <a:off x="958356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5882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914885" y="3542372"/>
            <a:ext cx="1816203" cy="932563"/>
          </a:xfrm>
          <a:prstGeom prst="rect">
            <a:avLst/>
          </a:prstGeom>
          <a:noFill/>
        </p:spPr>
        <p:txBody>
          <a:bodyPr wrap="square" rtlCol="0">
            <a:spAutoFit/>
          </a:bodyPr>
          <a:lstStyle/>
          <a:p>
            <a:pPr>
              <a:lnSpc>
                <a:spcPct val="130000"/>
              </a:lnSpc>
            </a:pPr>
            <a:r>
              <a:rPr lang="zh-CN" altLang="en-US" sz="1400" dirty="0" smtClean="0">
                <a:latin typeface="+mj-ea"/>
                <a:ea typeface="+mj-ea"/>
              </a:rPr>
              <a:t>汇报人</a:t>
            </a:r>
            <a:r>
              <a:rPr lang="en-US" altLang="zh-CN" sz="1400" dirty="0" smtClean="0">
                <a:latin typeface="+mj-ea"/>
                <a:ea typeface="+mj-ea"/>
              </a:rPr>
              <a:t>: </a:t>
            </a:r>
            <a:r>
              <a:rPr lang="zh-CN" altLang="en-US" sz="1400" dirty="0" smtClean="0">
                <a:latin typeface="+mj-ea"/>
                <a:ea typeface="+mj-ea"/>
              </a:rPr>
              <a:t>卢坚</a:t>
            </a:r>
            <a:endParaRPr lang="en-US" altLang="zh-CN" sz="1400" dirty="0" smtClean="0">
              <a:latin typeface="+mj-ea"/>
              <a:ea typeface="+mj-ea"/>
            </a:endParaRPr>
          </a:p>
          <a:p>
            <a:pPr>
              <a:lnSpc>
                <a:spcPct val="130000"/>
              </a:lnSpc>
            </a:pPr>
            <a:r>
              <a:rPr lang="zh-CN" altLang="en-US" sz="1400" dirty="0" smtClean="0">
                <a:latin typeface="+mj-ea"/>
                <a:ea typeface="+mj-ea"/>
              </a:rPr>
              <a:t>部门</a:t>
            </a:r>
            <a:r>
              <a:rPr lang="en-US" altLang="zh-CN" sz="1400" dirty="0" smtClean="0">
                <a:latin typeface="+mj-ea"/>
                <a:ea typeface="+mj-ea"/>
              </a:rPr>
              <a:t>: CBU</a:t>
            </a:r>
            <a:r>
              <a:rPr lang="zh-CN" altLang="en-US" sz="1400" dirty="0" smtClean="0">
                <a:latin typeface="+mj-ea"/>
                <a:ea typeface="+mj-ea"/>
              </a:rPr>
              <a:t>数字营销</a:t>
            </a:r>
            <a:endParaRPr lang="en-US" altLang="zh-CN" sz="1400" dirty="0" smtClean="0">
              <a:latin typeface="+mj-ea"/>
              <a:ea typeface="+mj-ea"/>
            </a:endParaRPr>
          </a:p>
          <a:p>
            <a:pPr>
              <a:lnSpc>
                <a:spcPct val="130000"/>
              </a:lnSpc>
            </a:pPr>
            <a:r>
              <a:rPr lang="zh-CN" altLang="en-US" sz="1400" dirty="0" smtClean="0">
                <a:latin typeface="+mj-ea"/>
                <a:ea typeface="+mj-ea"/>
              </a:rPr>
              <a:t>时间</a:t>
            </a:r>
            <a:r>
              <a:rPr lang="en-US" altLang="zh-CN" sz="1400" dirty="0" smtClean="0">
                <a:latin typeface="+mj-ea"/>
                <a:ea typeface="+mj-ea"/>
              </a:rPr>
              <a:t>: 2018/7/27</a:t>
            </a:r>
            <a:endParaRPr lang="zh-CN" altLang="en-US" sz="1400" dirty="0" smtClean="0">
              <a:latin typeface="+mj-ea"/>
              <a:ea typeface="+mj-ea"/>
            </a:endParaRPr>
          </a:p>
        </p:txBody>
      </p:sp>
    </p:spTree>
    <p:extLst>
      <p:ext uri="{BB962C8B-B14F-4D97-AF65-F5344CB8AC3E}">
        <p14:creationId xmlns:p14="http://schemas.microsoft.com/office/powerpoint/2010/main" val="365830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3761" y="930555"/>
            <a:ext cx="7151537" cy="5214938"/>
          </a:xfr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7" name="内容占位符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21" y="930555"/>
            <a:ext cx="5178672" cy="5214938"/>
          </a:xfrm>
          <a:prstGeom prst="rect">
            <a:avLst/>
          </a:prstGeom>
        </p:spPr>
      </p:pic>
      <p:pic>
        <p:nvPicPr>
          <p:cNvPr id="9" name="内容占位符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4821" y="1115439"/>
            <a:ext cx="5009984" cy="5214938"/>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3416320" cy="369332"/>
          </a:xfrm>
          <a:prstGeom prst="rect">
            <a:avLst/>
          </a:prstGeom>
        </p:spPr>
        <p:txBody>
          <a:bodyPr wrap="none">
            <a:spAutoFit/>
          </a:bodyPr>
          <a:lstStyle/>
          <a:p>
            <a:r>
              <a:rPr lang="zh-CN" altLang="en-US" dirty="0"/>
              <a:t>转储表“缓冲”，处理手段多样</a:t>
            </a:r>
            <a:endParaRPr lang="zh-CN" altLang="en-US" dirty="0"/>
          </a:p>
        </p:txBody>
      </p:sp>
      <p:sp>
        <p:nvSpPr>
          <p:cNvPr id="341" name="矩形 340"/>
          <p:cNvSpPr/>
          <p:nvPr/>
        </p:nvSpPr>
        <p:spPr>
          <a:xfrm>
            <a:off x="7807028" y="5463461"/>
            <a:ext cx="646331" cy="369332"/>
          </a:xfrm>
          <a:prstGeom prst="rect">
            <a:avLst/>
          </a:prstGeom>
        </p:spPr>
        <p:txBody>
          <a:bodyPr wrap="none">
            <a:spAutoFit/>
          </a:bodyPr>
          <a:lstStyle/>
          <a:p>
            <a:r>
              <a:rPr lang="zh-CN" altLang="en-US" dirty="0"/>
              <a:t>一般</a:t>
            </a:r>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a:t>分级</a:t>
            </a:r>
            <a:r>
              <a:rPr lang="zh-CN" altLang="en-US" dirty="0" smtClean="0"/>
              <a:t>模型存在</a:t>
            </a:r>
            <a:r>
              <a:rPr lang="zh-CN" altLang="en-US" dirty="0"/>
              <a:t>哪些问题</a:t>
            </a:r>
            <a:endParaRPr lang="en-US" altLang="zh-CN" dirty="0"/>
          </a:p>
          <a:p>
            <a:endParaRPr lang="en-US" altLang="zh-CN" dirty="0"/>
          </a:p>
          <a:p>
            <a:r>
              <a:rPr lang="en-US" altLang="zh-CN" dirty="0"/>
              <a:t>1.</a:t>
            </a:r>
            <a:r>
              <a:rPr lang="zh-CN" altLang="en-US" dirty="0"/>
              <a:t>迁移过程，饥饿问题</a:t>
            </a:r>
            <a:endParaRPr lang="en-US" altLang="zh-CN" dirty="0"/>
          </a:p>
          <a:p>
            <a:r>
              <a:rPr lang="en-US" altLang="zh-CN" dirty="0"/>
              <a:t>2.</a:t>
            </a:r>
            <a:r>
              <a:rPr lang="zh-CN" altLang="en-US" dirty="0"/>
              <a:t>分级模型依赖权重配置，不够灵活</a:t>
            </a:r>
            <a:endParaRPr lang="en-US" altLang="zh-CN" dirty="0"/>
          </a:p>
          <a:p>
            <a:r>
              <a:rPr lang="en-US" altLang="zh-CN" dirty="0"/>
              <a:t>3.Tair</a:t>
            </a:r>
            <a:r>
              <a:rPr lang="zh-CN" altLang="en-US" dirty="0"/>
              <a:t>传递分级信息，</a:t>
            </a:r>
            <a:r>
              <a:rPr lang="en-US" altLang="zh-CN" dirty="0" err="1"/>
              <a:t>Tair</a:t>
            </a:r>
            <a:r>
              <a:rPr lang="zh-CN" altLang="en-US" dirty="0"/>
              <a:t>容量评估</a:t>
            </a:r>
            <a:r>
              <a:rPr lang="en-US" altLang="zh-CN" dirty="0"/>
              <a:t>600MB-1GB/</a:t>
            </a:r>
            <a:r>
              <a:rPr lang="zh-CN" altLang="en-US" dirty="0"/>
              <a:t>天，写入</a:t>
            </a:r>
            <a:r>
              <a:rPr lang="en-US" altLang="zh-CN" dirty="0"/>
              <a:t>QPS</a:t>
            </a:r>
            <a:r>
              <a:rPr lang="zh-CN" altLang="en-US" dirty="0"/>
              <a:t>受同步中心的限流配置</a:t>
            </a:r>
            <a:endParaRPr lang="en-US" altLang="zh-CN" dirty="0"/>
          </a:p>
          <a:p>
            <a:r>
              <a:rPr lang="en-US" altLang="zh-CN" dirty="0"/>
              <a:t>4.</a:t>
            </a:r>
            <a:r>
              <a:rPr lang="zh-CN" altLang="en-US" dirty="0"/>
              <a:t>采用双表的原因，业务改造较少，转储表</a:t>
            </a:r>
            <a:r>
              <a:rPr lang="zh-CN" altLang="en-US" dirty="0" smtClean="0"/>
              <a:t>数据最终会回到</a:t>
            </a:r>
            <a:r>
              <a:rPr lang="zh-CN" altLang="en-US" dirty="0"/>
              <a:t>主表中，业务流程不受影响</a:t>
            </a:r>
            <a:endParaRPr lang="en-US" altLang="zh-CN" dirty="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2201770649"/>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grpSp>
        <p:nvGrpSpPr>
          <p:cNvPr id="3" name="组合 2"/>
          <p:cNvGrpSpPr/>
          <p:nvPr/>
        </p:nvGrpSpPr>
        <p:grpSpPr>
          <a:xfrm>
            <a:off x="6497545" y="930555"/>
            <a:ext cx="3451988" cy="4668051"/>
            <a:chOff x="6497545" y="930555"/>
            <a:chExt cx="3451988" cy="4668051"/>
          </a:xfrm>
        </p:grpSpPr>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9757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935" y="1649326"/>
            <a:ext cx="10953750" cy="3005871"/>
          </a:xfrm>
        </p:spPr>
      </p:pic>
      <p:sp>
        <p:nvSpPr>
          <p:cNvPr id="4" name="文本框 3"/>
          <p:cNvSpPr txBox="1"/>
          <p:nvPr/>
        </p:nvSpPr>
        <p:spPr>
          <a:xfrm>
            <a:off x="5326155" y="1463121"/>
            <a:ext cx="2208474"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KMonitor</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
        <p:nvSpPr>
          <p:cNvPr id="5" name="文本框 4"/>
          <p:cNvSpPr txBox="1"/>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spTree>
    <p:extLst>
      <p:ext uri="{BB962C8B-B14F-4D97-AF65-F5344CB8AC3E}">
        <p14:creationId xmlns:p14="http://schemas.microsoft.com/office/powerpoint/2010/main" val="3563506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2040395049"/>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grpSp>
        <p:nvGrpSpPr>
          <p:cNvPr id="3" name="组合 2"/>
          <p:cNvGrpSpPr/>
          <p:nvPr/>
        </p:nvGrpSpPr>
        <p:grpSpPr>
          <a:xfrm>
            <a:off x="9165811" y="1040303"/>
            <a:ext cx="2768600" cy="4668051"/>
            <a:chOff x="9165811" y="1040303"/>
            <a:chExt cx="2768600" cy="4668051"/>
          </a:xfrm>
        </p:grpSpPr>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36552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307" y="1014495"/>
            <a:ext cx="11535387" cy="2532489"/>
          </a:xfrm>
          <a:ln>
            <a:noFill/>
          </a:ln>
        </p:spPr>
      </p:pic>
      <p:pic>
        <p:nvPicPr>
          <p:cNvPr id="5" name="内容占位符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 y="3790525"/>
            <a:ext cx="10953750" cy="2370874"/>
          </a:xfrm>
          <a:prstGeom prst="rect">
            <a:avLst/>
          </a:prstGeom>
          <a:ln>
            <a:noFill/>
          </a:ln>
        </p:spPr>
      </p:pic>
      <p:sp>
        <p:nvSpPr>
          <p:cNvPr id="6" name="文本框 5"/>
          <p:cNvSpPr txBox="1"/>
          <p:nvPr/>
        </p:nvSpPr>
        <p:spPr>
          <a:xfrm>
            <a:off x="5156150" y="1002478"/>
            <a:ext cx="1449659" cy="343235"/>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Tlog</a:t>
            </a:r>
            <a:r>
              <a:rPr lang="zh-CN" altLang="en-US" sz="1400" dirty="0" smtClean="0">
                <a:latin typeface="Arial" panose="020B0604020202020204" pitchFamily="34" charset="0"/>
                <a:ea typeface="微软雅黑" panose="020B0503020204020204" pitchFamily="34" charset="-122"/>
              </a:rPr>
              <a:t>方案结构图</a:t>
            </a:r>
          </a:p>
        </p:txBody>
      </p:sp>
      <p:sp>
        <p:nvSpPr>
          <p:cNvPr id="7" name="文本框 6"/>
          <p:cNvSpPr txBox="1"/>
          <p:nvPr/>
        </p:nvSpPr>
        <p:spPr>
          <a:xfrm>
            <a:off x="5356873" y="3604320"/>
            <a:ext cx="1963147"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Powerlog</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032449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p:cNvSpPr/>
          <p:nvPr/>
        </p:nvSpPr>
        <p:spPr>
          <a:xfrm>
            <a:off x="6306070" y="6185780"/>
            <a:ext cx="623578" cy="6235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a:off x="6306833" y="5503246"/>
            <a:ext cx="623578" cy="6235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a:off x="6307896" y="4822397"/>
            <a:ext cx="623578" cy="6235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菱形 9"/>
          <p:cNvSpPr/>
          <p:nvPr/>
        </p:nvSpPr>
        <p:spPr>
          <a:xfrm>
            <a:off x="6176040" y="2756069"/>
            <a:ext cx="5966508" cy="1392295"/>
          </a:xfrm>
          <a:custGeom>
            <a:avLst/>
            <a:gdLst>
              <a:gd name="connsiteX0" fmla="*/ 0 w 6624430"/>
              <a:gd name="connsiteY0" fmla="*/ 563336 h 1126671"/>
              <a:gd name="connsiteX1" fmla="*/ 3312215 w 6624430"/>
              <a:gd name="connsiteY1" fmla="*/ 0 h 1126671"/>
              <a:gd name="connsiteX2" fmla="*/ 6624430 w 6624430"/>
              <a:gd name="connsiteY2" fmla="*/ 563336 h 1126671"/>
              <a:gd name="connsiteX3" fmla="*/ 3312215 w 6624430"/>
              <a:gd name="connsiteY3" fmla="*/ 1126671 h 1126671"/>
              <a:gd name="connsiteX4" fmla="*/ 0 w 6624430"/>
              <a:gd name="connsiteY4" fmla="*/ 563336 h 1126671"/>
              <a:gd name="connsiteX0" fmla="*/ 0 w 6624430"/>
              <a:gd name="connsiteY0" fmla="*/ 607941 h 1171276"/>
              <a:gd name="connsiteX1" fmla="*/ 5118712 w 6624430"/>
              <a:gd name="connsiteY1" fmla="*/ 0 h 1171276"/>
              <a:gd name="connsiteX2" fmla="*/ 6624430 w 6624430"/>
              <a:gd name="connsiteY2" fmla="*/ 607941 h 1171276"/>
              <a:gd name="connsiteX3" fmla="*/ 3312215 w 6624430"/>
              <a:gd name="connsiteY3" fmla="*/ 1171276 h 1171276"/>
              <a:gd name="connsiteX4" fmla="*/ 0 w 6624430"/>
              <a:gd name="connsiteY4" fmla="*/ 607941 h 1171276"/>
              <a:gd name="connsiteX0" fmla="*/ 0 w 6624430"/>
              <a:gd name="connsiteY0" fmla="*/ 607941 h 1425276"/>
              <a:gd name="connsiteX1" fmla="*/ 5118712 w 6624430"/>
              <a:gd name="connsiteY1" fmla="*/ 0 h 1425276"/>
              <a:gd name="connsiteX2" fmla="*/ 6624430 w 6624430"/>
              <a:gd name="connsiteY2" fmla="*/ 607941 h 1425276"/>
              <a:gd name="connsiteX3" fmla="*/ 3109015 w 6624430"/>
              <a:gd name="connsiteY3" fmla="*/ 1425276 h 1425276"/>
              <a:gd name="connsiteX4" fmla="*/ 0 w 6624430"/>
              <a:gd name="connsiteY4" fmla="*/ 607941 h 1425276"/>
              <a:gd name="connsiteX0" fmla="*/ 0 w 6624430"/>
              <a:gd name="connsiteY0" fmla="*/ 607941 h 1704676"/>
              <a:gd name="connsiteX1" fmla="*/ 5118712 w 6624430"/>
              <a:gd name="connsiteY1" fmla="*/ 0 h 1704676"/>
              <a:gd name="connsiteX2" fmla="*/ 6624430 w 6624430"/>
              <a:gd name="connsiteY2" fmla="*/ 607941 h 1704676"/>
              <a:gd name="connsiteX3" fmla="*/ 3413815 w 6624430"/>
              <a:gd name="connsiteY3" fmla="*/ 1704676 h 1704676"/>
              <a:gd name="connsiteX4" fmla="*/ 0 w 6624430"/>
              <a:gd name="connsiteY4" fmla="*/ 607941 h 1704676"/>
              <a:gd name="connsiteX0" fmla="*/ 0 w 5966508"/>
              <a:gd name="connsiteY0" fmla="*/ 594288 h 1704676"/>
              <a:gd name="connsiteX1" fmla="*/ 4460790 w 5966508"/>
              <a:gd name="connsiteY1" fmla="*/ 0 h 1704676"/>
              <a:gd name="connsiteX2" fmla="*/ 5966508 w 5966508"/>
              <a:gd name="connsiteY2" fmla="*/ 607941 h 1704676"/>
              <a:gd name="connsiteX3" fmla="*/ 2755893 w 5966508"/>
              <a:gd name="connsiteY3" fmla="*/ 1704676 h 1704676"/>
              <a:gd name="connsiteX4" fmla="*/ 0 w 5966508"/>
              <a:gd name="connsiteY4" fmla="*/ 594288 h 170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6508" h="1704676">
                <a:moveTo>
                  <a:pt x="0" y="594288"/>
                </a:moveTo>
                <a:lnTo>
                  <a:pt x="4460790" y="0"/>
                </a:lnTo>
                <a:lnTo>
                  <a:pt x="5966508" y="607941"/>
                </a:lnTo>
                <a:lnTo>
                  <a:pt x="2755893" y="1704676"/>
                </a:lnTo>
                <a:lnTo>
                  <a:pt x="0" y="594288"/>
                </a:lnTo>
                <a:close/>
              </a:path>
            </a:pathLst>
          </a:cu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04026" y="1411445"/>
            <a:ext cx="2160000" cy="27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73578" y="1698739"/>
            <a:ext cx="1820896" cy="228827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7960" y="1475608"/>
            <a:ext cx="787005" cy="500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文案</a:t>
            </a:r>
          </a:p>
        </p:txBody>
      </p:sp>
      <p:sp>
        <p:nvSpPr>
          <p:cNvPr id="6" name="矩形 5"/>
          <p:cNvSpPr/>
          <p:nvPr/>
        </p:nvSpPr>
        <p:spPr>
          <a:xfrm>
            <a:off x="260138" y="1073993"/>
            <a:ext cx="905978" cy="19056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136564890"/>
              </p:ext>
            </p:extLst>
          </p:nvPr>
        </p:nvGraphicFramePr>
        <p:xfrm>
          <a:off x="2605103" y="1395085"/>
          <a:ext cx="2909296" cy="2728788"/>
        </p:xfrm>
        <a:graphic>
          <a:graphicData uri="http://schemas.openxmlformats.org/drawingml/2006/table">
            <a:tbl>
              <a:tblPr firstRow="1" bandRow="1">
                <a:tableStyleId>{69CF1AB2-1976-4502-BF36-3FF5EA218861}</a:tableStyleId>
              </a:tblPr>
              <a:tblGrid>
                <a:gridCol w="1070677"/>
                <a:gridCol w="1838619"/>
              </a:tblGrid>
              <a:tr h="454798">
                <a:tc>
                  <a:txBody>
                    <a:bodyPr/>
                    <a:lstStyle/>
                    <a:p>
                      <a:pPr algn="ctr"/>
                      <a:r>
                        <a:rPr lang="zh-CN" altLang="en-US" sz="1200" b="0" dirty="0" smtClean="0">
                          <a:solidFill>
                            <a:schemeClr val="bg1"/>
                          </a:solidFill>
                          <a:latin typeface="+mj-ea"/>
                          <a:ea typeface="+mj-ea"/>
                        </a:rPr>
                        <a:t>姓名</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zh-CN" altLang="en-US" sz="1200" b="0" dirty="0" smtClean="0">
                          <a:solidFill>
                            <a:schemeClr val="bg1"/>
                          </a:solidFill>
                          <a:latin typeface="+mj-ea"/>
                          <a:ea typeface="+mj-ea"/>
                        </a:rPr>
                        <a:t>卢坚</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性别</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zh-CN" altLang="en-US" sz="1200" b="0" dirty="0" smtClean="0">
                          <a:solidFill>
                            <a:schemeClr val="bg1"/>
                          </a:solidFill>
                          <a:latin typeface="+mj-ea"/>
                          <a:ea typeface="+mj-ea"/>
                        </a:rPr>
                        <a:t>男</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出生日期</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en-US" altLang="zh-CN" sz="1200" b="0" dirty="0" smtClean="0">
                          <a:solidFill>
                            <a:schemeClr val="bg1"/>
                          </a:solidFill>
                          <a:latin typeface="+mj-ea"/>
                          <a:ea typeface="+mj-ea"/>
                        </a:rPr>
                        <a:t>1994.6</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身高体重</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zh-CN" altLang="en-US" sz="1200" b="0" dirty="0" smtClean="0">
                          <a:solidFill>
                            <a:schemeClr val="bg1"/>
                          </a:solidFill>
                          <a:latin typeface="+mj-ea"/>
                          <a:ea typeface="+mj-ea"/>
                        </a:rPr>
                        <a:t>模特身高身材</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学历</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zh-CN" altLang="en-US" sz="1200" b="0" dirty="0" smtClean="0">
                          <a:solidFill>
                            <a:schemeClr val="bg1"/>
                          </a:solidFill>
                          <a:latin typeface="+mj-ea"/>
                          <a:ea typeface="+mj-ea"/>
                        </a:rPr>
                        <a:t>硕士</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手机号</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en-US" altLang="zh-CN" sz="1200" b="0" dirty="0" smtClean="0">
                          <a:solidFill>
                            <a:schemeClr val="bg1"/>
                          </a:solidFill>
                          <a:latin typeface="+mj-ea"/>
                          <a:ea typeface="+mj-ea"/>
                        </a:rPr>
                        <a:t>13770573306</a:t>
                      </a:r>
                      <a:endParaRPr lang="zh-CN" altLang="en-US" sz="1200" b="0" dirty="0">
                        <a:solidFill>
                          <a:schemeClr val="bg1"/>
                        </a:solidFill>
                        <a:latin typeface="+mj-ea"/>
                        <a:ea typeface="+mj-ea"/>
                      </a:endParaRPr>
                    </a:p>
                  </a:txBody>
                  <a:tcPr anchor="ctr">
                    <a:solidFill>
                      <a:schemeClr val="tx1"/>
                    </a:solidFill>
                  </a:tcPr>
                </a:tc>
              </a:tr>
            </a:tbl>
          </a:graphicData>
        </a:graphic>
      </p:graphicFrame>
      <p:sp>
        <p:nvSpPr>
          <p:cNvPr id="9" name="矩形 8"/>
          <p:cNvSpPr/>
          <p:nvPr/>
        </p:nvSpPr>
        <p:spPr>
          <a:xfrm>
            <a:off x="6233463" y="1073993"/>
            <a:ext cx="905978" cy="19056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7013335" y="3192981"/>
            <a:ext cx="454316" cy="232072"/>
            <a:chOff x="9579896" y="5526467"/>
            <a:chExt cx="1088104" cy="557163"/>
          </a:xfrm>
        </p:grpSpPr>
        <p:sp>
          <p:nvSpPr>
            <p:cNvPr id="13" name="椭圆 12"/>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7874522" y="3293709"/>
            <a:ext cx="454316" cy="232072"/>
            <a:chOff x="9579896" y="5526467"/>
            <a:chExt cx="1088104" cy="557163"/>
          </a:xfrm>
        </p:grpSpPr>
        <p:sp>
          <p:nvSpPr>
            <p:cNvPr id="23" name="椭圆 22"/>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0386808" y="3221741"/>
            <a:ext cx="454316" cy="232072"/>
            <a:chOff x="9579896" y="5526467"/>
            <a:chExt cx="1088104" cy="557163"/>
          </a:xfrm>
        </p:grpSpPr>
        <p:sp>
          <p:nvSpPr>
            <p:cNvPr id="26" name="椭圆 25"/>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8472913" y="3076945"/>
            <a:ext cx="454316" cy="232072"/>
            <a:chOff x="9579896" y="5526467"/>
            <a:chExt cx="1088104" cy="557163"/>
          </a:xfrm>
        </p:grpSpPr>
        <p:sp>
          <p:nvSpPr>
            <p:cNvPr id="29" name="椭圆 28"/>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9024103" y="3474981"/>
            <a:ext cx="454316" cy="232072"/>
            <a:chOff x="9579896" y="5526467"/>
            <a:chExt cx="1088104" cy="557163"/>
          </a:xfrm>
        </p:grpSpPr>
        <p:sp>
          <p:nvSpPr>
            <p:cNvPr id="32" name="椭圆 31"/>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9596897" y="3144681"/>
            <a:ext cx="454316" cy="232072"/>
            <a:chOff x="9579896" y="5526467"/>
            <a:chExt cx="1088104" cy="557163"/>
          </a:xfrm>
        </p:grpSpPr>
        <p:sp>
          <p:nvSpPr>
            <p:cNvPr id="35" name="椭圆 34"/>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7236530" y="1960510"/>
            <a:ext cx="0" cy="134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097717" y="2060107"/>
            <a:ext cx="0" cy="134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696108" y="1838928"/>
            <a:ext cx="0" cy="134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247298" y="2234251"/>
            <a:ext cx="0" cy="134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611855" y="1991527"/>
            <a:ext cx="0" cy="1347652"/>
          </a:xfrm>
          <a:prstGeom prst="line">
            <a:avLst/>
          </a:prstGeom>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8901631" y="1976517"/>
            <a:ext cx="713874" cy="713874"/>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mj-ea"/>
                <a:ea typeface="+mj-ea"/>
              </a:rPr>
              <a:t>执行</a:t>
            </a:r>
            <a:r>
              <a:rPr lang="zh-CN" altLang="en-US" sz="1400" b="1" dirty="0" smtClean="0">
                <a:solidFill>
                  <a:schemeClr val="tx1"/>
                </a:solidFill>
              </a:rPr>
              <a:t>力</a:t>
            </a:r>
            <a:endParaRPr lang="zh-CN" altLang="en-US" sz="1400" b="1" dirty="0">
              <a:solidFill>
                <a:schemeClr val="tx1"/>
              </a:solidFill>
            </a:endParaRPr>
          </a:p>
        </p:txBody>
      </p:sp>
      <p:sp>
        <p:nvSpPr>
          <p:cNvPr id="48" name="椭圆 47"/>
          <p:cNvSpPr/>
          <p:nvPr/>
        </p:nvSpPr>
        <p:spPr>
          <a:xfrm>
            <a:off x="8328838" y="1377059"/>
            <a:ext cx="713874" cy="7138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思考力</a:t>
            </a:r>
            <a:endParaRPr lang="zh-CN" altLang="en-US" sz="1400" b="1" dirty="0"/>
          </a:p>
        </p:txBody>
      </p:sp>
      <p:sp>
        <p:nvSpPr>
          <p:cNvPr id="49" name="椭圆 48"/>
          <p:cNvSpPr/>
          <p:nvPr/>
        </p:nvSpPr>
        <p:spPr>
          <a:xfrm>
            <a:off x="7762762" y="1975050"/>
            <a:ext cx="713874" cy="71387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mj-ea"/>
                <a:ea typeface="+mj-ea"/>
              </a:rPr>
              <a:t>编程</a:t>
            </a:r>
            <a:endParaRPr lang="zh-CN" altLang="en-US" sz="1400" b="1" dirty="0">
              <a:latin typeface="+mj-ea"/>
              <a:ea typeface="+mj-ea"/>
            </a:endParaRPr>
          </a:p>
        </p:txBody>
      </p:sp>
      <p:sp>
        <p:nvSpPr>
          <p:cNvPr id="50" name="椭圆 49"/>
          <p:cNvSpPr/>
          <p:nvPr/>
        </p:nvSpPr>
        <p:spPr>
          <a:xfrm>
            <a:off x="6931474" y="1578988"/>
            <a:ext cx="713874" cy="713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mj-ea"/>
                <a:ea typeface="+mj-ea"/>
              </a:rPr>
              <a:t>写作</a:t>
            </a:r>
          </a:p>
        </p:txBody>
      </p:sp>
      <p:cxnSp>
        <p:nvCxnSpPr>
          <p:cNvPr id="51" name="直接连接符 50"/>
          <p:cNvCxnSpPr/>
          <p:nvPr/>
        </p:nvCxnSpPr>
        <p:spPr>
          <a:xfrm>
            <a:off x="9820092" y="1914692"/>
            <a:ext cx="0" cy="1347652"/>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9473937" y="1421390"/>
            <a:ext cx="713874" cy="713874"/>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mj-ea"/>
                <a:ea typeface="+mj-ea"/>
              </a:rPr>
              <a:t>创意</a:t>
            </a:r>
            <a:endParaRPr lang="zh-CN" altLang="en-US" sz="1400" b="1" dirty="0">
              <a:solidFill>
                <a:schemeClr val="tx1"/>
              </a:solidFill>
              <a:latin typeface="+mj-ea"/>
              <a:ea typeface="+mj-ea"/>
            </a:endParaRPr>
          </a:p>
        </p:txBody>
      </p:sp>
      <p:sp>
        <p:nvSpPr>
          <p:cNvPr id="12" name="椭圆 11"/>
          <p:cNvSpPr/>
          <p:nvPr/>
        </p:nvSpPr>
        <p:spPr>
          <a:xfrm>
            <a:off x="10253066" y="1866144"/>
            <a:ext cx="713874" cy="71387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mj-ea"/>
                <a:ea typeface="+mj-ea"/>
              </a:rPr>
              <a:t>技术</a:t>
            </a:r>
            <a:endParaRPr lang="zh-CN" altLang="en-US" sz="1400" b="1" dirty="0">
              <a:latin typeface="+mj-ea"/>
              <a:ea typeface="+mj-ea"/>
            </a:endParaRPr>
          </a:p>
        </p:txBody>
      </p:sp>
      <p:sp>
        <p:nvSpPr>
          <p:cNvPr id="55" name="矩形 54"/>
          <p:cNvSpPr/>
          <p:nvPr/>
        </p:nvSpPr>
        <p:spPr>
          <a:xfrm>
            <a:off x="260138" y="4562468"/>
            <a:ext cx="905978" cy="19056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6228881" y="4562468"/>
            <a:ext cx="905978" cy="19056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5039" y="4901002"/>
            <a:ext cx="713874" cy="713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mj-ea"/>
                <a:ea typeface="+mj-ea"/>
              </a:rPr>
              <a:t>东大</a:t>
            </a:r>
            <a:endParaRPr lang="zh-CN" altLang="en-US" sz="1400" b="1" dirty="0">
              <a:solidFill>
                <a:schemeClr val="bg1"/>
              </a:solidFill>
              <a:latin typeface="+mj-ea"/>
              <a:ea typeface="+mj-ea"/>
            </a:endParaRPr>
          </a:p>
        </p:txBody>
      </p:sp>
      <p:sp>
        <p:nvSpPr>
          <p:cNvPr id="59" name="椭圆 58"/>
          <p:cNvSpPr/>
          <p:nvPr/>
        </p:nvSpPr>
        <p:spPr>
          <a:xfrm>
            <a:off x="345039" y="5959851"/>
            <a:ext cx="713874" cy="713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mj-ea"/>
                <a:ea typeface="+mj-ea"/>
              </a:rPr>
              <a:t>南大</a:t>
            </a:r>
            <a:endParaRPr lang="zh-CN" altLang="en-US" sz="1400" b="1" dirty="0">
              <a:solidFill>
                <a:schemeClr val="bg1"/>
              </a:solidFill>
              <a:latin typeface="+mj-ea"/>
              <a:ea typeface="+mj-ea"/>
            </a:endParaRPr>
          </a:p>
        </p:txBody>
      </p:sp>
      <p:sp>
        <p:nvSpPr>
          <p:cNvPr id="60" name="earth-globe-grid_70574"/>
          <p:cNvSpPr>
            <a:spLocks noChangeAspect="1"/>
          </p:cNvSpPr>
          <p:nvPr/>
        </p:nvSpPr>
        <p:spPr bwMode="auto">
          <a:xfrm>
            <a:off x="6365663" y="4880632"/>
            <a:ext cx="508044" cy="507274"/>
          </a:xfrm>
          <a:custGeom>
            <a:avLst/>
            <a:gdLst>
              <a:gd name="T0" fmla="*/ 5067 w 5067"/>
              <a:gd name="T1" fmla="*/ 2520 h 5067"/>
              <a:gd name="T2" fmla="*/ 0 w 5067"/>
              <a:gd name="T3" fmla="*/ 2520 h 5067"/>
              <a:gd name="T4" fmla="*/ 0 w 5067"/>
              <a:gd name="T5" fmla="*/ 2546 h 5067"/>
              <a:gd name="T6" fmla="*/ 5067 w 5067"/>
              <a:gd name="T7" fmla="*/ 2546 h 5067"/>
              <a:gd name="T8" fmla="*/ 4099 w 5067"/>
              <a:gd name="T9" fmla="*/ 2929 h 5067"/>
              <a:gd name="T10" fmla="*/ 3907 w 5067"/>
              <a:gd name="T11" fmla="*/ 2533 h 5067"/>
              <a:gd name="T12" fmla="*/ 4099 w 5067"/>
              <a:gd name="T13" fmla="*/ 2138 h 5067"/>
              <a:gd name="T14" fmla="*/ 4637 w 5067"/>
              <a:gd name="T15" fmla="*/ 2533 h 5067"/>
              <a:gd name="T16" fmla="*/ 4099 w 5067"/>
              <a:gd name="T17" fmla="*/ 2929 h 5067"/>
              <a:gd name="T18" fmla="*/ 1906 w 5067"/>
              <a:gd name="T19" fmla="*/ 4077 h 5067"/>
              <a:gd name="T20" fmla="*/ 2533 w 5067"/>
              <a:gd name="T21" fmla="*/ 3593 h 5067"/>
              <a:gd name="T22" fmla="*/ 3161 w 5067"/>
              <a:gd name="T23" fmla="*/ 4077 h 5067"/>
              <a:gd name="T24" fmla="*/ 2533 w 5067"/>
              <a:gd name="T25" fmla="*/ 3163 h 5067"/>
              <a:gd name="T26" fmla="*/ 1589 w 5067"/>
              <a:gd name="T27" fmla="*/ 2533 h 5067"/>
              <a:gd name="T28" fmla="*/ 2533 w 5067"/>
              <a:gd name="T29" fmla="*/ 1903 h 5067"/>
              <a:gd name="T30" fmla="*/ 3478 w 5067"/>
              <a:gd name="T31" fmla="*/ 2533 h 5067"/>
              <a:gd name="T32" fmla="*/ 2533 w 5067"/>
              <a:gd name="T33" fmla="*/ 3163 h 5067"/>
              <a:gd name="T34" fmla="*/ 429 w 5067"/>
              <a:gd name="T35" fmla="*/ 2533 h 5067"/>
              <a:gd name="T36" fmla="*/ 967 w 5067"/>
              <a:gd name="T37" fmla="*/ 2138 h 5067"/>
              <a:gd name="T38" fmla="*/ 1159 w 5067"/>
              <a:gd name="T39" fmla="*/ 2533 h 5067"/>
              <a:gd name="T40" fmla="*/ 967 w 5067"/>
              <a:gd name="T41" fmla="*/ 2929 h 5067"/>
              <a:gd name="T42" fmla="*/ 2533 w 5067"/>
              <a:gd name="T43" fmla="*/ 429 h 5067"/>
              <a:gd name="T44" fmla="*/ 3357 w 5067"/>
              <a:gd name="T45" fmla="*/ 1527 h 5067"/>
              <a:gd name="T46" fmla="*/ 1709 w 5067"/>
              <a:gd name="T47" fmla="*/ 1527 h 5067"/>
              <a:gd name="T48" fmla="*/ 2533 w 5067"/>
              <a:gd name="T49" fmla="*/ 429 h 5067"/>
              <a:gd name="T50" fmla="*/ 4246 w 5067"/>
              <a:gd name="T51" fmla="*/ 1734 h 5067"/>
              <a:gd name="T52" fmla="*/ 3545 w 5067"/>
              <a:gd name="T53" fmla="*/ 798 h 5067"/>
              <a:gd name="T54" fmla="*/ 4525 w 5067"/>
              <a:gd name="T55" fmla="*/ 1854 h 5067"/>
              <a:gd name="T56" fmla="*/ 1522 w 5067"/>
              <a:gd name="T57" fmla="*/ 798 h 5067"/>
              <a:gd name="T58" fmla="*/ 820 w 5067"/>
              <a:gd name="T59" fmla="*/ 1734 h 5067"/>
              <a:gd name="T60" fmla="*/ 1605 w 5067"/>
              <a:gd name="T61" fmla="*/ 646 h 5067"/>
              <a:gd name="T62" fmla="*/ 820 w 5067"/>
              <a:gd name="T63" fmla="*/ 3332 h 5067"/>
              <a:gd name="T64" fmla="*/ 1522 w 5067"/>
              <a:gd name="T65" fmla="*/ 4269 h 5067"/>
              <a:gd name="T66" fmla="*/ 542 w 5067"/>
              <a:gd name="T67" fmla="*/ 3212 h 5067"/>
              <a:gd name="T68" fmla="*/ 3545 w 5067"/>
              <a:gd name="T69" fmla="*/ 4269 h 5067"/>
              <a:gd name="T70" fmla="*/ 4246 w 5067"/>
              <a:gd name="T71" fmla="*/ 3332 h 5067"/>
              <a:gd name="T72" fmla="*/ 3462 w 5067"/>
              <a:gd name="T73" fmla="*/ 4421 h 5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67" h="5067">
                <a:moveTo>
                  <a:pt x="5067" y="2533"/>
                </a:moveTo>
                <a:cubicBezTo>
                  <a:pt x="5067" y="2529"/>
                  <a:pt x="5067" y="2525"/>
                  <a:pt x="5067" y="2520"/>
                </a:cubicBezTo>
                <a:cubicBezTo>
                  <a:pt x="5059" y="1129"/>
                  <a:pt x="3926" y="0"/>
                  <a:pt x="2533" y="0"/>
                </a:cubicBezTo>
                <a:cubicBezTo>
                  <a:pt x="1141" y="0"/>
                  <a:pt x="7" y="1129"/>
                  <a:pt x="0" y="2520"/>
                </a:cubicBezTo>
                <a:cubicBezTo>
                  <a:pt x="0" y="2525"/>
                  <a:pt x="0" y="2529"/>
                  <a:pt x="0" y="2533"/>
                </a:cubicBezTo>
                <a:cubicBezTo>
                  <a:pt x="0" y="2538"/>
                  <a:pt x="0" y="2542"/>
                  <a:pt x="0" y="2546"/>
                </a:cubicBezTo>
                <a:cubicBezTo>
                  <a:pt x="7" y="3937"/>
                  <a:pt x="1141" y="5067"/>
                  <a:pt x="2533" y="5067"/>
                </a:cubicBezTo>
                <a:cubicBezTo>
                  <a:pt x="3926" y="5067"/>
                  <a:pt x="5059" y="3937"/>
                  <a:pt x="5067" y="2546"/>
                </a:cubicBezTo>
                <a:cubicBezTo>
                  <a:pt x="5067" y="2542"/>
                  <a:pt x="5067" y="2538"/>
                  <a:pt x="5067" y="2533"/>
                </a:cubicBezTo>
                <a:close/>
                <a:moveTo>
                  <a:pt x="4099" y="2929"/>
                </a:moveTo>
                <a:cubicBezTo>
                  <a:pt x="4032" y="2954"/>
                  <a:pt x="3960" y="2976"/>
                  <a:pt x="3885" y="2998"/>
                </a:cubicBezTo>
                <a:cubicBezTo>
                  <a:pt x="3900" y="2846"/>
                  <a:pt x="3907" y="2691"/>
                  <a:pt x="3907" y="2533"/>
                </a:cubicBezTo>
                <a:cubicBezTo>
                  <a:pt x="3907" y="2376"/>
                  <a:pt x="3900" y="2221"/>
                  <a:pt x="3885" y="2069"/>
                </a:cubicBezTo>
                <a:cubicBezTo>
                  <a:pt x="3960" y="2090"/>
                  <a:pt x="4032" y="2113"/>
                  <a:pt x="4099" y="2138"/>
                </a:cubicBezTo>
                <a:cubicBezTo>
                  <a:pt x="4471" y="2273"/>
                  <a:pt x="4637" y="2434"/>
                  <a:pt x="4637" y="2533"/>
                </a:cubicBezTo>
                <a:lnTo>
                  <a:pt x="4637" y="2533"/>
                </a:lnTo>
                <a:lnTo>
                  <a:pt x="4637" y="2534"/>
                </a:lnTo>
                <a:cubicBezTo>
                  <a:pt x="4637" y="2633"/>
                  <a:pt x="4471" y="2794"/>
                  <a:pt x="4099" y="2929"/>
                </a:cubicBezTo>
                <a:close/>
                <a:moveTo>
                  <a:pt x="2533" y="4637"/>
                </a:moveTo>
                <a:cubicBezTo>
                  <a:pt x="2312" y="4637"/>
                  <a:pt x="2084" y="4433"/>
                  <a:pt x="1906" y="4077"/>
                </a:cubicBezTo>
                <a:cubicBezTo>
                  <a:pt x="1826" y="3917"/>
                  <a:pt x="1760" y="3736"/>
                  <a:pt x="1709" y="3540"/>
                </a:cubicBezTo>
                <a:cubicBezTo>
                  <a:pt x="1971" y="3575"/>
                  <a:pt x="2249" y="3593"/>
                  <a:pt x="2533" y="3593"/>
                </a:cubicBezTo>
                <a:cubicBezTo>
                  <a:pt x="2818" y="3593"/>
                  <a:pt x="3096" y="3575"/>
                  <a:pt x="3357" y="3540"/>
                </a:cubicBezTo>
                <a:cubicBezTo>
                  <a:pt x="3307" y="3736"/>
                  <a:pt x="3241" y="3917"/>
                  <a:pt x="3161" y="4077"/>
                </a:cubicBezTo>
                <a:cubicBezTo>
                  <a:pt x="2983" y="4433"/>
                  <a:pt x="2754" y="4637"/>
                  <a:pt x="2533" y="4637"/>
                </a:cubicBezTo>
                <a:close/>
                <a:moveTo>
                  <a:pt x="2533" y="3163"/>
                </a:moveTo>
                <a:cubicBezTo>
                  <a:pt x="2214" y="3163"/>
                  <a:pt x="1906" y="3139"/>
                  <a:pt x="1624" y="3094"/>
                </a:cubicBezTo>
                <a:cubicBezTo>
                  <a:pt x="1601" y="2913"/>
                  <a:pt x="1589" y="2725"/>
                  <a:pt x="1589" y="2533"/>
                </a:cubicBezTo>
                <a:cubicBezTo>
                  <a:pt x="1589" y="2341"/>
                  <a:pt x="1601" y="2153"/>
                  <a:pt x="1624" y="1973"/>
                </a:cubicBezTo>
                <a:cubicBezTo>
                  <a:pt x="1906" y="1927"/>
                  <a:pt x="2214" y="1903"/>
                  <a:pt x="2533" y="1903"/>
                </a:cubicBezTo>
                <a:cubicBezTo>
                  <a:pt x="2853" y="1903"/>
                  <a:pt x="3161" y="1927"/>
                  <a:pt x="3442" y="1973"/>
                </a:cubicBezTo>
                <a:cubicBezTo>
                  <a:pt x="3466" y="2153"/>
                  <a:pt x="3478" y="2341"/>
                  <a:pt x="3478" y="2533"/>
                </a:cubicBezTo>
                <a:cubicBezTo>
                  <a:pt x="3478" y="2725"/>
                  <a:pt x="3466" y="2913"/>
                  <a:pt x="3442" y="3094"/>
                </a:cubicBezTo>
                <a:cubicBezTo>
                  <a:pt x="3161" y="3139"/>
                  <a:pt x="2853" y="3163"/>
                  <a:pt x="2533" y="3163"/>
                </a:cubicBezTo>
                <a:close/>
                <a:moveTo>
                  <a:pt x="429" y="2534"/>
                </a:moveTo>
                <a:lnTo>
                  <a:pt x="429" y="2533"/>
                </a:lnTo>
                <a:lnTo>
                  <a:pt x="429" y="2533"/>
                </a:lnTo>
                <a:cubicBezTo>
                  <a:pt x="430" y="2434"/>
                  <a:pt x="596" y="2273"/>
                  <a:pt x="967" y="2138"/>
                </a:cubicBezTo>
                <a:cubicBezTo>
                  <a:pt x="1035" y="2113"/>
                  <a:pt x="1107" y="2090"/>
                  <a:pt x="1182" y="2069"/>
                </a:cubicBezTo>
                <a:cubicBezTo>
                  <a:pt x="1167" y="2221"/>
                  <a:pt x="1159" y="2376"/>
                  <a:pt x="1159" y="2533"/>
                </a:cubicBezTo>
                <a:cubicBezTo>
                  <a:pt x="1159" y="2691"/>
                  <a:pt x="1167" y="2846"/>
                  <a:pt x="1182" y="2998"/>
                </a:cubicBezTo>
                <a:cubicBezTo>
                  <a:pt x="1107" y="2977"/>
                  <a:pt x="1035" y="2954"/>
                  <a:pt x="967" y="2929"/>
                </a:cubicBezTo>
                <a:cubicBezTo>
                  <a:pt x="596" y="2794"/>
                  <a:pt x="430" y="2633"/>
                  <a:pt x="429" y="2534"/>
                </a:cubicBezTo>
                <a:close/>
                <a:moveTo>
                  <a:pt x="2533" y="429"/>
                </a:moveTo>
                <a:cubicBezTo>
                  <a:pt x="2754" y="429"/>
                  <a:pt x="2983" y="634"/>
                  <a:pt x="3161" y="990"/>
                </a:cubicBezTo>
                <a:cubicBezTo>
                  <a:pt x="3241" y="1149"/>
                  <a:pt x="3307" y="1331"/>
                  <a:pt x="3357" y="1527"/>
                </a:cubicBezTo>
                <a:cubicBezTo>
                  <a:pt x="3096" y="1492"/>
                  <a:pt x="2818" y="1474"/>
                  <a:pt x="2533" y="1474"/>
                </a:cubicBezTo>
                <a:cubicBezTo>
                  <a:pt x="2249" y="1474"/>
                  <a:pt x="1971" y="1492"/>
                  <a:pt x="1709" y="1527"/>
                </a:cubicBezTo>
                <a:cubicBezTo>
                  <a:pt x="1760" y="1331"/>
                  <a:pt x="1826" y="1149"/>
                  <a:pt x="1906" y="990"/>
                </a:cubicBezTo>
                <a:cubicBezTo>
                  <a:pt x="2084" y="634"/>
                  <a:pt x="2312" y="429"/>
                  <a:pt x="2533" y="429"/>
                </a:cubicBezTo>
                <a:close/>
                <a:moveTo>
                  <a:pt x="4525" y="1854"/>
                </a:moveTo>
                <a:cubicBezTo>
                  <a:pt x="4444" y="1813"/>
                  <a:pt x="4352" y="1773"/>
                  <a:pt x="4246" y="1734"/>
                </a:cubicBezTo>
                <a:cubicBezTo>
                  <a:pt x="4114" y="1686"/>
                  <a:pt x="3970" y="1644"/>
                  <a:pt x="3816" y="1609"/>
                </a:cubicBezTo>
                <a:cubicBezTo>
                  <a:pt x="3755" y="1310"/>
                  <a:pt x="3664" y="1035"/>
                  <a:pt x="3545" y="798"/>
                </a:cubicBezTo>
                <a:cubicBezTo>
                  <a:pt x="3519" y="745"/>
                  <a:pt x="3491" y="694"/>
                  <a:pt x="3462" y="646"/>
                </a:cubicBezTo>
                <a:cubicBezTo>
                  <a:pt x="3958" y="891"/>
                  <a:pt x="4344" y="1325"/>
                  <a:pt x="4525" y="1854"/>
                </a:cubicBezTo>
                <a:close/>
                <a:moveTo>
                  <a:pt x="1605" y="646"/>
                </a:moveTo>
                <a:cubicBezTo>
                  <a:pt x="1576" y="694"/>
                  <a:pt x="1548" y="745"/>
                  <a:pt x="1522" y="798"/>
                </a:cubicBezTo>
                <a:cubicBezTo>
                  <a:pt x="1403" y="1035"/>
                  <a:pt x="1312" y="1310"/>
                  <a:pt x="1250" y="1609"/>
                </a:cubicBezTo>
                <a:cubicBezTo>
                  <a:pt x="1097" y="1644"/>
                  <a:pt x="952" y="1686"/>
                  <a:pt x="820" y="1734"/>
                </a:cubicBezTo>
                <a:cubicBezTo>
                  <a:pt x="715" y="1773"/>
                  <a:pt x="623" y="1813"/>
                  <a:pt x="542" y="1854"/>
                </a:cubicBezTo>
                <a:cubicBezTo>
                  <a:pt x="723" y="1325"/>
                  <a:pt x="1109" y="891"/>
                  <a:pt x="1605" y="646"/>
                </a:cubicBezTo>
                <a:close/>
                <a:moveTo>
                  <a:pt x="542" y="3212"/>
                </a:moveTo>
                <a:cubicBezTo>
                  <a:pt x="623" y="3254"/>
                  <a:pt x="715" y="3294"/>
                  <a:pt x="820" y="3332"/>
                </a:cubicBezTo>
                <a:cubicBezTo>
                  <a:pt x="952" y="3380"/>
                  <a:pt x="1097" y="3422"/>
                  <a:pt x="1250" y="3458"/>
                </a:cubicBezTo>
                <a:cubicBezTo>
                  <a:pt x="1312" y="3757"/>
                  <a:pt x="1403" y="4032"/>
                  <a:pt x="1522" y="4269"/>
                </a:cubicBezTo>
                <a:cubicBezTo>
                  <a:pt x="1548" y="4322"/>
                  <a:pt x="1576" y="4373"/>
                  <a:pt x="1605" y="4421"/>
                </a:cubicBezTo>
                <a:cubicBezTo>
                  <a:pt x="1109" y="4176"/>
                  <a:pt x="723" y="3741"/>
                  <a:pt x="542" y="3212"/>
                </a:cubicBezTo>
                <a:close/>
                <a:moveTo>
                  <a:pt x="3462" y="4421"/>
                </a:moveTo>
                <a:cubicBezTo>
                  <a:pt x="3491" y="4373"/>
                  <a:pt x="3519" y="4322"/>
                  <a:pt x="3545" y="4269"/>
                </a:cubicBezTo>
                <a:cubicBezTo>
                  <a:pt x="3664" y="4032"/>
                  <a:pt x="3755" y="3757"/>
                  <a:pt x="3816" y="3458"/>
                </a:cubicBezTo>
                <a:cubicBezTo>
                  <a:pt x="3970" y="3422"/>
                  <a:pt x="4114" y="3380"/>
                  <a:pt x="4246" y="3332"/>
                </a:cubicBezTo>
                <a:cubicBezTo>
                  <a:pt x="4352" y="3294"/>
                  <a:pt x="4444" y="3254"/>
                  <a:pt x="4525" y="3212"/>
                </a:cubicBezTo>
                <a:cubicBezTo>
                  <a:pt x="4344" y="3741"/>
                  <a:pt x="3958" y="4176"/>
                  <a:pt x="3462" y="4421"/>
                </a:cubicBezTo>
                <a:close/>
              </a:path>
            </a:pathLst>
          </a:custGeom>
          <a:solidFill>
            <a:schemeClr val="accent1"/>
          </a:solidFill>
          <a:ln>
            <a:solidFill>
              <a:schemeClr val="bg1"/>
            </a:solidFill>
          </a:ln>
        </p:spPr>
      </p:sp>
      <p:sp>
        <p:nvSpPr>
          <p:cNvPr id="64" name="on-bulb_72416"/>
          <p:cNvSpPr>
            <a:spLocks noChangeAspect="1"/>
          </p:cNvSpPr>
          <p:nvPr/>
        </p:nvSpPr>
        <p:spPr bwMode="auto">
          <a:xfrm>
            <a:off x="6418242" y="5549223"/>
            <a:ext cx="400760" cy="508043"/>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6 h 607851"/>
              <a:gd name="connsiteX17" fmla="*/ 65734 w 479492"/>
              <a:gd name="connsiteY17" fmla="*/ 362751 h 607851"/>
              <a:gd name="connsiteX18" fmla="*/ 50868 w 479492"/>
              <a:gd name="connsiteY18" fmla="*/ 371335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7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0 h 607851"/>
              <a:gd name="connsiteX78" fmla="*/ 172528 w 479492"/>
              <a:gd name="connsiteY78" fmla="*/ 221717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1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1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2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2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1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1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2"/>
                  <a:pt x="319732" y="528892"/>
                </a:cubicBezTo>
                <a:cubicBezTo>
                  <a:pt x="319732" y="539893"/>
                  <a:pt x="310736" y="548787"/>
                  <a:pt x="299705" y="548787"/>
                </a:cubicBezTo>
                <a:lnTo>
                  <a:pt x="179780" y="548787"/>
                </a:lnTo>
                <a:cubicBezTo>
                  <a:pt x="168749" y="548787"/>
                  <a:pt x="159831" y="539893"/>
                  <a:pt x="159831" y="528892"/>
                </a:cubicBezTo>
                <a:cubicBezTo>
                  <a:pt x="159831" y="517812"/>
                  <a:pt x="168749" y="508918"/>
                  <a:pt x="179780" y="508918"/>
                </a:cubicBezTo>
                <a:close/>
                <a:moveTo>
                  <a:pt x="49460" y="326070"/>
                </a:moveTo>
                <a:cubicBezTo>
                  <a:pt x="54311" y="323260"/>
                  <a:pt x="59866" y="325211"/>
                  <a:pt x="62057" y="330362"/>
                </a:cubicBezTo>
                <a:cubicBezTo>
                  <a:pt x="64639" y="336450"/>
                  <a:pt x="67377" y="342537"/>
                  <a:pt x="70194" y="348546"/>
                </a:cubicBezTo>
                <a:cubicBezTo>
                  <a:pt x="72541" y="353619"/>
                  <a:pt x="70585" y="359941"/>
                  <a:pt x="65734" y="362751"/>
                </a:cubicBezTo>
                <a:lnTo>
                  <a:pt x="50868" y="371335"/>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8"/>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5"/>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8"/>
                  <a:pt x="310432" y="179547"/>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0"/>
                </a:cubicBezTo>
                <a:cubicBezTo>
                  <a:pt x="175344" y="294734"/>
                  <a:pt x="157431" y="259046"/>
                  <a:pt x="172528" y="221717"/>
                </a:cubicBezTo>
                <a:cubicBezTo>
                  <a:pt x="185512" y="189465"/>
                  <a:pt x="218835" y="166115"/>
                  <a:pt x="271400" y="152527"/>
                </a:cubicBezTo>
                <a:cubicBezTo>
                  <a:pt x="274059" y="151824"/>
                  <a:pt x="276719" y="151434"/>
                  <a:pt x="279456" y="151434"/>
                </a:cubicBezTo>
                <a:close/>
                <a:moveTo>
                  <a:pt x="239781" y="113182"/>
                </a:moveTo>
                <a:cubicBezTo>
                  <a:pt x="171895" y="113182"/>
                  <a:pt x="116678" y="168322"/>
                  <a:pt x="116678" y="236036"/>
                </a:cubicBezTo>
                <a:cubicBezTo>
                  <a:pt x="116678" y="267433"/>
                  <a:pt x="134275" y="302814"/>
                  <a:pt x="152968" y="340381"/>
                </a:cubicBezTo>
                <a:cubicBezTo>
                  <a:pt x="166889" y="368185"/>
                  <a:pt x="181202" y="396848"/>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5"/>
                  <a:pt x="407176" y="131501"/>
                </a:cubicBezTo>
                <a:cubicBezTo>
                  <a:pt x="404128" y="126817"/>
                  <a:pt x="405378" y="120885"/>
                  <a:pt x="410223" y="118075"/>
                </a:cubicBezTo>
                <a:close/>
                <a:moveTo>
                  <a:pt x="50872" y="107459"/>
                </a:moveTo>
                <a:lnTo>
                  <a:pt x="69260" y="118075"/>
                </a:lnTo>
                <a:cubicBezTo>
                  <a:pt x="74112" y="120885"/>
                  <a:pt x="75364" y="126817"/>
                  <a:pt x="72312" y="131501"/>
                </a:cubicBezTo>
                <a:cubicBezTo>
                  <a:pt x="68713" y="137043"/>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7"/>
                  <a:pt x="376414" y="314919"/>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2"/>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2"/>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1"/>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1"/>
                </a:cubicBezTo>
                <a:lnTo>
                  <a:pt x="219741" y="10145"/>
                </a:lnTo>
                <a:cubicBezTo>
                  <a:pt x="219741" y="4526"/>
                  <a:pt x="224282" y="0"/>
                  <a:pt x="229920" y="0"/>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p>
        </p:txBody>
      </p:sp>
      <p:sp>
        <p:nvSpPr>
          <p:cNvPr id="65" name="tram_2096"/>
          <p:cNvSpPr>
            <a:spLocks noChangeAspect="1"/>
          </p:cNvSpPr>
          <p:nvPr/>
        </p:nvSpPr>
        <p:spPr bwMode="auto">
          <a:xfrm>
            <a:off x="6374660" y="6216745"/>
            <a:ext cx="508044" cy="486282"/>
          </a:xfrm>
          <a:custGeom>
            <a:avLst/>
            <a:gdLst>
              <a:gd name="T0" fmla="*/ 194 w 194"/>
              <a:gd name="T1" fmla="*/ 149 h 186"/>
              <a:gd name="T2" fmla="*/ 170 w 194"/>
              <a:gd name="T3" fmla="*/ 70 h 186"/>
              <a:gd name="T4" fmla="*/ 148 w 194"/>
              <a:gd name="T5" fmla="*/ 51 h 186"/>
              <a:gd name="T6" fmla="*/ 145 w 194"/>
              <a:gd name="T7" fmla="*/ 51 h 186"/>
              <a:gd name="T8" fmla="*/ 145 w 194"/>
              <a:gd name="T9" fmla="*/ 42 h 186"/>
              <a:gd name="T10" fmla="*/ 123 w 194"/>
              <a:gd name="T11" fmla="*/ 42 h 186"/>
              <a:gd name="T12" fmla="*/ 139 w 194"/>
              <a:gd name="T13" fmla="*/ 31 h 186"/>
              <a:gd name="T14" fmla="*/ 141 w 194"/>
              <a:gd name="T15" fmla="*/ 26 h 186"/>
              <a:gd name="T16" fmla="*/ 138 w 194"/>
              <a:gd name="T17" fmla="*/ 23 h 186"/>
              <a:gd name="T18" fmla="*/ 50 w 194"/>
              <a:gd name="T19" fmla="*/ 0 h 186"/>
              <a:gd name="T20" fmla="*/ 44 w 194"/>
              <a:gd name="T21" fmla="*/ 4 h 186"/>
              <a:gd name="T22" fmla="*/ 48 w 194"/>
              <a:gd name="T23" fmla="*/ 10 h 186"/>
              <a:gd name="T24" fmla="*/ 124 w 194"/>
              <a:gd name="T25" fmla="*/ 29 h 186"/>
              <a:gd name="T26" fmla="*/ 104 w 194"/>
              <a:gd name="T27" fmla="*/ 42 h 186"/>
              <a:gd name="T28" fmla="*/ 49 w 194"/>
              <a:gd name="T29" fmla="*/ 42 h 186"/>
              <a:gd name="T30" fmla="*/ 49 w 194"/>
              <a:gd name="T31" fmla="*/ 51 h 186"/>
              <a:gd name="T32" fmla="*/ 19 w 194"/>
              <a:gd name="T33" fmla="*/ 51 h 186"/>
              <a:gd name="T34" fmla="*/ 0 w 194"/>
              <a:gd name="T35" fmla="*/ 70 h 186"/>
              <a:gd name="T36" fmla="*/ 0 w 194"/>
              <a:gd name="T37" fmla="*/ 149 h 186"/>
              <a:gd name="T38" fmla="*/ 14 w 194"/>
              <a:gd name="T39" fmla="*/ 167 h 186"/>
              <a:gd name="T40" fmla="*/ 14 w 194"/>
              <a:gd name="T41" fmla="*/ 172 h 186"/>
              <a:gd name="T42" fmla="*/ 27 w 194"/>
              <a:gd name="T43" fmla="*/ 186 h 186"/>
              <a:gd name="T44" fmla="*/ 40 w 194"/>
              <a:gd name="T45" fmla="*/ 178 h 186"/>
              <a:gd name="T46" fmla="*/ 52 w 194"/>
              <a:gd name="T47" fmla="*/ 186 h 186"/>
              <a:gd name="T48" fmla="*/ 66 w 194"/>
              <a:gd name="T49" fmla="*/ 172 h 186"/>
              <a:gd name="T50" fmla="*/ 66 w 194"/>
              <a:gd name="T51" fmla="*/ 168 h 186"/>
              <a:gd name="T52" fmla="*/ 123 w 194"/>
              <a:gd name="T53" fmla="*/ 168 h 186"/>
              <a:gd name="T54" fmla="*/ 123 w 194"/>
              <a:gd name="T55" fmla="*/ 172 h 186"/>
              <a:gd name="T56" fmla="*/ 136 w 194"/>
              <a:gd name="T57" fmla="*/ 186 h 186"/>
              <a:gd name="T58" fmla="*/ 149 w 194"/>
              <a:gd name="T59" fmla="*/ 178 h 186"/>
              <a:gd name="T60" fmla="*/ 161 w 194"/>
              <a:gd name="T61" fmla="*/ 186 h 186"/>
              <a:gd name="T62" fmla="*/ 175 w 194"/>
              <a:gd name="T63" fmla="*/ 172 h 186"/>
              <a:gd name="T64" fmla="*/ 175 w 194"/>
              <a:gd name="T65" fmla="*/ 168 h 186"/>
              <a:gd name="T66" fmla="*/ 175 w 194"/>
              <a:gd name="T67" fmla="*/ 168 h 186"/>
              <a:gd name="T68" fmla="*/ 194 w 194"/>
              <a:gd name="T69" fmla="*/ 149 h 186"/>
              <a:gd name="T70" fmla="*/ 157 w 194"/>
              <a:gd name="T71" fmla="*/ 72 h 186"/>
              <a:gd name="T72" fmla="*/ 170 w 194"/>
              <a:gd name="T73" fmla="*/ 118 h 186"/>
              <a:gd name="T74" fmla="*/ 130 w 194"/>
              <a:gd name="T75" fmla="*/ 118 h 186"/>
              <a:gd name="T76" fmla="*/ 130 w 194"/>
              <a:gd name="T77" fmla="*/ 72 h 186"/>
              <a:gd name="T78" fmla="*/ 157 w 194"/>
              <a:gd name="T79" fmla="*/ 72 h 186"/>
              <a:gd name="T80" fmla="*/ 12 w 194"/>
              <a:gd name="T81" fmla="*/ 72 h 186"/>
              <a:gd name="T82" fmla="*/ 45 w 194"/>
              <a:gd name="T83" fmla="*/ 72 h 186"/>
              <a:gd name="T84" fmla="*/ 45 w 194"/>
              <a:gd name="T85" fmla="*/ 118 h 186"/>
              <a:gd name="T86" fmla="*/ 12 w 194"/>
              <a:gd name="T87" fmla="*/ 118 h 186"/>
              <a:gd name="T88" fmla="*/ 12 w 194"/>
              <a:gd name="T89" fmla="*/ 72 h 186"/>
              <a:gd name="T90" fmla="*/ 120 w 194"/>
              <a:gd name="T91" fmla="*/ 118 h 186"/>
              <a:gd name="T92" fmla="*/ 53 w 194"/>
              <a:gd name="T93" fmla="*/ 118 h 186"/>
              <a:gd name="T94" fmla="*/ 53 w 194"/>
              <a:gd name="T95" fmla="*/ 72 h 186"/>
              <a:gd name="T96" fmla="*/ 120 w 194"/>
              <a:gd name="T97" fmla="*/ 72 h 186"/>
              <a:gd name="T98" fmla="*/ 120 w 194"/>
              <a:gd name="T99"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186">
                <a:moveTo>
                  <a:pt x="194" y="149"/>
                </a:moveTo>
                <a:lnTo>
                  <a:pt x="170" y="70"/>
                </a:lnTo>
                <a:cubicBezTo>
                  <a:pt x="166" y="60"/>
                  <a:pt x="158" y="51"/>
                  <a:pt x="148" y="51"/>
                </a:cubicBezTo>
                <a:lnTo>
                  <a:pt x="145" y="51"/>
                </a:lnTo>
                <a:lnTo>
                  <a:pt x="145" y="42"/>
                </a:lnTo>
                <a:lnTo>
                  <a:pt x="123" y="42"/>
                </a:lnTo>
                <a:lnTo>
                  <a:pt x="139" y="31"/>
                </a:lnTo>
                <a:cubicBezTo>
                  <a:pt x="141" y="30"/>
                  <a:pt x="142" y="28"/>
                  <a:pt x="141" y="26"/>
                </a:cubicBezTo>
                <a:cubicBezTo>
                  <a:pt x="141" y="25"/>
                  <a:pt x="140" y="23"/>
                  <a:pt x="138" y="23"/>
                </a:cubicBezTo>
                <a:lnTo>
                  <a:pt x="50" y="0"/>
                </a:lnTo>
                <a:cubicBezTo>
                  <a:pt x="48" y="0"/>
                  <a:pt x="45" y="1"/>
                  <a:pt x="44" y="4"/>
                </a:cubicBezTo>
                <a:cubicBezTo>
                  <a:pt x="44" y="6"/>
                  <a:pt x="45" y="9"/>
                  <a:pt x="48" y="10"/>
                </a:cubicBezTo>
                <a:lnTo>
                  <a:pt x="124" y="29"/>
                </a:lnTo>
                <a:lnTo>
                  <a:pt x="104" y="42"/>
                </a:lnTo>
                <a:lnTo>
                  <a:pt x="49" y="42"/>
                </a:lnTo>
                <a:lnTo>
                  <a:pt x="49" y="51"/>
                </a:lnTo>
                <a:lnTo>
                  <a:pt x="19" y="51"/>
                </a:lnTo>
                <a:cubicBezTo>
                  <a:pt x="9" y="51"/>
                  <a:pt x="0" y="60"/>
                  <a:pt x="0" y="70"/>
                </a:cubicBezTo>
                <a:lnTo>
                  <a:pt x="0" y="149"/>
                </a:lnTo>
                <a:cubicBezTo>
                  <a:pt x="0" y="158"/>
                  <a:pt x="6" y="165"/>
                  <a:pt x="14" y="167"/>
                </a:cubicBezTo>
                <a:cubicBezTo>
                  <a:pt x="14" y="169"/>
                  <a:pt x="14" y="170"/>
                  <a:pt x="14" y="172"/>
                </a:cubicBezTo>
                <a:cubicBezTo>
                  <a:pt x="14" y="179"/>
                  <a:pt x="20" y="186"/>
                  <a:pt x="27" y="186"/>
                </a:cubicBezTo>
                <a:cubicBezTo>
                  <a:pt x="33" y="186"/>
                  <a:pt x="38" y="182"/>
                  <a:pt x="40" y="178"/>
                </a:cubicBezTo>
                <a:cubicBezTo>
                  <a:pt x="42" y="182"/>
                  <a:pt x="47" y="186"/>
                  <a:pt x="52" y="186"/>
                </a:cubicBezTo>
                <a:cubicBezTo>
                  <a:pt x="60" y="186"/>
                  <a:pt x="66" y="179"/>
                  <a:pt x="66" y="172"/>
                </a:cubicBezTo>
                <a:cubicBezTo>
                  <a:pt x="66" y="170"/>
                  <a:pt x="66" y="169"/>
                  <a:pt x="66" y="168"/>
                </a:cubicBezTo>
                <a:lnTo>
                  <a:pt x="123" y="168"/>
                </a:lnTo>
                <a:cubicBezTo>
                  <a:pt x="123" y="169"/>
                  <a:pt x="123" y="170"/>
                  <a:pt x="123" y="172"/>
                </a:cubicBezTo>
                <a:cubicBezTo>
                  <a:pt x="123" y="179"/>
                  <a:pt x="129" y="186"/>
                  <a:pt x="136" y="186"/>
                </a:cubicBezTo>
                <a:cubicBezTo>
                  <a:pt x="142" y="186"/>
                  <a:pt x="147" y="182"/>
                  <a:pt x="149" y="178"/>
                </a:cubicBezTo>
                <a:cubicBezTo>
                  <a:pt x="151" y="182"/>
                  <a:pt x="156" y="186"/>
                  <a:pt x="161" y="186"/>
                </a:cubicBezTo>
                <a:cubicBezTo>
                  <a:pt x="169" y="186"/>
                  <a:pt x="175" y="179"/>
                  <a:pt x="175" y="172"/>
                </a:cubicBezTo>
                <a:cubicBezTo>
                  <a:pt x="175" y="170"/>
                  <a:pt x="175" y="169"/>
                  <a:pt x="175" y="168"/>
                </a:cubicBezTo>
                <a:lnTo>
                  <a:pt x="175" y="168"/>
                </a:lnTo>
                <a:cubicBezTo>
                  <a:pt x="185" y="168"/>
                  <a:pt x="194" y="159"/>
                  <a:pt x="194" y="149"/>
                </a:cubicBezTo>
                <a:close/>
                <a:moveTo>
                  <a:pt x="157" y="72"/>
                </a:moveTo>
                <a:lnTo>
                  <a:pt x="170" y="118"/>
                </a:lnTo>
                <a:lnTo>
                  <a:pt x="130" y="118"/>
                </a:lnTo>
                <a:lnTo>
                  <a:pt x="130" y="72"/>
                </a:lnTo>
                <a:lnTo>
                  <a:pt x="157" y="72"/>
                </a:lnTo>
                <a:close/>
                <a:moveTo>
                  <a:pt x="12" y="72"/>
                </a:moveTo>
                <a:lnTo>
                  <a:pt x="45" y="72"/>
                </a:lnTo>
                <a:lnTo>
                  <a:pt x="45" y="118"/>
                </a:lnTo>
                <a:lnTo>
                  <a:pt x="12" y="118"/>
                </a:lnTo>
                <a:lnTo>
                  <a:pt x="12" y="72"/>
                </a:lnTo>
                <a:close/>
                <a:moveTo>
                  <a:pt x="120" y="118"/>
                </a:moveTo>
                <a:lnTo>
                  <a:pt x="53" y="118"/>
                </a:lnTo>
                <a:lnTo>
                  <a:pt x="53" y="72"/>
                </a:lnTo>
                <a:lnTo>
                  <a:pt x="120" y="72"/>
                </a:lnTo>
                <a:lnTo>
                  <a:pt x="120" y="118"/>
                </a:lnTo>
                <a:close/>
              </a:path>
            </a:pathLst>
          </a:custGeom>
          <a:solidFill>
            <a:schemeClr val="accent1"/>
          </a:solidFill>
          <a:ln>
            <a:noFill/>
          </a:ln>
        </p:spPr>
      </p:sp>
      <p:graphicFrame>
        <p:nvGraphicFramePr>
          <p:cNvPr id="66" name="表格 65"/>
          <p:cNvGraphicFramePr>
            <a:graphicFrameLocks noGrp="1"/>
          </p:cNvGraphicFramePr>
          <p:nvPr>
            <p:extLst>
              <p:ext uri="{D42A27DB-BD31-4B8C-83A1-F6EECF244321}">
                <p14:modId xmlns:p14="http://schemas.microsoft.com/office/powerpoint/2010/main" val="2414235225"/>
              </p:ext>
            </p:extLst>
          </p:nvPr>
        </p:nvGraphicFramePr>
        <p:xfrm>
          <a:off x="1118349" y="4849088"/>
          <a:ext cx="4373825" cy="822960"/>
        </p:xfrm>
        <a:graphic>
          <a:graphicData uri="http://schemas.openxmlformats.org/drawingml/2006/table">
            <a:tbl>
              <a:tblPr firstRow="1" bandRow="1">
                <a:tableStyleId>{5C22544A-7EE6-4342-B048-85BDC9FD1C3A}</a:tableStyleId>
              </a:tblPr>
              <a:tblGrid>
                <a:gridCol w="4373825"/>
              </a:tblGrid>
              <a:tr h="278007">
                <a:tc>
                  <a:txBody>
                    <a:bodyPr/>
                    <a:lstStyle/>
                    <a:p>
                      <a:r>
                        <a:rPr lang="zh-CN" altLang="en-US" sz="1400" b="1" dirty="0" smtClean="0">
                          <a:solidFill>
                            <a:schemeClr val="tx1"/>
                          </a:solidFill>
                          <a:latin typeface="+mj-ea"/>
                          <a:ea typeface="+mj-ea"/>
                        </a:rPr>
                        <a:t>使用期；</a:t>
                      </a:r>
                      <a:r>
                        <a:rPr lang="en-US" altLang="zh-CN" sz="1400" b="1" dirty="0" smtClean="0">
                          <a:solidFill>
                            <a:schemeClr val="tx1"/>
                          </a:solidFill>
                          <a:latin typeface="+mj-ea"/>
                          <a:ea typeface="+mj-ea"/>
                        </a:rPr>
                        <a:t>4</a:t>
                      </a:r>
                      <a:r>
                        <a:rPr lang="zh-CN" altLang="en-US" sz="1400" b="1" dirty="0" smtClean="0">
                          <a:solidFill>
                            <a:schemeClr val="tx1"/>
                          </a:solidFill>
                          <a:latin typeface="+mj-ea"/>
                          <a:ea typeface="+mj-ea"/>
                        </a:rPr>
                        <a:t>年          ★★★★★</a:t>
                      </a:r>
                      <a:endParaRPr lang="zh-CN" altLang="en-US" sz="1400" b="1" dirty="0">
                        <a:solidFill>
                          <a:schemeClr val="tx1"/>
                        </a:solidFill>
                        <a:latin typeface="+mj-ea"/>
                        <a:ea typeface="+mj-ea"/>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9526">
                <a:tc>
                  <a:txBody>
                    <a:bodyPr/>
                    <a:lstStyle/>
                    <a:p>
                      <a:r>
                        <a:rPr lang="zh-CN" altLang="en-US" sz="1400" b="1" dirty="0" smtClean="0">
                          <a:latin typeface="+mj-ea"/>
                          <a:ea typeface="+mj-ea"/>
                        </a:rPr>
                        <a:t>感觉很棒的一次购物，绝对正品，有创意、有想法、有思路、关键执行力超强</a:t>
                      </a:r>
                      <a:endParaRPr lang="zh-CN" altLang="en-US" sz="1400" b="1" dirty="0">
                        <a:latin typeface="+mj-ea"/>
                        <a:ea typeface="+mj-ea"/>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450540478"/>
              </p:ext>
            </p:extLst>
          </p:nvPr>
        </p:nvGraphicFramePr>
        <p:xfrm>
          <a:off x="1118350" y="5941442"/>
          <a:ext cx="4348644" cy="822960"/>
        </p:xfrm>
        <a:graphic>
          <a:graphicData uri="http://schemas.openxmlformats.org/drawingml/2006/table">
            <a:tbl>
              <a:tblPr firstRow="1" bandRow="1">
                <a:tableStyleId>{5C22544A-7EE6-4342-B048-85BDC9FD1C3A}</a:tableStyleId>
              </a:tblPr>
              <a:tblGrid>
                <a:gridCol w="4348644"/>
              </a:tblGrid>
              <a:tr h="278007">
                <a:tc>
                  <a:txBody>
                    <a:bodyPr/>
                    <a:lstStyle/>
                    <a:p>
                      <a:r>
                        <a:rPr lang="zh-CN" altLang="en-US" sz="1400" b="1" dirty="0" smtClean="0">
                          <a:solidFill>
                            <a:schemeClr val="tx1"/>
                          </a:solidFill>
                          <a:latin typeface="+mj-ea"/>
                          <a:ea typeface="+mj-ea"/>
                        </a:rPr>
                        <a:t>使用期；</a:t>
                      </a:r>
                      <a:r>
                        <a:rPr lang="en-US" altLang="zh-CN" sz="1400" b="1" dirty="0" smtClean="0">
                          <a:solidFill>
                            <a:schemeClr val="tx1"/>
                          </a:solidFill>
                          <a:latin typeface="+mj-ea"/>
                          <a:ea typeface="+mj-ea"/>
                        </a:rPr>
                        <a:t>3</a:t>
                      </a:r>
                      <a:r>
                        <a:rPr lang="zh-CN" altLang="en-US" sz="1400" b="1" dirty="0" smtClean="0">
                          <a:solidFill>
                            <a:schemeClr val="tx1"/>
                          </a:solidFill>
                          <a:latin typeface="+mj-ea"/>
                          <a:ea typeface="+mj-ea"/>
                        </a:rPr>
                        <a:t>年          ★★★★★</a:t>
                      </a:r>
                      <a:endParaRPr lang="zh-CN" altLang="en-US" sz="1400" b="1" dirty="0">
                        <a:solidFill>
                          <a:schemeClr val="tx1"/>
                        </a:solidFill>
                        <a:latin typeface="+mj-ea"/>
                        <a:ea typeface="+mj-ea"/>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9526">
                <a:tc>
                  <a:txBody>
                    <a:bodyPr/>
                    <a:lstStyle/>
                    <a:p>
                      <a:r>
                        <a:rPr lang="zh-CN" altLang="en-US" sz="1400" b="1" dirty="0" smtClean="0">
                          <a:latin typeface="+mj-ea"/>
                          <a:ea typeface="+mj-ea"/>
                        </a:rPr>
                        <a:t>功能好用到爆，使用效果非常好，沟通无障碍，做网页杠杠的</a:t>
                      </a:r>
                      <a:endParaRPr lang="zh-CN" altLang="en-US" sz="1400" b="1" dirty="0">
                        <a:latin typeface="+mj-ea"/>
                        <a:ea typeface="+mj-ea"/>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68" name="文本框 67"/>
          <p:cNvSpPr txBox="1"/>
          <p:nvPr/>
        </p:nvSpPr>
        <p:spPr>
          <a:xfrm>
            <a:off x="7139441" y="4958459"/>
            <a:ext cx="4733797" cy="344710"/>
          </a:xfrm>
          <a:prstGeom prst="rect">
            <a:avLst/>
          </a:prstGeom>
          <a:noFill/>
        </p:spPr>
        <p:txBody>
          <a:bodyPr wrap="squar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本产品享受三包服务，包括自驱力、学习力、行动力</a:t>
            </a:r>
          </a:p>
        </p:txBody>
      </p:sp>
      <p:sp>
        <p:nvSpPr>
          <p:cNvPr id="69" name="文本框 68"/>
          <p:cNvSpPr txBox="1"/>
          <p:nvPr/>
        </p:nvSpPr>
        <p:spPr>
          <a:xfrm>
            <a:off x="7139441" y="5627703"/>
            <a:ext cx="4733797" cy="344710"/>
          </a:xfrm>
          <a:prstGeom prst="rect">
            <a:avLst/>
          </a:prstGeom>
          <a:noFill/>
        </p:spPr>
        <p:txBody>
          <a:bodyPr wrap="squar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产品可先试用，不合格可退</a:t>
            </a:r>
          </a:p>
        </p:txBody>
      </p:sp>
      <p:sp>
        <p:nvSpPr>
          <p:cNvPr id="70" name="文本框 69"/>
          <p:cNvSpPr txBox="1"/>
          <p:nvPr/>
        </p:nvSpPr>
        <p:spPr>
          <a:xfrm>
            <a:off x="7139441" y="6287531"/>
            <a:ext cx="4733797" cy="344710"/>
          </a:xfrm>
          <a:prstGeom prst="rect">
            <a:avLst/>
          </a:prstGeom>
          <a:noFill/>
        </p:spPr>
        <p:txBody>
          <a:bodyPr wrap="square" rtlCol="0">
            <a:spAutoFit/>
          </a:bodyPr>
          <a:lstStyle/>
          <a:p>
            <a:pPr>
              <a:lnSpc>
                <a:spcPct val="130000"/>
              </a:lnSpc>
            </a:pPr>
            <a:r>
              <a:rPr lang="zh-CN" altLang="en-US" sz="1400" b="1" dirty="0">
                <a:latin typeface="Arial" panose="020B0604020202020204" pitchFamily="34" charset="0"/>
                <a:ea typeface="微软雅黑" panose="020B0503020204020204" pitchFamily="34" charset="-122"/>
              </a:rPr>
              <a:t>本</a:t>
            </a:r>
            <a:r>
              <a:rPr lang="zh-CN" altLang="en-US" sz="1400" b="1" dirty="0" smtClean="0">
                <a:latin typeface="Arial" panose="020B0604020202020204" pitchFamily="34" charset="0"/>
                <a:ea typeface="微软雅黑" panose="020B0503020204020204" pitchFamily="34" charset="-122"/>
              </a:rPr>
              <a:t>产品采用淘宝驿站物流急速送达，居住南京，随叫随到</a:t>
            </a:r>
          </a:p>
        </p:txBody>
      </p:sp>
      <p:sp>
        <p:nvSpPr>
          <p:cNvPr id="75" name="文本框 74"/>
          <p:cNvSpPr txBox="1"/>
          <p:nvPr/>
        </p:nvSpPr>
        <p:spPr>
          <a:xfrm>
            <a:off x="9563928" y="-14618"/>
            <a:ext cx="2028306" cy="652486"/>
          </a:xfrm>
          <a:prstGeom prst="rect">
            <a:avLst/>
          </a:prstGeom>
          <a:noFill/>
        </p:spPr>
        <p:txBody>
          <a:bodyPr wrap="square" rtlCol="0">
            <a:spAutoFit/>
          </a:bodyPr>
          <a:lstStyle/>
          <a:p>
            <a:pPr>
              <a:lnSpc>
                <a:spcPct val="130000"/>
              </a:lnSpc>
            </a:pPr>
            <a:r>
              <a:rPr lang="zh-CN" altLang="en-US" sz="1400" b="1" dirty="0" smtClean="0">
                <a:latin typeface="+mj-ea"/>
                <a:ea typeface="+mj-ea"/>
              </a:rPr>
              <a:t>产品名称：卢坚</a:t>
            </a:r>
            <a:endParaRPr lang="en-US" altLang="zh-CN" sz="1400" b="1" dirty="0" smtClean="0">
              <a:latin typeface="+mj-ea"/>
              <a:ea typeface="+mj-ea"/>
            </a:endParaRPr>
          </a:p>
          <a:p>
            <a:pPr>
              <a:lnSpc>
                <a:spcPct val="130000"/>
              </a:lnSpc>
            </a:pPr>
            <a:r>
              <a:rPr lang="zh-CN" altLang="en-US" sz="1400" b="1" dirty="0" smtClean="0">
                <a:latin typeface="+mj-ea"/>
                <a:ea typeface="+mj-ea"/>
              </a:rPr>
              <a:t>产品类别：</a:t>
            </a:r>
            <a:r>
              <a:rPr lang="en-US" altLang="zh-CN" sz="1400" b="1" dirty="0" smtClean="0">
                <a:latin typeface="+mj-ea"/>
                <a:ea typeface="+mj-ea"/>
              </a:rPr>
              <a:t>java</a:t>
            </a:r>
            <a:endParaRPr lang="zh-CN" altLang="en-US" sz="1400" b="1" dirty="0" smtClean="0">
              <a:latin typeface="+mj-ea"/>
              <a:ea typeface="+mj-ea"/>
            </a:endParaRPr>
          </a:p>
        </p:txBody>
      </p:sp>
      <p:sp>
        <p:nvSpPr>
          <p:cNvPr id="76" name="标题 1"/>
          <p:cNvSpPr txBox="1">
            <a:spLocks/>
          </p:cNvSpPr>
          <p:nvPr/>
        </p:nvSpPr>
        <p:spPr>
          <a:xfrm>
            <a:off x="234738" y="112534"/>
            <a:ext cx="4728632"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zh-CN" altLang="en-US" dirty="0" smtClean="0"/>
              <a:t>我</a:t>
            </a:r>
            <a:r>
              <a:rPr lang="zh-CN" altLang="en-US" dirty="0"/>
              <a:t>就是</a:t>
            </a:r>
            <a:r>
              <a:rPr lang="zh-CN" altLang="en-US" dirty="0" smtClean="0"/>
              <a:t>我，不一样的烟火</a:t>
            </a:r>
            <a:endParaRPr lang="zh-CN" altLang="en-US" dirty="0"/>
          </a:p>
        </p:txBody>
      </p:sp>
      <p:sp>
        <p:nvSpPr>
          <p:cNvPr id="5" name="文本框 4"/>
          <p:cNvSpPr txBox="1"/>
          <p:nvPr/>
        </p:nvSpPr>
        <p:spPr>
          <a:xfrm>
            <a:off x="199028" y="785384"/>
            <a:ext cx="1028198" cy="412421"/>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产品参数</a:t>
            </a:r>
          </a:p>
        </p:txBody>
      </p:sp>
      <p:sp>
        <p:nvSpPr>
          <p:cNvPr id="8" name="文本框 7"/>
          <p:cNvSpPr txBox="1"/>
          <p:nvPr/>
        </p:nvSpPr>
        <p:spPr>
          <a:xfrm>
            <a:off x="6186792" y="779851"/>
            <a:ext cx="1118902" cy="412421"/>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产品功能</a:t>
            </a:r>
          </a:p>
        </p:txBody>
      </p:sp>
      <p:sp>
        <p:nvSpPr>
          <p:cNvPr id="54" name="文本框 53"/>
          <p:cNvSpPr txBox="1"/>
          <p:nvPr/>
        </p:nvSpPr>
        <p:spPr>
          <a:xfrm>
            <a:off x="226091" y="4280623"/>
            <a:ext cx="1107220" cy="412421"/>
          </a:xfrm>
          <a:prstGeom prst="rect">
            <a:avLst/>
          </a:prstGeom>
          <a:noFill/>
        </p:spPr>
        <p:txBody>
          <a:bodyPr wrap="square" rtlCol="0">
            <a:spAutoFit/>
          </a:bodyPr>
          <a:lstStyle/>
          <a:p>
            <a:pPr>
              <a:lnSpc>
                <a:spcPct val="130000"/>
              </a:lnSpc>
            </a:pPr>
            <a:r>
              <a:rPr lang="zh-CN" altLang="en-US" sz="1600" b="1" dirty="0">
                <a:latin typeface="Arial" panose="020B0604020202020204" pitchFamily="34" charset="0"/>
                <a:ea typeface="微软雅黑" panose="020B0503020204020204" pitchFamily="34" charset="-122"/>
              </a:rPr>
              <a:t>用户评价</a:t>
            </a:r>
            <a:endParaRPr lang="zh-CN" altLang="en-US" sz="1600" b="1" dirty="0" smtClean="0">
              <a:latin typeface="Arial" panose="020B0604020202020204" pitchFamily="34" charset="0"/>
              <a:ea typeface="微软雅黑" panose="020B0503020204020204" pitchFamily="34" charset="-122"/>
            </a:endParaRPr>
          </a:p>
        </p:txBody>
      </p:sp>
      <p:sp>
        <p:nvSpPr>
          <p:cNvPr id="56" name="文本框 55"/>
          <p:cNvSpPr txBox="1"/>
          <p:nvPr/>
        </p:nvSpPr>
        <p:spPr>
          <a:xfrm>
            <a:off x="6184501" y="4280623"/>
            <a:ext cx="1123484" cy="412421"/>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售后保障</a:t>
            </a:r>
          </a:p>
        </p:txBody>
      </p:sp>
    </p:spTree>
    <p:extLst>
      <p:ext uri="{BB962C8B-B14F-4D97-AF65-F5344CB8AC3E}">
        <p14:creationId xmlns:p14="http://schemas.microsoft.com/office/powerpoint/2010/main" val="2922448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1564601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535007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163951" flipH="1">
            <a:off x="-1820859"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17" name="图片 16"/>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21436049">
            <a:off x="8249970"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grpSp>
        <p:nvGrpSpPr>
          <p:cNvPr id="3" name="组合 2"/>
          <p:cNvGrpSpPr/>
          <p:nvPr/>
        </p:nvGrpSpPr>
        <p:grpSpPr>
          <a:xfrm>
            <a:off x="2224041" y="2396317"/>
            <a:ext cx="7712439" cy="2160000"/>
            <a:chOff x="2224041" y="2396317"/>
            <a:chExt cx="7712439" cy="2160000"/>
          </a:xfrm>
        </p:grpSpPr>
        <p:sp>
          <p:nvSpPr>
            <p:cNvPr id="2" name="圆角矩形 1"/>
            <p:cNvSpPr/>
            <p:nvPr/>
          </p:nvSpPr>
          <p:spPr>
            <a:xfrm>
              <a:off x="2224041" y="2396317"/>
              <a:ext cx="7712439"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7911843" y="2448569"/>
              <a:ext cx="1139498" cy="1825693"/>
            </a:xfrm>
            <a:prstGeom prst="rect">
              <a:avLst/>
            </a:prstGeom>
          </p:spPr>
          <p:txBody>
            <a:bodyPr wrap="square">
              <a:spAutoFit/>
            </a:bodyPr>
            <a:lstStyle/>
            <a:p>
              <a:pPr>
                <a:lnSpc>
                  <a:spcPct val="130000"/>
                </a:lnSpc>
              </a:pPr>
              <a:r>
                <a:rPr lang="en-US" altLang="zh-CN"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rPr>
                <a:t>S</a:t>
              </a:r>
              <a:endParaRPr lang="zh-CN" altLang="en-US"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endParaRPr>
            </a:p>
          </p:txBody>
        </p:sp>
        <p:sp>
          <p:nvSpPr>
            <p:cNvPr id="15" name="文本框 14"/>
            <p:cNvSpPr txBox="1"/>
            <p:nvPr/>
          </p:nvSpPr>
          <p:spPr>
            <a:xfrm>
              <a:off x="3337268" y="2459011"/>
              <a:ext cx="5074842" cy="1825693"/>
            </a:xfrm>
            <a:prstGeom prst="rect">
              <a:avLst/>
            </a:prstGeom>
            <a:noFill/>
          </p:spPr>
          <p:txBody>
            <a:bodyPr wrap="square" rtlCol="0">
              <a:spAutoFit/>
            </a:bodyPr>
            <a:lstStyle/>
            <a:p>
              <a:pPr>
                <a:lnSpc>
                  <a:spcPct val="130000"/>
                </a:lnSpc>
              </a:pPr>
              <a:r>
                <a:rPr lang="en-US" altLang="zh-CN" sz="9600" b="1" dirty="0" smtClean="0">
                  <a:effectLst>
                    <a:outerShdw blurRad="38100" dist="38100" dir="2700000" algn="tl">
                      <a:srgbClr val="000000">
                        <a:alpha val="43137"/>
                      </a:srgbClr>
                    </a:outerShdw>
                  </a:effectLst>
                  <a:latin typeface="+mj-ea"/>
                  <a:ea typeface="+mj-ea"/>
                </a:rPr>
                <a:t>THANK</a:t>
              </a:r>
              <a:endParaRPr lang="zh-CN" altLang="en-US" sz="9600" b="1" dirty="0" smtClean="0">
                <a:effectLst>
                  <a:outerShdw blurRad="38100" dist="38100" dir="2700000" algn="tl">
                    <a:srgbClr val="000000">
                      <a:alpha val="43137"/>
                    </a:srgbClr>
                  </a:outerShdw>
                </a:effectLst>
                <a:latin typeface="+mj-ea"/>
                <a:ea typeface="+mj-ea"/>
              </a:endParaRPr>
            </a:p>
          </p:txBody>
        </p:sp>
      </p:grpSp>
    </p:spTree>
    <p:extLst>
      <p:ext uri="{BB962C8B-B14F-4D97-AF65-F5344CB8AC3E}">
        <p14:creationId xmlns:p14="http://schemas.microsoft.com/office/powerpoint/2010/main" val="207116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9189706" y="1322114"/>
            <a:ext cx="2612572" cy="4342415"/>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9169" y="2406391"/>
            <a:ext cx="2619457"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89706"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20" name="矩形 19"/>
          <p:cNvSpPr/>
          <p:nvPr/>
        </p:nvSpPr>
        <p:spPr>
          <a:xfrm>
            <a:off x="9189706" y="3715339"/>
            <a:ext cx="2310749" cy="1015663"/>
          </a:xfrm>
          <a:prstGeom prst="rect">
            <a:avLst/>
          </a:prstGeom>
        </p:spPr>
        <p:txBody>
          <a:bodyPr wrap="square">
            <a:spAutoFit/>
          </a:bodyPr>
          <a:lstStyle/>
          <a:p>
            <a:r>
              <a:rPr lang="zh-CN" altLang="en-US" sz="2000" dirty="0"/>
              <a:t>审核链路异步结构，后台人员排查问题耗费精力</a:t>
            </a:r>
            <a:endParaRPr lang="en-US" altLang="zh-CN" sz="2000" dirty="0"/>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422195" y="2631707"/>
            <a:ext cx="11487583"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chemeClr val="dk1"/>
                </a:solidFill>
                <a:latin typeface="+mj-ea"/>
                <a:ea typeface="+mj-ea"/>
              </a:rPr>
              <a:t>缺少业务指标               链路排查困难</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27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smtClean="0">
                <a:latin typeface="+mj-ea"/>
                <a:ea typeface="+mj-ea"/>
              </a:rPr>
              <a:t>基于</a:t>
            </a:r>
            <a:r>
              <a:rPr lang="en-US" altLang="zh-CN" sz="2200" b="1" dirty="0" err="1">
                <a:latin typeface="+mj-ea"/>
                <a:ea typeface="+mj-ea"/>
              </a:rPr>
              <a:t>KMonitor</a:t>
            </a:r>
            <a:r>
              <a:rPr lang="zh-CN" altLang="en-US" sz="2200" b="1" dirty="0">
                <a:latin typeface="+mj-ea"/>
                <a:ea typeface="+mj-ea"/>
              </a:rPr>
              <a:t>平台的业务指标实时监控</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a:latin typeface="+mj-ea"/>
                <a:ea typeface="+mj-ea"/>
              </a:rPr>
              <a:t>基于消息分级的双表模型</a:t>
            </a:r>
            <a:endParaRPr lang="en-US" altLang="zh-CN" sz="2200" b="1" dirty="0">
              <a:latin typeface="+mj-ea"/>
              <a:ea typeface="+mj-ea"/>
            </a:endParaRPr>
          </a:p>
        </p:txBody>
      </p:sp>
      <p:sp>
        <p:nvSpPr>
          <p:cNvPr id="15" name="矩形 14"/>
          <p:cNvSpPr/>
          <p:nvPr/>
        </p:nvSpPr>
        <p:spPr>
          <a:xfrm>
            <a:off x="3881559" y="4968779"/>
            <a:ext cx="4136582" cy="430887"/>
          </a:xfrm>
          <a:prstGeom prst="rect">
            <a:avLst/>
          </a:prstGeom>
        </p:spPr>
        <p:txBody>
          <a:bodyPr wrap="none">
            <a:spAutoFit/>
          </a:bodyPr>
          <a:lstStyle/>
          <a:p>
            <a:r>
              <a:rPr lang="zh-CN" altLang="en-US" sz="2200" b="1" dirty="0" smtClean="0">
                <a:latin typeface="+mj-ea"/>
                <a:ea typeface="+mj-ea"/>
              </a:rPr>
              <a:t>基于</a:t>
            </a:r>
            <a:r>
              <a:rPr lang="en-US" altLang="zh-CN" sz="2200" b="1" dirty="0" err="1" smtClean="0">
                <a:latin typeface="+mj-ea"/>
                <a:ea typeface="+mj-ea"/>
              </a:rPr>
              <a:t>PowerLog</a:t>
            </a:r>
            <a:r>
              <a:rPr lang="zh-CN" altLang="en-US" sz="2200" b="1" dirty="0" smtClean="0">
                <a:latin typeface="+mj-ea"/>
                <a:ea typeface="+mj-ea"/>
              </a:rPr>
              <a:t>的链路排查工具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663831134"/>
              </p:ext>
            </p:extLst>
          </p:nvPr>
        </p:nvGraphicFramePr>
        <p:xfrm>
          <a:off x="811872"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可以对骤增的工单进行订正</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7057</TotalTime>
  <Words>2185</Words>
  <Application>Microsoft Office PowerPoint</Application>
  <PresentationFormat>宽屏</PresentationFormat>
  <Paragraphs>317</Paragraphs>
  <Slides>23</Slides>
  <Notes>20</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23</vt:i4>
      </vt:variant>
    </vt:vector>
  </HeadingPairs>
  <TitlesOfParts>
    <vt:vector size="38"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PowerPoint 演示文稿</vt:lpstr>
      <vt:lpstr>1.业务介绍</vt:lpstr>
      <vt:lpstr>1.业务介绍</vt:lpstr>
      <vt:lpstr>PowerPoint 演示文稿</vt:lpstr>
      <vt:lpstr>3.解决方案</vt:lpstr>
      <vt:lpstr>3.解决方案-分级模型</vt:lpstr>
      <vt:lpstr>3.解决方案-分级模型</vt:lpstr>
      <vt:lpstr>3.解决方案-分级模型</vt:lpstr>
      <vt:lpstr>3.解决方案-分级模型</vt:lpstr>
      <vt:lpstr>PowerPoint 演示文稿</vt:lpstr>
      <vt:lpstr>3.解决方案-分级模型</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lpstr>4.未来的思考</vt:lpstr>
      <vt:lpstr>PowerPoint 演示文稿</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307</cp:revision>
  <dcterms:created xsi:type="dcterms:W3CDTF">2018-06-12T11:34:01Z</dcterms:created>
  <dcterms:modified xsi:type="dcterms:W3CDTF">2018-07-27T01:51:00Z</dcterms:modified>
</cp:coreProperties>
</file>