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7.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8.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9.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 id="2147483699" r:id="rId4"/>
    <p:sldMasterId id="2147483712" r:id="rId5"/>
  </p:sldMasterIdLst>
  <p:notesMasterIdLst>
    <p:notesMasterId r:id="rId31"/>
  </p:notesMasterIdLst>
  <p:sldIdLst>
    <p:sldId id="301" r:id="rId6"/>
    <p:sldId id="283" r:id="rId7"/>
    <p:sldId id="288" r:id="rId8"/>
    <p:sldId id="260" r:id="rId9"/>
    <p:sldId id="292" r:id="rId10"/>
    <p:sldId id="285" r:id="rId11"/>
    <p:sldId id="263" r:id="rId12"/>
    <p:sldId id="264" r:id="rId13"/>
    <p:sldId id="278" r:id="rId14"/>
    <p:sldId id="293" r:id="rId15"/>
    <p:sldId id="294" r:id="rId16"/>
    <p:sldId id="290" r:id="rId17"/>
    <p:sldId id="267" r:id="rId18"/>
    <p:sldId id="306" r:id="rId19"/>
    <p:sldId id="273" r:id="rId20"/>
    <p:sldId id="271" r:id="rId21"/>
    <p:sldId id="303" r:id="rId22"/>
    <p:sldId id="307" r:id="rId23"/>
    <p:sldId id="308" r:id="rId24"/>
    <p:sldId id="276" r:id="rId25"/>
    <p:sldId id="268" r:id="rId26"/>
    <p:sldId id="304" r:id="rId27"/>
    <p:sldId id="305" r:id="rId28"/>
    <p:sldId id="297" r:id="rId29"/>
    <p:sldId id="298"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4D6A"/>
    <a:srgbClr val="9D8776"/>
    <a:srgbClr val="F1F1F1"/>
    <a:srgbClr val="EAEAEA"/>
    <a:srgbClr val="E8E8E8"/>
    <a:srgbClr val="FEFEFE"/>
    <a:srgbClr val="FDFDFD"/>
    <a:srgbClr val="EA9D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15" autoAdjust="0"/>
    <p:restoredTop sz="75771" autoAdjust="0"/>
  </p:normalViewPr>
  <p:slideViewPr>
    <p:cSldViewPr snapToGrid="0">
      <p:cViewPr varScale="1">
        <p:scale>
          <a:sx n="85" d="100"/>
          <a:sy n="85" d="100"/>
        </p:scale>
        <p:origin x="1398" y="96"/>
      </p:cViewPr>
      <p:guideLst>
        <p:guide orient="horz" pos="2160"/>
        <p:guide pos="388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D1F2BB-BB40-47D4-9E5C-9C7B5C53968F}" type="datetimeFigureOut">
              <a:rPr lang="zh-CN" altLang="en-US" smtClean="0"/>
              <a:t>2018/7/27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79C2EE-62E6-4240-B0B4-7C2D603144CA}" type="slidenum">
              <a:rPr lang="zh-CN" altLang="en-US" smtClean="0"/>
              <a:t>‹#›</a:t>
            </a:fld>
            <a:endParaRPr lang="zh-CN" altLang="en-US"/>
          </a:p>
        </p:txBody>
      </p:sp>
    </p:spTree>
    <p:extLst>
      <p:ext uri="{BB962C8B-B14F-4D97-AF65-F5344CB8AC3E}">
        <p14:creationId xmlns:p14="http://schemas.microsoft.com/office/powerpoint/2010/main" val="4253053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a:t>
            </a:fld>
            <a:endParaRPr lang="zh-CN" altLang="en-US"/>
          </a:p>
        </p:txBody>
      </p:sp>
    </p:spTree>
    <p:extLst>
      <p:ext uri="{BB962C8B-B14F-4D97-AF65-F5344CB8AC3E}">
        <p14:creationId xmlns:p14="http://schemas.microsoft.com/office/powerpoint/2010/main" val="944716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由于分级涉及信息，发布在同步链路和审核链路中，而在审核生成工单时，对审核消息进行分级时需要全部的分级信息，这个地方通过使用</a:t>
            </a:r>
            <a:r>
              <a:rPr lang="en-US" altLang="zh-CN" dirty="0" err="1" smtClean="0"/>
              <a:t>tair</a:t>
            </a:r>
            <a:r>
              <a:rPr lang="zh-CN" altLang="en-US" dirty="0" smtClean="0"/>
              <a:t>将分级消息进行缓存，</a:t>
            </a:r>
            <a:r>
              <a:rPr lang="en-US" altLang="zh-CN" dirty="0" smtClean="0"/>
              <a:t>k-</a:t>
            </a:r>
            <a:r>
              <a:rPr lang="zh-CN" altLang="en-US" dirty="0" smtClean="0"/>
              <a:t>鹰眼的</a:t>
            </a:r>
            <a:r>
              <a:rPr lang="en-US" altLang="zh-CN" dirty="0" err="1" smtClean="0"/>
              <a:t>traceId</a:t>
            </a:r>
            <a:r>
              <a:rPr lang="zh-CN" altLang="en-US" dirty="0" smtClean="0"/>
              <a:t>，</a:t>
            </a:r>
            <a:r>
              <a:rPr lang="en-US" altLang="zh-CN" dirty="0" smtClean="0"/>
              <a:t>v</a:t>
            </a:r>
            <a:r>
              <a:rPr lang="zh-CN" altLang="en-US" dirty="0" smtClean="0"/>
              <a:t>则是分级上下文</a:t>
            </a:r>
            <a:endParaRPr lang="en-US" altLang="zh-CN" dirty="0" smtClean="0"/>
          </a:p>
          <a:p>
            <a:pPr marL="228600" indent="-228600">
              <a:buAutoNum type="arabicPeriod"/>
            </a:pPr>
            <a:r>
              <a:rPr lang="zh-CN" altLang="en-US" dirty="0" smtClean="0"/>
              <a:t>分级配置主要是用于配置分级模型中，各因子；而分级策略是对审核消息的分级采用的策略，目前默认的分级策略是基于分级因子权重的模型；分级处理器，则是在审核消息分级后，针对不同的分级结果，进行不同的分级处理，</a:t>
            </a:r>
            <a:endParaRPr lang="en-US" altLang="zh-CN" dirty="0" smtClean="0"/>
          </a:p>
          <a:p>
            <a:pPr marL="0" indent="0">
              <a:buNone/>
            </a:pPr>
            <a:r>
              <a:rPr lang="zh-CN" altLang="en-US" dirty="0" smtClean="0"/>
              <a:t>比如优先级高的审核消息，直接进入工单主表，而优先级普通或者较低的消息，进入工单备表进行后期迁移</a:t>
            </a:r>
            <a:endParaRPr lang="en-US" altLang="zh-CN" dirty="0" smtClean="0"/>
          </a:p>
          <a:p>
            <a:pPr marL="0" indent="0">
              <a:buNone/>
            </a:pPr>
            <a:r>
              <a:rPr lang="en-US" altLang="zh-CN" dirty="0" smtClean="0"/>
              <a:t>3.</a:t>
            </a:r>
            <a:r>
              <a:rPr lang="en-US" altLang="zh-CN" baseline="0" dirty="0" smtClean="0"/>
              <a:t> </a:t>
            </a:r>
            <a:r>
              <a:rPr lang="zh-CN" altLang="en-US" baseline="0" dirty="0" smtClean="0"/>
              <a:t>由于采用了双表策略，通过分级策略将审核消息进行分流处理，实际上外包人员审核的在工单主表中，这时需要定时地将备表中的工单数据迁移至主表，保证所有的工单能够及时处理</a:t>
            </a:r>
            <a:endParaRPr lang="en-US" altLang="zh-CN" dirty="0" smtClean="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1051920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smtClean="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800227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12</a:t>
            </a:fld>
            <a:endParaRPr lang="zh-CN" altLang="en-US"/>
          </a:p>
        </p:txBody>
      </p:sp>
    </p:spTree>
    <p:extLst>
      <p:ext uri="{BB962C8B-B14F-4D97-AF65-F5344CB8AC3E}">
        <p14:creationId xmlns:p14="http://schemas.microsoft.com/office/powerpoint/2010/main" val="2023416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饥饿问题：通过将各个优先级覆盖，保证不存在饥饿问题</a:t>
            </a:r>
            <a:endParaRPr lang="en-US" altLang="zh-CN" dirty="0" smtClean="0"/>
          </a:p>
          <a:p>
            <a:r>
              <a:rPr lang="zh-CN" altLang="en-US" dirty="0" smtClean="0"/>
              <a:t>分级模型效果：通过算法改进分级模型，而不是手动配置权重的方式进行调整</a:t>
            </a:r>
            <a:endParaRPr lang="en-US" altLang="zh-CN" dirty="0" smtClean="0"/>
          </a:p>
          <a:p>
            <a:r>
              <a:rPr lang="en-US" altLang="zh-CN" dirty="0" err="1" smtClean="0"/>
              <a:t>Tair</a:t>
            </a:r>
            <a:r>
              <a:rPr lang="zh-CN" altLang="en-US" dirty="0" smtClean="0"/>
              <a:t>容量评估：</a:t>
            </a:r>
            <a:r>
              <a:rPr lang="en-US" altLang="zh-CN" dirty="0" smtClean="0"/>
              <a:t>50</a:t>
            </a:r>
            <a:r>
              <a:rPr lang="zh-CN" altLang="en-US" dirty="0" smtClean="0"/>
              <a:t>万</a:t>
            </a:r>
            <a:r>
              <a:rPr lang="zh-CN" altLang="en-US" baseline="0" dirty="0" smtClean="0"/>
              <a:t> * </a:t>
            </a:r>
            <a:r>
              <a:rPr lang="en-US" altLang="zh-CN" baseline="0" dirty="0" smtClean="0"/>
              <a:t>1kb = 500mb</a:t>
            </a:r>
          </a:p>
          <a:p>
            <a:r>
              <a:rPr lang="en-US" altLang="zh-CN" baseline="0" dirty="0" err="1" smtClean="0"/>
              <a:t>Tair</a:t>
            </a:r>
            <a:r>
              <a:rPr lang="zh-CN" altLang="en-US" baseline="0" dirty="0" smtClean="0"/>
              <a:t>写入</a:t>
            </a:r>
            <a:r>
              <a:rPr lang="en-US" altLang="zh-CN" baseline="0" dirty="0" smtClean="0"/>
              <a:t>QPS</a:t>
            </a:r>
            <a:r>
              <a:rPr lang="zh-CN" altLang="en-US" baseline="0" dirty="0" smtClean="0"/>
              <a:t>预估：</a:t>
            </a:r>
            <a:r>
              <a:rPr lang="en-US" altLang="zh-CN" baseline="0" dirty="0" smtClean="0"/>
              <a:t>50/4/3600 = 30 </a:t>
            </a:r>
            <a:r>
              <a:rPr lang="zh-CN" altLang="en-US" baseline="0" dirty="0" smtClean="0"/>
              <a:t>同步中心同步实体有</a:t>
            </a:r>
            <a:r>
              <a:rPr lang="en-US" altLang="zh-CN" baseline="0" dirty="0" smtClean="0"/>
              <a:t>QPS</a:t>
            </a:r>
            <a:r>
              <a:rPr lang="zh-CN" altLang="en-US" baseline="0" dirty="0" smtClean="0"/>
              <a:t>控制 </a:t>
            </a:r>
            <a:endParaRPr lang="en-US" altLang="zh-CN" baseline="0" dirty="0" smtClean="0"/>
          </a:p>
          <a:p>
            <a:r>
              <a:rPr lang="zh-CN" altLang="en-US" baseline="0" dirty="0" smtClean="0"/>
              <a:t>写入备表失败：这个处理策略和写入主表一致，向上抛异常，相当于消费端会一直重试直到工单写入备表（有序消息）</a:t>
            </a:r>
            <a:endParaRPr lang="en-US" altLang="zh-CN" baseline="0" dirty="0" smtClean="0"/>
          </a:p>
          <a:p>
            <a:r>
              <a:rPr lang="zh-CN" altLang="en-US" baseline="0" dirty="0" smtClean="0"/>
              <a:t>采用双表的原因：其实该方案使用单表也可以解决，只要改造原始表，增加类别字段也是可以的，但是这样对于已有业务</a:t>
            </a:r>
            <a:endParaRPr lang="en-US" altLang="zh-CN" baseline="0" dirty="0" smtClean="0"/>
          </a:p>
          <a:p>
            <a:r>
              <a:rPr lang="zh-CN" altLang="en-US" baseline="0" dirty="0" smtClean="0"/>
              <a:t>侵入性比较大，而使用双表的话，可以隔离业务，在成本上只需要提供给后台查询和申请工单的功能，代码调整很少，同时最后</a:t>
            </a:r>
            <a:endParaRPr lang="en-US" altLang="zh-CN" baseline="0" dirty="0" smtClean="0"/>
          </a:p>
          <a:p>
            <a:r>
              <a:rPr lang="zh-CN" altLang="en-US" baseline="0" dirty="0" smtClean="0"/>
              <a:t>备表的数据会流入到主表中，对于主体流程上来说并不会造成影响</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13</a:t>
            </a:fld>
            <a:endParaRPr lang="zh-CN" altLang="en-US"/>
          </a:p>
        </p:txBody>
      </p:sp>
    </p:spTree>
    <p:extLst>
      <p:ext uri="{BB962C8B-B14F-4D97-AF65-F5344CB8AC3E}">
        <p14:creationId xmlns:p14="http://schemas.microsoft.com/office/powerpoint/2010/main" val="3516759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14</a:t>
            </a:fld>
            <a:endParaRPr lang="zh-CN" altLang="en-US"/>
          </a:p>
        </p:txBody>
      </p:sp>
    </p:spTree>
    <p:extLst>
      <p:ext uri="{BB962C8B-B14F-4D97-AF65-F5344CB8AC3E}">
        <p14:creationId xmlns:p14="http://schemas.microsoft.com/office/powerpoint/2010/main" val="3568789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Alimonitor</a:t>
            </a:r>
            <a:r>
              <a:rPr lang="zh-CN" altLang="en-US" dirty="0" smtClean="0"/>
              <a:t>侧向系统指标监控</a:t>
            </a:r>
            <a:endParaRPr lang="en-US" altLang="zh-CN" dirty="0" smtClean="0"/>
          </a:p>
          <a:p>
            <a:r>
              <a:rPr lang="zh-CN" altLang="en-US" dirty="0" smtClean="0"/>
              <a:t>黄金眼和天眼系统需要有数据的支持，从指定的数据源产生图表</a:t>
            </a:r>
            <a:endParaRPr lang="en-US" altLang="zh-CN" dirty="0" smtClean="0"/>
          </a:p>
          <a:p>
            <a:r>
              <a:rPr lang="zh-CN" altLang="en-US" dirty="0" smtClean="0"/>
              <a:t>而</a:t>
            </a:r>
            <a:r>
              <a:rPr lang="en-US" altLang="zh-CN" dirty="0" err="1" smtClean="0"/>
              <a:t>xflush</a:t>
            </a:r>
            <a:r>
              <a:rPr lang="zh-CN" altLang="en-US" dirty="0" smtClean="0"/>
              <a:t>和</a:t>
            </a:r>
            <a:r>
              <a:rPr lang="en-US" altLang="zh-CN" dirty="0" err="1" smtClean="0"/>
              <a:t>kmonitor</a:t>
            </a:r>
            <a:r>
              <a:rPr lang="zh-CN" altLang="en-US" dirty="0" smtClean="0"/>
              <a:t>的定位差不多，都可以自定义指标，提供报警和触发行为、以及对应的图标展示，可以快速接入</a:t>
            </a:r>
            <a:endParaRPr lang="en-US" altLang="zh-CN" dirty="0" smtClean="0"/>
          </a:p>
          <a:p>
            <a:r>
              <a:rPr lang="zh-CN" altLang="en-US" dirty="0" smtClean="0"/>
              <a:t>区别是</a:t>
            </a:r>
            <a:r>
              <a:rPr lang="en-US" altLang="zh-CN" dirty="0" err="1" smtClean="0"/>
              <a:t>xflush</a:t>
            </a:r>
            <a:r>
              <a:rPr lang="zh-CN" altLang="en-US" dirty="0" smtClean="0"/>
              <a:t>使用</a:t>
            </a:r>
            <a:r>
              <a:rPr lang="en-US" altLang="zh-CN" dirty="0" err="1" smtClean="0"/>
              <a:t>ali</a:t>
            </a:r>
            <a:r>
              <a:rPr lang="en-US" altLang="zh-CN" dirty="0" smtClean="0"/>
              <a:t>-metrics</a:t>
            </a:r>
            <a:r>
              <a:rPr lang="zh-CN" altLang="en-US" dirty="0" smtClean="0"/>
              <a:t>进行指标的生成，而</a:t>
            </a:r>
            <a:r>
              <a:rPr lang="en-US" altLang="zh-CN" dirty="0" err="1" smtClean="0"/>
              <a:t>kmonitor</a:t>
            </a:r>
            <a:r>
              <a:rPr lang="zh-CN" altLang="en-US" dirty="0" smtClean="0"/>
              <a:t>则定义指标类型，将产生的数据发送到服务端，由服务端进行处理，性能上的话，</a:t>
            </a:r>
            <a:r>
              <a:rPr lang="en-US" altLang="zh-CN" dirty="0" err="1" smtClean="0"/>
              <a:t>kmonitor</a:t>
            </a:r>
            <a:r>
              <a:rPr lang="zh-CN" altLang="en-US" dirty="0" smtClean="0"/>
              <a:t>对使用方，性能更好。</a:t>
            </a:r>
            <a:endParaRPr lang="en-US" altLang="zh-CN" dirty="0" smtClean="0"/>
          </a:p>
          <a:p>
            <a:r>
              <a:rPr lang="zh-CN" altLang="en-US" dirty="0" smtClean="0"/>
              <a:t>不过，从使用范围来说，</a:t>
            </a:r>
            <a:r>
              <a:rPr lang="en-US" altLang="zh-CN" dirty="0" err="1" smtClean="0"/>
              <a:t>xflush</a:t>
            </a:r>
            <a:r>
              <a:rPr lang="zh-CN" altLang="en-US" dirty="0" smtClean="0"/>
              <a:t>使用的业务团队更多，而</a:t>
            </a:r>
            <a:r>
              <a:rPr lang="en-US" altLang="zh-CN" dirty="0" err="1" smtClean="0"/>
              <a:t>kmonitor</a:t>
            </a:r>
            <a:r>
              <a:rPr lang="zh-CN" altLang="en-US" dirty="0" smtClean="0"/>
              <a:t>使用的业务团队较少些</a:t>
            </a:r>
            <a:endParaRPr lang="en-US" altLang="zh-CN" dirty="0" smtClean="0"/>
          </a:p>
          <a:p>
            <a:r>
              <a:rPr lang="zh-CN" altLang="en-US" dirty="0" smtClean="0"/>
              <a:t>缺点的话，就是需要有自定义代码侵入到系统中</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15</a:t>
            </a:fld>
            <a:endParaRPr lang="zh-CN" altLang="en-US"/>
          </a:p>
        </p:txBody>
      </p:sp>
    </p:spTree>
    <p:extLst>
      <p:ext uri="{BB962C8B-B14F-4D97-AF65-F5344CB8AC3E}">
        <p14:creationId xmlns:p14="http://schemas.microsoft.com/office/powerpoint/2010/main" val="2867930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集团内的</a:t>
            </a:r>
            <a:r>
              <a:rPr lang="en-US" altLang="zh-CN" dirty="0" err="1" smtClean="0"/>
              <a:t>hsf</a:t>
            </a:r>
            <a:r>
              <a:rPr lang="zh-CN" altLang="en-US" dirty="0" smtClean="0"/>
              <a:t>服务都有</a:t>
            </a:r>
            <a:r>
              <a:rPr lang="en-US" altLang="zh-CN" dirty="0" err="1" smtClean="0"/>
              <a:t>qps</a:t>
            </a:r>
            <a:r>
              <a:rPr lang="en-US" altLang="zh-CN" dirty="0" smtClean="0"/>
              <a:t>/</a:t>
            </a:r>
            <a:r>
              <a:rPr lang="en-US" altLang="zh-CN" dirty="0" err="1" smtClean="0"/>
              <a:t>rt</a:t>
            </a:r>
            <a:r>
              <a:rPr lang="zh-CN" altLang="en-US" dirty="0" smtClean="0"/>
              <a:t>的统计结果，这里采用</a:t>
            </a:r>
            <a:r>
              <a:rPr lang="en-US" altLang="zh-CN" dirty="0" err="1" smtClean="0"/>
              <a:t>kmonitor</a:t>
            </a:r>
            <a:r>
              <a:rPr lang="zh-CN" altLang="en-US" dirty="0" smtClean="0"/>
              <a:t>的主要原因是，有些代码在概念上具有重要的意义，但是并没有落地到日志，或者落地到日志，但是统计麻烦，这时候就可以从代码层面</a:t>
            </a:r>
            <a:endParaRPr lang="en-US" altLang="zh-CN" dirty="0" smtClean="0"/>
          </a:p>
          <a:p>
            <a:r>
              <a:rPr lang="zh-CN" altLang="en-US" dirty="0" smtClean="0"/>
              <a:t>对指标进行监控</a:t>
            </a:r>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16</a:t>
            </a:fld>
            <a:endParaRPr lang="zh-CN" altLang="en-US"/>
          </a:p>
        </p:txBody>
      </p:sp>
    </p:spTree>
    <p:extLst>
      <p:ext uri="{BB962C8B-B14F-4D97-AF65-F5344CB8AC3E}">
        <p14:creationId xmlns:p14="http://schemas.microsoft.com/office/powerpoint/2010/main" val="942369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1637836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18</a:t>
            </a:fld>
            <a:endParaRPr lang="zh-CN" altLang="en-US">
              <a:solidFill>
                <a:prstClr val="black"/>
              </a:solidFill>
            </a:endParaRPr>
          </a:p>
        </p:txBody>
      </p:sp>
    </p:spTree>
    <p:extLst>
      <p:ext uri="{BB962C8B-B14F-4D97-AF65-F5344CB8AC3E}">
        <p14:creationId xmlns:p14="http://schemas.microsoft.com/office/powerpoint/2010/main" val="27738905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1146020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2</a:t>
            </a:fld>
            <a:endParaRPr lang="zh-CN" altLang="en-US"/>
          </a:p>
        </p:txBody>
      </p:sp>
    </p:spTree>
    <p:extLst>
      <p:ext uri="{BB962C8B-B14F-4D97-AF65-F5344CB8AC3E}">
        <p14:creationId xmlns:p14="http://schemas.microsoft.com/office/powerpoint/2010/main" val="13482687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链路上支持的有</a:t>
            </a:r>
            <a:r>
              <a:rPr lang="en-US" altLang="zh-CN" dirty="0" err="1" smtClean="0"/>
              <a:t>tlog</a:t>
            </a:r>
            <a:r>
              <a:rPr lang="zh-CN" altLang="en-US" dirty="0" smtClean="0"/>
              <a:t>与</a:t>
            </a:r>
            <a:r>
              <a:rPr lang="en-US" altLang="zh-CN" dirty="0" err="1" smtClean="0"/>
              <a:t>powerlog</a:t>
            </a:r>
            <a:endParaRPr lang="en-US" altLang="zh-CN" dirty="0" smtClean="0"/>
          </a:p>
          <a:p>
            <a:r>
              <a:rPr lang="zh-CN" altLang="en-US" dirty="0" smtClean="0"/>
              <a:t>其中</a:t>
            </a:r>
            <a:r>
              <a:rPr lang="en-US" altLang="zh-CN" dirty="0" err="1" smtClean="0"/>
              <a:t>powerlog</a:t>
            </a:r>
            <a:r>
              <a:rPr lang="zh-CN" altLang="en-US" dirty="0" smtClean="0"/>
              <a:t>在结合了</a:t>
            </a:r>
            <a:r>
              <a:rPr lang="en-US" altLang="zh-CN" dirty="0" err="1" smtClean="0"/>
              <a:t>tlog</a:t>
            </a:r>
            <a:r>
              <a:rPr lang="zh-CN" altLang="en-US" dirty="0" smtClean="0"/>
              <a:t>的拉取日志功能和</a:t>
            </a:r>
            <a:r>
              <a:rPr lang="en-US" altLang="zh-CN" dirty="0" err="1" smtClean="0"/>
              <a:t>sls</a:t>
            </a:r>
            <a:r>
              <a:rPr lang="zh-CN" altLang="en-US" dirty="0" smtClean="0"/>
              <a:t>日志全文检索</a:t>
            </a:r>
            <a:r>
              <a:rPr lang="zh-CN" altLang="en-US" baseline="0" dirty="0" smtClean="0"/>
              <a:t>功能，整体接入来讲，成本较低，使用起来比较方便</a:t>
            </a:r>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20</a:t>
            </a:fld>
            <a:endParaRPr lang="zh-CN" altLang="en-US"/>
          </a:p>
        </p:txBody>
      </p:sp>
    </p:spTree>
    <p:extLst>
      <p:ext uri="{BB962C8B-B14F-4D97-AF65-F5344CB8AC3E}">
        <p14:creationId xmlns:p14="http://schemas.microsoft.com/office/powerpoint/2010/main" val="1736708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Tlog</a:t>
            </a:r>
            <a:r>
              <a:rPr lang="zh-CN" altLang="en-US" dirty="0" smtClean="0"/>
              <a:t>方案需要定义自定义的日志结构，配置采集点，日志解析规则，数据持久化的方式，然后你还需要到</a:t>
            </a:r>
            <a:r>
              <a:rPr lang="en-US" altLang="zh-CN" dirty="0" err="1" smtClean="0"/>
              <a:t>odps</a:t>
            </a:r>
            <a:r>
              <a:rPr lang="zh-CN" altLang="en-US" dirty="0" smtClean="0"/>
              <a:t>上写</a:t>
            </a:r>
            <a:r>
              <a:rPr lang="en-US" altLang="zh-CN" dirty="0" err="1" smtClean="0"/>
              <a:t>sql</a:t>
            </a:r>
            <a:r>
              <a:rPr lang="zh-CN" altLang="en-US" dirty="0" smtClean="0"/>
              <a:t>对数据进行汇聚</a:t>
            </a:r>
            <a:endParaRPr lang="en-US" altLang="zh-CN" dirty="0" smtClean="0"/>
          </a:p>
          <a:p>
            <a:r>
              <a:rPr lang="en-US" altLang="zh-CN" dirty="0" err="1" smtClean="0"/>
              <a:t>Powerlog</a:t>
            </a:r>
            <a:r>
              <a:rPr lang="zh-CN" altLang="en-US" dirty="0" smtClean="0"/>
              <a:t>方案则是你只需要定义结构化的日志，其他的</a:t>
            </a:r>
            <a:r>
              <a:rPr lang="en-US" altLang="zh-CN" dirty="0" err="1" smtClean="0"/>
              <a:t>tlog</a:t>
            </a:r>
            <a:r>
              <a:rPr lang="en-US" altLang="zh-CN" dirty="0" smtClean="0"/>
              <a:t>/</a:t>
            </a:r>
            <a:r>
              <a:rPr lang="en-US" altLang="zh-CN" dirty="0" err="1" smtClean="0"/>
              <a:t>sls</a:t>
            </a:r>
            <a:r>
              <a:rPr lang="zh-CN" altLang="en-US" dirty="0" smtClean="0"/>
              <a:t>都是它帮你做了，这包括一系列的配置和存储方案的选型，最终你只需要根据业务主键或者</a:t>
            </a:r>
            <a:r>
              <a:rPr lang="en-US" altLang="zh-CN" dirty="0" err="1" smtClean="0"/>
              <a:t>traceId</a:t>
            </a:r>
            <a:r>
              <a:rPr lang="zh-CN" altLang="en-US" dirty="0" smtClean="0"/>
              <a:t>进行查询就好了</a:t>
            </a:r>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21</a:t>
            </a:fld>
            <a:endParaRPr lang="zh-CN" altLang="en-US"/>
          </a:p>
        </p:txBody>
      </p:sp>
    </p:spTree>
    <p:extLst>
      <p:ext uri="{BB962C8B-B14F-4D97-AF65-F5344CB8AC3E}">
        <p14:creationId xmlns:p14="http://schemas.microsoft.com/office/powerpoint/2010/main" val="24785789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预检</a:t>
            </a:r>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24</a:t>
            </a:fld>
            <a:endParaRPr lang="zh-CN" altLang="en-US"/>
          </a:p>
        </p:txBody>
      </p:sp>
    </p:spTree>
    <p:extLst>
      <p:ext uri="{BB962C8B-B14F-4D97-AF65-F5344CB8AC3E}">
        <p14:creationId xmlns:p14="http://schemas.microsoft.com/office/powerpoint/2010/main" val="6899274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25</a:t>
            </a:fld>
            <a:endParaRPr lang="zh-CN" altLang="en-US"/>
          </a:p>
        </p:txBody>
      </p:sp>
    </p:spTree>
    <p:extLst>
      <p:ext uri="{BB962C8B-B14F-4D97-AF65-F5344CB8AC3E}">
        <p14:creationId xmlns:p14="http://schemas.microsoft.com/office/powerpoint/2010/main" val="3375543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分为两个层面：风险层面、审核层面</a:t>
            </a:r>
            <a:endParaRPr lang="en-US" altLang="zh-CN" dirty="0" smtClean="0"/>
          </a:p>
          <a:p>
            <a:r>
              <a:rPr lang="zh-CN" altLang="en-US" dirty="0" smtClean="0"/>
              <a:t>广告法的确立，让广告平台有了可以严格控制广告主发布内容的手段，同时也给平台带来了相应法务上的风险。</a:t>
            </a:r>
            <a:endParaRPr lang="en-US" altLang="zh-CN" dirty="0" smtClean="0"/>
          </a:p>
          <a:p>
            <a:r>
              <a:rPr lang="zh-CN" altLang="en-US" dirty="0" smtClean="0"/>
              <a:t>另一方面数字营销囊括了很多广告产品，以及多种业务形态，这导致了审核的流程和规范更加复杂。</a:t>
            </a:r>
            <a:endParaRPr lang="en-US" altLang="zh-CN" dirty="0" smtClean="0"/>
          </a:p>
          <a:p>
            <a:r>
              <a:rPr lang="zh-CN" altLang="en-US" dirty="0" smtClean="0"/>
              <a:t>而审核中心的出现解决了上述问题。</a:t>
            </a:r>
            <a:endParaRPr lang="en-US" altLang="zh-CN" dirty="0" smtClean="0"/>
          </a:p>
          <a:p>
            <a:pPr marL="228600" indent="-228600">
              <a:buAutoNum type="arabicPeriod"/>
            </a:pPr>
            <a:r>
              <a:rPr lang="zh-CN" altLang="en-US" dirty="0" smtClean="0"/>
              <a:t>简化了复杂的审核交互流程，给各业务产品提供了高效的接入方式</a:t>
            </a:r>
            <a:endParaRPr lang="en-US" altLang="zh-CN" dirty="0" smtClean="0"/>
          </a:p>
          <a:p>
            <a:pPr marL="228600" indent="-228600">
              <a:buAutoNum type="arabicPeriod"/>
            </a:pPr>
            <a:r>
              <a:rPr lang="zh-CN" altLang="en-US" dirty="0" smtClean="0"/>
              <a:t>抽象出通用的审核逻辑，能够很好地应对审核多样性的需求</a:t>
            </a:r>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3</a:t>
            </a:fld>
            <a:endParaRPr lang="zh-CN" altLang="en-US"/>
          </a:p>
        </p:txBody>
      </p:sp>
    </p:spTree>
    <p:extLst>
      <p:ext uri="{BB962C8B-B14F-4D97-AF65-F5344CB8AC3E}">
        <p14:creationId xmlns:p14="http://schemas.microsoft.com/office/powerpoint/2010/main" val="636881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审核系统主要包括如下几个部分：</a:t>
            </a:r>
            <a:endParaRPr lang="en-US" altLang="zh-CN" dirty="0" smtClean="0"/>
          </a:p>
          <a:p>
            <a:pPr marL="228600" indent="-228600">
              <a:buAutoNum type="arabicPeriod"/>
            </a:pPr>
            <a:r>
              <a:rPr lang="zh-CN" altLang="en-US" dirty="0" smtClean="0"/>
              <a:t>外部实体同步至审核中心</a:t>
            </a:r>
            <a:endParaRPr lang="en-US" altLang="zh-CN" dirty="0" smtClean="0"/>
          </a:p>
          <a:p>
            <a:pPr marL="228600" indent="-228600">
              <a:buAutoNum type="arabicPeriod"/>
            </a:pPr>
            <a:r>
              <a:rPr lang="zh-CN" altLang="en-US" dirty="0" smtClean="0"/>
              <a:t>机器审核与人工审核</a:t>
            </a:r>
            <a:endParaRPr lang="en-US" altLang="zh-CN" dirty="0" smtClean="0"/>
          </a:p>
          <a:p>
            <a:pPr marL="228600" indent="-228600">
              <a:buAutoNum type="arabicPeriod"/>
            </a:pPr>
            <a:r>
              <a:rPr lang="zh-CN" altLang="en-US" dirty="0" smtClean="0"/>
              <a:t>审核与结算报表产出</a:t>
            </a:r>
            <a:endParaRPr lang="en-US" altLang="zh-CN" dirty="0" smtClean="0"/>
          </a:p>
          <a:p>
            <a:pPr marL="0" indent="0">
              <a:buNone/>
            </a:pPr>
            <a:endParaRPr lang="en-US" altLang="zh-CN" dirty="0" smtClean="0"/>
          </a:p>
          <a:p>
            <a:pPr marL="0" indent="0">
              <a:buNone/>
            </a:pPr>
            <a:r>
              <a:rPr lang="en-US" altLang="zh-CN" dirty="0" smtClean="0"/>
              <a:t>1. </a:t>
            </a:r>
            <a:r>
              <a:rPr lang="zh-CN" altLang="en-US" dirty="0" smtClean="0"/>
              <a:t>中文站</a:t>
            </a:r>
            <a:r>
              <a:rPr lang="en-US" altLang="zh-CN" dirty="0" smtClean="0"/>
              <a:t>offer</a:t>
            </a:r>
            <a:r>
              <a:rPr lang="zh-CN" altLang="en-US" dirty="0" smtClean="0"/>
              <a:t>同步至广告平台</a:t>
            </a:r>
            <a:endParaRPr lang="en-US" altLang="zh-CN" dirty="0" smtClean="0"/>
          </a:p>
          <a:p>
            <a:pPr marL="0" indent="0">
              <a:buNone/>
            </a:pPr>
            <a:r>
              <a:rPr lang="en-US" altLang="zh-CN" dirty="0" smtClean="0"/>
              <a:t>2. </a:t>
            </a:r>
            <a:r>
              <a:rPr lang="zh-CN" altLang="en-US" dirty="0" smtClean="0"/>
              <a:t>审核按照类别进行规则匹配（词库检查、图标识别）、部分机审确定不了的审核会生成人审工单，由外包人员进行人工审核</a:t>
            </a:r>
            <a:endParaRPr lang="en-US" altLang="zh-CN" dirty="0" smtClean="0"/>
          </a:p>
          <a:p>
            <a:pPr marL="0" indent="0">
              <a:buNone/>
            </a:pPr>
            <a:r>
              <a:rPr lang="en-US" altLang="zh-CN" dirty="0" smtClean="0"/>
              <a:t>3. </a:t>
            </a:r>
            <a:r>
              <a:rPr lang="zh-CN" altLang="en-US" dirty="0" smtClean="0"/>
              <a:t>审核数据增量同步到</a:t>
            </a:r>
            <a:r>
              <a:rPr lang="en-US" altLang="zh-CN" dirty="0" err="1" smtClean="0"/>
              <a:t>odps</a:t>
            </a:r>
            <a:r>
              <a:rPr lang="zh-CN" altLang="en-US" dirty="0" smtClean="0"/>
              <a:t>上，定时产出审核报表和工单结算报表</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4</a:t>
            </a:fld>
            <a:endParaRPr lang="zh-CN" altLang="en-US"/>
          </a:p>
        </p:txBody>
      </p:sp>
    </p:spTree>
    <p:extLst>
      <p:ext uri="{BB962C8B-B14F-4D97-AF65-F5344CB8AC3E}">
        <p14:creationId xmlns:p14="http://schemas.microsoft.com/office/powerpoint/2010/main" val="1438256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审核链路的总体情况：</a:t>
            </a:r>
            <a:endParaRPr lang="en-US" altLang="zh-CN" dirty="0" smtClean="0"/>
          </a:p>
          <a:p>
            <a:pPr marL="228600" indent="-228600">
              <a:buAutoNum type="arabicPeriod"/>
            </a:pPr>
            <a:r>
              <a:rPr lang="zh-CN" altLang="en-US" dirty="0" smtClean="0"/>
              <a:t>审核的入口：同步来自中文站的</a:t>
            </a:r>
            <a:r>
              <a:rPr lang="en-US" altLang="zh-CN" dirty="0" smtClean="0"/>
              <a:t>offer</a:t>
            </a:r>
            <a:r>
              <a:rPr lang="zh-CN" altLang="en-US" dirty="0" smtClean="0"/>
              <a:t>等实体信息，以及业务产品敏感信息修改</a:t>
            </a:r>
            <a:endParaRPr lang="en-US" altLang="zh-CN" dirty="0" smtClean="0"/>
          </a:p>
          <a:p>
            <a:pPr marL="228600" indent="-228600">
              <a:buAutoNum type="arabicPeriod"/>
            </a:pPr>
            <a:r>
              <a:rPr lang="zh-CN" altLang="en-US" dirty="0" smtClean="0"/>
              <a:t>最后所有的变更都会落地到广告的</a:t>
            </a:r>
            <a:r>
              <a:rPr lang="en-US" altLang="zh-CN" dirty="0" smtClean="0"/>
              <a:t>DB</a:t>
            </a:r>
            <a:r>
              <a:rPr lang="zh-CN" altLang="en-US" dirty="0" smtClean="0"/>
              <a:t>，通过消息中心监听数据库的</a:t>
            </a:r>
            <a:r>
              <a:rPr lang="en-US" altLang="zh-CN" dirty="0" smtClean="0"/>
              <a:t>DRC</a:t>
            </a:r>
            <a:r>
              <a:rPr lang="zh-CN" altLang="en-US" dirty="0" smtClean="0"/>
              <a:t>消息，生成对应的</a:t>
            </a:r>
            <a:r>
              <a:rPr lang="en-US" altLang="zh-CN" dirty="0" smtClean="0"/>
              <a:t>Offer</a:t>
            </a:r>
            <a:r>
              <a:rPr lang="zh-CN" altLang="en-US" dirty="0" smtClean="0"/>
              <a:t>消息、</a:t>
            </a:r>
            <a:r>
              <a:rPr lang="en-US" altLang="zh-CN" dirty="0" smtClean="0"/>
              <a:t>Feed</a:t>
            </a:r>
            <a:r>
              <a:rPr lang="zh-CN" altLang="en-US" dirty="0" smtClean="0"/>
              <a:t>消息由下游系统消费</a:t>
            </a:r>
            <a:endParaRPr lang="en-US" altLang="zh-CN" dirty="0" smtClean="0"/>
          </a:p>
          <a:p>
            <a:pPr marL="228600" indent="-228600">
              <a:buAutoNum type="arabicPeriod"/>
            </a:pPr>
            <a:r>
              <a:rPr lang="zh-CN" altLang="en-US" dirty="0" smtClean="0"/>
              <a:t>审核中心订阅消息中心的消息，对广告产品的内容进行机器审核或者人工审核，机审会调用运营人员配置的规则与集团统一的词库，对内容进行审核。</a:t>
            </a:r>
            <a:endParaRPr lang="en-US" altLang="zh-CN" dirty="0" smtClean="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2364444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smtClean="0"/>
              <a:t>1. </a:t>
            </a:r>
            <a:r>
              <a:rPr lang="zh-CN" altLang="en-US" dirty="0" smtClean="0"/>
              <a:t>审核工单无差别，外包人员无法获知哪些工单是风险高的，哪些是普通类型的工单</a:t>
            </a:r>
            <a:endParaRPr lang="en-US" altLang="zh-CN" dirty="0" smtClean="0"/>
          </a:p>
          <a:p>
            <a:pPr marL="0" indent="0">
              <a:buNone/>
            </a:pPr>
            <a:r>
              <a:rPr lang="zh-CN" altLang="en-US" dirty="0" smtClean="0"/>
              <a:t>同时造成了在高峰的情况下，可能有些高危类目的产品还阻塞在队列中，而外包人员直接申请普通产品的工单</a:t>
            </a:r>
            <a:endParaRPr lang="en-US" altLang="zh-CN" dirty="0" smtClean="0"/>
          </a:p>
          <a:p>
            <a:pPr marL="228600" indent="-228600">
              <a:buAutoNum type="arabicPeriod" startAt="2"/>
            </a:pPr>
            <a:r>
              <a:rPr lang="zh-CN" altLang="en-US" dirty="0" smtClean="0"/>
              <a:t>看一下审核各链路的速度情况，同步中心、机审部分在</a:t>
            </a:r>
            <a:r>
              <a:rPr lang="en-US" altLang="zh-CN" dirty="0" smtClean="0"/>
              <a:t>20</a:t>
            </a:r>
            <a:r>
              <a:rPr lang="zh-CN" altLang="en-US" dirty="0" smtClean="0"/>
              <a:t>万</a:t>
            </a:r>
            <a:r>
              <a:rPr lang="en-US" altLang="zh-CN" dirty="0" smtClean="0"/>
              <a:t>/</a:t>
            </a:r>
            <a:r>
              <a:rPr lang="zh-CN" altLang="en-US" dirty="0" smtClean="0"/>
              <a:t>天，而人审每天在</a:t>
            </a:r>
            <a:r>
              <a:rPr lang="en-US" altLang="zh-CN" dirty="0" smtClean="0"/>
              <a:t>2</a:t>
            </a:r>
            <a:r>
              <a:rPr lang="zh-CN" altLang="en-US" dirty="0" smtClean="0"/>
              <a:t>万</a:t>
            </a:r>
            <a:r>
              <a:rPr lang="en-US" altLang="zh-CN" dirty="0" smtClean="0"/>
              <a:t>/</a:t>
            </a:r>
            <a:r>
              <a:rPr lang="zh-CN" altLang="en-US" dirty="0" smtClean="0"/>
              <a:t>天。而人审一旦超过五万单以上，基本人审就处理不完工单了，这个时候就会出现工单堆积的情况</a:t>
            </a:r>
            <a:endParaRPr lang="en-US" altLang="zh-CN" dirty="0" smtClean="0"/>
          </a:p>
          <a:p>
            <a:pPr marL="0" indent="0">
              <a:buNone/>
            </a:pPr>
            <a:r>
              <a:rPr lang="zh-CN" altLang="en-US" dirty="0" smtClean="0"/>
              <a:t>影响产品的消耗</a:t>
            </a:r>
            <a:endParaRPr lang="en-US" altLang="zh-CN" dirty="0" smtClean="0"/>
          </a:p>
          <a:p>
            <a:pPr marL="0" indent="0">
              <a:buNone/>
            </a:pPr>
            <a:r>
              <a:rPr lang="en-US" altLang="zh-CN" dirty="0" smtClean="0"/>
              <a:t>3.</a:t>
            </a:r>
            <a:r>
              <a:rPr lang="en-US" altLang="zh-CN" baseline="0" dirty="0" smtClean="0"/>
              <a:t> </a:t>
            </a:r>
            <a:r>
              <a:rPr lang="zh-CN" altLang="en-US" baseline="0" dirty="0" smtClean="0"/>
              <a:t>同时整个审核系统的数据指标大多数是增量日志的方式同步到</a:t>
            </a:r>
            <a:r>
              <a:rPr lang="en-US" altLang="zh-CN" baseline="0" dirty="0" err="1" smtClean="0"/>
              <a:t>odps</a:t>
            </a:r>
            <a:r>
              <a:rPr lang="zh-CN" altLang="en-US" baseline="0" dirty="0" smtClean="0"/>
              <a:t>上，缺少对于业务数据的实时监控，无法做到高峰与特殊情况进行预警和自动化处理的能力，这是系统存在的隐患</a:t>
            </a:r>
            <a:endParaRPr lang="en-US" altLang="zh-CN" baseline="0" dirty="0" smtClean="0"/>
          </a:p>
          <a:p>
            <a:pPr marL="0" indent="0">
              <a:buNone/>
            </a:pPr>
            <a:r>
              <a:rPr lang="en-US" altLang="zh-CN" baseline="0" dirty="0" smtClean="0"/>
              <a:t>4. </a:t>
            </a:r>
            <a:r>
              <a:rPr lang="zh-CN" altLang="en-US" baseline="0" dirty="0" smtClean="0"/>
              <a:t>审核链路过长，大部分都是异步过程，出现问题，排查问题的手段是在各部分的日志中进行筛选，找出相关的信息，耗费后台人员的精力，同时也没有利用中间件平台提供的能力</a:t>
            </a:r>
            <a:endParaRPr lang="en-US" altLang="zh-CN" dirty="0" smtClean="0"/>
          </a:p>
        </p:txBody>
      </p:sp>
      <p:sp>
        <p:nvSpPr>
          <p:cNvPr id="4" name="灯片编号占位符 3"/>
          <p:cNvSpPr>
            <a:spLocks noGrp="1"/>
          </p:cNvSpPr>
          <p:nvPr>
            <p:ph type="sldNum" sz="quarter" idx="10"/>
          </p:nvPr>
        </p:nvSpPr>
        <p:spPr/>
        <p:txBody>
          <a:bodyPr/>
          <a:lstStyle/>
          <a:p>
            <a:fld id="{5F79C2EE-62E6-4240-B0B4-7C2D603144CA}" type="slidenum">
              <a:rPr lang="zh-CN" altLang="en-US" smtClean="0"/>
              <a:t>6</a:t>
            </a:fld>
            <a:endParaRPr lang="zh-CN" altLang="en-US"/>
          </a:p>
        </p:txBody>
      </p:sp>
    </p:spTree>
    <p:extLst>
      <p:ext uri="{BB962C8B-B14F-4D97-AF65-F5344CB8AC3E}">
        <p14:creationId xmlns:p14="http://schemas.microsoft.com/office/powerpoint/2010/main" val="1626563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7</a:t>
            </a:fld>
            <a:endParaRPr lang="zh-CN" altLang="en-US"/>
          </a:p>
        </p:txBody>
      </p:sp>
    </p:spTree>
    <p:extLst>
      <p:ext uri="{BB962C8B-B14F-4D97-AF65-F5344CB8AC3E}">
        <p14:creationId xmlns:p14="http://schemas.microsoft.com/office/powerpoint/2010/main" val="3891291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分级的主要目的是为了在上游系统产生超过审核中心审核能力的工单时，能够有针对性地处理工单</a:t>
            </a:r>
            <a:endParaRPr lang="en-US" altLang="zh-CN" dirty="0" smtClean="0"/>
          </a:p>
          <a:p>
            <a:endParaRPr lang="en-US" altLang="zh-CN" dirty="0" smtClean="0"/>
          </a:p>
          <a:p>
            <a:r>
              <a:rPr lang="zh-CN" altLang="en-US" dirty="0" smtClean="0"/>
              <a:t>审核中心基本的系统要求：</a:t>
            </a:r>
            <a:endParaRPr lang="en-US" altLang="zh-CN" dirty="0" smtClean="0"/>
          </a:p>
          <a:p>
            <a:pPr marL="228600" indent="-228600">
              <a:buAutoNum type="arabicPeriod"/>
            </a:pPr>
            <a:r>
              <a:rPr lang="zh-CN" altLang="en-US" dirty="0" smtClean="0"/>
              <a:t>产品内容的修改，需要及时进审，保证网站的法务风险在比较低的水平</a:t>
            </a:r>
            <a:endParaRPr lang="en-US" altLang="zh-CN" dirty="0" smtClean="0"/>
          </a:p>
          <a:p>
            <a:pPr marL="228600" indent="-228600">
              <a:buAutoNum type="arabicPeriod"/>
            </a:pPr>
            <a:r>
              <a:rPr lang="zh-CN" altLang="en-US" dirty="0" smtClean="0"/>
              <a:t>由于产品进入审核后，不能投放，这就需要系统权衡各产品消耗同时改进审核处理的策略</a:t>
            </a:r>
            <a:endParaRPr lang="en-US" altLang="zh-CN" dirty="0" smtClean="0"/>
          </a:p>
          <a:p>
            <a:pPr marL="228600" indent="-228600">
              <a:buAutoNum type="arabicPeriod"/>
            </a:pPr>
            <a:r>
              <a:rPr lang="zh-CN" altLang="en-US" dirty="0" smtClean="0"/>
              <a:t>能够应对工单量骤增的特殊情况，给出预警措施和应对手段</a:t>
            </a:r>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8</a:t>
            </a:fld>
            <a:endParaRPr lang="zh-CN" altLang="en-US"/>
          </a:p>
        </p:txBody>
      </p:sp>
    </p:spTree>
    <p:extLst>
      <p:ext uri="{BB962C8B-B14F-4D97-AF65-F5344CB8AC3E}">
        <p14:creationId xmlns:p14="http://schemas.microsoft.com/office/powerpoint/2010/main" val="3438211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首先，为了能够对工单进行优先级的划分，我们从商家的维度和产品的维度，对审核消息进行分级处理</a:t>
            </a:r>
            <a:endParaRPr lang="en-US" altLang="zh-CN" dirty="0" smtClean="0"/>
          </a:p>
          <a:p>
            <a:pPr marL="228600" indent="-228600">
              <a:buAutoNum type="arabicPeriod"/>
            </a:pPr>
            <a:r>
              <a:rPr lang="zh-CN" altLang="en-US" baseline="0" dirty="0" smtClean="0"/>
              <a:t>用户从订购产品，创建创意，系统审核，最后进行产品投放</a:t>
            </a:r>
            <a:endParaRPr lang="en-US" altLang="zh-CN" baseline="0" dirty="0" smtClean="0"/>
          </a:p>
          <a:p>
            <a:pPr marL="228600" indent="-228600">
              <a:buAutoNum type="arabicPeriod"/>
            </a:pPr>
            <a:r>
              <a:rPr lang="zh-CN" altLang="en-US" baseline="0" dirty="0" smtClean="0"/>
              <a:t>商家的维度来看，主要的衡量指标有，大盘消耗，客户类型、以往的历史审核记录通过率，以及网站违规处罚扣分的情况</a:t>
            </a:r>
            <a:endParaRPr lang="en-US" altLang="zh-CN" baseline="0" dirty="0" smtClean="0"/>
          </a:p>
          <a:p>
            <a:pPr marL="228600" indent="-228600">
              <a:buAutoNum type="arabicPeriod"/>
            </a:pPr>
            <a:r>
              <a:rPr lang="zh-CN" altLang="en-US" baseline="0" dirty="0" smtClean="0"/>
              <a:t>产品的维度，对于按时付费模型的</a:t>
            </a:r>
            <a:r>
              <a:rPr lang="en-US" altLang="zh-CN" baseline="0" dirty="0" smtClean="0"/>
              <a:t>CPT</a:t>
            </a:r>
            <a:r>
              <a:rPr lang="zh-CN" altLang="en-US" baseline="0" dirty="0" smtClean="0"/>
              <a:t>和点击的</a:t>
            </a:r>
            <a:r>
              <a:rPr lang="en-US" altLang="zh-CN" baseline="0" dirty="0" smtClean="0"/>
              <a:t>CPC</a:t>
            </a:r>
            <a:r>
              <a:rPr lang="zh-CN" altLang="en-US" baseline="0" dirty="0" smtClean="0"/>
              <a:t>，从网站消耗和商家的消耗来看，可以给</a:t>
            </a:r>
            <a:r>
              <a:rPr lang="en-US" altLang="zh-CN" baseline="0" dirty="0" smtClean="0"/>
              <a:t>CPT</a:t>
            </a:r>
            <a:r>
              <a:rPr lang="zh-CN" altLang="en-US" baseline="0" dirty="0" smtClean="0"/>
              <a:t>更高的优先级</a:t>
            </a:r>
            <a:endParaRPr lang="en-US" altLang="zh-CN" baseline="0" dirty="0" smtClean="0"/>
          </a:p>
          <a:p>
            <a:pPr marL="228600" indent="-228600">
              <a:buAutoNum type="arabicPeriod"/>
            </a:pPr>
            <a:endParaRPr lang="en-US" altLang="zh-CN" baseline="0" dirty="0" smtClean="0"/>
          </a:p>
          <a:p>
            <a:pPr marL="0" indent="0">
              <a:buNone/>
            </a:pPr>
            <a:r>
              <a:rPr lang="zh-CN" altLang="en-US" baseline="0" dirty="0" smtClean="0"/>
              <a:t>为了提高模型的复用率，降低使用成本，将商家分层与产品风险值以及后续可能增加的新的维度进行整合，形成一个统一的审核分级模型</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9</a:t>
            </a:fld>
            <a:endParaRPr lang="zh-CN" altLang="en-US"/>
          </a:p>
        </p:txBody>
      </p:sp>
    </p:spTree>
    <p:extLst>
      <p:ext uri="{BB962C8B-B14F-4D97-AF65-F5344CB8AC3E}">
        <p14:creationId xmlns:p14="http://schemas.microsoft.com/office/powerpoint/2010/main" val="2687546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Tree>
    <p:extLst>
      <p:ext uri="{BB962C8B-B14F-4D97-AF65-F5344CB8AC3E}">
        <p14:creationId xmlns:p14="http://schemas.microsoft.com/office/powerpoint/2010/main" val="2677318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21019074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2999301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Tree>
    <p:extLst>
      <p:ext uri="{BB962C8B-B14F-4D97-AF65-F5344CB8AC3E}">
        <p14:creationId xmlns:p14="http://schemas.microsoft.com/office/powerpoint/2010/main" val="256305438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194247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165457881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141141971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289140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12176475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349502933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38864364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415413904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221691226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28003331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59978515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0457022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102134963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354941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72010667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3233719295"/>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8790139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900030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grpSp>
    </p:spTree>
    <p:extLst>
      <p:ext uri="{BB962C8B-B14F-4D97-AF65-F5344CB8AC3E}">
        <p14:creationId xmlns:p14="http://schemas.microsoft.com/office/powerpoint/2010/main" val="353720463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33362380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192076415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1209618260"/>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91928835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143304521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673461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418860674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3192119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3688819481"/>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1744208406"/>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6"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29857687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41429881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29087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397271342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392311736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95236294"/>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93890433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745649765"/>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7983536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027304147"/>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270196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8"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Tree>
    <p:extLst>
      <p:ext uri="{BB962C8B-B14F-4D97-AF65-F5344CB8AC3E}">
        <p14:creationId xmlns:p14="http://schemas.microsoft.com/office/powerpoint/2010/main" val="34586928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4177187274"/>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183879830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76429825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15104851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2727349055"/>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4290955745"/>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4205786798"/>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600835247"/>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129836940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280266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4"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202739712"/>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32414564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3"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185403205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6"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97795551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6"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936366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latin typeface="Times New Roman"/>
                <a:ea typeface="幼圆"/>
              </a:rPr>
              <a:pPr/>
              <a:t>2018/7/27</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latin typeface="Times New Roman"/>
              <a:ea typeface="幼圆"/>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30260300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66697162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226604728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289188720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2018/7/27</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121905510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8.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14.jp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tags" Target="../tags/tag5.xml"/></Relationships>
</file>

<file path=ppt/slides/_rels/slide18.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5.jpg"/><Relationship Id="rId5" Type="http://schemas.openxmlformats.org/officeDocument/2006/relationships/notesSlide" Target="../notesSlides/notesSlide18.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6.jpg"/><Relationship Id="rId5" Type="http://schemas.openxmlformats.org/officeDocument/2006/relationships/notesSlide" Target="../notesSlides/notesSlide19.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notesSlide" Target="../notesSlides/notesSlide20.xml"/><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63523" r="-1"/>
          <a:stretch/>
        </p:blipFill>
        <p:spPr>
          <a:xfrm flipH="1">
            <a:off x="-38129" y="-3057525"/>
            <a:ext cx="5429484" cy="9922954"/>
          </a:xfrm>
          <a:custGeom>
            <a:avLst/>
            <a:gdLst>
              <a:gd name="connsiteX0" fmla="*/ 7286465 w 7286465"/>
              <a:gd name="connsiteY0" fmla="*/ 0 h 13082003"/>
              <a:gd name="connsiteX1" fmla="*/ 7286465 w 7286465"/>
              <a:gd name="connsiteY1" fmla="*/ 13082003 h 13082003"/>
              <a:gd name="connsiteX2" fmla="*/ 0 w 7286465"/>
              <a:gd name="connsiteY2" fmla="*/ 13082003 h 13082003"/>
              <a:gd name="connsiteX3" fmla="*/ 0 w 7286465"/>
              <a:gd name="connsiteY3" fmla="*/ 2501001 h 13082003"/>
              <a:gd name="connsiteX4" fmla="*/ 1800091 w 7286465"/>
              <a:gd name="connsiteY4" fmla="*/ 774783 h 13082003"/>
              <a:gd name="connsiteX5" fmla="*/ 2662945 w 7286465"/>
              <a:gd name="connsiteY5" fmla="*/ 0 h 13082003"/>
              <a:gd name="connsiteX6" fmla="*/ 7286465 w 7286465"/>
              <a:gd name="connsiteY6" fmla="*/ 0 h 1308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465" h="13082003">
                <a:moveTo>
                  <a:pt x="7286465" y="0"/>
                </a:moveTo>
                <a:lnTo>
                  <a:pt x="7286465" y="13082003"/>
                </a:lnTo>
                <a:lnTo>
                  <a:pt x="0" y="13082003"/>
                </a:lnTo>
                <a:lnTo>
                  <a:pt x="0" y="2501001"/>
                </a:lnTo>
                <a:lnTo>
                  <a:pt x="1800091" y="774783"/>
                </a:lnTo>
                <a:lnTo>
                  <a:pt x="2662945" y="0"/>
                </a:lnTo>
                <a:lnTo>
                  <a:pt x="7286465" y="0"/>
                </a:lnTo>
                <a:close/>
              </a:path>
            </a:pathLst>
          </a:custGeom>
        </p:spPr>
      </p:pic>
      <p:pic>
        <p:nvPicPr>
          <p:cNvPr id="2" name="图片 1" hidden="1"/>
          <p:cNvPicPr>
            <a:picLocks noChangeAspect="1"/>
          </p:cNvPicPr>
          <p:nvPr/>
        </p:nvPicPr>
        <p:blipFill rotWithShape="1">
          <a:blip r:embed="rId4" cstate="print">
            <a:extLst>
              <a:ext uri="{28A0092B-C50C-407E-A947-70E740481C1C}">
                <a14:useLocalDpi xmlns:a14="http://schemas.microsoft.com/office/drawing/2010/main" val="0"/>
              </a:ext>
            </a:extLst>
          </a:blip>
          <a:srcRect l="7570" t="36113" r="16772" b="4622"/>
          <a:stretch/>
        </p:blipFill>
        <p:spPr>
          <a:xfrm>
            <a:off x="0" y="-1"/>
            <a:ext cx="12235602" cy="4036423"/>
          </a:xfrm>
          <a:prstGeom prst="rect">
            <a:avLst/>
          </a:prstGeom>
        </p:spPr>
      </p:pic>
      <p:sp>
        <p:nvSpPr>
          <p:cNvPr id="22" name="文本框 21"/>
          <p:cNvSpPr txBox="1"/>
          <p:nvPr/>
        </p:nvSpPr>
        <p:spPr>
          <a:xfrm>
            <a:off x="6011317" y="1555675"/>
            <a:ext cx="1621433" cy="2284215"/>
          </a:xfrm>
          <a:prstGeom prst="rect">
            <a:avLst/>
          </a:prstGeom>
          <a:noFill/>
        </p:spPr>
        <p:txBody>
          <a:bodyPr wrap="square" rtlCol="0">
            <a:spAutoFit/>
          </a:bodyPr>
          <a:lstStyle/>
          <a:p>
            <a:pPr>
              <a:lnSpc>
                <a:spcPct val="130000"/>
              </a:lnSpc>
            </a:pPr>
            <a:r>
              <a:rPr lang="zh-CN" altLang="en-US" sz="11800" b="1" dirty="0" smtClean="0">
                <a:gradFill>
                  <a:gsLst>
                    <a:gs pos="0">
                      <a:schemeClr val="tx1"/>
                    </a:gs>
                    <a:gs pos="38000">
                      <a:schemeClr val="tx1"/>
                    </a:gs>
                    <a:gs pos="100000">
                      <a:schemeClr val="tx1"/>
                    </a:gs>
                  </a:gsLst>
                  <a:lin ang="0" scaled="0"/>
                </a:gradFill>
                <a:latin typeface="华文新魏" panose="02010800040101010101" pitchFamily="2" charset="-122"/>
                <a:ea typeface="华文新魏" panose="02010800040101010101" pitchFamily="2" charset="-122"/>
              </a:rPr>
              <a:t>工</a:t>
            </a:r>
          </a:p>
        </p:txBody>
      </p:sp>
      <p:sp>
        <p:nvSpPr>
          <p:cNvPr id="31" name="文本框 30"/>
          <p:cNvSpPr txBox="1"/>
          <p:nvPr/>
        </p:nvSpPr>
        <p:spPr>
          <a:xfrm>
            <a:off x="7251241" y="1555675"/>
            <a:ext cx="1621433" cy="2284215"/>
          </a:xfrm>
          <a:prstGeom prst="rect">
            <a:avLst/>
          </a:prstGeom>
          <a:noFill/>
        </p:spPr>
        <p:txBody>
          <a:bodyPr wrap="square" rtlCol="0">
            <a:spAutoFit/>
          </a:bodyPr>
          <a:lstStyle/>
          <a:p>
            <a:pPr>
              <a:lnSpc>
                <a:spcPct val="130000"/>
              </a:lnSpc>
            </a:pPr>
            <a:r>
              <a:rPr lang="zh-CN" altLang="en-US" sz="11800" b="1" dirty="0" smtClean="0">
                <a:gradFill>
                  <a:gsLst>
                    <a:gs pos="0">
                      <a:schemeClr val="tx1"/>
                    </a:gs>
                    <a:gs pos="38000">
                      <a:schemeClr val="tx1"/>
                    </a:gs>
                    <a:gs pos="100000">
                      <a:schemeClr val="tx1"/>
                    </a:gs>
                  </a:gsLst>
                  <a:lin ang="0" scaled="0"/>
                </a:gradFill>
                <a:latin typeface="华文新魏" panose="02010800040101010101" pitchFamily="2" charset="-122"/>
                <a:ea typeface="华文新魏" panose="02010800040101010101" pitchFamily="2" charset="-122"/>
              </a:rPr>
              <a:t>作</a:t>
            </a:r>
          </a:p>
        </p:txBody>
      </p:sp>
      <p:sp>
        <p:nvSpPr>
          <p:cNvPr id="33" name="文本框 32"/>
          <p:cNvSpPr txBox="1"/>
          <p:nvPr/>
        </p:nvSpPr>
        <p:spPr>
          <a:xfrm>
            <a:off x="8491165" y="1555675"/>
            <a:ext cx="1621433" cy="2284215"/>
          </a:xfrm>
          <a:prstGeom prst="rect">
            <a:avLst/>
          </a:prstGeom>
          <a:noFill/>
        </p:spPr>
        <p:txBody>
          <a:bodyPr wrap="square" rtlCol="0">
            <a:spAutoFit/>
          </a:bodyPr>
          <a:lstStyle/>
          <a:p>
            <a:pPr>
              <a:lnSpc>
                <a:spcPct val="130000"/>
              </a:lnSpc>
            </a:pPr>
            <a:r>
              <a:rPr lang="zh-CN" altLang="en-US" sz="11800" b="1" dirty="0" smtClean="0">
                <a:gradFill>
                  <a:gsLst>
                    <a:gs pos="0">
                      <a:schemeClr val="tx1"/>
                    </a:gs>
                    <a:gs pos="38000">
                      <a:schemeClr val="tx1"/>
                    </a:gs>
                    <a:gs pos="100000">
                      <a:schemeClr val="tx1"/>
                    </a:gs>
                  </a:gsLst>
                  <a:lin ang="0" scaled="0"/>
                </a:gradFill>
                <a:latin typeface="华文新魏" panose="02010800040101010101" pitchFamily="2" charset="-122"/>
                <a:ea typeface="华文新魏" panose="02010800040101010101" pitchFamily="2" charset="-122"/>
              </a:rPr>
              <a:t>总</a:t>
            </a:r>
          </a:p>
        </p:txBody>
      </p:sp>
      <p:sp>
        <p:nvSpPr>
          <p:cNvPr id="34" name="文本框 33"/>
          <p:cNvSpPr txBox="1"/>
          <p:nvPr/>
        </p:nvSpPr>
        <p:spPr>
          <a:xfrm>
            <a:off x="9731089" y="1555675"/>
            <a:ext cx="1621433" cy="2284215"/>
          </a:xfrm>
          <a:prstGeom prst="rect">
            <a:avLst/>
          </a:prstGeom>
          <a:noFill/>
        </p:spPr>
        <p:txBody>
          <a:bodyPr wrap="square" rtlCol="0">
            <a:spAutoFit/>
          </a:bodyPr>
          <a:lstStyle/>
          <a:p>
            <a:pPr>
              <a:lnSpc>
                <a:spcPct val="130000"/>
              </a:lnSpc>
            </a:pPr>
            <a:r>
              <a:rPr lang="zh-CN" altLang="en-US" sz="11800" b="1" dirty="0" smtClean="0">
                <a:gradFill>
                  <a:gsLst>
                    <a:gs pos="0">
                      <a:schemeClr val="tx1"/>
                    </a:gs>
                    <a:gs pos="38000">
                      <a:schemeClr val="tx1"/>
                    </a:gs>
                    <a:gs pos="100000">
                      <a:schemeClr val="tx1"/>
                    </a:gs>
                  </a:gsLst>
                  <a:lin ang="0" scaled="0"/>
                </a:gradFill>
                <a:latin typeface="华文新魏" panose="02010800040101010101" pitchFamily="2" charset="-122"/>
                <a:ea typeface="华文新魏" panose="02010800040101010101" pitchFamily="2" charset="-122"/>
              </a:rPr>
              <a:t>结</a:t>
            </a:r>
          </a:p>
        </p:txBody>
      </p:sp>
      <p:cxnSp>
        <p:nvCxnSpPr>
          <p:cNvPr id="9" name="直接连接符 8"/>
          <p:cNvCxnSpPr/>
          <p:nvPr/>
        </p:nvCxnSpPr>
        <p:spPr>
          <a:xfrm>
            <a:off x="9583567" y="3970591"/>
            <a:ext cx="16383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6158827" y="3970591"/>
            <a:ext cx="16383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7914885" y="3542372"/>
            <a:ext cx="1816203" cy="932563"/>
          </a:xfrm>
          <a:prstGeom prst="rect">
            <a:avLst/>
          </a:prstGeom>
          <a:noFill/>
        </p:spPr>
        <p:txBody>
          <a:bodyPr wrap="square" rtlCol="0">
            <a:spAutoFit/>
          </a:bodyPr>
          <a:lstStyle/>
          <a:p>
            <a:pPr>
              <a:lnSpc>
                <a:spcPct val="130000"/>
              </a:lnSpc>
            </a:pPr>
            <a:r>
              <a:rPr lang="zh-CN" altLang="en-US" sz="1400" dirty="0" smtClean="0">
                <a:latin typeface="+mj-ea"/>
                <a:ea typeface="+mj-ea"/>
              </a:rPr>
              <a:t>汇报人</a:t>
            </a:r>
            <a:r>
              <a:rPr lang="en-US" altLang="zh-CN" sz="1400" dirty="0" smtClean="0">
                <a:latin typeface="+mj-ea"/>
                <a:ea typeface="+mj-ea"/>
              </a:rPr>
              <a:t>: </a:t>
            </a:r>
            <a:r>
              <a:rPr lang="zh-CN" altLang="en-US" sz="1400" dirty="0" smtClean="0">
                <a:latin typeface="+mj-ea"/>
                <a:ea typeface="+mj-ea"/>
              </a:rPr>
              <a:t>卢坚</a:t>
            </a:r>
            <a:endParaRPr lang="en-US" altLang="zh-CN" sz="1400" dirty="0" smtClean="0">
              <a:latin typeface="+mj-ea"/>
              <a:ea typeface="+mj-ea"/>
            </a:endParaRPr>
          </a:p>
          <a:p>
            <a:pPr>
              <a:lnSpc>
                <a:spcPct val="130000"/>
              </a:lnSpc>
            </a:pPr>
            <a:r>
              <a:rPr lang="zh-CN" altLang="en-US" sz="1400" dirty="0" smtClean="0">
                <a:latin typeface="+mj-ea"/>
                <a:ea typeface="+mj-ea"/>
              </a:rPr>
              <a:t>部门</a:t>
            </a:r>
            <a:r>
              <a:rPr lang="en-US" altLang="zh-CN" sz="1400" dirty="0" smtClean="0">
                <a:latin typeface="+mj-ea"/>
                <a:ea typeface="+mj-ea"/>
              </a:rPr>
              <a:t>: CBU</a:t>
            </a:r>
            <a:r>
              <a:rPr lang="zh-CN" altLang="en-US" sz="1400" dirty="0" smtClean="0">
                <a:latin typeface="+mj-ea"/>
                <a:ea typeface="+mj-ea"/>
              </a:rPr>
              <a:t>数字营销</a:t>
            </a:r>
            <a:endParaRPr lang="en-US" altLang="zh-CN" sz="1400" dirty="0" smtClean="0">
              <a:latin typeface="+mj-ea"/>
              <a:ea typeface="+mj-ea"/>
            </a:endParaRPr>
          </a:p>
          <a:p>
            <a:pPr>
              <a:lnSpc>
                <a:spcPct val="130000"/>
              </a:lnSpc>
            </a:pPr>
            <a:r>
              <a:rPr lang="zh-CN" altLang="en-US" sz="1400" dirty="0" smtClean="0">
                <a:latin typeface="+mj-ea"/>
                <a:ea typeface="+mj-ea"/>
              </a:rPr>
              <a:t>时间</a:t>
            </a:r>
            <a:r>
              <a:rPr lang="en-US" altLang="zh-CN" sz="1400" dirty="0" smtClean="0">
                <a:latin typeface="+mj-ea"/>
                <a:ea typeface="+mj-ea"/>
              </a:rPr>
              <a:t>: 2018/7/27</a:t>
            </a:r>
            <a:endParaRPr lang="zh-CN" altLang="en-US" sz="1400" dirty="0" smtClean="0">
              <a:latin typeface="+mj-ea"/>
              <a:ea typeface="+mj-ea"/>
            </a:endParaRPr>
          </a:p>
        </p:txBody>
      </p:sp>
    </p:spTree>
    <p:extLst>
      <p:ext uri="{BB962C8B-B14F-4D97-AF65-F5344CB8AC3E}">
        <p14:creationId xmlns:p14="http://schemas.microsoft.com/office/powerpoint/2010/main" val="3658307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23761" y="930555"/>
            <a:ext cx="7151537" cy="5214938"/>
          </a:xfrm>
        </p:spPr>
      </p:pic>
    </p:spTree>
    <p:extLst>
      <p:ext uri="{BB962C8B-B14F-4D97-AF65-F5344CB8AC3E}">
        <p14:creationId xmlns:p14="http://schemas.microsoft.com/office/powerpoint/2010/main" val="10597649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任意多边形 40"/>
          <p:cNvSpPr/>
          <p:nvPr/>
        </p:nvSpPr>
        <p:spPr>
          <a:xfrm>
            <a:off x="6357878" y="1046963"/>
            <a:ext cx="5400000" cy="5400000"/>
          </a:xfrm>
          <a:custGeom>
            <a:avLst/>
            <a:gdLst>
              <a:gd name="connsiteX0" fmla="*/ 0 w 5400000"/>
              <a:gd name="connsiteY0" fmla="*/ 0 h 5400000"/>
              <a:gd name="connsiteX1" fmla="*/ 4499982 w 5400000"/>
              <a:gd name="connsiteY1" fmla="*/ 0 h 5400000"/>
              <a:gd name="connsiteX2" fmla="*/ 5400000 w 5400000"/>
              <a:gd name="connsiteY2" fmla="*/ 891347 h 5400000"/>
              <a:gd name="connsiteX3" fmla="*/ 5400000 w 5400000"/>
              <a:gd name="connsiteY3" fmla="*/ 4509928 h 5400000"/>
              <a:gd name="connsiteX4" fmla="*/ 4410402 w 5400000"/>
              <a:gd name="connsiteY4" fmla="*/ 5400000 h 5400000"/>
              <a:gd name="connsiteX5" fmla="*/ 900019 w 5400000"/>
              <a:gd name="connsiteY5" fmla="*/ 5400000 h 5400000"/>
              <a:gd name="connsiteX6" fmla="*/ 0 w 5400000"/>
              <a:gd name="connsiteY6" fmla="*/ 4508653 h 5400000"/>
              <a:gd name="connsiteX7" fmla="*/ 0 w 5400000"/>
              <a:gd name="connsiteY7"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0" h="5400000">
                <a:moveTo>
                  <a:pt x="0" y="0"/>
                </a:moveTo>
                <a:lnTo>
                  <a:pt x="4499982" y="0"/>
                </a:lnTo>
                <a:lnTo>
                  <a:pt x="5400000" y="891347"/>
                </a:lnTo>
                <a:lnTo>
                  <a:pt x="5400000" y="4509928"/>
                </a:lnTo>
                <a:lnTo>
                  <a:pt x="4410402" y="5400000"/>
                </a:lnTo>
                <a:lnTo>
                  <a:pt x="900019" y="5400000"/>
                </a:lnTo>
                <a:lnTo>
                  <a:pt x="0" y="4508653"/>
                </a:lnTo>
                <a:lnTo>
                  <a:pt x="0" y="0"/>
                </a:lnTo>
                <a:close/>
              </a:path>
            </a:pathLst>
          </a:custGeom>
          <a:solidFill>
            <a:schemeClr val="tx1">
              <a:lumMod val="40000"/>
              <a:lumOff val="60000"/>
              <a:alpha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561257" y="1039239"/>
            <a:ext cx="5400000" cy="5400000"/>
          </a:xfrm>
          <a:custGeom>
            <a:avLst/>
            <a:gdLst>
              <a:gd name="connsiteX0" fmla="*/ 0 w 5400000"/>
              <a:gd name="connsiteY0" fmla="*/ 0 h 5400000"/>
              <a:gd name="connsiteX1" fmla="*/ 4499983 w 5400000"/>
              <a:gd name="connsiteY1" fmla="*/ 0 h 5400000"/>
              <a:gd name="connsiteX2" fmla="*/ 5400000 w 5400000"/>
              <a:gd name="connsiteY2" fmla="*/ 878630 h 5400000"/>
              <a:gd name="connsiteX3" fmla="*/ 5400000 w 5400000"/>
              <a:gd name="connsiteY3" fmla="*/ 4505869 h 5400000"/>
              <a:gd name="connsiteX4" fmla="*/ 4405890 w 5400000"/>
              <a:gd name="connsiteY4" fmla="*/ 5400000 h 5400000"/>
              <a:gd name="connsiteX5" fmla="*/ 900018 w 5400000"/>
              <a:gd name="connsiteY5" fmla="*/ 5400000 h 5400000"/>
              <a:gd name="connsiteX6" fmla="*/ 0 w 5400000"/>
              <a:gd name="connsiteY6" fmla="*/ 4521370 h 5400000"/>
              <a:gd name="connsiteX7" fmla="*/ 0 w 5400000"/>
              <a:gd name="connsiteY7"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0" h="5400000">
                <a:moveTo>
                  <a:pt x="0" y="0"/>
                </a:moveTo>
                <a:lnTo>
                  <a:pt x="4499983" y="0"/>
                </a:lnTo>
                <a:lnTo>
                  <a:pt x="5400000" y="878630"/>
                </a:lnTo>
                <a:lnTo>
                  <a:pt x="5400000" y="4505869"/>
                </a:lnTo>
                <a:lnTo>
                  <a:pt x="4405890" y="5400000"/>
                </a:lnTo>
                <a:lnTo>
                  <a:pt x="900018" y="5400000"/>
                </a:lnTo>
                <a:lnTo>
                  <a:pt x="0" y="4521370"/>
                </a:lnTo>
                <a:lnTo>
                  <a:pt x="0" y="0"/>
                </a:lnTo>
                <a:close/>
              </a:path>
            </a:pathLst>
          </a:custGeom>
          <a:solidFill>
            <a:schemeClr val="tx1">
              <a:lumMod val="40000"/>
              <a:lumOff val="60000"/>
              <a:alpha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pic>
        <p:nvPicPr>
          <p:cNvPr id="7" name="内容占位符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921" y="930555"/>
            <a:ext cx="5178672" cy="5214938"/>
          </a:xfrm>
          <a:prstGeom prst="rect">
            <a:avLst/>
          </a:prstGeom>
        </p:spPr>
      </p:pic>
      <p:pic>
        <p:nvPicPr>
          <p:cNvPr id="9" name="内容占位符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4821" y="1115439"/>
            <a:ext cx="5009984" cy="5214938"/>
          </a:xfrm>
          <a:prstGeom prst="rect">
            <a:avLst/>
          </a:prstGeom>
        </p:spPr>
      </p:pic>
    </p:spTree>
    <p:extLst>
      <p:ext uri="{BB962C8B-B14F-4D97-AF65-F5344CB8AC3E}">
        <p14:creationId xmlns:p14="http://schemas.microsoft.com/office/powerpoint/2010/main" val="4199374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任意多边形 264"/>
          <p:cNvSpPr/>
          <p:nvPr/>
        </p:nvSpPr>
        <p:spPr>
          <a:xfrm>
            <a:off x="6096000" y="1385970"/>
            <a:ext cx="2124266" cy="4362955"/>
          </a:xfrm>
          <a:custGeom>
            <a:avLst/>
            <a:gdLst>
              <a:gd name="connsiteX0" fmla="*/ 0 w 2124266"/>
              <a:gd name="connsiteY0" fmla="*/ 0 h 4362955"/>
              <a:gd name="connsiteX1" fmla="*/ 179405 w 2124266"/>
              <a:gd name="connsiteY1" fmla="*/ 9131 h 4362955"/>
              <a:gd name="connsiteX2" fmla="*/ 2124266 w 2124266"/>
              <a:gd name="connsiteY2" fmla="*/ 2181477 h 4362955"/>
              <a:gd name="connsiteX3" fmla="*/ 179405 w 2124266"/>
              <a:gd name="connsiteY3" fmla="*/ 4353823 h 4362955"/>
              <a:gd name="connsiteX4" fmla="*/ 0 w 2124266"/>
              <a:gd name="connsiteY4" fmla="*/ 4362955 h 4362955"/>
              <a:gd name="connsiteX5" fmla="*/ 0 w 2124266"/>
              <a:gd name="connsiteY5" fmla="*/ 0 h 436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4266" h="4362955">
                <a:moveTo>
                  <a:pt x="0" y="0"/>
                </a:moveTo>
                <a:lnTo>
                  <a:pt x="179405" y="9131"/>
                </a:lnTo>
                <a:cubicBezTo>
                  <a:pt x="1271805" y="120954"/>
                  <a:pt x="2124266" y="1050871"/>
                  <a:pt x="2124266" y="2181477"/>
                </a:cubicBezTo>
                <a:cubicBezTo>
                  <a:pt x="2124266" y="3312083"/>
                  <a:pt x="1271805" y="4242000"/>
                  <a:pt x="179405" y="4353823"/>
                </a:cubicBezTo>
                <a:lnTo>
                  <a:pt x="0" y="4362955"/>
                </a:lnTo>
                <a:lnTo>
                  <a:pt x="0" y="0"/>
                </a:lnTo>
                <a:close/>
              </a:path>
            </a:pathLst>
          </a:custGeom>
          <a:solidFill>
            <a:schemeClr val="accent1">
              <a:alpha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任意多边形 263"/>
          <p:cNvSpPr/>
          <p:nvPr/>
        </p:nvSpPr>
        <p:spPr>
          <a:xfrm>
            <a:off x="3887550" y="1383826"/>
            <a:ext cx="2208450" cy="4367240"/>
          </a:xfrm>
          <a:custGeom>
            <a:avLst/>
            <a:gdLst>
              <a:gd name="connsiteX0" fmla="*/ 2166358 w 2208450"/>
              <a:gd name="connsiteY0" fmla="*/ 0 h 4367240"/>
              <a:gd name="connsiteX1" fmla="*/ 2208450 w 2208450"/>
              <a:gd name="connsiteY1" fmla="*/ 2143 h 4367240"/>
              <a:gd name="connsiteX2" fmla="*/ 2208450 w 2208450"/>
              <a:gd name="connsiteY2" fmla="*/ 4365098 h 4367240"/>
              <a:gd name="connsiteX3" fmla="*/ 2166358 w 2208450"/>
              <a:gd name="connsiteY3" fmla="*/ 4367240 h 4367240"/>
              <a:gd name="connsiteX4" fmla="*/ 0 w 2208450"/>
              <a:gd name="connsiteY4" fmla="*/ 2183620 h 4367240"/>
              <a:gd name="connsiteX5" fmla="*/ 2166358 w 2208450"/>
              <a:gd name="connsiteY5" fmla="*/ 0 h 436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8450" h="4367240">
                <a:moveTo>
                  <a:pt x="2166358" y="0"/>
                </a:moveTo>
                <a:lnTo>
                  <a:pt x="2208450" y="2143"/>
                </a:lnTo>
                <a:lnTo>
                  <a:pt x="2208450" y="4365098"/>
                </a:lnTo>
                <a:lnTo>
                  <a:pt x="2166358" y="4367240"/>
                </a:lnTo>
                <a:cubicBezTo>
                  <a:pt x="969912" y="4367240"/>
                  <a:pt x="0" y="3389600"/>
                  <a:pt x="0" y="2183620"/>
                </a:cubicBezTo>
                <a:cubicBezTo>
                  <a:pt x="0" y="977640"/>
                  <a:pt x="969912" y="0"/>
                  <a:pt x="2166358" y="0"/>
                </a:cubicBezTo>
                <a:close/>
              </a:path>
            </a:pathLst>
          </a:cu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0" name="矩形 289"/>
          <p:cNvSpPr/>
          <p:nvPr/>
        </p:nvSpPr>
        <p:spPr>
          <a:xfrm>
            <a:off x="5323867" y="2225489"/>
            <a:ext cx="1579278" cy="369332"/>
          </a:xfrm>
          <a:prstGeom prst="rect">
            <a:avLst/>
          </a:prstGeom>
        </p:spPr>
        <p:txBody>
          <a:bodyPr wrap="none">
            <a:spAutoFit/>
          </a:bodyPr>
          <a:lstStyle/>
          <a:p>
            <a:pPr algn="ctr" fontAlgn="ctr"/>
            <a:r>
              <a:rPr lang="zh-CN" altLang="zh-CN" dirty="0">
                <a:latin typeface="+mn-ea"/>
              </a:rPr>
              <a:t>消息堆积时间</a:t>
            </a:r>
          </a:p>
        </p:txBody>
      </p:sp>
      <p:grpSp>
        <p:nvGrpSpPr>
          <p:cNvPr id="323" name="组合 322"/>
          <p:cNvGrpSpPr/>
          <p:nvPr/>
        </p:nvGrpSpPr>
        <p:grpSpPr>
          <a:xfrm>
            <a:off x="4001903" y="1036920"/>
            <a:ext cx="4698526" cy="5010249"/>
            <a:chOff x="4001903" y="727995"/>
            <a:chExt cx="4698526" cy="5010249"/>
          </a:xfrm>
        </p:grpSpPr>
        <p:sp>
          <p:nvSpPr>
            <p:cNvPr id="278" name="弧形 277"/>
            <p:cNvSpPr/>
            <p:nvPr/>
          </p:nvSpPr>
          <p:spPr>
            <a:xfrm>
              <a:off x="4001903" y="727995"/>
              <a:ext cx="4598576" cy="5010249"/>
            </a:xfrm>
            <a:prstGeom prst="arc">
              <a:avLst>
                <a:gd name="adj1" fmla="val 17600262"/>
                <a:gd name="adj2" fmla="val 4074300"/>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3" name="椭圆 212"/>
            <p:cNvSpPr/>
            <p:nvPr/>
          </p:nvSpPr>
          <p:spPr>
            <a:xfrm>
              <a:off x="7602829" y="1126465"/>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6" name="椭圆 305"/>
            <p:cNvSpPr/>
            <p:nvPr/>
          </p:nvSpPr>
          <p:spPr>
            <a:xfrm>
              <a:off x="8252287" y="2011423"/>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 name="椭圆 306"/>
            <p:cNvSpPr/>
            <p:nvPr/>
          </p:nvSpPr>
          <p:spPr>
            <a:xfrm>
              <a:off x="8484429" y="2807676"/>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椭圆 307"/>
            <p:cNvSpPr/>
            <p:nvPr/>
          </p:nvSpPr>
          <p:spPr>
            <a:xfrm>
              <a:off x="8466585" y="3619064"/>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椭圆 308"/>
            <p:cNvSpPr/>
            <p:nvPr/>
          </p:nvSpPr>
          <p:spPr>
            <a:xfrm>
              <a:off x="8147715" y="4470505"/>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椭圆 309"/>
            <p:cNvSpPr/>
            <p:nvPr/>
          </p:nvSpPr>
          <p:spPr>
            <a:xfrm>
              <a:off x="7564503" y="5130850"/>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2" name="组合 321"/>
          <p:cNvGrpSpPr/>
          <p:nvPr/>
        </p:nvGrpSpPr>
        <p:grpSpPr>
          <a:xfrm>
            <a:off x="3401892" y="1036919"/>
            <a:ext cx="4687248" cy="5010249"/>
            <a:chOff x="3401892" y="727994"/>
            <a:chExt cx="4687248" cy="5010249"/>
          </a:xfrm>
        </p:grpSpPr>
        <p:sp>
          <p:nvSpPr>
            <p:cNvPr id="287" name="弧形 286"/>
            <p:cNvSpPr/>
            <p:nvPr/>
          </p:nvSpPr>
          <p:spPr>
            <a:xfrm flipH="1">
              <a:off x="3490564" y="727994"/>
              <a:ext cx="4598576" cy="5010249"/>
            </a:xfrm>
            <a:prstGeom prst="arc">
              <a:avLst>
                <a:gd name="adj1" fmla="val 17600262"/>
                <a:gd name="adj2" fmla="val 4074300"/>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1" name="椭圆 280"/>
            <p:cNvSpPr/>
            <p:nvPr/>
          </p:nvSpPr>
          <p:spPr>
            <a:xfrm flipH="1">
              <a:off x="4265171" y="1128897"/>
              <a:ext cx="216000" cy="216000"/>
            </a:xfrm>
            <a:prstGeom prst="ellips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椭圆 310"/>
            <p:cNvSpPr/>
            <p:nvPr/>
          </p:nvSpPr>
          <p:spPr>
            <a:xfrm flipH="1">
              <a:off x="3627214" y="2011760"/>
              <a:ext cx="216000" cy="216000"/>
            </a:xfrm>
            <a:prstGeom prst="ellips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2" name="椭圆 311"/>
            <p:cNvSpPr/>
            <p:nvPr/>
          </p:nvSpPr>
          <p:spPr>
            <a:xfrm flipH="1">
              <a:off x="3401892" y="2807676"/>
              <a:ext cx="216000" cy="216000"/>
            </a:xfrm>
            <a:prstGeom prst="ellips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椭圆 312"/>
            <p:cNvSpPr/>
            <p:nvPr/>
          </p:nvSpPr>
          <p:spPr>
            <a:xfrm flipH="1">
              <a:off x="3436440" y="3622665"/>
              <a:ext cx="216000" cy="216000"/>
            </a:xfrm>
            <a:prstGeom prst="ellips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5" name="椭圆 314"/>
            <p:cNvSpPr/>
            <p:nvPr/>
          </p:nvSpPr>
          <p:spPr>
            <a:xfrm flipH="1">
              <a:off x="3728300" y="4470505"/>
              <a:ext cx="216000" cy="216000"/>
            </a:xfrm>
            <a:prstGeom prst="ellips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6" name="椭圆 315"/>
            <p:cNvSpPr/>
            <p:nvPr/>
          </p:nvSpPr>
          <p:spPr>
            <a:xfrm flipH="1">
              <a:off x="4285777" y="5130850"/>
              <a:ext cx="216000" cy="216000"/>
            </a:xfrm>
            <a:prstGeom prst="ellips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7" name="矩形 316"/>
          <p:cNvSpPr/>
          <p:nvPr/>
        </p:nvSpPr>
        <p:spPr>
          <a:xfrm>
            <a:off x="5103964" y="3039840"/>
            <a:ext cx="2031325" cy="369332"/>
          </a:xfrm>
          <a:prstGeom prst="rect">
            <a:avLst/>
          </a:prstGeom>
        </p:spPr>
        <p:txBody>
          <a:bodyPr wrap="none">
            <a:spAutoFit/>
          </a:bodyPr>
          <a:lstStyle/>
          <a:p>
            <a:pPr algn="ctr" fontAlgn="ctr"/>
            <a:r>
              <a:rPr lang="zh-CN" altLang="zh-CN" dirty="0">
                <a:latin typeface="+mn-ea"/>
              </a:rPr>
              <a:t>对产品消耗的影响</a:t>
            </a:r>
          </a:p>
        </p:txBody>
      </p:sp>
      <p:sp>
        <p:nvSpPr>
          <p:cNvPr id="318" name="矩形 317"/>
          <p:cNvSpPr/>
          <p:nvPr/>
        </p:nvSpPr>
        <p:spPr>
          <a:xfrm>
            <a:off x="4532544" y="3854191"/>
            <a:ext cx="3185487" cy="369332"/>
          </a:xfrm>
          <a:prstGeom prst="rect">
            <a:avLst/>
          </a:prstGeom>
        </p:spPr>
        <p:txBody>
          <a:bodyPr wrap="none">
            <a:spAutoFit/>
          </a:bodyPr>
          <a:lstStyle/>
          <a:p>
            <a:pPr algn="ctr" fontAlgn="ctr"/>
            <a:r>
              <a:rPr lang="zh-CN" altLang="zh-CN" dirty="0">
                <a:latin typeface="+mn-ea"/>
              </a:rPr>
              <a:t>能够优先处理高优先级的工单</a:t>
            </a:r>
          </a:p>
        </p:txBody>
      </p:sp>
      <p:sp>
        <p:nvSpPr>
          <p:cNvPr id="319" name="矩形 318"/>
          <p:cNvSpPr/>
          <p:nvPr/>
        </p:nvSpPr>
        <p:spPr>
          <a:xfrm>
            <a:off x="4878793" y="4682238"/>
            <a:ext cx="2492990" cy="369332"/>
          </a:xfrm>
          <a:prstGeom prst="rect">
            <a:avLst/>
          </a:prstGeom>
        </p:spPr>
        <p:txBody>
          <a:bodyPr wrap="none">
            <a:spAutoFit/>
          </a:bodyPr>
          <a:lstStyle/>
          <a:p>
            <a:pPr algn="ctr" fontAlgn="ctr"/>
            <a:r>
              <a:rPr lang="zh-CN" altLang="zh-CN" dirty="0">
                <a:latin typeface="+mn-ea"/>
              </a:rPr>
              <a:t>工单量骤增的应对措施</a:t>
            </a:r>
          </a:p>
        </p:txBody>
      </p:sp>
      <p:sp>
        <p:nvSpPr>
          <p:cNvPr id="321" name="矩形 320"/>
          <p:cNvSpPr/>
          <p:nvPr/>
        </p:nvSpPr>
        <p:spPr>
          <a:xfrm>
            <a:off x="5533497" y="5384780"/>
            <a:ext cx="1107996" cy="369332"/>
          </a:xfrm>
          <a:prstGeom prst="rect">
            <a:avLst/>
          </a:prstGeom>
        </p:spPr>
        <p:txBody>
          <a:bodyPr wrap="none">
            <a:spAutoFit/>
          </a:bodyPr>
          <a:lstStyle/>
          <a:p>
            <a:pPr algn="ctr" fontAlgn="ctr"/>
            <a:r>
              <a:rPr lang="zh-CN" altLang="zh-CN" dirty="0" smtClean="0">
                <a:latin typeface="+mn-ea"/>
              </a:rPr>
              <a:t>改造成本</a:t>
            </a:r>
            <a:endParaRPr lang="zh-CN" altLang="zh-CN" dirty="0">
              <a:latin typeface="+mn-ea"/>
            </a:endParaRPr>
          </a:p>
        </p:txBody>
      </p:sp>
      <p:sp>
        <p:nvSpPr>
          <p:cNvPr id="324" name="矩形 323"/>
          <p:cNvSpPr/>
          <p:nvPr/>
        </p:nvSpPr>
        <p:spPr>
          <a:xfrm>
            <a:off x="2879350" y="1314392"/>
            <a:ext cx="1467068" cy="400110"/>
          </a:xfrm>
          <a:prstGeom prst="rect">
            <a:avLst/>
          </a:prstGeom>
        </p:spPr>
        <p:txBody>
          <a:bodyPr wrap="none">
            <a:spAutoFit/>
          </a:bodyPr>
          <a:lstStyle/>
          <a:p>
            <a:pPr algn="ctr"/>
            <a:r>
              <a:rPr lang="zh-CN" altLang="en-US" sz="2000" b="1" dirty="0">
                <a:latin typeface="+mj-ea"/>
                <a:ea typeface="+mj-ea"/>
              </a:rPr>
              <a:t>之前的方案</a:t>
            </a:r>
          </a:p>
        </p:txBody>
      </p:sp>
      <p:sp>
        <p:nvSpPr>
          <p:cNvPr id="325" name="矩形 324"/>
          <p:cNvSpPr/>
          <p:nvPr/>
        </p:nvSpPr>
        <p:spPr>
          <a:xfrm>
            <a:off x="7873136" y="1309302"/>
            <a:ext cx="3005951" cy="400110"/>
          </a:xfrm>
          <a:prstGeom prst="rect">
            <a:avLst/>
          </a:prstGeom>
        </p:spPr>
        <p:txBody>
          <a:bodyPr wrap="none">
            <a:spAutoFit/>
          </a:bodyPr>
          <a:lstStyle/>
          <a:p>
            <a:r>
              <a:rPr lang="zh-CN" altLang="en-US" sz="2000" b="1" dirty="0">
                <a:solidFill>
                  <a:schemeClr val="accent1"/>
                </a:solidFill>
                <a:latin typeface="+mj-ea"/>
                <a:ea typeface="+mj-ea"/>
              </a:rPr>
              <a:t>基于双表模型的分级处理</a:t>
            </a:r>
          </a:p>
        </p:txBody>
      </p:sp>
      <p:sp>
        <p:nvSpPr>
          <p:cNvPr id="327" name="矩形 326"/>
          <p:cNvSpPr/>
          <p:nvPr/>
        </p:nvSpPr>
        <p:spPr>
          <a:xfrm>
            <a:off x="3186718" y="2223335"/>
            <a:ext cx="415498" cy="369332"/>
          </a:xfrm>
          <a:prstGeom prst="rect">
            <a:avLst/>
          </a:prstGeom>
        </p:spPr>
        <p:txBody>
          <a:bodyPr wrap="none">
            <a:spAutoFit/>
          </a:bodyPr>
          <a:lstStyle/>
          <a:p>
            <a:r>
              <a:rPr lang="zh-CN" altLang="en-US" dirty="0"/>
              <a:t>低</a:t>
            </a:r>
          </a:p>
        </p:txBody>
      </p:sp>
      <p:sp>
        <p:nvSpPr>
          <p:cNvPr id="328" name="矩形 327"/>
          <p:cNvSpPr/>
          <p:nvPr/>
        </p:nvSpPr>
        <p:spPr>
          <a:xfrm>
            <a:off x="2523205" y="3039840"/>
            <a:ext cx="877163" cy="369332"/>
          </a:xfrm>
          <a:prstGeom prst="rect">
            <a:avLst/>
          </a:prstGeom>
        </p:spPr>
        <p:txBody>
          <a:bodyPr wrap="none">
            <a:spAutoFit/>
          </a:bodyPr>
          <a:lstStyle/>
          <a:p>
            <a:r>
              <a:rPr lang="zh-CN" altLang="en-US" dirty="0"/>
              <a:t>有影响</a:t>
            </a:r>
          </a:p>
        </p:txBody>
      </p:sp>
      <p:sp>
        <p:nvSpPr>
          <p:cNvPr id="329" name="矩形 328"/>
          <p:cNvSpPr/>
          <p:nvPr/>
        </p:nvSpPr>
        <p:spPr>
          <a:xfrm>
            <a:off x="2764608" y="3872212"/>
            <a:ext cx="646331" cy="369332"/>
          </a:xfrm>
          <a:prstGeom prst="rect">
            <a:avLst/>
          </a:prstGeom>
        </p:spPr>
        <p:txBody>
          <a:bodyPr wrap="none">
            <a:spAutoFit/>
          </a:bodyPr>
          <a:lstStyle/>
          <a:p>
            <a:r>
              <a:rPr lang="zh-CN" altLang="en-US" dirty="0"/>
              <a:t>不能</a:t>
            </a:r>
          </a:p>
        </p:txBody>
      </p:sp>
      <p:sp>
        <p:nvSpPr>
          <p:cNvPr id="335" name="矩形 334"/>
          <p:cNvSpPr/>
          <p:nvPr/>
        </p:nvSpPr>
        <p:spPr>
          <a:xfrm>
            <a:off x="8515890" y="2223335"/>
            <a:ext cx="415498" cy="369332"/>
          </a:xfrm>
          <a:prstGeom prst="rect">
            <a:avLst/>
          </a:prstGeom>
        </p:spPr>
        <p:txBody>
          <a:bodyPr wrap="none">
            <a:spAutoFit/>
          </a:bodyPr>
          <a:lstStyle/>
          <a:p>
            <a:r>
              <a:rPr lang="zh-CN" altLang="en-US" dirty="0"/>
              <a:t>低</a:t>
            </a:r>
          </a:p>
        </p:txBody>
      </p:sp>
      <p:sp>
        <p:nvSpPr>
          <p:cNvPr id="336" name="矩形 335"/>
          <p:cNvSpPr/>
          <p:nvPr/>
        </p:nvSpPr>
        <p:spPr>
          <a:xfrm>
            <a:off x="3857671" y="5463461"/>
            <a:ext cx="415498" cy="369332"/>
          </a:xfrm>
          <a:prstGeom prst="rect">
            <a:avLst/>
          </a:prstGeom>
        </p:spPr>
        <p:txBody>
          <a:bodyPr wrap="none">
            <a:spAutoFit/>
          </a:bodyPr>
          <a:lstStyle/>
          <a:p>
            <a:r>
              <a:rPr lang="zh-CN" altLang="en-US" dirty="0"/>
              <a:t>无</a:t>
            </a:r>
          </a:p>
        </p:txBody>
      </p:sp>
      <p:sp>
        <p:nvSpPr>
          <p:cNvPr id="337" name="矩形 336"/>
          <p:cNvSpPr/>
          <p:nvPr/>
        </p:nvSpPr>
        <p:spPr>
          <a:xfrm>
            <a:off x="2158640" y="4779429"/>
            <a:ext cx="1569660" cy="369332"/>
          </a:xfrm>
          <a:prstGeom prst="rect">
            <a:avLst/>
          </a:prstGeom>
        </p:spPr>
        <p:txBody>
          <a:bodyPr wrap="none">
            <a:spAutoFit/>
          </a:bodyPr>
          <a:lstStyle/>
          <a:p>
            <a:r>
              <a:rPr lang="zh-CN" altLang="en-US" dirty="0"/>
              <a:t>手动订正工单</a:t>
            </a:r>
          </a:p>
        </p:txBody>
      </p:sp>
      <p:sp>
        <p:nvSpPr>
          <p:cNvPr id="338" name="矩形 337"/>
          <p:cNvSpPr/>
          <p:nvPr/>
        </p:nvSpPr>
        <p:spPr>
          <a:xfrm>
            <a:off x="8714832" y="3015954"/>
            <a:ext cx="1569660" cy="369332"/>
          </a:xfrm>
          <a:prstGeom prst="rect">
            <a:avLst/>
          </a:prstGeom>
        </p:spPr>
        <p:txBody>
          <a:bodyPr wrap="none">
            <a:spAutoFit/>
          </a:bodyPr>
          <a:lstStyle/>
          <a:p>
            <a:r>
              <a:rPr lang="zh-CN" altLang="en-US" dirty="0"/>
              <a:t>起到缓解效果</a:t>
            </a:r>
          </a:p>
        </p:txBody>
      </p:sp>
      <p:sp>
        <p:nvSpPr>
          <p:cNvPr id="339" name="矩形 338"/>
          <p:cNvSpPr/>
          <p:nvPr/>
        </p:nvSpPr>
        <p:spPr>
          <a:xfrm>
            <a:off x="8710067" y="3870746"/>
            <a:ext cx="415498" cy="369332"/>
          </a:xfrm>
          <a:prstGeom prst="rect">
            <a:avLst/>
          </a:prstGeom>
        </p:spPr>
        <p:txBody>
          <a:bodyPr wrap="none">
            <a:spAutoFit/>
          </a:bodyPr>
          <a:lstStyle/>
          <a:p>
            <a:r>
              <a:rPr lang="zh-CN" altLang="en-US" dirty="0"/>
              <a:t>能</a:t>
            </a:r>
          </a:p>
        </p:txBody>
      </p:sp>
      <p:sp>
        <p:nvSpPr>
          <p:cNvPr id="340" name="矩形 339"/>
          <p:cNvSpPr/>
          <p:nvPr/>
        </p:nvSpPr>
        <p:spPr>
          <a:xfrm>
            <a:off x="8334801" y="4702764"/>
            <a:ext cx="3416320" cy="369332"/>
          </a:xfrm>
          <a:prstGeom prst="rect">
            <a:avLst/>
          </a:prstGeom>
        </p:spPr>
        <p:txBody>
          <a:bodyPr wrap="none">
            <a:spAutoFit/>
          </a:bodyPr>
          <a:lstStyle/>
          <a:p>
            <a:r>
              <a:rPr lang="zh-CN" altLang="en-US" dirty="0"/>
              <a:t>转储表“缓冲”，处理手段多样</a:t>
            </a:r>
          </a:p>
        </p:txBody>
      </p:sp>
      <p:sp>
        <p:nvSpPr>
          <p:cNvPr id="341" name="矩形 340"/>
          <p:cNvSpPr/>
          <p:nvPr/>
        </p:nvSpPr>
        <p:spPr>
          <a:xfrm>
            <a:off x="7807028" y="5463461"/>
            <a:ext cx="646331" cy="369332"/>
          </a:xfrm>
          <a:prstGeom prst="rect">
            <a:avLst/>
          </a:prstGeom>
        </p:spPr>
        <p:txBody>
          <a:bodyPr wrap="none">
            <a:spAutoFit/>
          </a:bodyPr>
          <a:lstStyle/>
          <a:p>
            <a:r>
              <a:rPr lang="zh-CN" altLang="en-US" dirty="0"/>
              <a:t>一般</a:t>
            </a:r>
          </a:p>
        </p:txBody>
      </p:sp>
      <p:sp>
        <p:nvSpPr>
          <p:cNvPr id="342" name="矩形 341"/>
          <p:cNvSpPr/>
          <p:nvPr/>
        </p:nvSpPr>
        <p:spPr>
          <a:xfrm>
            <a:off x="5760208" y="1370009"/>
            <a:ext cx="697627" cy="400110"/>
          </a:xfrm>
          <a:prstGeom prst="rect">
            <a:avLst/>
          </a:prstGeom>
        </p:spPr>
        <p:txBody>
          <a:bodyPr wrap="none">
            <a:spAutoFit/>
          </a:bodyPr>
          <a:lstStyle/>
          <a:p>
            <a:pPr algn="ctr" fontAlgn="ctr"/>
            <a:r>
              <a:rPr lang="zh-CN" altLang="en-US" sz="2000" b="1" dirty="0" smtClean="0">
                <a:latin typeface="+mj-ea"/>
                <a:ea typeface="+mj-ea"/>
              </a:rPr>
              <a:t>方案</a:t>
            </a:r>
            <a:endParaRPr lang="zh-CN" altLang="zh-CN" sz="2000" b="1" dirty="0">
              <a:latin typeface="+mj-ea"/>
              <a:ea typeface="+mj-ea"/>
            </a:endParaRPr>
          </a:p>
        </p:txBody>
      </p:sp>
      <p:sp>
        <p:nvSpPr>
          <p:cNvPr id="343" name="标题 1"/>
          <p:cNvSpPr txBox="1">
            <a:spLocks/>
          </p:cNvSpPr>
          <p:nvPr/>
        </p:nvSpPr>
        <p:spPr>
          <a:xfrm>
            <a:off x="622301" y="134544"/>
            <a:ext cx="10954459" cy="796011"/>
          </a:xfrm>
          <a:prstGeom prst="rect">
            <a:avLst/>
          </a:prstGeom>
        </p:spPr>
        <p:txBody>
          <a:bodyPr/>
          <a:lst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a:lstStyle>
          <a:p>
            <a:r>
              <a:rPr lang="en-US" altLang="zh-CN" smtClean="0"/>
              <a:t>3.</a:t>
            </a:r>
            <a:r>
              <a:rPr lang="zh-CN" altLang="en-US" smtClean="0"/>
              <a:t>解决方案</a:t>
            </a:r>
            <a:r>
              <a:rPr lang="en-US" altLang="zh-CN" smtClean="0"/>
              <a:t>-</a:t>
            </a:r>
            <a:r>
              <a:rPr lang="zh-CN" altLang="en-US" smtClean="0"/>
              <a:t>分级模型</a:t>
            </a:r>
            <a:endParaRPr lang="zh-CN" altLang="en-US" dirty="0"/>
          </a:p>
        </p:txBody>
      </p:sp>
    </p:spTree>
    <p:extLst>
      <p:ext uri="{BB962C8B-B14F-4D97-AF65-F5344CB8AC3E}">
        <p14:creationId xmlns:p14="http://schemas.microsoft.com/office/powerpoint/2010/main" val="40346321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sp>
        <p:nvSpPr>
          <p:cNvPr id="3" name="内容占位符 2"/>
          <p:cNvSpPr>
            <a:spLocks noGrp="1"/>
          </p:cNvSpPr>
          <p:nvPr>
            <p:ph idx="1"/>
          </p:nvPr>
        </p:nvSpPr>
        <p:spPr/>
        <p:txBody>
          <a:bodyPr/>
          <a:lstStyle/>
          <a:p>
            <a:r>
              <a:rPr lang="zh-CN" altLang="en-US" dirty="0"/>
              <a:t>分级</a:t>
            </a:r>
            <a:r>
              <a:rPr lang="zh-CN" altLang="en-US" dirty="0" smtClean="0"/>
              <a:t>模型存在</a:t>
            </a:r>
            <a:r>
              <a:rPr lang="zh-CN" altLang="en-US" dirty="0"/>
              <a:t>哪些问题</a:t>
            </a:r>
            <a:endParaRPr lang="en-US" altLang="zh-CN" dirty="0"/>
          </a:p>
          <a:p>
            <a:endParaRPr lang="en-US" altLang="zh-CN" dirty="0"/>
          </a:p>
          <a:p>
            <a:r>
              <a:rPr lang="en-US" altLang="zh-CN" dirty="0"/>
              <a:t>1.</a:t>
            </a:r>
            <a:r>
              <a:rPr lang="zh-CN" altLang="en-US" dirty="0"/>
              <a:t>迁移过程，饥饿问题</a:t>
            </a:r>
            <a:endParaRPr lang="en-US" altLang="zh-CN" dirty="0"/>
          </a:p>
          <a:p>
            <a:r>
              <a:rPr lang="en-US" altLang="zh-CN" dirty="0"/>
              <a:t>2.</a:t>
            </a:r>
            <a:r>
              <a:rPr lang="zh-CN" altLang="en-US" dirty="0"/>
              <a:t>分级模型依赖权重配置，不够灵活</a:t>
            </a:r>
            <a:endParaRPr lang="en-US" altLang="zh-CN" dirty="0"/>
          </a:p>
          <a:p>
            <a:r>
              <a:rPr lang="en-US" altLang="zh-CN" dirty="0"/>
              <a:t>3.Tair</a:t>
            </a:r>
            <a:r>
              <a:rPr lang="zh-CN" altLang="en-US" dirty="0"/>
              <a:t>传递分级信息，</a:t>
            </a:r>
            <a:r>
              <a:rPr lang="en-US" altLang="zh-CN" dirty="0" err="1"/>
              <a:t>Tair</a:t>
            </a:r>
            <a:r>
              <a:rPr lang="zh-CN" altLang="en-US" dirty="0"/>
              <a:t>容量评估</a:t>
            </a:r>
            <a:r>
              <a:rPr lang="en-US" altLang="zh-CN" dirty="0"/>
              <a:t>600MB-1GB/</a:t>
            </a:r>
            <a:r>
              <a:rPr lang="zh-CN" altLang="en-US" dirty="0"/>
              <a:t>天，写入</a:t>
            </a:r>
            <a:r>
              <a:rPr lang="en-US" altLang="zh-CN" dirty="0"/>
              <a:t>QPS</a:t>
            </a:r>
            <a:r>
              <a:rPr lang="zh-CN" altLang="en-US" dirty="0"/>
              <a:t>受同步中心的限流配置</a:t>
            </a:r>
            <a:endParaRPr lang="en-US" altLang="zh-CN" dirty="0"/>
          </a:p>
          <a:p>
            <a:r>
              <a:rPr lang="en-US" altLang="zh-CN" dirty="0"/>
              <a:t>4.</a:t>
            </a:r>
            <a:r>
              <a:rPr lang="zh-CN" altLang="en-US" dirty="0"/>
              <a:t>采用双表的原因，业务改造较少，转储表</a:t>
            </a:r>
            <a:r>
              <a:rPr lang="zh-CN" altLang="en-US" dirty="0" smtClean="0"/>
              <a:t>数据最终会回到</a:t>
            </a:r>
            <a:r>
              <a:rPr lang="zh-CN" altLang="en-US" dirty="0"/>
              <a:t>主表中，业务流程不受影响</a:t>
            </a:r>
            <a:endParaRPr lang="en-US" altLang="zh-CN" dirty="0"/>
          </a:p>
        </p:txBody>
      </p:sp>
    </p:spTree>
    <p:extLst>
      <p:ext uri="{BB962C8B-B14F-4D97-AF65-F5344CB8AC3E}">
        <p14:creationId xmlns:p14="http://schemas.microsoft.com/office/powerpoint/2010/main" val="26902480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效果展示</a:t>
            </a:r>
            <a:endParaRPr lang="zh-CN" altLang="en-US" dirty="0"/>
          </a:p>
        </p:txBody>
      </p:sp>
      <p:sp>
        <p:nvSpPr>
          <p:cNvPr id="3" name="内容占位符 2"/>
          <p:cNvSpPr>
            <a:spLocks noGrp="1"/>
          </p:cNvSpPr>
          <p:nvPr>
            <p:ph idx="1"/>
          </p:nvPr>
        </p:nvSpPr>
        <p:spPr/>
        <p:txBody>
          <a:bodyPr/>
          <a:lstStyle/>
          <a:p>
            <a:r>
              <a:rPr lang="zh-CN" altLang="en-US" dirty="0" smtClean="0"/>
              <a:t>暂时没有实际数据</a:t>
            </a:r>
            <a:endParaRPr lang="en-US" altLang="zh-CN" dirty="0"/>
          </a:p>
        </p:txBody>
      </p:sp>
    </p:spTree>
    <p:extLst>
      <p:ext uri="{BB962C8B-B14F-4D97-AF65-F5344CB8AC3E}">
        <p14:creationId xmlns:p14="http://schemas.microsoft.com/office/powerpoint/2010/main" val="7486046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35543" y="967488"/>
            <a:ext cx="1441420" cy="307777"/>
          </a:xfrm>
          <a:prstGeom prst="rect">
            <a:avLst/>
          </a:prstGeom>
        </p:spPr>
        <p:txBody>
          <a:bodyPr wrap="none">
            <a:spAutoFit/>
          </a:bodyPr>
          <a:lstStyle/>
          <a:p>
            <a:r>
              <a:rPr lang="zh-CN" altLang="en-US" sz="1400" dirty="0">
                <a:solidFill>
                  <a:schemeClr val="accent1"/>
                </a:solidFill>
                <a:latin typeface="+mj-ea"/>
                <a:ea typeface="+mj-ea"/>
              </a:rPr>
              <a:t>各监控系统对比</a:t>
            </a:r>
            <a:endParaRPr lang="en-US" altLang="zh-CN" sz="1400" dirty="0">
              <a:solidFill>
                <a:schemeClr val="accent1"/>
              </a:solidFill>
              <a:latin typeface="+mj-ea"/>
              <a:ea typeface="+mj-ea"/>
            </a:endParaRPr>
          </a:p>
        </p:txBody>
      </p:sp>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业务指标监控</a:t>
            </a:r>
            <a:endParaRPr lang="zh-CN" altLang="en-US" dirty="0"/>
          </a:p>
        </p:txBody>
      </p:sp>
      <p:sp>
        <p:nvSpPr>
          <p:cNvPr id="6" name="文本框 5"/>
          <p:cNvSpPr txBox="1"/>
          <p:nvPr/>
        </p:nvSpPr>
        <p:spPr>
          <a:xfrm>
            <a:off x="835543" y="5316461"/>
            <a:ext cx="5457681" cy="372410"/>
          </a:xfrm>
          <a:prstGeom prst="rect">
            <a:avLst/>
          </a:prstGeom>
          <a:noFill/>
        </p:spPr>
        <p:txBody>
          <a:bodyPr wrap="square" rtlCol="0">
            <a:spAutoFit/>
          </a:bodyPr>
          <a:lstStyle/>
          <a:p>
            <a:pPr>
              <a:lnSpc>
                <a:spcPct val="130000"/>
              </a:lnSpc>
            </a:pPr>
            <a:r>
              <a:rPr lang="zh-CN" altLang="en-US" sz="1400" dirty="0" smtClean="0">
                <a:latin typeface="+mj-ea"/>
                <a:ea typeface="+mj-ea"/>
              </a:rPr>
              <a:t>最后，业务指标方案选择</a:t>
            </a:r>
            <a:r>
              <a:rPr lang="en-US" altLang="zh-CN" sz="1400" dirty="0" err="1" smtClean="0">
                <a:latin typeface="+mj-ea"/>
                <a:ea typeface="+mj-ea"/>
              </a:rPr>
              <a:t>kmonitor</a:t>
            </a:r>
            <a:r>
              <a:rPr lang="zh-CN" altLang="en-US" sz="1400" dirty="0" smtClean="0">
                <a:latin typeface="+mj-ea"/>
                <a:ea typeface="+mj-ea"/>
              </a:rPr>
              <a:t>，各方面功能都支持得比较完善</a:t>
            </a:r>
          </a:p>
        </p:txBody>
      </p:sp>
      <p:graphicFrame>
        <p:nvGraphicFramePr>
          <p:cNvPr id="9" name="PA-内容占位符 3"/>
          <p:cNvGraphicFramePr>
            <a:graphicFrameLocks/>
          </p:cNvGraphicFramePr>
          <p:nvPr>
            <p:custDataLst>
              <p:tags r:id="rId1"/>
            </p:custDataLst>
            <p:extLst>
              <p:ext uri="{D42A27DB-BD31-4B8C-83A1-F6EECF244321}">
                <p14:modId xmlns:p14="http://schemas.microsoft.com/office/powerpoint/2010/main" val="2201770649"/>
              </p:ext>
            </p:extLst>
          </p:nvPr>
        </p:nvGraphicFramePr>
        <p:xfrm>
          <a:off x="542791" y="1275265"/>
          <a:ext cx="11113478" cy="3959199"/>
        </p:xfrm>
        <a:graphic>
          <a:graphicData uri="http://schemas.openxmlformats.org/drawingml/2006/table">
            <a:tbl>
              <a:tblPr firstRow="1" bandRow="1">
                <a:tableStyleId>{9D7B26C5-4107-4FEC-AEDC-1716B250A1EF}</a:tableStyleId>
              </a:tblPr>
              <a:tblGrid>
                <a:gridCol w="1252025"/>
                <a:gridCol w="1987475"/>
                <a:gridCol w="2507673"/>
                <a:gridCol w="3588327"/>
                <a:gridCol w="1777978"/>
              </a:tblGrid>
              <a:tr h="928959">
                <a:tc>
                  <a:txBody>
                    <a:bodyPr/>
                    <a:lstStyle/>
                    <a:p>
                      <a:pPr algn="ctr"/>
                      <a:endParaRPr lang="zh-CN" altLang="en-US" sz="2000" dirty="0">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Alimonitor</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Xflush</a:t>
                      </a:r>
                      <a:r>
                        <a:rPr lang="zh-CN" altLang="en-US" sz="2200" dirty="0" smtClean="0">
                          <a:solidFill>
                            <a:schemeClr val="tx1"/>
                          </a:solidFill>
                          <a:latin typeface="+mj-ea"/>
                          <a:ea typeface="+mj-ea"/>
                        </a:rPr>
                        <a:t>（</a:t>
                      </a:r>
                      <a:r>
                        <a:rPr lang="en-US" altLang="zh-CN" sz="2200" dirty="0" err="1" smtClean="0">
                          <a:solidFill>
                            <a:schemeClr val="tx1"/>
                          </a:solidFill>
                          <a:latin typeface="+mj-ea"/>
                          <a:ea typeface="+mj-ea"/>
                        </a:rPr>
                        <a:t>sunfire</a:t>
                      </a:r>
                      <a:r>
                        <a:rPr lang="zh-CN" altLang="en-US" sz="2200" dirty="0" smtClean="0">
                          <a:solidFill>
                            <a:schemeClr val="tx1"/>
                          </a:solidFill>
                          <a:latin typeface="+mj-ea"/>
                          <a:ea typeface="+mj-ea"/>
                        </a:rPr>
                        <a:t>）</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Kmonitor</a:t>
                      </a:r>
                      <a:endParaRPr lang="en-US" altLang="zh-CN"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2200" dirty="0" smtClean="0">
                          <a:solidFill>
                            <a:schemeClr val="tx1"/>
                          </a:solidFill>
                          <a:latin typeface="+mj-ea"/>
                          <a:ea typeface="+mj-ea"/>
                        </a:rPr>
                        <a:t>黄金眼</a:t>
                      </a:r>
                      <a:r>
                        <a:rPr lang="en-US" altLang="zh-CN" sz="2200" dirty="0" smtClean="0">
                          <a:solidFill>
                            <a:schemeClr val="tx1"/>
                          </a:solidFill>
                          <a:latin typeface="+mj-ea"/>
                          <a:ea typeface="+mj-ea"/>
                        </a:rPr>
                        <a:t>/</a:t>
                      </a:r>
                      <a:r>
                        <a:rPr lang="zh-CN" altLang="en-US" sz="2200" dirty="0" smtClean="0">
                          <a:solidFill>
                            <a:schemeClr val="tx1"/>
                          </a:solidFill>
                          <a:latin typeface="+mj-ea"/>
                          <a:ea typeface="+mj-ea"/>
                        </a:rPr>
                        <a:t>天眼</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指标采集类型</a:t>
                      </a: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系统指标</a:t>
                      </a: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系统指标</a:t>
                      </a:r>
                      <a:r>
                        <a:rPr lang="en-US" altLang="zh-CN" sz="1600" dirty="0" smtClean="0">
                          <a:latin typeface="+mj-ea"/>
                          <a:ea typeface="+mj-ea"/>
                        </a:rPr>
                        <a:t>/</a:t>
                      </a:r>
                      <a:r>
                        <a:rPr lang="zh-CN" altLang="en-US" sz="1600" dirty="0" smtClean="0">
                          <a:latin typeface="+mj-ea"/>
                          <a:ea typeface="+mj-ea"/>
                        </a:rPr>
                        <a:t>自定义指标</a:t>
                      </a: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系统指标</a:t>
                      </a:r>
                      <a:r>
                        <a:rPr lang="en-US" altLang="zh-CN" sz="1600" dirty="0" smtClean="0">
                          <a:latin typeface="+mj-ea"/>
                          <a:ea typeface="+mj-ea"/>
                        </a:rPr>
                        <a:t>/</a:t>
                      </a:r>
                      <a:r>
                        <a:rPr lang="zh-CN" altLang="en-US" sz="1600" dirty="0" smtClean="0">
                          <a:latin typeface="+mj-ea"/>
                          <a:ea typeface="+mj-ea"/>
                        </a:rPr>
                        <a:t>自定义指标</a:t>
                      </a: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消息系统</a:t>
                      </a:r>
                      <a:r>
                        <a:rPr lang="en-US" altLang="zh-CN" sz="1600" dirty="0" smtClean="0">
                          <a:latin typeface="+mj-ea"/>
                          <a:ea typeface="+mj-ea"/>
                        </a:rPr>
                        <a:t>/</a:t>
                      </a:r>
                      <a:r>
                        <a:rPr lang="en-US" altLang="zh-CN" sz="1600" dirty="0" err="1" smtClean="0">
                          <a:latin typeface="+mj-ea"/>
                          <a:ea typeface="+mj-ea"/>
                        </a:rPr>
                        <a:t>odps</a:t>
                      </a:r>
                      <a:endParaRPr lang="en-US" altLang="zh-CN" sz="1600" dirty="0" smtClean="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r>
              <a:tr h="468000">
                <a:tc>
                  <a:txBody>
                    <a:bodyPr/>
                    <a:lstStyle/>
                    <a:p>
                      <a:pPr algn="ctr"/>
                      <a:r>
                        <a:rPr lang="zh-CN" altLang="en-US" sz="1600" dirty="0" smtClean="0">
                          <a:latin typeface="+mj-ea"/>
                          <a:ea typeface="+mj-ea"/>
                        </a:rPr>
                        <a:t>性能消耗</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r>
                        <a:rPr lang="en-US" altLang="zh-CN" sz="1600" dirty="0" smtClean="0">
                          <a:latin typeface="+mj-ea"/>
                          <a:ea typeface="+mj-ea"/>
                        </a:rPr>
                        <a:t>/</a:t>
                      </a:r>
                      <a:r>
                        <a:rPr lang="zh-CN" altLang="en-US" sz="1600" dirty="0" smtClean="0">
                          <a:latin typeface="+mj-ea"/>
                          <a:ea typeface="+mj-ea"/>
                        </a:rPr>
                        <a:t>略高</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侵入性</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略高，自定义指标需要侵入代码</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略高，自定义指标需要侵入代码</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kern="1200" dirty="0" smtClean="0">
                          <a:solidFill>
                            <a:schemeClr val="tx1"/>
                          </a:solidFill>
                          <a:latin typeface="+mj-ea"/>
                          <a:ea typeface="+mn-ea"/>
                          <a:cs typeface="+mn-cs"/>
                        </a:rPr>
                        <a:t>一般</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r>
              <a:tr h="468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dirty="0" smtClean="0">
                          <a:latin typeface="+mj-ea"/>
                          <a:ea typeface="+mj-ea"/>
                        </a:rPr>
                        <a:t>异常报警</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指标预测</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r>
              <a:tr h="468000">
                <a:tc>
                  <a:txBody>
                    <a:bodyPr/>
                    <a:lstStyle/>
                    <a:p>
                      <a:pPr algn="ctr"/>
                      <a:r>
                        <a:rPr lang="zh-CN" altLang="en-US" sz="1600" dirty="0" smtClean="0">
                          <a:latin typeface="+mj-ea"/>
                          <a:ea typeface="+mj-ea"/>
                        </a:rPr>
                        <a:t>图表展示</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bl>
          </a:graphicData>
        </a:graphic>
      </p:graphicFrame>
      <p:grpSp>
        <p:nvGrpSpPr>
          <p:cNvPr id="3" name="组合 2"/>
          <p:cNvGrpSpPr/>
          <p:nvPr/>
        </p:nvGrpSpPr>
        <p:grpSpPr>
          <a:xfrm>
            <a:off x="6497545" y="930555"/>
            <a:ext cx="3451988" cy="4668051"/>
            <a:chOff x="6497545" y="930555"/>
            <a:chExt cx="3451988" cy="4668051"/>
          </a:xfrm>
        </p:grpSpPr>
        <p:sp>
          <p:nvSpPr>
            <p:cNvPr id="11" name="矩形 10"/>
            <p:cNvSpPr/>
            <p:nvPr/>
          </p:nvSpPr>
          <p:spPr>
            <a:xfrm>
              <a:off x="6497545" y="930555"/>
              <a:ext cx="3408454" cy="4668051"/>
            </a:xfrm>
            <a:prstGeom prst="rect">
              <a:avLst/>
            </a:prstGeom>
            <a:solidFill>
              <a:schemeClr val="accent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zh-CN" altLang="zh-CN" sz="2000" b="0" i="0" u="none" strike="noStrike" dirty="0">
                <a:effectLst/>
                <a:latin typeface="Arial" panose="020B0604020202020204" pitchFamily="34" charset="0"/>
              </a:endParaRPr>
            </a:p>
          </p:txBody>
        </p:sp>
        <p:sp>
          <p:nvSpPr>
            <p:cNvPr id="12" name="文本框 11"/>
            <p:cNvSpPr txBox="1"/>
            <p:nvPr/>
          </p:nvSpPr>
          <p:spPr>
            <a:xfrm>
              <a:off x="6857073" y="1415851"/>
              <a:ext cx="2768600" cy="461665"/>
            </a:xfrm>
            <a:prstGeom prst="rect">
              <a:avLst/>
            </a:prstGeom>
            <a:noFill/>
          </p:spPr>
          <p:txBody>
            <a:bodyPr wrap="square" rtlCol="0">
              <a:spAutoFit/>
            </a:bodyPr>
            <a:lstStyle/>
            <a:p>
              <a:pPr lvl="0" algn="ctr" fontAlgn="ctr"/>
              <a:r>
                <a:rPr lang="en-US" altLang="zh-CN" sz="2400" b="1" dirty="0" smtClean="0">
                  <a:solidFill>
                    <a:schemeClr val="bg1"/>
                  </a:solidFill>
                  <a:latin typeface="微软雅黑" panose="020B0503020204020204" pitchFamily="34" charset="-122"/>
                  <a:ea typeface="微软雅黑" panose="020B0503020204020204" pitchFamily="34" charset="-122"/>
                </a:rPr>
                <a:t>Kmonitor</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13" name="矩形 12"/>
            <p:cNvSpPr/>
            <p:nvPr/>
          </p:nvSpPr>
          <p:spPr>
            <a:xfrm>
              <a:off x="7020999" y="2279688"/>
              <a:ext cx="2361545" cy="369332"/>
            </a:xfrm>
            <a:prstGeom prst="rect">
              <a:avLst/>
            </a:prstGeom>
          </p:spPr>
          <p:txBody>
            <a:bodyPr wrap="none">
              <a:spAutoFit/>
            </a:bodyPr>
            <a:lstStyle/>
            <a:p>
              <a:pPr algn="ctr" fontAlgn="ctr"/>
              <a:r>
                <a:rPr lang="zh-CN" altLang="en-US" dirty="0">
                  <a:solidFill>
                    <a:srgbClr val="4B4D4F"/>
                  </a:solidFill>
                  <a:latin typeface="微软雅黑" panose="020B0503020204020204" pitchFamily="34" charset="-122"/>
                  <a:ea typeface="微软雅黑" panose="020B0503020204020204" pitchFamily="34" charset="-122"/>
                </a:rPr>
                <a:t>系统指标</a:t>
              </a:r>
              <a:r>
                <a:rPr lang="en-US" altLang="zh-CN" dirty="0">
                  <a:solidFill>
                    <a:srgbClr val="4B4D4F"/>
                  </a:solidFill>
                  <a:latin typeface="微软雅黑" panose="020B0503020204020204" pitchFamily="34" charset="-122"/>
                  <a:ea typeface="微软雅黑" panose="020B0503020204020204" pitchFamily="34" charset="-122"/>
                </a:rPr>
                <a:t>/</a:t>
              </a:r>
              <a:r>
                <a:rPr lang="zh-CN" altLang="en-US" dirty="0">
                  <a:solidFill>
                    <a:srgbClr val="4B4D4F"/>
                  </a:solidFill>
                  <a:latin typeface="微软雅黑" panose="020B0503020204020204" pitchFamily="34" charset="-122"/>
                  <a:ea typeface="微软雅黑" panose="020B0503020204020204" pitchFamily="34" charset="-122"/>
                </a:rPr>
                <a:t>自定义指标</a:t>
              </a:r>
            </a:p>
          </p:txBody>
        </p:sp>
        <p:sp>
          <p:nvSpPr>
            <p:cNvPr id="14" name="矩形 13"/>
            <p:cNvSpPr/>
            <p:nvPr/>
          </p:nvSpPr>
          <p:spPr>
            <a:xfrm>
              <a:off x="7820763" y="2801536"/>
              <a:ext cx="646331" cy="369332"/>
            </a:xfrm>
            <a:prstGeom prst="rect">
              <a:avLst/>
            </a:prstGeom>
          </p:spPr>
          <p:txBody>
            <a:bodyPr wrap="none">
              <a:spAutoFit/>
            </a:bodyPr>
            <a:lstStyle/>
            <a:p>
              <a:pPr algn="ctr" fontAlgn="ctr"/>
              <a:r>
                <a:rPr lang="zh-CN" altLang="en-US" dirty="0">
                  <a:solidFill>
                    <a:srgbClr val="4B4D4F"/>
                  </a:solidFill>
                  <a:latin typeface="微软雅黑" panose="020B0503020204020204" pitchFamily="34" charset="-122"/>
                  <a:ea typeface="微软雅黑" panose="020B0503020204020204" pitchFamily="34" charset="-122"/>
                </a:rPr>
                <a:t>一般</a:t>
              </a:r>
            </a:p>
          </p:txBody>
        </p:sp>
        <p:sp>
          <p:nvSpPr>
            <p:cNvPr id="15" name="矩形 14"/>
            <p:cNvSpPr/>
            <p:nvPr/>
          </p:nvSpPr>
          <p:spPr>
            <a:xfrm>
              <a:off x="6533213" y="3335313"/>
              <a:ext cx="3416320" cy="369332"/>
            </a:xfrm>
            <a:prstGeom prst="rect">
              <a:avLst/>
            </a:prstGeom>
          </p:spPr>
          <p:txBody>
            <a:bodyPr wrap="none">
              <a:spAutoFit/>
            </a:bodyPr>
            <a:lstStyle/>
            <a:p>
              <a:pPr algn="ctr" fontAlgn="ctr"/>
              <a:r>
                <a:rPr lang="zh-CN" altLang="en-US" dirty="0">
                  <a:solidFill>
                    <a:srgbClr val="4B4D4F"/>
                  </a:solidFill>
                  <a:latin typeface="微软雅黑" panose="020B0503020204020204" pitchFamily="34" charset="-122"/>
                  <a:ea typeface="微软雅黑" panose="020B0503020204020204" pitchFamily="34" charset="-122"/>
                </a:rPr>
                <a:t>略高，自定义指标需要侵入代码</a:t>
              </a:r>
            </a:p>
          </p:txBody>
        </p:sp>
        <p:sp>
          <p:nvSpPr>
            <p:cNvPr id="17" name="矩形 16"/>
            <p:cNvSpPr/>
            <p:nvPr/>
          </p:nvSpPr>
          <p:spPr>
            <a:xfrm>
              <a:off x="7828025" y="3826900"/>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8" name="矩形 17"/>
            <p:cNvSpPr/>
            <p:nvPr/>
          </p:nvSpPr>
          <p:spPr>
            <a:xfrm>
              <a:off x="7828025" y="4315990"/>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9" name="矩形 18"/>
            <p:cNvSpPr/>
            <p:nvPr/>
          </p:nvSpPr>
          <p:spPr>
            <a:xfrm>
              <a:off x="7828025" y="4763923"/>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grpSp>
    </p:spTree>
    <p:extLst>
      <p:ext uri="{BB962C8B-B14F-4D97-AF65-F5344CB8AC3E}">
        <p14:creationId xmlns:p14="http://schemas.microsoft.com/office/powerpoint/2010/main" val="397571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业务指标监控</a:t>
            </a:r>
            <a:endParaRPr lang="zh-CN" altLang="en-US" dirty="0"/>
          </a:p>
        </p:txBody>
      </p:sp>
      <p:pic>
        <p:nvPicPr>
          <p:cNvPr id="6" name="内容占位符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0935" y="1649326"/>
            <a:ext cx="10953750" cy="3005871"/>
          </a:xfrm>
        </p:spPr>
      </p:pic>
      <p:sp>
        <p:nvSpPr>
          <p:cNvPr id="4" name="文本框 3"/>
          <p:cNvSpPr txBox="1"/>
          <p:nvPr/>
        </p:nvSpPr>
        <p:spPr>
          <a:xfrm>
            <a:off x="5326155" y="1463121"/>
            <a:ext cx="2208474" cy="372410"/>
          </a:xfrm>
          <a:prstGeom prst="rect">
            <a:avLst/>
          </a:prstGeom>
          <a:noFill/>
        </p:spPr>
        <p:txBody>
          <a:bodyPr wrap="square" rtlCol="0">
            <a:spAutoFit/>
          </a:bodyPr>
          <a:lstStyle/>
          <a:p>
            <a:pPr>
              <a:lnSpc>
                <a:spcPct val="130000"/>
              </a:lnSpc>
            </a:pPr>
            <a:r>
              <a:rPr lang="en-US" altLang="zh-CN" sz="1400" dirty="0" err="1" smtClean="0">
                <a:latin typeface="Arial" panose="020B0604020202020204" pitchFamily="34" charset="0"/>
                <a:ea typeface="微软雅黑" panose="020B0503020204020204" pitchFamily="34" charset="-122"/>
              </a:rPr>
              <a:t>KMonitor</a:t>
            </a:r>
            <a:r>
              <a:rPr lang="zh-CN" altLang="en-US" sz="1400" dirty="0" smtClean="0">
                <a:latin typeface="Arial" panose="020B0604020202020204" pitchFamily="34" charset="0"/>
                <a:ea typeface="微软雅黑" panose="020B0503020204020204" pitchFamily="34" charset="-122"/>
              </a:rPr>
              <a:t>方案结构图</a:t>
            </a:r>
          </a:p>
        </p:txBody>
      </p:sp>
    </p:spTree>
    <p:extLst>
      <p:ext uri="{BB962C8B-B14F-4D97-AF65-F5344CB8AC3E}">
        <p14:creationId xmlns:p14="http://schemas.microsoft.com/office/powerpoint/2010/main" val="29955477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标题 1"/>
          <p:cNvSpPr>
            <a:spLocks noGrp="1"/>
          </p:cNvSpPr>
          <p:nvPr>
            <p:ph type="title"/>
            <p:custDataLst>
              <p:tags r:id="rId1"/>
            </p:custDataLst>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业务指标监控</a:t>
            </a:r>
            <a:endParaRPr lang="zh-CN" altLang="en-US" dirty="0"/>
          </a:p>
        </p:txBody>
      </p:sp>
      <p:sp>
        <p:nvSpPr>
          <p:cNvPr id="3" name="PA-内容占位符 2"/>
          <p:cNvSpPr>
            <a:spLocks noGrp="1"/>
          </p:cNvSpPr>
          <p:nvPr>
            <p:ph idx="1"/>
            <p:custDataLst>
              <p:tags r:id="rId2"/>
            </p:custDataLst>
          </p:nvPr>
        </p:nvSpPr>
        <p:spPr/>
        <p:txBody>
          <a:bodyPr/>
          <a:lstStyle/>
          <a:p>
            <a:r>
              <a:rPr lang="zh-CN" altLang="en-US" dirty="0" smtClean="0"/>
              <a:t>效果展示</a:t>
            </a:r>
            <a:endParaRPr lang="zh-CN" altLang="en-US" dirty="0"/>
          </a:p>
        </p:txBody>
      </p:sp>
      <p:pic>
        <p:nvPicPr>
          <p:cNvPr id="4" name="PA-图片 3"/>
          <p:cNvPicPr>
            <a:picLocks noChangeAspect="1"/>
          </p:cNvPicPr>
          <p:nvPr>
            <p:custDataLst>
              <p:tags r:id="rId3"/>
            </p:custDataLst>
          </p:nvPr>
        </p:nvPicPr>
        <p:blipFill>
          <a:blip r:embed="rId7">
            <a:extLst>
              <a:ext uri="{28A0092B-C50C-407E-A947-70E740481C1C}">
                <a14:useLocalDpi xmlns:a14="http://schemas.microsoft.com/office/drawing/2010/main" val="0"/>
              </a:ext>
            </a:extLst>
          </a:blip>
          <a:stretch>
            <a:fillRect/>
          </a:stretch>
        </p:blipFill>
        <p:spPr>
          <a:xfrm>
            <a:off x="1070329" y="1807376"/>
            <a:ext cx="10058400" cy="4166040"/>
          </a:xfrm>
          <a:prstGeom prst="rect">
            <a:avLst/>
          </a:prstGeom>
        </p:spPr>
      </p:pic>
      <p:sp>
        <p:nvSpPr>
          <p:cNvPr id="5" name="PA-文本框 4"/>
          <p:cNvSpPr txBox="1"/>
          <p:nvPr>
            <p:custDataLst>
              <p:tags r:id="rId4"/>
            </p:custDataLst>
          </p:nvPr>
        </p:nvSpPr>
        <p:spPr>
          <a:xfrm>
            <a:off x="4783342" y="1216463"/>
            <a:ext cx="1449659" cy="343235"/>
          </a:xfrm>
          <a:prstGeom prst="rect">
            <a:avLst/>
          </a:prstGeom>
          <a:noFill/>
        </p:spPr>
        <p:txBody>
          <a:bodyPr wrap="square" rtlCol="0">
            <a:spAutoFit/>
          </a:bodyPr>
          <a:lstStyle/>
          <a:p>
            <a:pPr>
              <a:lnSpc>
                <a:spcPct val="130000"/>
              </a:lnSpc>
            </a:pPr>
            <a:r>
              <a:rPr lang="zh-CN" altLang="en-US" sz="1400" dirty="0" smtClean="0">
                <a:solidFill>
                  <a:srgbClr val="4B4D4F"/>
                </a:solidFill>
                <a:ea typeface="微软雅黑" panose="020B0503020204020204" pitchFamily="34" charset="-122"/>
              </a:rPr>
              <a:t>测试数据演示图</a:t>
            </a:r>
          </a:p>
        </p:txBody>
      </p:sp>
    </p:spTree>
    <p:extLst>
      <p:ext uri="{BB962C8B-B14F-4D97-AF65-F5344CB8AC3E}">
        <p14:creationId xmlns:p14="http://schemas.microsoft.com/office/powerpoint/2010/main" val="35635065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标题 1"/>
          <p:cNvSpPr>
            <a:spLocks noGrp="1"/>
          </p:cNvSpPr>
          <p:nvPr>
            <p:ph type="title"/>
            <p:custDataLst>
              <p:tags r:id="rId1"/>
            </p:custDataLst>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业务指标监控</a:t>
            </a:r>
            <a:endParaRPr lang="zh-CN" altLang="en-US" dirty="0"/>
          </a:p>
        </p:txBody>
      </p:sp>
      <p:sp>
        <p:nvSpPr>
          <p:cNvPr id="3" name="PA-内容占位符 2"/>
          <p:cNvSpPr>
            <a:spLocks noGrp="1"/>
          </p:cNvSpPr>
          <p:nvPr>
            <p:ph idx="1"/>
            <p:custDataLst>
              <p:tags r:id="rId2"/>
            </p:custDataLst>
          </p:nvPr>
        </p:nvSpPr>
        <p:spPr/>
        <p:txBody>
          <a:bodyPr/>
          <a:lstStyle/>
          <a:p>
            <a:r>
              <a:rPr lang="zh-CN" altLang="en-US" dirty="0" smtClean="0"/>
              <a:t>效果展示</a:t>
            </a:r>
            <a:endParaRPr lang="zh-CN" altLang="en-US" dirty="0"/>
          </a:p>
        </p:txBody>
      </p:sp>
      <p:sp>
        <p:nvSpPr>
          <p:cNvPr id="5" name="PA-文本框 4"/>
          <p:cNvSpPr txBox="1"/>
          <p:nvPr>
            <p:custDataLst>
              <p:tags r:id="rId3"/>
            </p:custDataLst>
          </p:nvPr>
        </p:nvSpPr>
        <p:spPr>
          <a:xfrm>
            <a:off x="4896231" y="1169662"/>
            <a:ext cx="1449659" cy="343235"/>
          </a:xfrm>
          <a:prstGeom prst="rect">
            <a:avLst/>
          </a:prstGeom>
          <a:noFill/>
        </p:spPr>
        <p:txBody>
          <a:bodyPr wrap="square" rtlCol="0">
            <a:spAutoFit/>
          </a:bodyPr>
          <a:lstStyle/>
          <a:p>
            <a:pPr>
              <a:lnSpc>
                <a:spcPct val="130000"/>
              </a:lnSpc>
            </a:pPr>
            <a:r>
              <a:rPr lang="zh-CN" altLang="en-US" sz="1400" dirty="0" smtClean="0">
                <a:solidFill>
                  <a:srgbClr val="4B4D4F"/>
                </a:solidFill>
                <a:ea typeface="微软雅黑" panose="020B0503020204020204" pitchFamily="34" charset="-122"/>
              </a:rPr>
              <a:t>测试数据演示图</a:t>
            </a:r>
          </a:p>
        </p:txBody>
      </p:sp>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73544" y="1512897"/>
            <a:ext cx="7451969" cy="4849356"/>
          </a:xfrm>
          <a:prstGeom prst="rect">
            <a:avLst/>
          </a:prstGeom>
        </p:spPr>
      </p:pic>
    </p:spTree>
    <p:extLst>
      <p:ext uri="{BB962C8B-B14F-4D97-AF65-F5344CB8AC3E}">
        <p14:creationId xmlns:p14="http://schemas.microsoft.com/office/powerpoint/2010/main" val="4582171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标题 1"/>
          <p:cNvSpPr>
            <a:spLocks noGrp="1"/>
          </p:cNvSpPr>
          <p:nvPr>
            <p:ph type="title"/>
            <p:custDataLst>
              <p:tags r:id="rId1"/>
            </p:custDataLst>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业务指标监控</a:t>
            </a:r>
            <a:endParaRPr lang="zh-CN" altLang="en-US" dirty="0"/>
          </a:p>
        </p:txBody>
      </p:sp>
      <p:sp>
        <p:nvSpPr>
          <p:cNvPr id="3" name="PA-内容占位符 2"/>
          <p:cNvSpPr>
            <a:spLocks noGrp="1"/>
          </p:cNvSpPr>
          <p:nvPr>
            <p:ph idx="1"/>
            <p:custDataLst>
              <p:tags r:id="rId2"/>
            </p:custDataLst>
          </p:nvPr>
        </p:nvSpPr>
        <p:spPr/>
        <p:txBody>
          <a:bodyPr/>
          <a:lstStyle/>
          <a:p>
            <a:r>
              <a:rPr lang="zh-CN" altLang="en-US" dirty="0" smtClean="0"/>
              <a:t>效果展示</a:t>
            </a:r>
            <a:endParaRPr lang="zh-CN" altLang="en-US" dirty="0"/>
          </a:p>
        </p:txBody>
      </p:sp>
      <p:sp>
        <p:nvSpPr>
          <p:cNvPr id="5" name="PA-文本框 4"/>
          <p:cNvSpPr txBox="1"/>
          <p:nvPr>
            <p:custDataLst>
              <p:tags r:id="rId3"/>
            </p:custDataLst>
          </p:nvPr>
        </p:nvSpPr>
        <p:spPr>
          <a:xfrm>
            <a:off x="4783342" y="1216463"/>
            <a:ext cx="1449659" cy="343235"/>
          </a:xfrm>
          <a:prstGeom prst="rect">
            <a:avLst/>
          </a:prstGeom>
          <a:noFill/>
        </p:spPr>
        <p:txBody>
          <a:bodyPr wrap="square" rtlCol="0">
            <a:spAutoFit/>
          </a:bodyPr>
          <a:lstStyle/>
          <a:p>
            <a:pPr>
              <a:lnSpc>
                <a:spcPct val="130000"/>
              </a:lnSpc>
            </a:pPr>
            <a:r>
              <a:rPr lang="zh-CN" altLang="en-US" sz="1400" dirty="0" smtClean="0">
                <a:solidFill>
                  <a:srgbClr val="4B4D4F"/>
                </a:solidFill>
                <a:ea typeface="微软雅黑" panose="020B0503020204020204" pitchFamily="34" charset="-122"/>
              </a:rPr>
              <a:t>测试数据演示图</a:t>
            </a:r>
          </a:p>
        </p:txBody>
      </p:sp>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34379" y="1871008"/>
            <a:ext cx="8229600" cy="4114800"/>
          </a:xfrm>
          <a:prstGeom prst="rect">
            <a:avLst/>
          </a:prstGeom>
        </p:spPr>
      </p:pic>
    </p:spTree>
    <p:extLst>
      <p:ext uri="{BB962C8B-B14F-4D97-AF65-F5344CB8AC3E}">
        <p14:creationId xmlns:p14="http://schemas.microsoft.com/office/powerpoint/2010/main" val="3941301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任意多边形 51"/>
          <p:cNvSpPr/>
          <p:nvPr/>
        </p:nvSpPr>
        <p:spPr>
          <a:xfrm>
            <a:off x="-898060" y="-67815"/>
            <a:ext cx="4812557" cy="6925815"/>
          </a:xfrm>
          <a:custGeom>
            <a:avLst/>
            <a:gdLst>
              <a:gd name="connsiteX0" fmla="*/ 0 w 4812557"/>
              <a:gd name="connsiteY0" fmla="*/ 0 h 6925815"/>
              <a:gd name="connsiteX1" fmla="*/ 2119590 w 4812557"/>
              <a:gd name="connsiteY1" fmla="*/ 0 h 6925815"/>
              <a:gd name="connsiteX2" fmla="*/ 2305042 w 4812557"/>
              <a:gd name="connsiteY2" fmla="*/ 117539 h 6925815"/>
              <a:gd name="connsiteX3" fmla="*/ 4812557 w 4812557"/>
              <a:gd name="connsiteY3" fmla="*/ 4586669 h 6925815"/>
              <a:gd name="connsiteX4" fmla="*/ 4325066 w 4812557"/>
              <a:gd name="connsiteY4" fmla="*/ 6745751 h 6925815"/>
              <a:gd name="connsiteX5" fmla="*/ 4233321 w 4812557"/>
              <a:gd name="connsiteY5" fmla="*/ 6925815 h 6925815"/>
              <a:gd name="connsiteX6" fmla="*/ 0 w 4812557"/>
              <a:gd name="connsiteY6" fmla="*/ 6925815 h 6925815"/>
              <a:gd name="connsiteX7" fmla="*/ 0 w 4812557"/>
              <a:gd name="connsiteY7" fmla="*/ 0 h 6925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12557" h="6925815">
                <a:moveTo>
                  <a:pt x="0" y="0"/>
                </a:moveTo>
                <a:lnTo>
                  <a:pt x="2119590" y="0"/>
                </a:lnTo>
                <a:lnTo>
                  <a:pt x="2305042" y="117539"/>
                </a:lnTo>
                <a:cubicBezTo>
                  <a:pt x="3829571" y="1146197"/>
                  <a:pt x="4812557" y="2765407"/>
                  <a:pt x="4812557" y="4586669"/>
                </a:cubicBezTo>
                <a:cubicBezTo>
                  <a:pt x="4812557" y="5351600"/>
                  <a:pt x="4639158" y="6080888"/>
                  <a:pt x="4325066" y="6745751"/>
                </a:cubicBezTo>
                <a:lnTo>
                  <a:pt x="4233321" y="6925815"/>
                </a:lnTo>
                <a:lnTo>
                  <a:pt x="0" y="6925815"/>
                </a:lnTo>
                <a:lnTo>
                  <a:pt x="0" y="0"/>
                </a:lnTo>
                <a:close/>
              </a:path>
            </a:pathLst>
          </a:cu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10196315"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6445128"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8318480"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2680498"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562816"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ecturer-with-screen_50711"/>
          <p:cNvSpPr>
            <a:spLocks noChangeAspect="1"/>
          </p:cNvSpPr>
          <p:nvPr/>
        </p:nvSpPr>
        <p:spPr bwMode="auto">
          <a:xfrm>
            <a:off x="10557595" y="2566311"/>
            <a:ext cx="1134437" cy="1440000"/>
          </a:xfrm>
          <a:custGeom>
            <a:avLst/>
            <a:gdLst>
              <a:gd name="T0" fmla="*/ 558 w 1848"/>
              <a:gd name="T1" fmla="*/ 2350 h 2350"/>
              <a:gd name="T2" fmla="*/ 1848 w 1848"/>
              <a:gd name="T3" fmla="*/ 2350 h 2350"/>
              <a:gd name="T4" fmla="*/ 1482 w 1848"/>
              <a:gd name="T5" fmla="*/ 1719 h 2350"/>
              <a:gd name="T6" fmla="*/ 1846 w 1848"/>
              <a:gd name="T7" fmla="*/ 790 h 2350"/>
              <a:gd name="T8" fmla="*/ 1173 w 1848"/>
              <a:gd name="T9" fmla="*/ 53 h 2350"/>
              <a:gd name="T10" fmla="*/ 295 w 1848"/>
              <a:gd name="T11" fmla="*/ 354 h 2350"/>
              <a:gd name="T12" fmla="*/ 157 w 1848"/>
              <a:gd name="T13" fmla="*/ 886 h 2350"/>
              <a:gd name="T14" fmla="*/ 213 w 1848"/>
              <a:gd name="T15" fmla="*/ 1009 h 2350"/>
              <a:gd name="T16" fmla="*/ 13 w 1848"/>
              <a:gd name="T17" fmla="*/ 1389 h 2350"/>
              <a:gd name="T18" fmla="*/ 173 w 1848"/>
              <a:gd name="T19" fmla="*/ 1471 h 2350"/>
              <a:gd name="T20" fmla="*/ 159 w 1848"/>
              <a:gd name="T21" fmla="*/ 1580 h 2350"/>
              <a:gd name="T22" fmla="*/ 232 w 1848"/>
              <a:gd name="T23" fmla="*/ 1764 h 2350"/>
              <a:gd name="T24" fmla="*/ 218 w 1848"/>
              <a:gd name="T25" fmla="*/ 1935 h 2350"/>
              <a:gd name="T26" fmla="*/ 426 w 1848"/>
              <a:gd name="T27" fmla="*/ 2033 h 2350"/>
              <a:gd name="T28" fmla="*/ 702 w 1848"/>
              <a:gd name="T29" fmla="*/ 1988 h 2350"/>
              <a:gd name="T30" fmla="*/ 558 w 1848"/>
              <a:gd name="T31" fmla="*/ 2350 h 2350"/>
              <a:gd name="T32" fmla="*/ 1109 w 1848"/>
              <a:gd name="T33" fmla="*/ 1570 h 2350"/>
              <a:gd name="T34" fmla="*/ 947 w 1848"/>
              <a:gd name="T35" fmla="*/ 1404 h 2350"/>
              <a:gd name="T36" fmla="*/ 1109 w 1848"/>
              <a:gd name="T37" fmla="*/ 1237 h 2350"/>
              <a:gd name="T38" fmla="*/ 1274 w 1848"/>
              <a:gd name="T39" fmla="*/ 1404 h 2350"/>
              <a:gd name="T40" fmla="*/ 1109 w 1848"/>
              <a:gd name="T41" fmla="*/ 1570 h 2350"/>
              <a:gd name="T42" fmla="*/ 1135 w 1848"/>
              <a:gd name="T43" fmla="*/ 298 h 2350"/>
              <a:gd name="T44" fmla="*/ 1486 w 1848"/>
              <a:gd name="T45" fmla="*/ 583 h 2350"/>
              <a:gd name="T46" fmla="*/ 1331 w 1848"/>
              <a:gd name="T47" fmla="*/ 890 h 2350"/>
              <a:gd name="T48" fmla="*/ 1237 w 1848"/>
              <a:gd name="T49" fmla="*/ 1118 h 2350"/>
              <a:gd name="T50" fmla="*/ 1237 w 1848"/>
              <a:gd name="T51" fmla="*/ 1151 h 2350"/>
              <a:gd name="T52" fmla="*/ 994 w 1848"/>
              <a:gd name="T53" fmla="*/ 1151 h 2350"/>
              <a:gd name="T54" fmla="*/ 992 w 1848"/>
              <a:gd name="T55" fmla="*/ 1104 h 2350"/>
              <a:gd name="T56" fmla="*/ 1100 w 1848"/>
              <a:gd name="T57" fmla="*/ 817 h 2350"/>
              <a:gd name="T58" fmla="*/ 1206 w 1848"/>
              <a:gd name="T59" fmla="*/ 627 h 2350"/>
              <a:gd name="T60" fmla="*/ 1073 w 1848"/>
              <a:gd name="T61" fmla="*/ 517 h 2350"/>
              <a:gd name="T62" fmla="*/ 892 w 1848"/>
              <a:gd name="T63" fmla="*/ 572 h 2350"/>
              <a:gd name="T64" fmla="*/ 830 w 1848"/>
              <a:gd name="T65" fmla="*/ 373 h 2350"/>
              <a:gd name="T66" fmla="*/ 1135 w 1848"/>
              <a:gd name="T67" fmla="*/ 298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48" h="2350">
                <a:moveTo>
                  <a:pt x="558" y="2350"/>
                </a:moveTo>
                <a:lnTo>
                  <a:pt x="1848" y="2350"/>
                </a:lnTo>
                <a:cubicBezTo>
                  <a:pt x="1848" y="2350"/>
                  <a:pt x="1474" y="2049"/>
                  <a:pt x="1482" y="1719"/>
                </a:cubicBezTo>
                <a:cubicBezTo>
                  <a:pt x="1486" y="1535"/>
                  <a:pt x="1848" y="1301"/>
                  <a:pt x="1846" y="790"/>
                </a:cubicBezTo>
                <a:cubicBezTo>
                  <a:pt x="1845" y="534"/>
                  <a:pt x="1596" y="107"/>
                  <a:pt x="1173" y="53"/>
                </a:cubicBezTo>
                <a:cubicBezTo>
                  <a:pt x="750" y="0"/>
                  <a:pt x="434" y="93"/>
                  <a:pt x="295" y="354"/>
                </a:cubicBezTo>
                <a:cubicBezTo>
                  <a:pt x="157" y="615"/>
                  <a:pt x="146" y="844"/>
                  <a:pt x="157" y="886"/>
                </a:cubicBezTo>
                <a:cubicBezTo>
                  <a:pt x="168" y="929"/>
                  <a:pt x="213" y="1009"/>
                  <a:pt x="213" y="1009"/>
                </a:cubicBezTo>
                <a:cubicBezTo>
                  <a:pt x="213" y="1009"/>
                  <a:pt x="0" y="1336"/>
                  <a:pt x="13" y="1389"/>
                </a:cubicBezTo>
                <a:cubicBezTo>
                  <a:pt x="27" y="1442"/>
                  <a:pt x="173" y="1471"/>
                  <a:pt x="173" y="1471"/>
                </a:cubicBezTo>
                <a:cubicBezTo>
                  <a:pt x="173" y="1471"/>
                  <a:pt x="186" y="1508"/>
                  <a:pt x="159" y="1580"/>
                </a:cubicBezTo>
                <a:cubicBezTo>
                  <a:pt x="133" y="1652"/>
                  <a:pt x="209" y="1735"/>
                  <a:pt x="232" y="1764"/>
                </a:cubicBezTo>
                <a:cubicBezTo>
                  <a:pt x="254" y="1793"/>
                  <a:pt x="200" y="1884"/>
                  <a:pt x="218" y="1935"/>
                </a:cubicBezTo>
                <a:cubicBezTo>
                  <a:pt x="237" y="1985"/>
                  <a:pt x="325" y="2046"/>
                  <a:pt x="426" y="2033"/>
                </a:cubicBezTo>
                <a:cubicBezTo>
                  <a:pt x="527" y="2020"/>
                  <a:pt x="657" y="1996"/>
                  <a:pt x="702" y="1988"/>
                </a:cubicBezTo>
                <a:cubicBezTo>
                  <a:pt x="803" y="2227"/>
                  <a:pt x="558" y="2350"/>
                  <a:pt x="558" y="2350"/>
                </a:cubicBezTo>
                <a:close/>
                <a:moveTo>
                  <a:pt x="1109" y="1570"/>
                </a:moveTo>
                <a:cubicBezTo>
                  <a:pt x="1012" y="1570"/>
                  <a:pt x="947" y="1499"/>
                  <a:pt x="947" y="1404"/>
                </a:cubicBezTo>
                <a:cubicBezTo>
                  <a:pt x="947" y="1307"/>
                  <a:pt x="1014" y="1237"/>
                  <a:pt x="1109" y="1237"/>
                </a:cubicBezTo>
                <a:cubicBezTo>
                  <a:pt x="1208" y="1237"/>
                  <a:pt x="1272" y="1307"/>
                  <a:pt x="1274" y="1404"/>
                </a:cubicBezTo>
                <a:cubicBezTo>
                  <a:pt x="1274" y="1498"/>
                  <a:pt x="1208" y="1570"/>
                  <a:pt x="1109" y="1570"/>
                </a:cubicBezTo>
                <a:close/>
                <a:moveTo>
                  <a:pt x="1135" y="298"/>
                </a:moveTo>
                <a:cubicBezTo>
                  <a:pt x="1376" y="298"/>
                  <a:pt x="1486" y="431"/>
                  <a:pt x="1486" y="583"/>
                </a:cubicBezTo>
                <a:cubicBezTo>
                  <a:pt x="1486" y="722"/>
                  <a:pt x="1400" y="813"/>
                  <a:pt x="1331" y="890"/>
                </a:cubicBezTo>
                <a:cubicBezTo>
                  <a:pt x="1263" y="965"/>
                  <a:pt x="1235" y="1036"/>
                  <a:pt x="1237" y="1118"/>
                </a:cubicBezTo>
                <a:lnTo>
                  <a:pt x="1237" y="1151"/>
                </a:lnTo>
                <a:lnTo>
                  <a:pt x="994" y="1151"/>
                </a:lnTo>
                <a:lnTo>
                  <a:pt x="992" y="1104"/>
                </a:lnTo>
                <a:cubicBezTo>
                  <a:pt x="987" y="1010"/>
                  <a:pt x="1018" y="915"/>
                  <a:pt x="1100" y="817"/>
                </a:cubicBezTo>
                <a:cubicBezTo>
                  <a:pt x="1159" y="747"/>
                  <a:pt x="1206" y="689"/>
                  <a:pt x="1206" y="627"/>
                </a:cubicBezTo>
                <a:cubicBezTo>
                  <a:pt x="1206" y="563"/>
                  <a:pt x="1164" y="521"/>
                  <a:pt x="1073" y="517"/>
                </a:cubicBezTo>
                <a:cubicBezTo>
                  <a:pt x="1012" y="517"/>
                  <a:pt x="939" y="539"/>
                  <a:pt x="892" y="572"/>
                </a:cubicBezTo>
                <a:lnTo>
                  <a:pt x="830" y="373"/>
                </a:lnTo>
                <a:cubicBezTo>
                  <a:pt x="895" y="334"/>
                  <a:pt x="1005" y="298"/>
                  <a:pt x="1135" y="298"/>
                </a:cubicBezTo>
                <a:close/>
              </a:path>
            </a:pathLst>
          </a:custGeom>
          <a:solidFill>
            <a:schemeClr val="accent1">
              <a:alpha val="12000"/>
            </a:schemeClr>
          </a:solidFill>
          <a:ln>
            <a:noFill/>
          </a:ln>
        </p:spPr>
        <p:txBody>
          <a:bodyPr/>
          <a:lstStyle/>
          <a:p>
            <a:endParaRPr lang="zh-CN" altLang="en-US"/>
          </a:p>
        </p:txBody>
      </p:sp>
      <p:sp>
        <p:nvSpPr>
          <p:cNvPr id="8" name="lecturer-with-screen_50711"/>
          <p:cNvSpPr>
            <a:spLocks noChangeAspect="1"/>
          </p:cNvSpPr>
          <p:nvPr/>
        </p:nvSpPr>
        <p:spPr bwMode="auto">
          <a:xfrm>
            <a:off x="2750485" y="2566311"/>
            <a:ext cx="1625653" cy="1440000"/>
          </a:xfrm>
          <a:custGeom>
            <a:avLst/>
            <a:gdLst>
              <a:gd name="connsiteX0" fmla="*/ 388426 w 607282"/>
              <a:gd name="connsiteY0" fmla="*/ 385710 h 569180"/>
              <a:gd name="connsiteX1" fmla="*/ 431276 w 607282"/>
              <a:gd name="connsiteY1" fmla="*/ 385710 h 569180"/>
              <a:gd name="connsiteX2" fmla="*/ 431276 w 607282"/>
              <a:gd name="connsiteY2" fmla="*/ 438433 h 569180"/>
              <a:gd name="connsiteX3" fmla="*/ 522771 w 607282"/>
              <a:gd name="connsiteY3" fmla="*/ 529738 h 569180"/>
              <a:gd name="connsiteX4" fmla="*/ 522771 w 607282"/>
              <a:gd name="connsiteY4" fmla="*/ 559964 h 569180"/>
              <a:gd name="connsiteX5" fmla="*/ 492483 w 607282"/>
              <a:gd name="connsiteY5" fmla="*/ 559964 h 569180"/>
              <a:gd name="connsiteX6" fmla="*/ 431276 w 607282"/>
              <a:gd name="connsiteY6" fmla="*/ 498941 h 569180"/>
              <a:gd name="connsiteX7" fmla="*/ 431276 w 607282"/>
              <a:gd name="connsiteY7" fmla="*/ 547771 h 569180"/>
              <a:gd name="connsiteX8" fmla="*/ 409822 w 607282"/>
              <a:gd name="connsiteY8" fmla="*/ 569180 h 569180"/>
              <a:gd name="connsiteX9" fmla="*/ 388426 w 607282"/>
              <a:gd name="connsiteY9" fmla="*/ 547771 h 569180"/>
              <a:gd name="connsiteX10" fmla="*/ 388426 w 607282"/>
              <a:gd name="connsiteY10" fmla="*/ 498941 h 569180"/>
              <a:gd name="connsiteX11" fmla="*/ 327276 w 607282"/>
              <a:gd name="connsiteY11" fmla="*/ 559964 h 569180"/>
              <a:gd name="connsiteX12" fmla="*/ 296988 w 607282"/>
              <a:gd name="connsiteY12" fmla="*/ 559964 h 569180"/>
              <a:gd name="connsiteX13" fmla="*/ 296988 w 607282"/>
              <a:gd name="connsiteY13" fmla="*/ 529738 h 569180"/>
              <a:gd name="connsiteX14" fmla="*/ 296931 w 607282"/>
              <a:gd name="connsiteY14" fmla="*/ 529738 h 569180"/>
              <a:gd name="connsiteX15" fmla="*/ 388426 w 607282"/>
              <a:gd name="connsiteY15" fmla="*/ 438433 h 569180"/>
              <a:gd name="connsiteX16" fmla="*/ 388426 w 607282"/>
              <a:gd name="connsiteY16" fmla="*/ 434597 h 569180"/>
              <a:gd name="connsiteX17" fmla="*/ 38140 w 607282"/>
              <a:gd name="connsiteY17" fmla="*/ 145929 h 569180"/>
              <a:gd name="connsiteX18" fmla="*/ 38255 w 607282"/>
              <a:gd name="connsiteY18" fmla="*/ 145929 h 569180"/>
              <a:gd name="connsiteX19" fmla="*/ 66358 w 607282"/>
              <a:gd name="connsiteY19" fmla="*/ 145929 h 569180"/>
              <a:gd name="connsiteX20" fmla="*/ 68767 w 607282"/>
              <a:gd name="connsiteY20" fmla="*/ 161160 h 569180"/>
              <a:gd name="connsiteX21" fmla="*/ 76453 w 607282"/>
              <a:gd name="connsiteY21" fmla="*/ 208857 h 569180"/>
              <a:gd name="connsiteX22" fmla="*/ 82589 w 607282"/>
              <a:gd name="connsiteY22" fmla="*/ 246763 h 569180"/>
              <a:gd name="connsiteX23" fmla="*/ 92684 w 607282"/>
              <a:gd name="connsiteY23" fmla="*/ 246763 h 569180"/>
              <a:gd name="connsiteX24" fmla="*/ 99222 w 607282"/>
              <a:gd name="connsiteY24" fmla="*/ 172898 h 569180"/>
              <a:gd name="connsiteX25" fmla="*/ 91594 w 607282"/>
              <a:gd name="connsiteY25" fmla="*/ 145929 h 569180"/>
              <a:gd name="connsiteX26" fmla="*/ 136502 w 607282"/>
              <a:gd name="connsiteY26" fmla="*/ 145929 h 569180"/>
              <a:gd name="connsiteX27" fmla="*/ 128874 w 607282"/>
              <a:gd name="connsiteY27" fmla="*/ 172898 h 569180"/>
              <a:gd name="connsiteX28" fmla="*/ 135355 w 607282"/>
              <a:gd name="connsiteY28" fmla="*/ 246763 h 569180"/>
              <a:gd name="connsiteX29" fmla="*/ 145507 w 607282"/>
              <a:gd name="connsiteY29" fmla="*/ 246763 h 569180"/>
              <a:gd name="connsiteX30" fmla="*/ 153192 w 607282"/>
              <a:gd name="connsiteY30" fmla="*/ 198780 h 569180"/>
              <a:gd name="connsiteX31" fmla="*/ 161738 w 607282"/>
              <a:gd name="connsiteY31" fmla="*/ 145929 h 569180"/>
              <a:gd name="connsiteX32" fmla="*/ 336094 w 607282"/>
              <a:gd name="connsiteY32" fmla="*/ 145929 h 569180"/>
              <a:gd name="connsiteX33" fmla="*/ 374349 w 607282"/>
              <a:gd name="connsiteY33" fmla="*/ 184121 h 569180"/>
              <a:gd name="connsiteX34" fmla="*/ 336094 w 607282"/>
              <a:gd name="connsiteY34" fmla="*/ 222256 h 569180"/>
              <a:gd name="connsiteX35" fmla="*/ 189841 w 607282"/>
              <a:gd name="connsiteY35" fmla="*/ 222256 h 569180"/>
              <a:gd name="connsiteX36" fmla="*/ 189841 w 607282"/>
              <a:gd name="connsiteY36" fmla="*/ 298011 h 569180"/>
              <a:gd name="connsiteX37" fmla="*/ 189841 w 607282"/>
              <a:gd name="connsiteY37" fmla="*/ 365807 h 569180"/>
              <a:gd name="connsiteX38" fmla="*/ 189841 w 607282"/>
              <a:gd name="connsiteY38" fmla="*/ 528081 h 569180"/>
              <a:gd name="connsiteX39" fmla="*/ 151586 w 607282"/>
              <a:gd name="connsiteY39" fmla="*/ 566216 h 569180"/>
              <a:gd name="connsiteX40" fmla="*/ 114019 w 607282"/>
              <a:gd name="connsiteY40" fmla="*/ 535239 h 569180"/>
              <a:gd name="connsiteX41" fmla="*/ 76453 w 607282"/>
              <a:gd name="connsiteY41" fmla="*/ 566216 h 569180"/>
              <a:gd name="connsiteX42" fmla="*/ 38255 w 607282"/>
              <a:gd name="connsiteY42" fmla="*/ 528081 h 569180"/>
              <a:gd name="connsiteX43" fmla="*/ 38255 w 607282"/>
              <a:gd name="connsiteY43" fmla="*/ 384874 h 569180"/>
              <a:gd name="connsiteX44" fmla="*/ 0 w 607282"/>
              <a:gd name="connsiteY44" fmla="*/ 346739 h 569180"/>
              <a:gd name="connsiteX45" fmla="*/ 0 w 607282"/>
              <a:gd name="connsiteY45" fmla="*/ 184121 h 569180"/>
              <a:gd name="connsiteX46" fmla="*/ 38140 w 607282"/>
              <a:gd name="connsiteY46" fmla="*/ 145929 h 569180"/>
              <a:gd name="connsiteX47" fmla="*/ 545532 w 607282"/>
              <a:gd name="connsiteY47" fmla="*/ 89195 h 569180"/>
              <a:gd name="connsiteX48" fmla="*/ 587343 w 607282"/>
              <a:gd name="connsiteY48" fmla="*/ 89195 h 569180"/>
              <a:gd name="connsiteX49" fmla="*/ 587343 w 607282"/>
              <a:gd name="connsiteY49" fmla="*/ 124061 h 569180"/>
              <a:gd name="connsiteX50" fmla="*/ 587228 w 607282"/>
              <a:gd name="connsiteY50" fmla="*/ 124061 h 569180"/>
              <a:gd name="connsiteX51" fmla="*/ 587343 w 607282"/>
              <a:gd name="connsiteY51" fmla="*/ 324787 h 569180"/>
              <a:gd name="connsiteX52" fmla="*/ 541403 w 607282"/>
              <a:gd name="connsiteY52" fmla="*/ 370989 h 569180"/>
              <a:gd name="connsiteX53" fmla="*/ 278325 w 607282"/>
              <a:gd name="connsiteY53" fmla="*/ 370531 h 569180"/>
              <a:gd name="connsiteX54" fmla="*/ 233131 w 607282"/>
              <a:gd name="connsiteY54" fmla="*/ 331027 h 569180"/>
              <a:gd name="connsiteX55" fmla="*/ 232729 w 607282"/>
              <a:gd name="connsiteY55" fmla="*/ 233012 h 569180"/>
              <a:gd name="connsiteX56" fmla="*/ 272475 w 607282"/>
              <a:gd name="connsiteY56" fmla="*/ 233012 h 569180"/>
              <a:gd name="connsiteX57" fmla="*/ 272475 w 607282"/>
              <a:gd name="connsiteY57" fmla="*/ 330340 h 569180"/>
              <a:gd name="connsiteX58" fmla="*/ 545532 w 607282"/>
              <a:gd name="connsiteY58" fmla="*/ 329997 h 569180"/>
              <a:gd name="connsiteX59" fmla="*/ 545532 w 607282"/>
              <a:gd name="connsiteY59" fmla="*/ 124061 h 569180"/>
              <a:gd name="connsiteX60" fmla="*/ 231948 w 607282"/>
              <a:gd name="connsiteY60" fmla="*/ 89124 h 569180"/>
              <a:gd name="connsiteX61" fmla="*/ 273793 w 607282"/>
              <a:gd name="connsiteY61" fmla="*/ 89124 h 569180"/>
              <a:gd name="connsiteX62" fmla="*/ 273793 w 607282"/>
              <a:gd name="connsiteY62" fmla="*/ 135062 h 569180"/>
              <a:gd name="connsiteX63" fmla="*/ 272240 w 607282"/>
              <a:gd name="connsiteY63" fmla="*/ 135062 h 569180"/>
              <a:gd name="connsiteX64" fmla="*/ 233571 w 607282"/>
              <a:gd name="connsiteY64" fmla="*/ 135062 h 569180"/>
              <a:gd name="connsiteX65" fmla="*/ 231948 w 607282"/>
              <a:gd name="connsiteY65" fmla="*/ 135062 h 569180"/>
              <a:gd name="connsiteX66" fmla="*/ 409822 w 607282"/>
              <a:gd name="connsiteY66" fmla="*/ 10232 h 569180"/>
              <a:gd name="connsiteX67" fmla="*/ 437925 w 607282"/>
              <a:gd name="connsiteY67" fmla="*/ 35771 h 569180"/>
              <a:gd name="connsiteX68" fmla="*/ 447503 w 607282"/>
              <a:gd name="connsiteY68" fmla="*/ 35771 h 569180"/>
              <a:gd name="connsiteX69" fmla="*/ 578958 w 607282"/>
              <a:gd name="connsiteY69" fmla="*/ 35828 h 569180"/>
              <a:gd name="connsiteX70" fmla="*/ 593009 w 607282"/>
              <a:gd name="connsiteY70" fmla="*/ 37031 h 569180"/>
              <a:gd name="connsiteX71" fmla="*/ 607233 w 607282"/>
              <a:gd name="connsiteY71" fmla="*/ 57874 h 569180"/>
              <a:gd name="connsiteX72" fmla="*/ 587159 w 607282"/>
              <a:gd name="connsiteY72" fmla="*/ 76828 h 569180"/>
              <a:gd name="connsiteX73" fmla="*/ 579244 w 607282"/>
              <a:gd name="connsiteY73" fmla="*/ 76885 h 569180"/>
              <a:gd name="connsiteX74" fmla="*/ 241776 w 607282"/>
              <a:gd name="connsiteY74" fmla="*/ 76885 h 569180"/>
              <a:gd name="connsiteX75" fmla="*/ 233861 w 607282"/>
              <a:gd name="connsiteY75" fmla="*/ 76828 h 569180"/>
              <a:gd name="connsiteX76" fmla="*/ 212984 w 607282"/>
              <a:gd name="connsiteY76" fmla="*/ 56672 h 569180"/>
              <a:gd name="connsiteX77" fmla="*/ 233287 w 607282"/>
              <a:gd name="connsiteY77" fmla="*/ 35943 h 569180"/>
              <a:gd name="connsiteX78" fmla="*/ 244357 w 607282"/>
              <a:gd name="connsiteY78" fmla="*/ 35771 h 569180"/>
              <a:gd name="connsiteX79" fmla="*/ 371108 w 607282"/>
              <a:gd name="connsiteY79" fmla="*/ 35771 h 569180"/>
              <a:gd name="connsiteX80" fmla="*/ 381661 w 607282"/>
              <a:gd name="connsiteY80" fmla="*/ 35771 h 569180"/>
              <a:gd name="connsiteX81" fmla="*/ 409822 w 607282"/>
              <a:gd name="connsiteY81" fmla="*/ 10232 h 569180"/>
              <a:gd name="connsiteX82" fmla="*/ 114034 w 607282"/>
              <a:gd name="connsiteY82" fmla="*/ 0 h 569180"/>
              <a:gd name="connsiteX83" fmla="*/ 182130 w 607282"/>
              <a:gd name="connsiteY83" fmla="*/ 67990 h 569180"/>
              <a:gd name="connsiteX84" fmla="*/ 114034 w 607282"/>
              <a:gd name="connsiteY84" fmla="*/ 135980 h 569180"/>
              <a:gd name="connsiteX85" fmla="*/ 45938 w 607282"/>
              <a:gd name="connsiteY85" fmla="*/ 67990 h 569180"/>
              <a:gd name="connsiteX86" fmla="*/ 114034 w 607282"/>
              <a:gd name="connsiteY86" fmla="*/ 0 h 5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607282" h="569180">
                <a:moveTo>
                  <a:pt x="388426" y="385710"/>
                </a:moveTo>
                <a:lnTo>
                  <a:pt x="431276" y="385710"/>
                </a:lnTo>
                <a:lnTo>
                  <a:pt x="431276" y="438433"/>
                </a:lnTo>
                <a:lnTo>
                  <a:pt x="522771" y="529738"/>
                </a:lnTo>
                <a:cubicBezTo>
                  <a:pt x="531146" y="538096"/>
                  <a:pt x="531146" y="551606"/>
                  <a:pt x="522771" y="559964"/>
                </a:cubicBezTo>
                <a:cubicBezTo>
                  <a:pt x="514396" y="568321"/>
                  <a:pt x="500858" y="568321"/>
                  <a:pt x="492483" y="559964"/>
                </a:cubicBezTo>
                <a:lnTo>
                  <a:pt x="431276" y="498941"/>
                </a:lnTo>
                <a:lnTo>
                  <a:pt x="431276" y="547771"/>
                </a:lnTo>
                <a:cubicBezTo>
                  <a:pt x="431276" y="559563"/>
                  <a:pt x="421697" y="569180"/>
                  <a:pt x="409822" y="569180"/>
                </a:cubicBezTo>
                <a:cubicBezTo>
                  <a:pt x="398005" y="569180"/>
                  <a:pt x="388426" y="559563"/>
                  <a:pt x="388426" y="547771"/>
                </a:cubicBezTo>
                <a:lnTo>
                  <a:pt x="388426" y="498941"/>
                </a:lnTo>
                <a:lnTo>
                  <a:pt x="327276" y="559964"/>
                </a:lnTo>
                <a:cubicBezTo>
                  <a:pt x="318901" y="568321"/>
                  <a:pt x="305306" y="568321"/>
                  <a:pt x="296988" y="559964"/>
                </a:cubicBezTo>
                <a:cubicBezTo>
                  <a:pt x="288613" y="551606"/>
                  <a:pt x="288613" y="538096"/>
                  <a:pt x="296988" y="529738"/>
                </a:cubicBezTo>
                <a:lnTo>
                  <a:pt x="296931" y="529738"/>
                </a:lnTo>
                <a:lnTo>
                  <a:pt x="388426" y="438433"/>
                </a:lnTo>
                <a:lnTo>
                  <a:pt x="388426" y="434597"/>
                </a:lnTo>
                <a:close/>
                <a:moveTo>
                  <a:pt x="38140" y="145929"/>
                </a:moveTo>
                <a:lnTo>
                  <a:pt x="38255" y="145929"/>
                </a:lnTo>
                <a:lnTo>
                  <a:pt x="66358" y="145929"/>
                </a:lnTo>
                <a:lnTo>
                  <a:pt x="68767" y="161160"/>
                </a:lnTo>
                <a:lnTo>
                  <a:pt x="76453" y="208857"/>
                </a:lnTo>
                <a:lnTo>
                  <a:pt x="82589" y="246763"/>
                </a:lnTo>
                <a:lnTo>
                  <a:pt x="92684" y="246763"/>
                </a:lnTo>
                <a:lnTo>
                  <a:pt x="99222" y="172898"/>
                </a:lnTo>
                <a:lnTo>
                  <a:pt x="91594" y="145929"/>
                </a:lnTo>
                <a:lnTo>
                  <a:pt x="136502" y="145929"/>
                </a:lnTo>
                <a:lnTo>
                  <a:pt x="128874" y="172898"/>
                </a:lnTo>
                <a:lnTo>
                  <a:pt x="135355" y="246763"/>
                </a:lnTo>
                <a:lnTo>
                  <a:pt x="145507" y="246763"/>
                </a:lnTo>
                <a:lnTo>
                  <a:pt x="153192" y="198780"/>
                </a:lnTo>
                <a:lnTo>
                  <a:pt x="161738" y="145929"/>
                </a:lnTo>
                <a:lnTo>
                  <a:pt x="336094" y="145929"/>
                </a:lnTo>
                <a:cubicBezTo>
                  <a:pt x="357200" y="145929"/>
                  <a:pt x="374349" y="162992"/>
                  <a:pt x="374349" y="184121"/>
                </a:cubicBezTo>
                <a:cubicBezTo>
                  <a:pt x="374349" y="205193"/>
                  <a:pt x="357200" y="222256"/>
                  <a:pt x="336094" y="222256"/>
                </a:cubicBezTo>
                <a:lnTo>
                  <a:pt x="189841" y="222256"/>
                </a:lnTo>
                <a:lnTo>
                  <a:pt x="189841" y="298011"/>
                </a:lnTo>
                <a:lnTo>
                  <a:pt x="189841" y="365807"/>
                </a:lnTo>
                <a:lnTo>
                  <a:pt x="189841" y="528081"/>
                </a:lnTo>
                <a:cubicBezTo>
                  <a:pt x="189841" y="549153"/>
                  <a:pt x="172692" y="566216"/>
                  <a:pt x="151586" y="566216"/>
                </a:cubicBezTo>
                <a:cubicBezTo>
                  <a:pt x="132889" y="566216"/>
                  <a:pt x="117403" y="552875"/>
                  <a:pt x="114019" y="535239"/>
                </a:cubicBezTo>
                <a:cubicBezTo>
                  <a:pt x="110693" y="552875"/>
                  <a:pt x="95150" y="566216"/>
                  <a:pt x="76453" y="566216"/>
                </a:cubicBezTo>
                <a:cubicBezTo>
                  <a:pt x="55346" y="566216"/>
                  <a:pt x="38255" y="549153"/>
                  <a:pt x="38255" y="528081"/>
                </a:cubicBezTo>
                <a:lnTo>
                  <a:pt x="38255" y="384874"/>
                </a:lnTo>
                <a:cubicBezTo>
                  <a:pt x="17091" y="384874"/>
                  <a:pt x="0" y="367811"/>
                  <a:pt x="0" y="346739"/>
                </a:cubicBezTo>
                <a:lnTo>
                  <a:pt x="0" y="184121"/>
                </a:lnTo>
                <a:cubicBezTo>
                  <a:pt x="0" y="163050"/>
                  <a:pt x="17091" y="145986"/>
                  <a:pt x="38140" y="145929"/>
                </a:cubicBezTo>
                <a:close/>
                <a:moveTo>
                  <a:pt x="545532" y="89195"/>
                </a:moveTo>
                <a:lnTo>
                  <a:pt x="587343" y="89195"/>
                </a:lnTo>
                <a:lnTo>
                  <a:pt x="587343" y="124061"/>
                </a:lnTo>
                <a:lnTo>
                  <a:pt x="587228" y="124061"/>
                </a:lnTo>
                <a:cubicBezTo>
                  <a:pt x="587228" y="190989"/>
                  <a:pt x="587056" y="257859"/>
                  <a:pt x="587343" y="324787"/>
                </a:cubicBezTo>
                <a:cubicBezTo>
                  <a:pt x="587457" y="352669"/>
                  <a:pt x="567498" y="371104"/>
                  <a:pt x="541403" y="370989"/>
                </a:cubicBezTo>
                <a:cubicBezTo>
                  <a:pt x="453710" y="370646"/>
                  <a:pt x="366018" y="370703"/>
                  <a:pt x="278325" y="370531"/>
                </a:cubicBezTo>
                <a:cubicBezTo>
                  <a:pt x="255441" y="370474"/>
                  <a:pt x="234278" y="353527"/>
                  <a:pt x="233131" y="331027"/>
                </a:cubicBezTo>
                <a:cubicBezTo>
                  <a:pt x="231525" y="299024"/>
                  <a:pt x="232729" y="266905"/>
                  <a:pt x="232729" y="233012"/>
                </a:cubicBezTo>
                <a:lnTo>
                  <a:pt x="272475" y="233012"/>
                </a:lnTo>
                <a:lnTo>
                  <a:pt x="272475" y="330340"/>
                </a:lnTo>
                <a:cubicBezTo>
                  <a:pt x="364010" y="330512"/>
                  <a:pt x="453997" y="330398"/>
                  <a:pt x="545532" y="329997"/>
                </a:cubicBezTo>
                <a:lnTo>
                  <a:pt x="545532" y="124061"/>
                </a:lnTo>
                <a:close/>
                <a:moveTo>
                  <a:pt x="231948" y="89124"/>
                </a:moveTo>
                <a:lnTo>
                  <a:pt x="273793" y="89124"/>
                </a:lnTo>
                <a:lnTo>
                  <a:pt x="273793" y="135062"/>
                </a:lnTo>
                <a:lnTo>
                  <a:pt x="272240" y="135062"/>
                </a:lnTo>
                <a:lnTo>
                  <a:pt x="233571" y="135062"/>
                </a:lnTo>
                <a:lnTo>
                  <a:pt x="231948" y="135062"/>
                </a:lnTo>
                <a:close/>
                <a:moveTo>
                  <a:pt x="409822" y="10232"/>
                </a:moveTo>
                <a:cubicBezTo>
                  <a:pt x="424505" y="10232"/>
                  <a:pt x="436606" y="21455"/>
                  <a:pt x="437925" y="35771"/>
                </a:cubicBezTo>
                <a:lnTo>
                  <a:pt x="447503" y="35771"/>
                </a:lnTo>
                <a:cubicBezTo>
                  <a:pt x="491321" y="35771"/>
                  <a:pt x="535140" y="35771"/>
                  <a:pt x="578958" y="35828"/>
                </a:cubicBezTo>
                <a:cubicBezTo>
                  <a:pt x="583661" y="35828"/>
                  <a:pt x="588650" y="35599"/>
                  <a:pt x="593009" y="37031"/>
                </a:cubicBezTo>
                <a:cubicBezTo>
                  <a:pt x="601326" y="39665"/>
                  <a:pt x="607921" y="50144"/>
                  <a:pt x="607233" y="57874"/>
                </a:cubicBezTo>
                <a:cubicBezTo>
                  <a:pt x="606315" y="67380"/>
                  <a:pt x="597368" y="75912"/>
                  <a:pt x="587159" y="76828"/>
                </a:cubicBezTo>
                <a:cubicBezTo>
                  <a:pt x="584521" y="77057"/>
                  <a:pt x="581883" y="76885"/>
                  <a:pt x="579244" y="76885"/>
                </a:cubicBezTo>
                <a:cubicBezTo>
                  <a:pt x="466774" y="76885"/>
                  <a:pt x="354304" y="76885"/>
                  <a:pt x="241776" y="76885"/>
                </a:cubicBezTo>
                <a:cubicBezTo>
                  <a:pt x="239137" y="76885"/>
                  <a:pt x="236499" y="77057"/>
                  <a:pt x="233861" y="76828"/>
                </a:cubicBezTo>
                <a:cubicBezTo>
                  <a:pt x="223078" y="75740"/>
                  <a:pt x="213156" y="66120"/>
                  <a:pt x="212984" y="56672"/>
                </a:cubicBezTo>
                <a:cubicBezTo>
                  <a:pt x="212755" y="47166"/>
                  <a:pt x="222448" y="37088"/>
                  <a:pt x="233287" y="35943"/>
                </a:cubicBezTo>
                <a:cubicBezTo>
                  <a:pt x="236958" y="35542"/>
                  <a:pt x="240686" y="35771"/>
                  <a:pt x="244357" y="35771"/>
                </a:cubicBezTo>
                <a:cubicBezTo>
                  <a:pt x="286626" y="35771"/>
                  <a:pt x="328839" y="35771"/>
                  <a:pt x="371108" y="35771"/>
                </a:cubicBezTo>
                <a:lnTo>
                  <a:pt x="381661" y="35771"/>
                </a:lnTo>
                <a:cubicBezTo>
                  <a:pt x="382981" y="21455"/>
                  <a:pt x="395082" y="10232"/>
                  <a:pt x="409822" y="10232"/>
                </a:cubicBezTo>
                <a:close/>
                <a:moveTo>
                  <a:pt x="114034" y="0"/>
                </a:moveTo>
                <a:cubicBezTo>
                  <a:pt x="151642" y="0"/>
                  <a:pt x="182130" y="30440"/>
                  <a:pt x="182130" y="67990"/>
                </a:cubicBezTo>
                <a:cubicBezTo>
                  <a:pt x="182130" y="105540"/>
                  <a:pt x="151642" y="135980"/>
                  <a:pt x="114034" y="135980"/>
                </a:cubicBezTo>
                <a:cubicBezTo>
                  <a:pt x="76426" y="135980"/>
                  <a:pt x="45938" y="105540"/>
                  <a:pt x="45938" y="67990"/>
                </a:cubicBezTo>
                <a:cubicBezTo>
                  <a:pt x="45938" y="30440"/>
                  <a:pt x="76426" y="0"/>
                  <a:pt x="114034" y="0"/>
                </a:cubicBezTo>
                <a:close/>
              </a:path>
            </a:pathLst>
          </a:custGeom>
          <a:solidFill>
            <a:schemeClr val="accent1">
              <a:alpha val="12000"/>
            </a:schemeClr>
          </a:solidFill>
          <a:ln>
            <a:noFill/>
          </a:ln>
        </p:spPr>
      </p:sp>
      <p:sp>
        <p:nvSpPr>
          <p:cNvPr id="9" name="light-bulb-idea_10890"/>
          <p:cNvSpPr>
            <a:spLocks noChangeAspect="1"/>
          </p:cNvSpPr>
          <p:nvPr/>
        </p:nvSpPr>
        <p:spPr bwMode="auto">
          <a:xfrm>
            <a:off x="7042973" y="2566311"/>
            <a:ext cx="680224" cy="1440000"/>
          </a:xfrm>
          <a:custGeom>
            <a:avLst/>
            <a:gdLst>
              <a:gd name="connsiteX0" fmla="*/ 124887 w 286903"/>
              <a:gd name="connsiteY0" fmla="*/ 124054 h 607357"/>
              <a:gd name="connsiteX1" fmla="*/ 133275 w 286903"/>
              <a:gd name="connsiteY1" fmla="*/ 128657 h 607357"/>
              <a:gd name="connsiteX2" fmla="*/ 202315 w 286903"/>
              <a:gd name="connsiteY2" fmla="*/ 233695 h 607357"/>
              <a:gd name="connsiteX3" fmla="*/ 140741 w 286903"/>
              <a:gd name="connsiteY3" fmla="*/ 275121 h 607357"/>
              <a:gd name="connsiteX4" fmla="*/ 113549 w 286903"/>
              <a:gd name="connsiteY4" fmla="*/ 252290 h 607357"/>
              <a:gd name="connsiteX5" fmla="*/ 136501 w 286903"/>
              <a:gd name="connsiteY5" fmla="*/ 226146 h 607357"/>
              <a:gd name="connsiteX6" fmla="*/ 153646 w 286903"/>
              <a:gd name="connsiteY6" fmla="*/ 222464 h 607357"/>
              <a:gd name="connsiteX7" fmla="*/ 151987 w 286903"/>
              <a:gd name="connsiteY7" fmla="*/ 216572 h 607357"/>
              <a:gd name="connsiteX8" fmla="*/ 133736 w 286903"/>
              <a:gd name="connsiteY8" fmla="*/ 220623 h 607357"/>
              <a:gd name="connsiteX9" fmla="*/ 106728 w 286903"/>
              <a:gd name="connsiteY9" fmla="*/ 252382 h 607357"/>
              <a:gd name="connsiteX10" fmla="*/ 138805 w 286903"/>
              <a:gd name="connsiteY10" fmla="*/ 280920 h 607357"/>
              <a:gd name="connsiteX11" fmla="*/ 156319 w 286903"/>
              <a:gd name="connsiteY11" fmla="*/ 279171 h 607357"/>
              <a:gd name="connsiteX12" fmla="*/ 156319 w 286903"/>
              <a:gd name="connsiteY12" fmla="*/ 315074 h 607357"/>
              <a:gd name="connsiteX13" fmla="*/ 151894 w 286903"/>
              <a:gd name="connsiteY13" fmla="*/ 337076 h 607357"/>
              <a:gd name="connsiteX14" fmla="*/ 152079 w 286903"/>
              <a:gd name="connsiteY14" fmla="*/ 577714 h 607357"/>
              <a:gd name="connsiteX15" fmla="*/ 122490 w 286903"/>
              <a:gd name="connsiteY15" fmla="*/ 607357 h 607357"/>
              <a:gd name="connsiteX16" fmla="*/ 92809 w 286903"/>
              <a:gd name="connsiteY16" fmla="*/ 577714 h 607357"/>
              <a:gd name="connsiteX17" fmla="*/ 92809 w 286903"/>
              <a:gd name="connsiteY17" fmla="*/ 371965 h 607357"/>
              <a:gd name="connsiteX18" fmla="*/ 88569 w 286903"/>
              <a:gd name="connsiteY18" fmla="*/ 371965 h 607357"/>
              <a:gd name="connsiteX19" fmla="*/ 88569 w 286903"/>
              <a:gd name="connsiteY19" fmla="*/ 577714 h 607357"/>
              <a:gd name="connsiteX20" fmla="*/ 58981 w 286903"/>
              <a:gd name="connsiteY20" fmla="*/ 607357 h 607357"/>
              <a:gd name="connsiteX21" fmla="*/ 29300 w 286903"/>
              <a:gd name="connsiteY21" fmla="*/ 577714 h 607357"/>
              <a:gd name="connsiteX22" fmla="*/ 29300 w 286903"/>
              <a:gd name="connsiteY22" fmla="*/ 337904 h 607357"/>
              <a:gd name="connsiteX23" fmla="*/ 29300 w 286903"/>
              <a:gd name="connsiteY23" fmla="*/ 337720 h 607357"/>
              <a:gd name="connsiteX24" fmla="*/ 24046 w 286903"/>
              <a:gd name="connsiteY24" fmla="*/ 315074 h 607357"/>
              <a:gd name="connsiteX25" fmla="*/ 24046 w 286903"/>
              <a:gd name="connsiteY25" fmla="*/ 257998 h 607357"/>
              <a:gd name="connsiteX26" fmla="*/ 41283 w 286903"/>
              <a:gd name="connsiteY26" fmla="*/ 260299 h 607357"/>
              <a:gd name="connsiteX27" fmla="*/ 124057 w 286903"/>
              <a:gd name="connsiteY27" fmla="*/ 131971 h 607357"/>
              <a:gd name="connsiteX28" fmla="*/ 124887 w 286903"/>
              <a:gd name="connsiteY28" fmla="*/ 124054 h 607357"/>
              <a:gd name="connsiteX29" fmla="*/ 92511 w 286903"/>
              <a:gd name="connsiteY29" fmla="*/ 99850 h 607357"/>
              <a:gd name="connsiteX30" fmla="*/ 97767 w 286903"/>
              <a:gd name="connsiteY30" fmla="*/ 100494 h 607357"/>
              <a:gd name="connsiteX31" fmla="*/ 116944 w 286903"/>
              <a:gd name="connsiteY31" fmla="*/ 119919 h 607357"/>
              <a:gd name="connsiteX32" fmla="*/ 116391 w 286903"/>
              <a:gd name="connsiteY32" fmla="*/ 130137 h 607357"/>
              <a:gd name="connsiteX33" fmla="*/ 41341 w 286903"/>
              <a:gd name="connsiteY33" fmla="*/ 252391 h 607357"/>
              <a:gd name="connsiteX34" fmla="*/ 2618 w 286903"/>
              <a:gd name="connsiteY34" fmla="*/ 231770 h 607357"/>
              <a:gd name="connsiteX35" fmla="*/ 29171 w 286903"/>
              <a:gd name="connsiteY35" fmla="*/ 148365 h 607357"/>
              <a:gd name="connsiteX36" fmla="*/ 59136 w 286903"/>
              <a:gd name="connsiteY36" fmla="*/ 122496 h 607357"/>
              <a:gd name="connsiteX37" fmla="*/ 33136 w 286903"/>
              <a:gd name="connsiteY37" fmla="*/ 195591 h 607357"/>
              <a:gd name="connsiteX38" fmla="*/ 41249 w 286903"/>
              <a:gd name="connsiteY38" fmla="*/ 195683 h 607357"/>
              <a:gd name="connsiteX39" fmla="*/ 68263 w 286903"/>
              <a:gd name="connsiteY39" fmla="*/ 118906 h 607357"/>
              <a:gd name="connsiteX40" fmla="*/ 89653 w 286903"/>
              <a:gd name="connsiteY40" fmla="*/ 100034 h 607357"/>
              <a:gd name="connsiteX41" fmla="*/ 92511 w 286903"/>
              <a:gd name="connsiteY41" fmla="*/ 99850 h 607357"/>
              <a:gd name="connsiteX42" fmla="*/ 268318 w 286903"/>
              <a:gd name="connsiteY42" fmla="*/ 79245 h 607357"/>
              <a:gd name="connsiteX43" fmla="*/ 283683 w 286903"/>
              <a:gd name="connsiteY43" fmla="*/ 79245 h 607357"/>
              <a:gd name="connsiteX44" fmla="*/ 286903 w 286903"/>
              <a:gd name="connsiteY44" fmla="*/ 82915 h 607357"/>
              <a:gd name="connsiteX45" fmla="*/ 283683 w 286903"/>
              <a:gd name="connsiteY45" fmla="*/ 86584 h 607357"/>
              <a:gd name="connsiteX46" fmla="*/ 268318 w 286903"/>
              <a:gd name="connsiteY46" fmla="*/ 86584 h 607357"/>
              <a:gd name="connsiteX47" fmla="*/ 265098 w 286903"/>
              <a:gd name="connsiteY47" fmla="*/ 82915 h 607357"/>
              <a:gd name="connsiteX48" fmla="*/ 268318 w 286903"/>
              <a:gd name="connsiteY48" fmla="*/ 79245 h 607357"/>
              <a:gd name="connsiteX49" fmla="*/ 178871 w 286903"/>
              <a:gd name="connsiteY49" fmla="*/ 79245 h 607357"/>
              <a:gd name="connsiteX50" fmla="*/ 194177 w 286903"/>
              <a:gd name="connsiteY50" fmla="*/ 79245 h 607357"/>
              <a:gd name="connsiteX51" fmla="*/ 197497 w 286903"/>
              <a:gd name="connsiteY51" fmla="*/ 82915 h 607357"/>
              <a:gd name="connsiteX52" fmla="*/ 194177 w 286903"/>
              <a:gd name="connsiteY52" fmla="*/ 86584 h 607357"/>
              <a:gd name="connsiteX53" fmla="*/ 178871 w 286903"/>
              <a:gd name="connsiteY53" fmla="*/ 86584 h 607357"/>
              <a:gd name="connsiteX54" fmla="*/ 175551 w 286903"/>
              <a:gd name="connsiteY54" fmla="*/ 82915 h 607357"/>
              <a:gd name="connsiteX55" fmla="*/ 178871 w 286903"/>
              <a:gd name="connsiteY55" fmla="*/ 79245 h 607357"/>
              <a:gd name="connsiteX56" fmla="*/ 229781 w 286903"/>
              <a:gd name="connsiteY56" fmla="*/ 48902 h 607357"/>
              <a:gd name="connsiteX57" fmla="*/ 258444 w 286903"/>
              <a:gd name="connsiteY57" fmla="*/ 80836 h 607357"/>
              <a:gd name="connsiteX58" fmla="*/ 242868 w 286903"/>
              <a:gd name="connsiteY58" fmla="*/ 109273 h 607357"/>
              <a:gd name="connsiteX59" fmla="*/ 242868 w 286903"/>
              <a:gd name="connsiteY59" fmla="*/ 124734 h 607357"/>
              <a:gd name="connsiteX60" fmla="*/ 229781 w 286903"/>
              <a:gd name="connsiteY60" fmla="*/ 139367 h 607357"/>
              <a:gd name="connsiteX61" fmla="*/ 216601 w 286903"/>
              <a:gd name="connsiteY61" fmla="*/ 124734 h 607357"/>
              <a:gd name="connsiteX62" fmla="*/ 216601 w 286903"/>
              <a:gd name="connsiteY62" fmla="*/ 109273 h 607357"/>
              <a:gd name="connsiteX63" fmla="*/ 201025 w 286903"/>
              <a:gd name="connsiteY63" fmla="*/ 80836 h 607357"/>
              <a:gd name="connsiteX64" fmla="*/ 229781 w 286903"/>
              <a:gd name="connsiteY64" fmla="*/ 48902 h 607357"/>
              <a:gd name="connsiteX65" fmla="*/ 268655 w 286903"/>
              <a:gd name="connsiteY65" fmla="*/ 39789 h 607357"/>
              <a:gd name="connsiteX66" fmla="*/ 273264 w 286903"/>
              <a:gd name="connsiteY66" fmla="*/ 39789 h 607357"/>
              <a:gd name="connsiteX67" fmla="*/ 273264 w 286903"/>
              <a:gd name="connsiteY67" fmla="*/ 44941 h 607357"/>
              <a:gd name="connsiteX68" fmla="*/ 262388 w 286903"/>
              <a:gd name="connsiteY68" fmla="*/ 56993 h 607357"/>
              <a:gd name="connsiteX69" fmla="*/ 260084 w 286903"/>
              <a:gd name="connsiteY69" fmla="*/ 58005 h 607357"/>
              <a:gd name="connsiteX70" fmla="*/ 257779 w 286903"/>
              <a:gd name="connsiteY70" fmla="*/ 56993 h 607357"/>
              <a:gd name="connsiteX71" fmla="*/ 257779 w 286903"/>
              <a:gd name="connsiteY71" fmla="*/ 51841 h 607357"/>
              <a:gd name="connsiteX72" fmla="*/ 187214 w 286903"/>
              <a:gd name="connsiteY72" fmla="*/ 39787 h 607357"/>
              <a:gd name="connsiteX73" fmla="*/ 191915 w 286903"/>
              <a:gd name="connsiteY73" fmla="*/ 39787 h 607357"/>
              <a:gd name="connsiteX74" fmla="*/ 202699 w 286903"/>
              <a:gd name="connsiteY74" fmla="*/ 51826 h 607357"/>
              <a:gd name="connsiteX75" fmla="*/ 202699 w 286903"/>
              <a:gd name="connsiteY75" fmla="*/ 56972 h 607357"/>
              <a:gd name="connsiteX76" fmla="*/ 200394 w 286903"/>
              <a:gd name="connsiteY76" fmla="*/ 58075 h 607357"/>
              <a:gd name="connsiteX77" fmla="*/ 198090 w 286903"/>
              <a:gd name="connsiteY77" fmla="*/ 56972 h 607357"/>
              <a:gd name="connsiteX78" fmla="*/ 187214 w 286903"/>
              <a:gd name="connsiteY78" fmla="*/ 44934 h 607357"/>
              <a:gd name="connsiteX79" fmla="*/ 187214 w 286903"/>
              <a:gd name="connsiteY79" fmla="*/ 39787 h 607357"/>
              <a:gd name="connsiteX80" fmla="*/ 229756 w 286903"/>
              <a:gd name="connsiteY80" fmla="*/ 17782 h 607357"/>
              <a:gd name="connsiteX81" fmla="*/ 232991 w 286903"/>
              <a:gd name="connsiteY81" fmla="*/ 21457 h 607357"/>
              <a:gd name="connsiteX82" fmla="*/ 232991 w 286903"/>
              <a:gd name="connsiteY82" fmla="*/ 38452 h 607357"/>
              <a:gd name="connsiteX83" fmla="*/ 229756 w 286903"/>
              <a:gd name="connsiteY83" fmla="*/ 42127 h 607357"/>
              <a:gd name="connsiteX84" fmla="*/ 226428 w 286903"/>
              <a:gd name="connsiteY84" fmla="*/ 38544 h 607357"/>
              <a:gd name="connsiteX85" fmla="*/ 226428 w 286903"/>
              <a:gd name="connsiteY85" fmla="*/ 21457 h 607357"/>
              <a:gd name="connsiteX86" fmla="*/ 229756 w 286903"/>
              <a:gd name="connsiteY86" fmla="*/ 17782 h 607357"/>
              <a:gd name="connsiteX87" fmla="*/ 98669 w 286903"/>
              <a:gd name="connsiteY87" fmla="*/ 0 h 607357"/>
              <a:gd name="connsiteX88" fmla="*/ 163272 w 286903"/>
              <a:gd name="connsiteY88" fmla="*/ 64513 h 607357"/>
              <a:gd name="connsiteX89" fmla="*/ 129819 w 286903"/>
              <a:gd name="connsiteY89" fmla="*/ 121020 h 607357"/>
              <a:gd name="connsiteX90" fmla="*/ 127515 w 286903"/>
              <a:gd name="connsiteY90" fmla="*/ 119732 h 607357"/>
              <a:gd name="connsiteX91" fmla="*/ 120695 w 286903"/>
              <a:gd name="connsiteY91" fmla="*/ 115958 h 607357"/>
              <a:gd name="connsiteX92" fmla="*/ 89362 w 286903"/>
              <a:gd name="connsiteY92" fmla="*/ 95159 h 607357"/>
              <a:gd name="connsiteX93" fmla="*/ 64940 w 286903"/>
              <a:gd name="connsiteY93" fmla="*/ 113934 h 607357"/>
              <a:gd name="connsiteX94" fmla="*/ 60424 w 286903"/>
              <a:gd name="connsiteY94" fmla="*/ 116418 h 607357"/>
              <a:gd name="connsiteX95" fmla="*/ 34067 w 286903"/>
              <a:gd name="connsiteY95" fmla="*/ 64513 h 607357"/>
              <a:gd name="connsiteX96" fmla="*/ 98669 w 286903"/>
              <a:gd name="connsiteY96" fmla="*/ 0 h 607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86903" h="607357">
                <a:moveTo>
                  <a:pt x="124887" y="124054"/>
                </a:moveTo>
                <a:cubicBezTo>
                  <a:pt x="126546" y="124883"/>
                  <a:pt x="132169" y="127920"/>
                  <a:pt x="133275" y="128657"/>
                </a:cubicBezTo>
                <a:cubicBezTo>
                  <a:pt x="174109" y="154065"/>
                  <a:pt x="211256" y="196411"/>
                  <a:pt x="202315" y="233695"/>
                </a:cubicBezTo>
                <a:cubicBezTo>
                  <a:pt x="198997" y="247503"/>
                  <a:pt x="186553" y="271254"/>
                  <a:pt x="140741" y="275121"/>
                </a:cubicBezTo>
                <a:cubicBezTo>
                  <a:pt x="126085" y="275121"/>
                  <a:pt x="114655" y="265363"/>
                  <a:pt x="113549" y="252290"/>
                </a:cubicBezTo>
                <a:cubicBezTo>
                  <a:pt x="112443" y="238482"/>
                  <a:pt x="122675" y="227343"/>
                  <a:pt x="136501" y="226146"/>
                </a:cubicBezTo>
                <a:cubicBezTo>
                  <a:pt x="148115" y="225225"/>
                  <a:pt x="153646" y="222464"/>
                  <a:pt x="153646" y="222464"/>
                </a:cubicBezTo>
                <a:lnTo>
                  <a:pt x="151987" y="216572"/>
                </a:lnTo>
                <a:cubicBezTo>
                  <a:pt x="145719" y="219150"/>
                  <a:pt x="142861" y="219978"/>
                  <a:pt x="133736" y="220623"/>
                </a:cubicBezTo>
                <a:cubicBezTo>
                  <a:pt x="117236" y="222003"/>
                  <a:pt x="105253" y="235904"/>
                  <a:pt x="106728" y="252382"/>
                </a:cubicBezTo>
                <a:cubicBezTo>
                  <a:pt x="108019" y="267756"/>
                  <a:pt x="120831" y="280920"/>
                  <a:pt x="138805" y="280920"/>
                </a:cubicBezTo>
                <a:cubicBezTo>
                  <a:pt x="146456" y="280736"/>
                  <a:pt x="151065" y="280368"/>
                  <a:pt x="156319" y="279171"/>
                </a:cubicBezTo>
                <a:lnTo>
                  <a:pt x="156319" y="315074"/>
                </a:lnTo>
                <a:cubicBezTo>
                  <a:pt x="156319" y="322530"/>
                  <a:pt x="154660" y="330816"/>
                  <a:pt x="151894" y="337076"/>
                </a:cubicBezTo>
                <a:lnTo>
                  <a:pt x="152079" y="577714"/>
                </a:lnTo>
                <a:cubicBezTo>
                  <a:pt x="152079" y="594101"/>
                  <a:pt x="138805" y="607357"/>
                  <a:pt x="122490" y="607357"/>
                </a:cubicBezTo>
                <a:cubicBezTo>
                  <a:pt x="106083" y="607357"/>
                  <a:pt x="92809" y="594101"/>
                  <a:pt x="92809" y="577714"/>
                </a:cubicBezTo>
                <a:lnTo>
                  <a:pt x="92809" y="371965"/>
                </a:lnTo>
                <a:lnTo>
                  <a:pt x="88569" y="371965"/>
                </a:lnTo>
                <a:lnTo>
                  <a:pt x="88569" y="577714"/>
                </a:lnTo>
                <a:cubicBezTo>
                  <a:pt x="88569" y="594101"/>
                  <a:pt x="75296" y="607357"/>
                  <a:pt x="58981" y="607357"/>
                </a:cubicBezTo>
                <a:cubicBezTo>
                  <a:pt x="42573" y="607357"/>
                  <a:pt x="29300" y="594101"/>
                  <a:pt x="29300" y="577714"/>
                </a:cubicBezTo>
                <a:lnTo>
                  <a:pt x="29300" y="337904"/>
                </a:lnTo>
                <a:cubicBezTo>
                  <a:pt x="29300" y="337812"/>
                  <a:pt x="29300" y="337812"/>
                  <a:pt x="29300" y="337720"/>
                </a:cubicBezTo>
                <a:cubicBezTo>
                  <a:pt x="25982" y="330908"/>
                  <a:pt x="24046" y="323359"/>
                  <a:pt x="24046" y="315074"/>
                </a:cubicBezTo>
                <a:lnTo>
                  <a:pt x="24046" y="257998"/>
                </a:lnTo>
                <a:cubicBezTo>
                  <a:pt x="26535" y="258458"/>
                  <a:pt x="33171" y="260207"/>
                  <a:pt x="41283" y="260299"/>
                </a:cubicBezTo>
                <a:cubicBezTo>
                  <a:pt x="76679" y="260852"/>
                  <a:pt x="103778" y="218321"/>
                  <a:pt x="124057" y="131971"/>
                </a:cubicBezTo>
                <a:cubicBezTo>
                  <a:pt x="124702" y="129301"/>
                  <a:pt x="125163" y="126079"/>
                  <a:pt x="124887" y="124054"/>
                </a:cubicBezTo>
                <a:close/>
                <a:moveTo>
                  <a:pt x="92511" y="99850"/>
                </a:moveTo>
                <a:cubicBezTo>
                  <a:pt x="94816" y="99850"/>
                  <a:pt x="97214" y="100402"/>
                  <a:pt x="97767" y="100494"/>
                </a:cubicBezTo>
                <a:cubicBezTo>
                  <a:pt x="107540" y="102796"/>
                  <a:pt x="115192" y="110621"/>
                  <a:pt x="116944" y="119919"/>
                </a:cubicBezTo>
                <a:cubicBezTo>
                  <a:pt x="117221" y="121760"/>
                  <a:pt x="117405" y="125718"/>
                  <a:pt x="116391" y="130137"/>
                </a:cubicBezTo>
                <a:cubicBezTo>
                  <a:pt x="97306" y="211333"/>
                  <a:pt x="72043" y="252391"/>
                  <a:pt x="41341" y="252391"/>
                </a:cubicBezTo>
                <a:cubicBezTo>
                  <a:pt x="33136" y="252483"/>
                  <a:pt x="11100" y="248985"/>
                  <a:pt x="2618" y="231770"/>
                </a:cubicBezTo>
                <a:cubicBezTo>
                  <a:pt x="-7708" y="204705"/>
                  <a:pt x="14881" y="167513"/>
                  <a:pt x="29171" y="148365"/>
                </a:cubicBezTo>
                <a:cubicBezTo>
                  <a:pt x="36639" y="138330"/>
                  <a:pt x="47611" y="128756"/>
                  <a:pt x="59136" y="122496"/>
                </a:cubicBezTo>
                <a:cubicBezTo>
                  <a:pt x="51114" y="154901"/>
                  <a:pt x="35533" y="191540"/>
                  <a:pt x="33136" y="195591"/>
                </a:cubicBezTo>
                <a:cubicBezTo>
                  <a:pt x="30646" y="199733"/>
                  <a:pt x="38022" y="203140"/>
                  <a:pt x="41249" y="195683"/>
                </a:cubicBezTo>
                <a:cubicBezTo>
                  <a:pt x="44476" y="188318"/>
                  <a:pt x="61256" y="148733"/>
                  <a:pt x="68263" y="118906"/>
                </a:cubicBezTo>
                <a:cubicBezTo>
                  <a:pt x="70753" y="108411"/>
                  <a:pt x="79512" y="101139"/>
                  <a:pt x="89653" y="100034"/>
                </a:cubicBezTo>
                <a:cubicBezTo>
                  <a:pt x="90575" y="99942"/>
                  <a:pt x="91589" y="99850"/>
                  <a:pt x="92511" y="99850"/>
                </a:cubicBezTo>
                <a:close/>
                <a:moveTo>
                  <a:pt x="268318" y="79245"/>
                </a:moveTo>
                <a:lnTo>
                  <a:pt x="283683" y="79245"/>
                </a:lnTo>
                <a:cubicBezTo>
                  <a:pt x="285431" y="79245"/>
                  <a:pt x="286903" y="80896"/>
                  <a:pt x="286903" y="82915"/>
                </a:cubicBezTo>
                <a:cubicBezTo>
                  <a:pt x="286903" y="84933"/>
                  <a:pt x="285431" y="86584"/>
                  <a:pt x="283683" y="86584"/>
                </a:cubicBezTo>
                <a:lnTo>
                  <a:pt x="268318" y="86584"/>
                </a:lnTo>
                <a:cubicBezTo>
                  <a:pt x="266478" y="86584"/>
                  <a:pt x="265098" y="84933"/>
                  <a:pt x="265098" y="82915"/>
                </a:cubicBezTo>
                <a:cubicBezTo>
                  <a:pt x="265098" y="80896"/>
                  <a:pt x="266478" y="79245"/>
                  <a:pt x="268318" y="79245"/>
                </a:cubicBezTo>
                <a:close/>
                <a:moveTo>
                  <a:pt x="178871" y="79245"/>
                </a:moveTo>
                <a:lnTo>
                  <a:pt x="194177" y="79245"/>
                </a:lnTo>
                <a:cubicBezTo>
                  <a:pt x="196022" y="79245"/>
                  <a:pt x="197497" y="80896"/>
                  <a:pt x="197497" y="82915"/>
                </a:cubicBezTo>
                <a:cubicBezTo>
                  <a:pt x="197497" y="84933"/>
                  <a:pt x="195929" y="86584"/>
                  <a:pt x="194177" y="86584"/>
                </a:cubicBezTo>
                <a:lnTo>
                  <a:pt x="178871" y="86584"/>
                </a:lnTo>
                <a:cubicBezTo>
                  <a:pt x="177026" y="86584"/>
                  <a:pt x="175551" y="84933"/>
                  <a:pt x="175551" y="82915"/>
                </a:cubicBezTo>
                <a:cubicBezTo>
                  <a:pt x="175551" y="80896"/>
                  <a:pt x="177026" y="79245"/>
                  <a:pt x="178871" y="79245"/>
                </a:cubicBezTo>
                <a:close/>
                <a:moveTo>
                  <a:pt x="229781" y="48902"/>
                </a:moveTo>
                <a:cubicBezTo>
                  <a:pt x="245633" y="48902"/>
                  <a:pt x="258536" y="63167"/>
                  <a:pt x="258444" y="80836"/>
                </a:cubicBezTo>
                <a:cubicBezTo>
                  <a:pt x="258444" y="92984"/>
                  <a:pt x="252453" y="103844"/>
                  <a:pt x="242868" y="109273"/>
                </a:cubicBezTo>
                <a:lnTo>
                  <a:pt x="242868" y="124734"/>
                </a:lnTo>
                <a:cubicBezTo>
                  <a:pt x="242868" y="132741"/>
                  <a:pt x="236969" y="139367"/>
                  <a:pt x="229781" y="139367"/>
                </a:cubicBezTo>
                <a:cubicBezTo>
                  <a:pt x="222499" y="139367"/>
                  <a:pt x="216601" y="132741"/>
                  <a:pt x="216601" y="124734"/>
                </a:cubicBezTo>
                <a:lnTo>
                  <a:pt x="216601" y="109273"/>
                </a:lnTo>
                <a:cubicBezTo>
                  <a:pt x="207108" y="103844"/>
                  <a:pt x="201025" y="92984"/>
                  <a:pt x="201025" y="80836"/>
                </a:cubicBezTo>
                <a:cubicBezTo>
                  <a:pt x="201025" y="63167"/>
                  <a:pt x="213928" y="48902"/>
                  <a:pt x="229781" y="48902"/>
                </a:cubicBezTo>
                <a:close/>
                <a:moveTo>
                  <a:pt x="268655" y="39789"/>
                </a:moveTo>
                <a:cubicBezTo>
                  <a:pt x="269853" y="38317"/>
                  <a:pt x="271973" y="38317"/>
                  <a:pt x="273264" y="39789"/>
                </a:cubicBezTo>
                <a:cubicBezTo>
                  <a:pt x="274554" y="41169"/>
                  <a:pt x="274554" y="43469"/>
                  <a:pt x="273264" y="44941"/>
                </a:cubicBezTo>
                <a:lnTo>
                  <a:pt x="262388" y="56993"/>
                </a:lnTo>
                <a:cubicBezTo>
                  <a:pt x="261743" y="57729"/>
                  <a:pt x="260913" y="58005"/>
                  <a:pt x="260084" y="58005"/>
                </a:cubicBezTo>
                <a:cubicBezTo>
                  <a:pt x="259254" y="58005"/>
                  <a:pt x="258425" y="57729"/>
                  <a:pt x="257779" y="56993"/>
                </a:cubicBezTo>
                <a:cubicBezTo>
                  <a:pt x="256489" y="55613"/>
                  <a:pt x="256489" y="53221"/>
                  <a:pt x="257779" y="51841"/>
                </a:cubicBezTo>
                <a:close/>
                <a:moveTo>
                  <a:pt x="187214" y="39787"/>
                </a:moveTo>
                <a:cubicBezTo>
                  <a:pt x="188505" y="38317"/>
                  <a:pt x="190625" y="38317"/>
                  <a:pt x="191915" y="39787"/>
                </a:cubicBezTo>
                <a:lnTo>
                  <a:pt x="202699" y="51826"/>
                </a:lnTo>
                <a:cubicBezTo>
                  <a:pt x="203989" y="53204"/>
                  <a:pt x="203989" y="55594"/>
                  <a:pt x="202699" y="56972"/>
                </a:cubicBezTo>
                <a:cubicBezTo>
                  <a:pt x="202053" y="57707"/>
                  <a:pt x="201224" y="58075"/>
                  <a:pt x="200394" y="58075"/>
                </a:cubicBezTo>
                <a:cubicBezTo>
                  <a:pt x="199565" y="58075"/>
                  <a:pt x="198735" y="57707"/>
                  <a:pt x="198090" y="56972"/>
                </a:cubicBezTo>
                <a:lnTo>
                  <a:pt x="187214" y="44934"/>
                </a:lnTo>
                <a:cubicBezTo>
                  <a:pt x="185924" y="43555"/>
                  <a:pt x="185924" y="41166"/>
                  <a:pt x="187214" y="39787"/>
                </a:cubicBezTo>
                <a:close/>
                <a:moveTo>
                  <a:pt x="229756" y="17782"/>
                </a:moveTo>
                <a:cubicBezTo>
                  <a:pt x="231604" y="17782"/>
                  <a:pt x="232991" y="19436"/>
                  <a:pt x="232991" y="21457"/>
                </a:cubicBezTo>
                <a:lnTo>
                  <a:pt x="232991" y="38452"/>
                </a:lnTo>
                <a:cubicBezTo>
                  <a:pt x="232991" y="40473"/>
                  <a:pt x="231604" y="42127"/>
                  <a:pt x="229756" y="42127"/>
                </a:cubicBezTo>
                <a:cubicBezTo>
                  <a:pt x="227907" y="42127"/>
                  <a:pt x="226428" y="40473"/>
                  <a:pt x="226428" y="38544"/>
                </a:cubicBezTo>
                <a:lnTo>
                  <a:pt x="226428" y="21457"/>
                </a:lnTo>
                <a:cubicBezTo>
                  <a:pt x="226428" y="19436"/>
                  <a:pt x="227907" y="17782"/>
                  <a:pt x="229756" y="17782"/>
                </a:cubicBezTo>
                <a:close/>
                <a:moveTo>
                  <a:pt x="98669" y="0"/>
                </a:moveTo>
                <a:cubicBezTo>
                  <a:pt x="134335" y="0"/>
                  <a:pt x="163272" y="28898"/>
                  <a:pt x="163272" y="64513"/>
                </a:cubicBezTo>
                <a:cubicBezTo>
                  <a:pt x="163272" y="88901"/>
                  <a:pt x="149725" y="110068"/>
                  <a:pt x="129819" y="121020"/>
                </a:cubicBezTo>
                <a:cubicBezTo>
                  <a:pt x="129082" y="120560"/>
                  <a:pt x="128344" y="120192"/>
                  <a:pt x="127515" y="119732"/>
                </a:cubicBezTo>
                <a:lnTo>
                  <a:pt x="120695" y="115958"/>
                </a:lnTo>
                <a:cubicBezTo>
                  <a:pt x="117562" y="105835"/>
                  <a:pt x="106872" y="93135"/>
                  <a:pt x="89362" y="95159"/>
                </a:cubicBezTo>
                <a:cubicBezTo>
                  <a:pt x="78303" y="96356"/>
                  <a:pt x="68903" y="103718"/>
                  <a:pt x="64940" y="113934"/>
                </a:cubicBezTo>
                <a:lnTo>
                  <a:pt x="60424" y="116418"/>
                </a:lnTo>
                <a:cubicBezTo>
                  <a:pt x="44481" y="104639"/>
                  <a:pt x="34067" y="85772"/>
                  <a:pt x="34067" y="64513"/>
                </a:cubicBezTo>
                <a:cubicBezTo>
                  <a:pt x="34067" y="28898"/>
                  <a:pt x="63004" y="0"/>
                  <a:pt x="98669" y="0"/>
                </a:cubicBezTo>
                <a:close/>
              </a:path>
            </a:pathLst>
          </a:custGeom>
          <a:solidFill>
            <a:schemeClr val="accent1">
              <a:alpha val="12000"/>
            </a:schemeClr>
          </a:solidFill>
          <a:ln>
            <a:noFill/>
          </a:ln>
        </p:spPr>
      </p:sp>
      <p:sp>
        <p:nvSpPr>
          <p:cNvPr id="10" name="favorite_285976"/>
          <p:cNvSpPr>
            <a:spLocks noChangeAspect="1"/>
          </p:cNvSpPr>
          <p:nvPr/>
        </p:nvSpPr>
        <p:spPr bwMode="auto">
          <a:xfrm>
            <a:off x="8536164" y="2566311"/>
            <a:ext cx="1442184" cy="1440000"/>
          </a:xfrm>
          <a:custGeom>
            <a:avLst/>
            <a:gdLst>
              <a:gd name="connsiteX0" fmla="*/ 587787 w 587787"/>
              <a:gd name="connsiteY0" fmla="*/ 366541 h 586899"/>
              <a:gd name="connsiteX1" fmla="*/ 587787 w 587787"/>
              <a:gd name="connsiteY1" fmla="*/ 531656 h 586899"/>
              <a:gd name="connsiteX2" fmla="*/ 532441 w 587787"/>
              <a:gd name="connsiteY2" fmla="*/ 586899 h 586899"/>
              <a:gd name="connsiteX3" fmla="*/ 409449 w 587787"/>
              <a:gd name="connsiteY3" fmla="*/ 586899 h 586899"/>
              <a:gd name="connsiteX4" fmla="*/ 461106 w 587787"/>
              <a:gd name="connsiteY4" fmla="*/ 522449 h 586899"/>
              <a:gd name="connsiteX5" fmla="*/ 486319 w 587787"/>
              <a:gd name="connsiteY5" fmla="*/ 522449 h 586899"/>
              <a:gd name="connsiteX6" fmla="*/ 523216 w 587787"/>
              <a:gd name="connsiteY6" fmla="*/ 485620 h 586899"/>
              <a:gd name="connsiteX7" fmla="*/ 523216 w 587787"/>
              <a:gd name="connsiteY7" fmla="*/ 445723 h 586899"/>
              <a:gd name="connsiteX8" fmla="*/ 110081 w 587787"/>
              <a:gd name="connsiteY8" fmla="*/ 355493 h 586899"/>
              <a:gd name="connsiteX9" fmla="*/ 341783 w 587787"/>
              <a:gd name="connsiteY9" fmla="*/ 355493 h 586899"/>
              <a:gd name="connsiteX10" fmla="*/ 341783 w 587787"/>
              <a:gd name="connsiteY10" fmla="*/ 392285 h 586899"/>
              <a:gd name="connsiteX11" fmla="*/ 110081 w 587787"/>
              <a:gd name="connsiteY11" fmla="*/ 392285 h 586899"/>
              <a:gd name="connsiteX12" fmla="*/ 515838 w 587787"/>
              <a:gd name="connsiteY12" fmla="*/ 322942 h 586899"/>
              <a:gd name="connsiteX13" fmla="*/ 587787 w 587787"/>
              <a:gd name="connsiteY13" fmla="*/ 322942 h 586899"/>
              <a:gd name="connsiteX14" fmla="*/ 372556 w 587787"/>
              <a:gd name="connsiteY14" fmla="*/ 586899 h 586899"/>
              <a:gd name="connsiteX15" fmla="*/ 244032 w 587787"/>
              <a:gd name="connsiteY15" fmla="*/ 414406 h 586899"/>
              <a:gd name="connsiteX16" fmla="*/ 315981 w 587787"/>
              <a:gd name="connsiteY16" fmla="*/ 414406 h 586899"/>
              <a:gd name="connsiteX17" fmla="*/ 372556 w 587787"/>
              <a:gd name="connsiteY17" fmla="*/ 487455 h 586899"/>
              <a:gd name="connsiteX18" fmla="*/ 110081 w 587787"/>
              <a:gd name="connsiteY18" fmla="*/ 282402 h 586899"/>
              <a:gd name="connsiteX19" fmla="*/ 341783 w 587787"/>
              <a:gd name="connsiteY19" fmla="*/ 282402 h 586899"/>
              <a:gd name="connsiteX20" fmla="*/ 341783 w 587787"/>
              <a:gd name="connsiteY20" fmla="*/ 319194 h 586899"/>
              <a:gd name="connsiteX21" fmla="*/ 110081 w 587787"/>
              <a:gd name="connsiteY21" fmla="*/ 319194 h 586899"/>
              <a:gd name="connsiteX22" fmla="*/ 110081 w 587787"/>
              <a:gd name="connsiteY22" fmla="*/ 208719 h 586899"/>
              <a:gd name="connsiteX23" fmla="*/ 477707 w 587787"/>
              <a:gd name="connsiteY23" fmla="*/ 208719 h 586899"/>
              <a:gd name="connsiteX24" fmla="*/ 477707 w 587787"/>
              <a:gd name="connsiteY24" fmla="*/ 245610 h 586899"/>
              <a:gd name="connsiteX25" fmla="*/ 110081 w 587787"/>
              <a:gd name="connsiteY25" fmla="*/ 245610 h 586899"/>
              <a:gd name="connsiteX26" fmla="*/ 205971 w 587787"/>
              <a:gd name="connsiteY26" fmla="*/ 38676 h 586899"/>
              <a:gd name="connsiteX27" fmla="*/ 183837 w 587787"/>
              <a:gd name="connsiteY27" fmla="*/ 60777 h 586899"/>
              <a:gd name="connsiteX28" fmla="*/ 205971 w 587787"/>
              <a:gd name="connsiteY28" fmla="*/ 82264 h 586899"/>
              <a:gd name="connsiteX29" fmla="*/ 227491 w 587787"/>
              <a:gd name="connsiteY29" fmla="*/ 60777 h 586899"/>
              <a:gd name="connsiteX30" fmla="*/ 205971 w 587787"/>
              <a:gd name="connsiteY30" fmla="*/ 38676 h 586899"/>
              <a:gd name="connsiteX31" fmla="*/ 143258 w 587787"/>
              <a:gd name="connsiteY31" fmla="*/ 38676 h 586899"/>
              <a:gd name="connsiteX32" fmla="*/ 121123 w 587787"/>
              <a:gd name="connsiteY32" fmla="*/ 60777 h 586899"/>
              <a:gd name="connsiteX33" fmla="*/ 143258 w 587787"/>
              <a:gd name="connsiteY33" fmla="*/ 82264 h 586899"/>
              <a:gd name="connsiteX34" fmla="*/ 165392 w 587787"/>
              <a:gd name="connsiteY34" fmla="*/ 60777 h 586899"/>
              <a:gd name="connsiteX35" fmla="*/ 143258 w 587787"/>
              <a:gd name="connsiteY35" fmla="*/ 38676 h 586899"/>
              <a:gd name="connsiteX36" fmla="*/ 82389 w 587787"/>
              <a:gd name="connsiteY36" fmla="*/ 38676 h 586899"/>
              <a:gd name="connsiteX37" fmla="*/ 60869 w 587787"/>
              <a:gd name="connsiteY37" fmla="*/ 60777 h 586899"/>
              <a:gd name="connsiteX38" fmla="*/ 82389 w 587787"/>
              <a:gd name="connsiteY38" fmla="*/ 82264 h 586899"/>
              <a:gd name="connsiteX39" fmla="*/ 104523 w 587787"/>
              <a:gd name="connsiteY39" fmla="*/ 60777 h 586899"/>
              <a:gd name="connsiteX40" fmla="*/ 82389 w 587787"/>
              <a:gd name="connsiteY40" fmla="*/ 38676 h 586899"/>
              <a:gd name="connsiteX41" fmla="*/ 55336 w 587787"/>
              <a:gd name="connsiteY41" fmla="*/ 0 h 586899"/>
              <a:gd name="connsiteX42" fmla="*/ 532451 w 587787"/>
              <a:gd name="connsiteY42" fmla="*/ 0 h 586899"/>
              <a:gd name="connsiteX43" fmla="*/ 587787 w 587787"/>
              <a:gd name="connsiteY43" fmla="*/ 55252 h 586899"/>
              <a:gd name="connsiteX44" fmla="*/ 587787 w 587787"/>
              <a:gd name="connsiteY44" fmla="*/ 295291 h 586899"/>
              <a:gd name="connsiteX45" fmla="*/ 523229 w 587787"/>
              <a:gd name="connsiteY45" fmla="*/ 295291 h 586899"/>
              <a:gd name="connsiteX46" fmla="*/ 523229 w 587787"/>
              <a:gd name="connsiteY46" fmla="*/ 100681 h 586899"/>
              <a:gd name="connsiteX47" fmla="*/ 486338 w 587787"/>
              <a:gd name="connsiteY47" fmla="*/ 64461 h 586899"/>
              <a:gd name="connsiteX48" fmla="*/ 330784 w 587787"/>
              <a:gd name="connsiteY48" fmla="*/ 64461 h 586899"/>
              <a:gd name="connsiteX49" fmla="*/ 293894 w 587787"/>
              <a:gd name="connsiteY49" fmla="*/ 100681 h 586899"/>
              <a:gd name="connsiteX50" fmla="*/ 257003 w 587787"/>
              <a:gd name="connsiteY50" fmla="*/ 119099 h 586899"/>
              <a:gd name="connsiteX51" fmla="*/ 100834 w 587787"/>
              <a:gd name="connsiteY51" fmla="*/ 119099 h 586899"/>
              <a:gd name="connsiteX52" fmla="*/ 64558 w 587787"/>
              <a:gd name="connsiteY52" fmla="*/ 155933 h 586899"/>
              <a:gd name="connsiteX53" fmla="*/ 64558 w 587787"/>
              <a:gd name="connsiteY53" fmla="*/ 485604 h 586899"/>
              <a:gd name="connsiteX54" fmla="*/ 100834 w 587787"/>
              <a:gd name="connsiteY54" fmla="*/ 522438 h 586899"/>
              <a:gd name="connsiteX55" fmla="*/ 292049 w 587787"/>
              <a:gd name="connsiteY55" fmla="*/ 522438 h 586899"/>
              <a:gd name="connsiteX56" fmla="*/ 340006 w 587787"/>
              <a:gd name="connsiteY56" fmla="*/ 586899 h 586899"/>
              <a:gd name="connsiteX57" fmla="*/ 55336 w 587787"/>
              <a:gd name="connsiteY57" fmla="*/ 586899 h 586899"/>
              <a:gd name="connsiteX58" fmla="*/ 0 w 587787"/>
              <a:gd name="connsiteY58" fmla="*/ 531647 h 586899"/>
              <a:gd name="connsiteX59" fmla="*/ 0 w 587787"/>
              <a:gd name="connsiteY59" fmla="*/ 55252 h 586899"/>
              <a:gd name="connsiteX60" fmla="*/ 55336 w 587787"/>
              <a:gd name="connsiteY60" fmla="*/ 0 h 586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87787" h="586899">
                <a:moveTo>
                  <a:pt x="587787" y="366541"/>
                </a:moveTo>
                <a:lnTo>
                  <a:pt x="587787" y="531656"/>
                </a:lnTo>
                <a:cubicBezTo>
                  <a:pt x="587787" y="562960"/>
                  <a:pt x="563804" y="586899"/>
                  <a:pt x="532441" y="586899"/>
                </a:cubicBezTo>
                <a:lnTo>
                  <a:pt x="409449" y="586899"/>
                </a:lnTo>
                <a:lnTo>
                  <a:pt x="461106" y="522449"/>
                </a:lnTo>
                <a:lnTo>
                  <a:pt x="486319" y="522449"/>
                </a:lnTo>
                <a:cubicBezTo>
                  <a:pt x="506612" y="522449"/>
                  <a:pt x="523216" y="505876"/>
                  <a:pt x="523216" y="485620"/>
                </a:cubicBezTo>
                <a:lnTo>
                  <a:pt x="523216" y="445723"/>
                </a:lnTo>
                <a:close/>
                <a:moveTo>
                  <a:pt x="110081" y="355493"/>
                </a:moveTo>
                <a:lnTo>
                  <a:pt x="341783" y="355493"/>
                </a:lnTo>
                <a:lnTo>
                  <a:pt x="341783" y="392285"/>
                </a:lnTo>
                <a:lnTo>
                  <a:pt x="110081" y="392285"/>
                </a:lnTo>
                <a:close/>
                <a:moveTo>
                  <a:pt x="515838" y="322942"/>
                </a:moveTo>
                <a:lnTo>
                  <a:pt x="587787" y="322942"/>
                </a:lnTo>
                <a:lnTo>
                  <a:pt x="372556" y="586899"/>
                </a:lnTo>
                <a:lnTo>
                  <a:pt x="244032" y="414406"/>
                </a:lnTo>
                <a:lnTo>
                  <a:pt x="315981" y="414406"/>
                </a:lnTo>
                <a:lnTo>
                  <a:pt x="372556" y="487455"/>
                </a:lnTo>
                <a:close/>
                <a:moveTo>
                  <a:pt x="110081" y="282402"/>
                </a:moveTo>
                <a:lnTo>
                  <a:pt x="341783" y="282402"/>
                </a:lnTo>
                <a:lnTo>
                  <a:pt x="341783" y="319194"/>
                </a:lnTo>
                <a:lnTo>
                  <a:pt x="110081" y="319194"/>
                </a:lnTo>
                <a:close/>
                <a:moveTo>
                  <a:pt x="110081" y="208719"/>
                </a:moveTo>
                <a:lnTo>
                  <a:pt x="477707" y="208719"/>
                </a:lnTo>
                <a:lnTo>
                  <a:pt x="477707" y="245610"/>
                </a:lnTo>
                <a:lnTo>
                  <a:pt x="110081" y="245610"/>
                </a:lnTo>
                <a:close/>
                <a:moveTo>
                  <a:pt x="205971" y="38676"/>
                </a:moveTo>
                <a:cubicBezTo>
                  <a:pt x="193060" y="38676"/>
                  <a:pt x="183837" y="47885"/>
                  <a:pt x="183837" y="60777"/>
                </a:cubicBezTo>
                <a:cubicBezTo>
                  <a:pt x="183837" y="73055"/>
                  <a:pt x="194904" y="82264"/>
                  <a:pt x="205971" y="82264"/>
                </a:cubicBezTo>
                <a:cubicBezTo>
                  <a:pt x="216424" y="82264"/>
                  <a:pt x="227491" y="73055"/>
                  <a:pt x="227491" y="60777"/>
                </a:cubicBezTo>
                <a:cubicBezTo>
                  <a:pt x="227491" y="47885"/>
                  <a:pt x="216424" y="38676"/>
                  <a:pt x="205971" y="38676"/>
                </a:cubicBezTo>
                <a:close/>
                <a:moveTo>
                  <a:pt x="143258" y="38676"/>
                </a:moveTo>
                <a:cubicBezTo>
                  <a:pt x="130346" y="38676"/>
                  <a:pt x="121123" y="47885"/>
                  <a:pt x="121123" y="60777"/>
                </a:cubicBezTo>
                <a:cubicBezTo>
                  <a:pt x="121123" y="73055"/>
                  <a:pt x="132191" y="82264"/>
                  <a:pt x="143258" y="82264"/>
                </a:cubicBezTo>
                <a:cubicBezTo>
                  <a:pt x="156169" y="82264"/>
                  <a:pt x="165392" y="73055"/>
                  <a:pt x="165392" y="60777"/>
                </a:cubicBezTo>
                <a:cubicBezTo>
                  <a:pt x="165392" y="47885"/>
                  <a:pt x="156169" y="38676"/>
                  <a:pt x="143258" y="38676"/>
                </a:cubicBezTo>
                <a:close/>
                <a:moveTo>
                  <a:pt x="82389" y="38676"/>
                </a:moveTo>
                <a:cubicBezTo>
                  <a:pt x="69477" y="38676"/>
                  <a:pt x="60869" y="47885"/>
                  <a:pt x="60869" y="60777"/>
                </a:cubicBezTo>
                <a:cubicBezTo>
                  <a:pt x="60869" y="73055"/>
                  <a:pt x="71321" y="82264"/>
                  <a:pt x="82389" y="82264"/>
                </a:cubicBezTo>
                <a:cubicBezTo>
                  <a:pt x="93456" y="82264"/>
                  <a:pt x="104523" y="73055"/>
                  <a:pt x="104523" y="60777"/>
                </a:cubicBezTo>
                <a:cubicBezTo>
                  <a:pt x="104523" y="47885"/>
                  <a:pt x="95300" y="38676"/>
                  <a:pt x="82389" y="38676"/>
                </a:cubicBezTo>
                <a:close/>
                <a:moveTo>
                  <a:pt x="55336" y="0"/>
                </a:moveTo>
                <a:lnTo>
                  <a:pt x="532451" y="0"/>
                </a:lnTo>
                <a:cubicBezTo>
                  <a:pt x="563808" y="0"/>
                  <a:pt x="587787" y="23943"/>
                  <a:pt x="587787" y="55252"/>
                </a:cubicBezTo>
                <a:lnTo>
                  <a:pt x="587787" y="295291"/>
                </a:lnTo>
                <a:lnTo>
                  <a:pt x="523229" y="295291"/>
                </a:lnTo>
                <a:lnTo>
                  <a:pt x="523229" y="100681"/>
                </a:lnTo>
                <a:cubicBezTo>
                  <a:pt x="523229" y="80422"/>
                  <a:pt x="506628" y="64461"/>
                  <a:pt x="486338" y="64461"/>
                </a:cubicBezTo>
                <a:lnTo>
                  <a:pt x="330784" y="64461"/>
                </a:lnTo>
                <a:cubicBezTo>
                  <a:pt x="310494" y="64461"/>
                  <a:pt x="293894" y="78581"/>
                  <a:pt x="293894" y="100681"/>
                </a:cubicBezTo>
                <a:cubicBezTo>
                  <a:pt x="293894" y="119099"/>
                  <a:pt x="293894" y="119099"/>
                  <a:pt x="257003" y="119099"/>
                </a:cubicBezTo>
                <a:lnTo>
                  <a:pt x="100834" y="119099"/>
                </a:lnTo>
                <a:cubicBezTo>
                  <a:pt x="80544" y="119099"/>
                  <a:pt x="64558" y="135674"/>
                  <a:pt x="64558" y="155933"/>
                </a:cubicBezTo>
                <a:lnTo>
                  <a:pt x="64558" y="485604"/>
                </a:lnTo>
                <a:cubicBezTo>
                  <a:pt x="64558" y="505863"/>
                  <a:pt x="80544" y="522438"/>
                  <a:pt x="100834" y="522438"/>
                </a:cubicBezTo>
                <a:lnTo>
                  <a:pt x="292049" y="522438"/>
                </a:lnTo>
                <a:lnTo>
                  <a:pt x="340006" y="586899"/>
                </a:lnTo>
                <a:lnTo>
                  <a:pt x="55336" y="586899"/>
                </a:lnTo>
                <a:cubicBezTo>
                  <a:pt x="23979" y="586899"/>
                  <a:pt x="0" y="562956"/>
                  <a:pt x="0" y="531647"/>
                </a:cubicBezTo>
                <a:lnTo>
                  <a:pt x="0" y="55252"/>
                </a:lnTo>
                <a:cubicBezTo>
                  <a:pt x="0" y="23943"/>
                  <a:pt x="23979" y="0"/>
                  <a:pt x="55336" y="0"/>
                </a:cubicBezTo>
                <a:close/>
              </a:path>
            </a:pathLst>
          </a:custGeom>
          <a:solidFill>
            <a:schemeClr val="accent1">
              <a:alpha val="12000"/>
            </a:schemeClr>
          </a:solidFill>
          <a:ln>
            <a:noFill/>
          </a:ln>
        </p:spPr>
        <p:txBody>
          <a:bodyPr/>
          <a:lstStyle/>
          <a:p>
            <a:endParaRPr lang="zh-CN" altLang="en-US"/>
          </a:p>
        </p:txBody>
      </p:sp>
      <p:sp>
        <p:nvSpPr>
          <p:cNvPr id="11" name="question-mark_36601"/>
          <p:cNvSpPr>
            <a:spLocks noChangeAspect="1"/>
          </p:cNvSpPr>
          <p:nvPr/>
        </p:nvSpPr>
        <p:spPr bwMode="auto">
          <a:xfrm>
            <a:off x="5029229" y="2566311"/>
            <a:ext cx="952632" cy="1440000"/>
          </a:xfrm>
          <a:custGeom>
            <a:avLst/>
            <a:gdLst>
              <a:gd name="T0" fmla="*/ 132 w 276"/>
              <a:gd name="T1" fmla="*/ 0 h 418"/>
              <a:gd name="T2" fmla="*/ 276 w 276"/>
              <a:gd name="T3" fmla="*/ 113 h 418"/>
              <a:gd name="T4" fmla="*/ 174 w 276"/>
              <a:gd name="T5" fmla="*/ 241 h 418"/>
              <a:gd name="T6" fmla="*/ 127 w 276"/>
              <a:gd name="T7" fmla="*/ 289 h 418"/>
              <a:gd name="T8" fmla="*/ 91 w 276"/>
              <a:gd name="T9" fmla="*/ 251 h 418"/>
              <a:gd name="T10" fmla="*/ 190 w 276"/>
              <a:gd name="T11" fmla="*/ 113 h 418"/>
              <a:gd name="T12" fmla="*/ 136 w 276"/>
              <a:gd name="T13" fmla="*/ 64 h 418"/>
              <a:gd name="T14" fmla="*/ 37 w 276"/>
              <a:gd name="T15" fmla="*/ 139 h 418"/>
              <a:gd name="T16" fmla="*/ 0 w 276"/>
              <a:gd name="T17" fmla="*/ 105 h 418"/>
              <a:gd name="T18" fmla="*/ 132 w 276"/>
              <a:gd name="T19" fmla="*/ 0 h 418"/>
              <a:gd name="T20" fmla="*/ 130 w 276"/>
              <a:gd name="T21" fmla="*/ 325 h 418"/>
              <a:gd name="T22" fmla="*/ 176 w 276"/>
              <a:gd name="T23" fmla="*/ 372 h 418"/>
              <a:gd name="T24" fmla="*/ 130 w 276"/>
              <a:gd name="T25" fmla="*/ 418 h 418"/>
              <a:gd name="T26" fmla="*/ 83 w 276"/>
              <a:gd name="T27" fmla="*/ 372 h 418"/>
              <a:gd name="T28" fmla="*/ 130 w 276"/>
              <a:gd name="T29" fmla="*/ 325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6" h="418">
                <a:moveTo>
                  <a:pt x="132" y="0"/>
                </a:moveTo>
                <a:cubicBezTo>
                  <a:pt x="205" y="0"/>
                  <a:pt x="276" y="33"/>
                  <a:pt x="276" y="113"/>
                </a:cubicBezTo>
                <a:cubicBezTo>
                  <a:pt x="276" y="186"/>
                  <a:pt x="192" y="215"/>
                  <a:pt x="174" y="241"/>
                </a:cubicBezTo>
                <a:cubicBezTo>
                  <a:pt x="160" y="261"/>
                  <a:pt x="165" y="289"/>
                  <a:pt x="127" y="289"/>
                </a:cubicBezTo>
                <a:cubicBezTo>
                  <a:pt x="103" y="289"/>
                  <a:pt x="91" y="269"/>
                  <a:pt x="91" y="251"/>
                </a:cubicBezTo>
                <a:cubicBezTo>
                  <a:pt x="91" y="184"/>
                  <a:pt x="190" y="168"/>
                  <a:pt x="190" y="113"/>
                </a:cubicBezTo>
                <a:cubicBezTo>
                  <a:pt x="190" y="82"/>
                  <a:pt x="170" y="64"/>
                  <a:pt x="136" y="64"/>
                </a:cubicBezTo>
                <a:cubicBezTo>
                  <a:pt x="63" y="64"/>
                  <a:pt x="92" y="139"/>
                  <a:pt x="37" y="139"/>
                </a:cubicBezTo>
                <a:cubicBezTo>
                  <a:pt x="17" y="139"/>
                  <a:pt x="0" y="127"/>
                  <a:pt x="0" y="105"/>
                </a:cubicBezTo>
                <a:cubicBezTo>
                  <a:pt x="0" y="49"/>
                  <a:pt x="63" y="0"/>
                  <a:pt x="132" y="0"/>
                </a:cubicBezTo>
                <a:close/>
                <a:moveTo>
                  <a:pt x="130" y="325"/>
                </a:moveTo>
                <a:cubicBezTo>
                  <a:pt x="155" y="325"/>
                  <a:pt x="176" y="346"/>
                  <a:pt x="176" y="372"/>
                </a:cubicBezTo>
                <a:cubicBezTo>
                  <a:pt x="176" y="397"/>
                  <a:pt x="155" y="418"/>
                  <a:pt x="130" y="418"/>
                </a:cubicBezTo>
                <a:cubicBezTo>
                  <a:pt x="104" y="418"/>
                  <a:pt x="83" y="397"/>
                  <a:pt x="83" y="372"/>
                </a:cubicBezTo>
                <a:cubicBezTo>
                  <a:pt x="83" y="346"/>
                  <a:pt x="104" y="325"/>
                  <a:pt x="130" y="325"/>
                </a:cubicBezTo>
                <a:close/>
              </a:path>
            </a:pathLst>
          </a:custGeom>
          <a:solidFill>
            <a:schemeClr val="accent1">
              <a:alpha val="12000"/>
            </a:schemeClr>
          </a:solidFill>
          <a:ln>
            <a:noFill/>
          </a:ln>
        </p:spPr>
      </p:sp>
      <p:sp>
        <p:nvSpPr>
          <p:cNvPr id="12" name="矩形 11"/>
          <p:cNvSpPr/>
          <p:nvPr/>
        </p:nvSpPr>
        <p:spPr>
          <a:xfrm>
            <a:off x="2736242"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业务介绍</a:t>
            </a:r>
            <a:endParaRPr lang="en-US" altLang="zh-CN" sz="2800" b="1" dirty="0">
              <a:latin typeface="微软雅黑" panose="020B0503020204020204" pitchFamily="34" charset="-122"/>
              <a:ea typeface="微软雅黑" panose="020B0503020204020204" pitchFamily="34" charset="-122"/>
            </a:endParaRPr>
          </a:p>
        </p:txBody>
      </p:sp>
      <p:sp>
        <p:nvSpPr>
          <p:cNvPr id="13" name="矩形 12"/>
          <p:cNvSpPr/>
          <p:nvPr/>
        </p:nvSpPr>
        <p:spPr>
          <a:xfrm>
            <a:off x="4494741" y="3323447"/>
            <a:ext cx="1947969" cy="523220"/>
          </a:xfrm>
          <a:prstGeom prst="rect">
            <a:avLst/>
          </a:prstGeom>
        </p:spPr>
        <p:txBody>
          <a:bodyPr wrap="none">
            <a:spAutoFit/>
          </a:bodyPr>
          <a:lstStyle/>
          <a:p>
            <a:r>
              <a:rPr lang="zh-CN" altLang="en-US" sz="2800" b="1" dirty="0" smtClean="0">
                <a:latin typeface="微软雅黑" panose="020B0503020204020204" pitchFamily="34" charset="-122"/>
                <a:ea typeface="微软雅黑" panose="020B0503020204020204" pitchFamily="34" charset="-122"/>
              </a:rPr>
              <a:t>问题</a:t>
            </a:r>
            <a:r>
              <a:rPr lang="en-US" altLang="zh-CN" sz="2800" b="1" dirty="0" smtClean="0">
                <a:latin typeface="微软雅黑" panose="020B0503020204020204" pitchFamily="34" charset="-122"/>
                <a:ea typeface="微软雅黑" panose="020B0503020204020204" pitchFamily="34" charset="-122"/>
              </a:rPr>
              <a:t>&amp;</a:t>
            </a:r>
            <a:r>
              <a:rPr lang="zh-CN" altLang="en-US" sz="2800" b="1" dirty="0" smtClean="0">
                <a:latin typeface="微软雅黑" panose="020B0503020204020204" pitchFamily="34" charset="-122"/>
                <a:ea typeface="微软雅黑" panose="020B0503020204020204" pitchFamily="34" charset="-122"/>
              </a:rPr>
              <a:t>挑战</a:t>
            </a:r>
            <a:endParaRPr lang="en-US" altLang="zh-CN" sz="2800" b="1" dirty="0">
              <a:latin typeface="微软雅黑" panose="020B0503020204020204" pitchFamily="34" charset="-122"/>
              <a:ea typeface="微软雅黑" panose="020B0503020204020204" pitchFamily="34" charset="-122"/>
            </a:endParaRPr>
          </a:p>
        </p:txBody>
      </p:sp>
      <p:sp>
        <p:nvSpPr>
          <p:cNvPr id="14" name="矩形 13"/>
          <p:cNvSpPr/>
          <p:nvPr/>
        </p:nvSpPr>
        <p:spPr>
          <a:xfrm>
            <a:off x="6555019"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解决方案</a:t>
            </a:r>
            <a:endParaRPr lang="en-US" altLang="zh-CN" sz="2800" b="1" dirty="0">
              <a:latin typeface="微软雅黑" panose="020B0503020204020204" pitchFamily="34" charset="-122"/>
              <a:ea typeface="微软雅黑" panose="020B0503020204020204" pitchFamily="34" charset="-122"/>
            </a:endParaRPr>
          </a:p>
        </p:txBody>
      </p:sp>
      <p:sp>
        <p:nvSpPr>
          <p:cNvPr id="15" name="矩形 14"/>
          <p:cNvSpPr/>
          <p:nvPr/>
        </p:nvSpPr>
        <p:spPr>
          <a:xfrm>
            <a:off x="8437294"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效果评估</a:t>
            </a:r>
            <a:endParaRPr lang="en-US" altLang="zh-CN" sz="2800" b="1" dirty="0">
              <a:latin typeface="微软雅黑" panose="020B0503020204020204" pitchFamily="34" charset="-122"/>
              <a:ea typeface="微软雅黑" panose="020B0503020204020204" pitchFamily="34" charset="-122"/>
            </a:endParaRPr>
          </a:p>
        </p:txBody>
      </p:sp>
      <p:sp>
        <p:nvSpPr>
          <p:cNvPr id="16" name="矩形 15"/>
          <p:cNvSpPr/>
          <p:nvPr/>
        </p:nvSpPr>
        <p:spPr>
          <a:xfrm>
            <a:off x="10311130"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未来思考</a:t>
            </a:r>
          </a:p>
        </p:txBody>
      </p:sp>
      <p:sp>
        <p:nvSpPr>
          <p:cNvPr id="36" name="文本框 35"/>
          <p:cNvSpPr txBox="1"/>
          <p:nvPr/>
        </p:nvSpPr>
        <p:spPr>
          <a:xfrm>
            <a:off x="295530" y="2052085"/>
            <a:ext cx="2392215" cy="2492990"/>
          </a:xfrm>
          <a:prstGeom prst="rect">
            <a:avLst/>
          </a:prstGeom>
          <a:noFill/>
        </p:spPr>
        <p:txBody>
          <a:bodyPr wrap="square" rtlCol="0">
            <a:spAutoFit/>
          </a:bodyPr>
          <a:lstStyle/>
          <a:p>
            <a:pPr>
              <a:lnSpc>
                <a:spcPct val="130000"/>
              </a:lnSpc>
            </a:pPr>
            <a:r>
              <a:rPr lang="zh-CN" altLang="en-US" sz="6000" dirty="0" smtClean="0">
                <a:latin typeface="Arial" panose="020B0604020202020204" pitchFamily="34" charset="0"/>
                <a:ea typeface="微软雅黑" panose="020B0503020204020204" pitchFamily="34" charset="-122"/>
              </a:rPr>
              <a:t>主要</a:t>
            </a:r>
            <a:endParaRPr lang="en-US" altLang="zh-CN" sz="6000" dirty="0" smtClean="0">
              <a:latin typeface="Arial" panose="020B0604020202020204" pitchFamily="34" charset="0"/>
              <a:ea typeface="微软雅黑" panose="020B0503020204020204" pitchFamily="34" charset="-122"/>
            </a:endParaRPr>
          </a:p>
          <a:p>
            <a:pPr>
              <a:lnSpc>
                <a:spcPct val="130000"/>
              </a:lnSpc>
            </a:pPr>
            <a:r>
              <a:rPr lang="zh-CN" altLang="en-US" sz="6000" dirty="0" smtClean="0">
                <a:latin typeface="Arial" panose="020B0604020202020204" pitchFamily="34" charset="0"/>
                <a:ea typeface="微软雅黑" panose="020B0503020204020204" pitchFamily="34" charset="-122"/>
              </a:rPr>
              <a:t>内容</a:t>
            </a:r>
          </a:p>
        </p:txBody>
      </p:sp>
      <p:sp>
        <p:nvSpPr>
          <p:cNvPr id="17" name="文本框 16" hidden="1"/>
          <p:cNvSpPr txBox="1"/>
          <p:nvPr/>
        </p:nvSpPr>
        <p:spPr>
          <a:xfrm>
            <a:off x="5921598" y="2200100"/>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2</a:t>
            </a:r>
            <a:endParaRPr lang="zh-CN" altLang="en-US" sz="1400" i="1" dirty="0" smtClean="0">
              <a:latin typeface="+mj-ea"/>
              <a:ea typeface="+mj-ea"/>
            </a:endParaRPr>
          </a:p>
        </p:txBody>
      </p:sp>
      <p:sp>
        <p:nvSpPr>
          <p:cNvPr id="21" name="文本框 20" hidden="1"/>
          <p:cNvSpPr txBox="1"/>
          <p:nvPr/>
        </p:nvSpPr>
        <p:spPr>
          <a:xfrm>
            <a:off x="7800153" y="2200100"/>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3</a:t>
            </a:r>
            <a:endParaRPr lang="zh-CN" altLang="en-US" sz="1400" i="1" dirty="0" smtClean="0">
              <a:latin typeface="+mj-ea"/>
              <a:ea typeface="+mj-ea"/>
            </a:endParaRPr>
          </a:p>
        </p:txBody>
      </p:sp>
      <p:sp>
        <p:nvSpPr>
          <p:cNvPr id="22" name="文本框 21" hidden="1"/>
          <p:cNvSpPr txBox="1"/>
          <p:nvPr/>
        </p:nvSpPr>
        <p:spPr>
          <a:xfrm>
            <a:off x="9677440" y="2183335"/>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4</a:t>
            </a:r>
            <a:endParaRPr lang="zh-CN" altLang="en-US" sz="1400" i="1" dirty="0" smtClean="0">
              <a:latin typeface="+mj-ea"/>
              <a:ea typeface="+mj-ea"/>
            </a:endParaRPr>
          </a:p>
        </p:txBody>
      </p:sp>
      <p:sp>
        <p:nvSpPr>
          <p:cNvPr id="23" name="文本框 22" hidden="1"/>
          <p:cNvSpPr txBox="1"/>
          <p:nvPr/>
        </p:nvSpPr>
        <p:spPr>
          <a:xfrm>
            <a:off x="11540928" y="2173907"/>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5</a:t>
            </a:r>
            <a:endParaRPr lang="zh-CN" altLang="en-US" sz="1400" i="1" dirty="0" smtClean="0">
              <a:latin typeface="+mj-ea"/>
              <a:ea typeface="+mj-ea"/>
            </a:endParaRPr>
          </a:p>
        </p:txBody>
      </p:sp>
      <p:sp>
        <p:nvSpPr>
          <p:cNvPr id="24" name="文本框 23" hidden="1"/>
          <p:cNvSpPr txBox="1"/>
          <p:nvPr/>
        </p:nvSpPr>
        <p:spPr>
          <a:xfrm>
            <a:off x="4041384" y="2200100"/>
            <a:ext cx="415667" cy="343235"/>
          </a:xfrm>
          <a:prstGeom prst="rect">
            <a:avLst/>
          </a:prstGeom>
          <a:noFill/>
        </p:spPr>
        <p:txBody>
          <a:bodyPr wrap="square" rtlCol="0">
            <a:spAutoFit/>
          </a:bodyPr>
          <a:lstStyle/>
          <a:p>
            <a:pPr>
              <a:lnSpc>
                <a:spcPct val="130000"/>
              </a:lnSpc>
            </a:pPr>
            <a:r>
              <a:rPr lang="en-US" altLang="zh-CN" sz="1400" i="1" dirty="0" smtClean="0">
                <a:latin typeface="+mj-ea"/>
                <a:ea typeface="+mj-ea"/>
              </a:rPr>
              <a:t>1`</a:t>
            </a:r>
            <a:endParaRPr lang="zh-CN" altLang="en-US" sz="1400" i="1" dirty="0" smtClean="0">
              <a:latin typeface="+mj-ea"/>
              <a:ea typeface="+mj-ea"/>
            </a:endParaRPr>
          </a:p>
        </p:txBody>
      </p:sp>
      <p:sp>
        <p:nvSpPr>
          <p:cNvPr id="31" name="文本框 30" hidden="1"/>
          <p:cNvSpPr txBox="1"/>
          <p:nvPr/>
        </p:nvSpPr>
        <p:spPr>
          <a:xfrm>
            <a:off x="5903502" y="3935628"/>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2</a:t>
            </a:r>
            <a:endParaRPr lang="zh-CN" altLang="en-US" sz="1400" i="1" dirty="0" smtClean="0">
              <a:latin typeface="+mj-ea"/>
              <a:ea typeface="+mj-ea"/>
            </a:endParaRPr>
          </a:p>
        </p:txBody>
      </p:sp>
      <p:sp>
        <p:nvSpPr>
          <p:cNvPr id="32" name="文本框 31" hidden="1"/>
          <p:cNvSpPr txBox="1"/>
          <p:nvPr/>
        </p:nvSpPr>
        <p:spPr>
          <a:xfrm>
            <a:off x="7782057" y="3935628"/>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3</a:t>
            </a:r>
            <a:endParaRPr lang="zh-CN" altLang="en-US" sz="1400" i="1" dirty="0" smtClean="0">
              <a:latin typeface="+mj-ea"/>
              <a:ea typeface="+mj-ea"/>
            </a:endParaRPr>
          </a:p>
        </p:txBody>
      </p:sp>
      <p:sp>
        <p:nvSpPr>
          <p:cNvPr id="33" name="文本框 32" hidden="1"/>
          <p:cNvSpPr txBox="1"/>
          <p:nvPr/>
        </p:nvSpPr>
        <p:spPr>
          <a:xfrm>
            <a:off x="9659344" y="3918863"/>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4</a:t>
            </a:r>
            <a:endParaRPr lang="zh-CN" altLang="en-US" sz="1400" i="1" dirty="0" smtClean="0">
              <a:latin typeface="+mj-ea"/>
              <a:ea typeface="+mj-ea"/>
            </a:endParaRPr>
          </a:p>
        </p:txBody>
      </p:sp>
      <p:sp>
        <p:nvSpPr>
          <p:cNvPr id="34" name="文本框 33" hidden="1"/>
          <p:cNvSpPr txBox="1"/>
          <p:nvPr/>
        </p:nvSpPr>
        <p:spPr>
          <a:xfrm>
            <a:off x="11522832" y="3909435"/>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5</a:t>
            </a:r>
            <a:endParaRPr lang="zh-CN" altLang="en-US" sz="1400" i="1" dirty="0" smtClean="0">
              <a:latin typeface="+mj-ea"/>
              <a:ea typeface="+mj-ea"/>
            </a:endParaRPr>
          </a:p>
        </p:txBody>
      </p:sp>
      <p:sp>
        <p:nvSpPr>
          <p:cNvPr id="35" name="文本框 34" hidden="1"/>
          <p:cNvSpPr txBox="1"/>
          <p:nvPr/>
        </p:nvSpPr>
        <p:spPr>
          <a:xfrm>
            <a:off x="4023288" y="3935628"/>
            <a:ext cx="415667" cy="343235"/>
          </a:xfrm>
          <a:prstGeom prst="rect">
            <a:avLst/>
          </a:prstGeom>
          <a:noFill/>
        </p:spPr>
        <p:txBody>
          <a:bodyPr wrap="square" rtlCol="0">
            <a:spAutoFit/>
          </a:bodyPr>
          <a:lstStyle/>
          <a:p>
            <a:pPr>
              <a:lnSpc>
                <a:spcPct val="130000"/>
              </a:lnSpc>
            </a:pPr>
            <a:r>
              <a:rPr lang="en-US" altLang="zh-CN" sz="1400" i="1" dirty="0" smtClean="0">
                <a:latin typeface="+mj-ea"/>
                <a:ea typeface="+mj-ea"/>
              </a:rPr>
              <a:t>1</a:t>
            </a:r>
            <a:endParaRPr lang="zh-CN" altLang="en-US" sz="1400" i="1" dirty="0" smtClean="0">
              <a:latin typeface="+mj-ea"/>
              <a:ea typeface="+mj-ea"/>
            </a:endParaRPr>
          </a:p>
        </p:txBody>
      </p:sp>
    </p:spTree>
    <p:extLst>
      <p:ext uri="{BB962C8B-B14F-4D97-AF65-F5344CB8AC3E}">
        <p14:creationId xmlns:p14="http://schemas.microsoft.com/office/powerpoint/2010/main" val="6753018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标题 1"/>
          <p:cNvSpPr>
            <a:spLocks noGrp="1"/>
          </p:cNvSpPr>
          <p:nvPr>
            <p:ph type="title"/>
            <p:custDataLst>
              <p:tags r:id="rId1"/>
            </p:custDataLst>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链路排查</a:t>
            </a:r>
            <a:endParaRPr lang="zh-CN" altLang="en-US" dirty="0"/>
          </a:p>
        </p:txBody>
      </p:sp>
      <p:graphicFrame>
        <p:nvGraphicFramePr>
          <p:cNvPr id="4" name="PA-内容占位符 3"/>
          <p:cNvGraphicFramePr>
            <a:graphicFrameLocks noGrp="1"/>
          </p:cNvGraphicFramePr>
          <p:nvPr>
            <p:ph idx="1"/>
            <p:custDataLst>
              <p:tags r:id="rId2"/>
            </p:custDataLst>
            <p:extLst>
              <p:ext uri="{D42A27DB-BD31-4B8C-83A1-F6EECF244321}">
                <p14:modId xmlns:p14="http://schemas.microsoft.com/office/powerpoint/2010/main" val="2040395049"/>
              </p:ext>
            </p:extLst>
          </p:nvPr>
        </p:nvGraphicFramePr>
        <p:xfrm>
          <a:off x="542791" y="1275265"/>
          <a:ext cx="11113478" cy="4204959"/>
        </p:xfrm>
        <a:graphic>
          <a:graphicData uri="http://schemas.openxmlformats.org/drawingml/2006/table">
            <a:tbl>
              <a:tblPr firstRow="1" bandRow="1">
                <a:tableStyleId>{9D7B26C5-4107-4FEC-AEDC-1716B250A1EF}</a:tableStyleId>
              </a:tblPr>
              <a:tblGrid>
                <a:gridCol w="1252025"/>
                <a:gridCol w="2208627"/>
                <a:gridCol w="2180493"/>
                <a:gridCol w="3094893"/>
                <a:gridCol w="2377440"/>
              </a:tblGrid>
              <a:tr h="928959">
                <a:tc>
                  <a:txBody>
                    <a:bodyPr/>
                    <a:lstStyle/>
                    <a:p>
                      <a:pPr algn="ctr"/>
                      <a:endParaRPr lang="zh-CN" altLang="en-US" sz="2000" dirty="0">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TT</a:t>
                      </a:r>
                      <a:r>
                        <a:rPr lang="zh-CN" altLang="en-US" sz="2200" dirty="0" smtClean="0">
                          <a:solidFill>
                            <a:schemeClr val="tx1"/>
                          </a:solidFill>
                          <a:latin typeface="+mj-ea"/>
                          <a:ea typeface="+mj-ea"/>
                        </a:rPr>
                        <a:t>日志平台</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SLS</a:t>
                      </a:r>
                      <a:r>
                        <a:rPr lang="zh-CN" altLang="en-US" sz="2200" dirty="0" smtClean="0">
                          <a:solidFill>
                            <a:schemeClr val="tx1"/>
                          </a:solidFill>
                          <a:latin typeface="+mj-ea"/>
                          <a:ea typeface="+mj-ea"/>
                        </a:rPr>
                        <a:t>日志服务</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err="1" smtClean="0">
                          <a:solidFill>
                            <a:schemeClr val="tx1"/>
                          </a:solidFill>
                          <a:latin typeface="+mj-ea"/>
                          <a:ea typeface="+mj-ea"/>
                        </a:rPr>
                        <a:t>TLog</a:t>
                      </a:r>
                      <a:r>
                        <a:rPr lang="zh-CN" altLang="en-US" sz="2200" dirty="0" smtClean="0">
                          <a:solidFill>
                            <a:schemeClr val="tx1"/>
                          </a:solidFill>
                          <a:latin typeface="+mj-ea"/>
                          <a:ea typeface="+mj-ea"/>
                        </a:rPr>
                        <a:t>日志平台</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PowerLog</a:t>
                      </a:r>
                      <a:r>
                        <a:rPr lang="zh-CN" altLang="en-US" sz="2200" dirty="0" smtClean="0">
                          <a:solidFill>
                            <a:schemeClr val="tx1"/>
                          </a:solidFill>
                          <a:latin typeface="+mj-ea"/>
                          <a:ea typeface="+mj-ea"/>
                        </a:rPr>
                        <a:t>日志</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接入成本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一般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一般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较高，各应用接入，重复配置多</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一般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r>
              <a:tr h="468000">
                <a:tc>
                  <a:txBody>
                    <a:bodyPr/>
                    <a:lstStyle/>
                    <a:p>
                      <a:pPr algn="ctr"/>
                      <a:r>
                        <a:rPr lang="zh-CN" altLang="en-US" sz="1600" dirty="0" smtClean="0">
                          <a:latin typeface="+mj-ea"/>
                          <a:ea typeface="+mj-ea"/>
                        </a:rPr>
                        <a:t>日志结构化</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侵入性</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低</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低</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高，需自定义日志结构</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高，需自定义日志结构</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r>
              <a:tr h="468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dirty="0" smtClean="0">
                          <a:latin typeface="+mj-ea"/>
                          <a:ea typeface="+mj-ea"/>
                        </a:rPr>
                        <a:t>链路方式</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smtClean="0">
                          <a:latin typeface="+mj-ea"/>
                          <a:ea typeface="+mj-ea"/>
                        </a:rPr>
                        <a:t>Logagent-&gt;</a:t>
                      </a:r>
                      <a:r>
                        <a:rPr lang="en-US" altLang="zh-CN" sz="1600" dirty="0" err="1" smtClean="0">
                          <a:latin typeface="+mj-ea"/>
                          <a:ea typeface="+mj-ea"/>
                        </a:rPr>
                        <a:t>tt</a:t>
                      </a:r>
                      <a:r>
                        <a:rPr lang="en-US" altLang="zh-CN" sz="1600" dirty="0" smtClean="0">
                          <a:latin typeface="+mj-ea"/>
                          <a:ea typeface="+mj-ea"/>
                        </a:rPr>
                        <a:t>-&gt;</a:t>
                      </a:r>
                      <a:r>
                        <a:rPr lang="en-US" altLang="zh-CN" sz="1600" dirty="0" err="1" smtClean="0">
                          <a:latin typeface="+mj-ea"/>
                          <a:ea typeface="+mj-ea"/>
                        </a:rPr>
                        <a:t>odps</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err="1" smtClean="0">
                          <a:latin typeface="+mj-ea"/>
                          <a:ea typeface="+mj-ea"/>
                        </a:rPr>
                        <a:t>Logtail</a:t>
                      </a:r>
                      <a:r>
                        <a:rPr lang="en-US" altLang="zh-CN" sz="1600" dirty="0" smtClean="0">
                          <a:latin typeface="+mj-ea"/>
                          <a:ea typeface="+mj-ea"/>
                        </a:rPr>
                        <a:t>-&gt;</a:t>
                      </a:r>
                      <a:r>
                        <a:rPr lang="en-US" altLang="zh-CN" sz="1600" dirty="0" err="1" smtClean="0">
                          <a:latin typeface="+mj-ea"/>
                          <a:ea typeface="+mj-ea"/>
                        </a:rPr>
                        <a:t>sls</a:t>
                      </a:r>
                      <a:r>
                        <a:rPr lang="en-US" altLang="zh-CN" sz="1600" dirty="0" smtClean="0">
                          <a:latin typeface="+mj-ea"/>
                          <a:ea typeface="+mj-ea"/>
                        </a:rPr>
                        <a:t>-&gt;</a:t>
                      </a:r>
                      <a:r>
                        <a:rPr lang="en-US" altLang="zh-CN" sz="1600" dirty="0" err="1" smtClean="0">
                          <a:latin typeface="+mj-ea"/>
                          <a:ea typeface="+mj-ea"/>
                        </a:rPr>
                        <a:t>odps</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err="1" smtClean="0">
                          <a:latin typeface="+mj-ea"/>
                          <a:ea typeface="+mj-ea"/>
                        </a:rPr>
                        <a:t>Tlog</a:t>
                      </a:r>
                      <a:r>
                        <a:rPr lang="en-US" altLang="zh-CN" sz="1600" dirty="0" smtClean="0">
                          <a:latin typeface="+mj-ea"/>
                          <a:ea typeface="+mj-ea"/>
                        </a:rPr>
                        <a:t>-&gt;</a:t>
                      </a:r>
                      <a:r>
                        <a:rPr lang="en-US" altLang="zh-CN" sz="1600" dirty="0" err="1" smtClean="0">
                          <a:latin typeface="+mj-ea"/>
                          <a:ea typeface="+mj-ea"/>
                        </a:rPr>
                        <a:t>eagleeye</a:t>
                      </a:r>
                      <a:r>
                        <a:rPr lang="en-US" altLang="zh-CN" sz="1600" dirty="0" smtClean="0">
                          <a:latin typeface="+mj-ea"/>
                          <a:ea typeface="+mj-ea"/>
                        </a:rPr>
                        <a:t>-&gt;</a:t>
                      </a:r>
                      <a:r>
                        <a:rPr lang="en-US" altLang="zh-CN" sz="1600" dirty="0" err="1" smtClean="0">
                          <a:latin typeface="+mj-ea"/>
                          <a:ea typeface="+mj-ea"/>
                        </a:rPr>
                        <a:t>odps</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err="1" smtClean="0">
                          <a:latin typeface="+mj-ea"/>
                          <a:ea typeface="+mj-ea"/>
                        </a:rPr>
                        <a:t>Tlog</a:t>
                      </a:r>
                      <a:r>
                        <a:rPr lang="en-US" altLang="zh-CN" sz="1600" dirty="0" smtClean="0">
                          <a:latin typeface="+mj-ea"/>
                          <a:ea typeface="+mj-ea"/>
                        </a:rPr>
                        <a:t>-&gt;</a:t>
                      </a:r>
                      <a:r>
                        <a:rPr lang="en-US" altLang="zh-CN" sz="1600" dirty="0" err="1" smtClean="0">
                          <a:latin typeface="+mj-ea"/>
                          <a:ea typeface="+mj-ea"/>
                        </a:rPr>
                        <a:t>sls</a:t>
                      </a:r>
                      <a:r>
                        <a:rPr lang="en-US" altLang="zh-CN" sz="1600" dirty="0" smtClean="0">
                          <a:latin typeface="+mj-ea"/>
                          <a:ea typeface="+mj-ea"/>
                        </a:rPr>
                        <a:t>-&gt;</a:t>
                      </a:r>
                      <a:r>
                        <a:rPr lang="en-US" altLang="zh-CN" sz="1600" dirty="0" err="1" smtClean="0">
                          <a:latin typeface="+mj-ea"/>
                          <a:ea typeface="+mj-ea"/>
                        </a:rPr>
                        <a:t>powerlog</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dirty="0" smtClean="0">
                          <a:latin typeface="+mj-ea"/>
                          <a:ea typeface="+mj-ea"/>
                        </a:rPr>
                        <a:t>调用链路</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r>
              <a:tr h="468000">
                <a:tc>
                  <a:txBody>
                    <a:bodyPr/>
                    <a:lstStyle/>
                    <a:p>
                      <a:pPr algn="ctr"/>
                      <a:r>
                        <a:rPr lang="zh-CN" altLang="en-US" sz="1600" dirty="0" smtClean="0">
                          <a:latin typeface="+mj-ea"/>
                          <a:ea typeface="+mj-ea"/>
                        </a:rPr>
                        <a:t>正则匹配</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全文检索</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tx1">
                        <a:lumMod val="20000"/>
                        <a:lumOff val="80000"/>
                      </a:schemeClr>
                    </a:solidFill>
                  </a:tcPr>
                </a:tc>
              </a:tr>
            </a:tbl>
          </a:graphicData>
        </a:graphic>
      </p:graphicFrame>
      <p:sp>
        <p:nvSpPr>
          <p:cNvPr id="5" name="PA-文本框 4"/>
          <p:cNvSpPr txBox="1"/>
          <p:nvPr>
            <p:custDataLst>
              <p:tags r:id="rId3"/>
            </p:custDataLst>
          </p:nvPr>
        </p:nvSpPr>
        <p:spPr>
          <a:xfrm>
            <a:off x="835543" y="930555"/>
            <a:ext cx="1620957" cy="344710"/>
          </a:xfrm>
          <a:prstGeom prst="rect">
            <a:avLst/>
          </a:prstGeom>
          <a:noFill/>
        </p:spPr>
        <p:txBody>
          <a:bodyPr wrap="none" rtlCol="0">
            <a:spAutoFit/>
          </a:bodyPr>
          <a:lstStyle/>
          <a:p>
            <a:pPr>
              <a:lnSpc>
                <a:spcPct val="130000"/>
              </a:lnSpc>
            </a:pPr>
            <a:r>
              <a:rPr lang="zh-CN" altLang="en-US" sz="1400" dirty="0" smtClean="0">
                <a:solidFill>
                  <a:schemeClr val="accent1"/>
                </a:solidFill>
                <a:latin typeface="Arial" panose="020B0604020202020204" pitchFamily="34" charset="0"/>
                <a:ea typeface="微软雅黑" panose="020B0503020204020204" pitchFamily="34" charset="-122"/>
              </a:rPr>
              <a:t>集团日志方案对比</a:t>
            </a:r>
          </a:p>
        </p:txBody>
      </p:sp>
      <p:sp>
        <p:nvSpPr>
          <p:cNvPr id="6" name="文本框 5"/>
          <p:cNvSpPr txBox="1"/>
          <p:nvPr/>
        </p:nvSpPr>
        <p:spPr>
          <a:xfrm>
            <a:off x="835543" y="5418367"/>
            <a:ext cx="7208159" cy="625171"/>
          </a:xfrm>
          <a:prstGeom prst="rect">
            <a:avLst/>
          </a:prstGeom>
          <a:noFill/>
        </p:spPr>
        <p:txBody>
          <a:bodyPr wrap="square" rtlCol="0">
            <a:spAutoFit/>
          </a:bodyPr>
          <a:lstStyle/>
          <a:p>
            <a:pPr>
              <a:lnSpc>
                <a:spcPct val="130000"/>
              </a:lnSpc>
            </a:pPr>
            <a:r>
              <a:rPr lang="zh-CN" altLang="en-US" sz="1400" dirty="0" smtClean="0">
                <a:latin typeface="+mj-ea"/>
                <a:ea typeface="+mj-ea"/>
              </a:rPr>
              <a:t>最后，排查方案选用</a:t>
            </a:r>
            <a:r>
              <a:rPr lang="en-US" altLang="zh-CN" sz="1400" dirty="0" err="1" smtClean="0">
                <a:latin typeface="+mj-ea"/>
                <a:ea typeface="+mj-ea"/>
              </a:rPr>
              <a:t>powerlog</a:t>
            </a:r>
            <a:r>
              <a:rPr lang="zh-CN" altLang="en-US" sz="1400" dirty="0" smtClean="0">
                <a:latin typeface="+mj-ea"/>
                <a:ea typeface="+mj-ea"/>
              </a:rPr>
              <a:t>日志平台，各方面都有支持，</a:t>
            </a:r>
            <a:endParaRPr lang="en-US" altLang="zh-CN" sz="1400" dirty="0" smtClean="0">
              <a:latin typeface="+mj-ea"/>
              <a:ea typeface="+mj-ea"/>
            </a:endParaRPr>
          </a:p>
          <a:p>
            <a:pPr>
              <a:lnSpc>
                <a:spcPct val="130000"/>
              </a:lnSpc>
            </a:pPr>
            <a:r>
              <a:rPr lang="zh-CN" altLang="en-US" sz="1400" dirty="0" smtClean="0">
                <a:latin typeface="+mj-ea"/>
                <a:ea typeface="+mj-ea"/>
              </a:rPr>
              <a:t>同时自身整合集团内中间件，省去了使用方不少力气</a:t>
            </a:r>
          </a:p>
        </p:txBody>
      </p:sp>
      <p:grpSp>
        <p:nvGrpSpPr>
          <p:cNvPr id="3" name="组合 2"/>
          <p:cNvGrpSpPr/>
          <p:nvPr/>
        </p:nvGrpSpPr>
        <p:grpSpPr>
          <a:xfrm>
            <a:off x="9165811" y="1040303"/>
            <a:ext cx="2768600" cy="4668051"/>
            <a:chOff x="9165811" y="1040303"/>
            <a:chExt cx="2768600" cy="4668051"/>
          </a:xfrm>
        </p:grpSpPr>
        <p:sp>
          <p:nvSpPr>
            <p:cNvPr id="7" name="矩形 6"/>
            <p:cNvSpPr/>
            <p:nvPr/>
          </p:nvSpPr>
          <p:spPr>
            <a:xfrm>
              <a:off x="9226891" y="1040303"/>
              <a:ext cx="2612572" cy="4668051"/>
            </a:xfrm>
            <a:prstGeom prst="rect">
              <a:avLst/>
            </a:prstGeom>
            <a:solidFill>
              <a:schemeClr val="accent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zh-CN" altLang="zh-CN" sz="2000" b="0" i="0" u="none" strike="noStrike" dirty="0">
                <a:effectLst/>
                <a:latin typeface="Arial" panose="020B0604020202020204" pitchFamily="34" charset="0"/>
              </a:endParaRPr>
            </a:p>
          </p:txBody>
        </p:sp>
        <p:sp>
          <p:nvSpPr>
            <p:cNvPr id="8" name="文本框 7"/>
            <p:cNvSpPr txBox="1"/>
            <p:nvPr/>
          </p:nvSpPr>
          <p:spPr>
            <a:xfrm>
              <a:off x="9165811" y="1472046"/>
              <a:ext cx="2768600" cy="461665"/>
            </a:xfrm>
            <a:prstGeom prst="rect">
              <a:avLst/>
            </a:prstGeom>
            <a:noFill/>
          </p:spPr>
          <p:txBody>
            <a:bodyPr wrap="square" rtlCol="0">
              <a:spAutoFit/>
            </a:bodyPr>
            <a:lstStyle/>
            <a:p>
              <a:pPr lvl="0" algn="ctr" fontAlgn="ctr"/>
              <a:r>
                <a:rPr lang="en-US" altLang="zh-CN" sz="2400" b="1" dirty="0">
                  <a:solidFill>
                    <a:schemeClr val="bg1"/>
                  </a:solidFill>
                  <a:latin typeface="微软雅黑" panose="020B0503020204020204" pitchFamily="34" charset="-122"/>
                  <a:ea typeface="微软雅黑" panose="020B0503020204020204" pitchFamily="34" charset="-122"/>
                </a:rPr>
                <a:t>PowerLog</a:t>
              </a:r>
              <a:r>
                <a:rPr lang="zh-CN" altLang="zh-CN" sz="2400" b="1" dirty="0">
                  <a:solidFill>
                    <a:schemeClr val="bg1"/>
                  </a:solidFill>
                  <a:latin typeface="微软雅黑" panose="020B0503020204020204" pitchFamily="34" charset="-122"/>
                  <a:ea typeface="微软雅黑" panose="020B0503020204020204" pitchFamily="34" charset="-122"/>
                </a:rPr>
                <a:t>日志</a:t>
              </a:r>
              <a:endParaRPr lang="zh-CN" altLang="zh-CN" sz="2400" dirty="0">
                <a:solidFill>
                  <a:schemeClr val="bg1"/>
                </a:solidFill>
                <a:latin typeface="Arial" panose="020B0604020202020204" pitchFamily="34" charset="0"/>
              </a:endParaRPr>
            </a:p>
          </p:txBody>
        </p:sp>
        <p:sp>
          <p:nvSpPr>
            <p:cNvPr id="9" name="矩形 8"/>
            <p:cNvSpPr/>
            <p:nvPr/>
          </p:nvSpPr>
          <p:spPr>
            <a:xfrm>
              <a:off x="10260541" y="2237331"/>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一般</a:t>
              </a:r>
              <a:endParaRPr lang="zh-CN" altLang="zh-CN" sz="2000" dirty="0">
                <a:latin typeface="Arial" panose="020B0604020202020204" pitchFamily="34" charset="0"/>
              </a:endParaRPr>
            </a:p>
          </p:txBody>
        </p:sp>
        <p:sp>
          <p:nvSpPr>
            <p:cNvPr id="10" name="矩形 9"/>
            <p:cNvSpPr/>
            <p:nvPr/>
          </p:nvSpPr>
          <p:spPr>
            <a:xfrm>
              <a:off x="10210010" y="2675461"/>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2" name="矩形 11"/>
            <p:cNvSpPr/>
            <p:nvPr/>
          </p:nvSpPr>
          <p:spPr>
            <a:xfrm>
              <a:off x="9337212" y="3167048"/>
              <a:ext cx="2492990"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高，需自定义日志结构</a:t>
              </a:r>
              <a:endParaRPr lang="zh-CN" altLang="zh-CN" sz="2000" dirty="0">
                <a:latin typeface="Arial" panose="020B0604020202020204" pitchFamily="34" charset="0"/>
              </a:endParaRPr>
            </a:p>
          </p:txBody>
        </p:sp>
        <p:sp>
          <p:nvSpPr>
            <p:cNvPr id="13" name="矩形 12"/>
            <p:cNvSpPr/>
            <p:nvPr/>
          </p:nvSpPr>
          <p:spPr>
            <a:xfrm>
              <a:off x="9261643" y="3621758"/>
              <a:ext cx="2543067" cy="369332"/>
            </a:xfrm>
            <a:prstGeom prst="rect">
              <a:avLst/>
            </a:prstGeom>
          </p:spPr>
          <p:txBody>
            <a:bodyPr wrap="none">
              <a:spAutoFit/>
            </a:bodyPr>
            <a:lstStyle/>
            <a:p>
              <a:pPr algn="ctr" fontAlgn="ctr"/>
              <a:r>
                <a:rPr lang="en-US" altLang="zh-CN" dirty="0" err="1">
                  <a:solidFill>
                    <a:srgbClr val="4B4D4F"/>
                  </a:solidFill>
                  <a:latin typeface="微软雅黑" panose="020B0503020204020204" pitchFamily="34" charset="-122"/>
                  <a:ea typeface="微软雅黑" panose="020B0503020204020204" pitchFamily="34" charset="-122"/>
                </a:rPr>
                <a:t>Tlog</a:t>
              </a:r>
              <a:r>
                <a:rPr lang="en-US" altLang="zh-CN" dirty="0">
                  <a:solidFill>
                    <a:srgbClr val="4B4D4F"/>
                  </a:solidFill>
                  <a:latin typeface="微软雅黑" panose="020B0503020204020204" pitchFamily="34" charset="-122"/>
                  <a:ea typeface="微软雅黑" panose="020B0503020204020204" pitchFamily="34" charset="-122"/>
                </a:rPr>
                <a:t>-&gt;</a:t>
              </a:r>
              <a:r>
                <a:rPr lang="en-US" altLang="zh-CN" dirty="0" err="1">
                  <a:solidFill>
                    <a:srgbClr val="4B4D4F"/>
                  </a:solidFill>
                  <a:latin typeface="微软雅黑" panose="020B0503020204020204" pitchFamily="34" charset="-122"/>
                  <a:ea typeface="微软雅黑" panose="020B0503020204020204" pitchFamily="34" charset="-122"/>
                </a:rPr>
                <a:t>sls</a:t>
              </a:r>
              <a:r>
                <a:rPr lang="en-US" altLang="zh-CN" dirty="0">
                  <a:solidFill>
                    <a:srgbClr val="4B4D4F"/>
                  </a:solidFill>
                  <a:latin typeface="微软雅黑" panose="020B0503020204020204" pitchFamily="34" charset="-122"/>
                  <a:ea typeface="微软雅黑" panose="020B0503020204020204" pitchFamily="34" charset="-122"/>
                </a:rPr>
                <a:t>-&gt;</a:t>
              </a:r>
              <a:r>
                <a:rPr lang="en-US" altLang="zh-CN" dirty="0" err="1">
                  <a:solidFill>
                    <a:srgbClr val="4B4D4F"/>
                  </a:solidFill>
                  <a:latin typeface="微软雅黑" panose="020B0503020204020204" pitchFamily="34" charset="-122"/>
                  <a:ea typeface="微软雅黑" panose="020B0503020204020204" pitchFamily="34" charset="-122"/>
                </a:rPr>
                <a:t>powerlog</a:t>
              </a:r>
              <a:endParaRPr lang="zh-CN" altLang="zh-CN" sz="2000" dirty="0">
                <a:latin typeface="Arial" panose="020B0604020202020204" pitchFamily="34" charset="0"/>
              </a:endParaRPr>
            </a:p>
          </p:txBody>
        </p:sp>
        <p:sp>
          <p:nvSpPr>
            <p:cNvPr id="14" name="矩形 13"/>
            <p:cNvSpPr/>
            <p:nvPr/>
          </p:nvSpPr>
          <p:spPr>
            <a:xfrm>
              <a:off x="10226944" y="4070456"/>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5" name="矩形 14"/>
            <p:cNvSpPr/>
            <p:nvPr/>
          </p:nvSpPr>
          <p:spPr>
            <a:xfrm>
              <a:off x="10226944" y="4557448"/>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6" name="矩形 15"/>
            <p:cNvSpPr/>
            <p:nvPr/>
          </p:nvSpPr>
          <p:spPr>
            <a:xfrm>
              <a:off x="10226945" y="5049035"/>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grpSp>
    </p:spTree>
    <p:extLst>
      <p:ext uri="{BB962C8B-B14F-4D97-AF65-F5344CB8AC3E}">
        <p14:creationId xmlns:p14="http://schemas.microsoft.com/office/powerpoint/2010/main" val="336552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链路排查</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8307" y="1014495"/>
            <a:ext cx="11535387" cy="2532489"/>
          </a:xfrm>
          <a:ln>
            <a:noFill/>
          </a:ln>
        </p:spPr>
      </p:pic>
      <p:pic>
        <p:nvPicPr>
          <p:cNvPr id="5" name="内容占位符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125" y="3790525"/>
            <a:ext cx="10953750" cy="2370874"/>
          </a:xfrm>
          <a:prstGeom prst="rect">
            <a:avLst/>
          </a:prstGeom>
          <a:ln>
            <a:noFill/>
          </a:ln>
        </p:spPr>
      </p:pic>
      <p:sp>
        <p:nvSpPr>
          <p:cNvPr id="6" name="文本框 5"/>
          <p:cNvSpPr txBox="1"/>
          <p:nvPr/>
        </p:nvSpPr>
        <p:spPr>
          <a:xfrm>
            <a:off x="5156150" y="1002478"/>
            <a:ext cx="1449659" cy="343235"/>
          </a:xfrm>
          <a:prstGeom prst="rect">
            <a:avLst/>
          </a:prstGeom>
          <a:noFill/>
        </p:spPr>
        <p:txBody>
          <a:bodyPr wrap="square" rtlCol="0">
            <a:spAutoFit/>
          </a:bodyPr>
          <a:lstStyle/>
          <a:p>
            <a:pPr>
              <a:lnSpc>
                <a:spcPct val="130000"/>
              </a:lnSpc>
            </a:pPr>
            <a:r>
              <a:rPr lang="en-US" altLang="zh-CN" sz="1400" dirty="0" err="1" smtClean="0">
                <a:latin typeface="Arial" panose="020B0604020202020204" pitchFamily="34" charset="0"/>
                <a:ea typeface="微软雅黑" panose="020B0503020204020204" pitchFamily="34" charset="-122"/>
              </a:rPr>
              <a:t>Tlog</a:t>
            </a:r>
            <a:r>
              <a:rPr lang="zh-CN" altLang="en-US" sz="1400" dirty="0" smtClean="0">
                <a:latin typeface="Arial" panose="020B0604020202020204" pitchFamily="34" charset="0"/>
                <a:ea typeface="微软雅黑" panose="020B0503020204020204" pitchFamily="34" charset="-122"/>
              </a:rPr>
              <a:t>方案结构图</a:t>
            </a:r>
          </a:p>
        </p:txBody>
      </p:sp>
      <p:sp>
        <p:nvSpPr>
          <p:cNvPr id="7" name="文本框 6"/>
          <p:cNvSpPr txBox="1"/>
          <p:nvPr/>
        </p:nvSpPr>
        <p:spPr>
          <a:xfrm>
            <a:off x="5114426" y="3630924"/>
            <a:ext cx="1963147" cy="372410"/>
          </a:xfrm>
          <a:prstGeom prst="rect">
            <a:avLst/>
          </a:prstGeom>
          <a:noFill/>
        </p:spPr>
        <p:txBody>
          <a:bodyPr wrap="square" rtlCol="0">
            <a:spAutoFit/>
          </a:bodyPr>
          <a:lstStyle/>
          <a:p>
            <a:pPr>
              <a:lnSpc>
                <a:spcPct val="130000"/>
              </a:lnSpc>
            </a:pPr>
            <a:r>
              <a:rPr lang="en-US" altLang="zh-CN" sz="1400" dirty="0" err="1" smtClean="0">
                <a:latin typeface="Arial" panose="020B0604020202020204" pitchFamily="34" charset="0"/>
                <a:ea typeface="微软雅黑" panose="020B0503020204020204" pitchFamily="34" charset="-122"/>
              </a:rPr>
              <a:t>Powerlog</a:t>
            </a:r>
            <a:r>
              <a:rPr lang="zh-CN" altLang="en-US" sz="1400" dirty="0" smtClean="0">
                <a:latin typeface="Arial" panose="020B0604020202020204" pitchFamily="34" charset="0"/>
                <a:ea typeface="微软雅黑" panose="020B0503020204020204" pitchFamily="34" charset="-122"/>
              </a:rPr>
              <a:t>方案结构图</a:t>
            </a: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2375" y="2644601"/>
            <a:ext cx="4810125" cy="1828800"/>
          </a:xfrm>
          <a:prstGeom prst="rect">
            <a:avLst/>
          </a:prstGeom>
        </p:spPr>
      </p:pic>
    </p:spTree>
    <p:extLst>
      <p:ext uri="{BB962C8B-B14F-4D97-AF65-F5344CB8AC3E}">
        <p14:creationId xmlns:p14="http://schemas.microsoft.com/office/powerpoint/2010/main" val="2032449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a:t>链路排查</a:t>
            </a:r>
          </a:p>
        </p:txBody>
      </p:sp>
      <p:sp>
        <p:nvSpPr>
          <p:cNvPr id="3" name="内容占位符 2"/>
          <p:cNvSpPr>
            <a:spLocks noGrp="1"/>
          </p:cNvSpPr>
          <p:nvPr>
            <p:ph idx="1"/>
          </p:nvPr>
        </p:nvSpPr>
        <p:spPr/>
        <p:txBody>
          <a:bodyPr/>
          <a:lstStyle/>
          <a:p>
            <a:r>
              <a:rPr lang="zh-CN" altLang="en-US" dirty="0" smtClean="0"/>
              <a:t>效果展示</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0757" y="930555"/>
            <a:ext cx="6663511" cy="5731551"/>
          </a:xfrm>
          <a:prstGeom prst="rect">
            <a:avLst/>
          </a:prstGeom>
        </p:spPr>
      </p:pic>
    </p:spTree>
    <p:extLst>
      <p:ext uri="{BB962C8B-B14F-4D97-AF65-F5344CB8AC3E}">
        <p14:creationId xmlns:p14="http://schemas.microsoft.com/office/powerpoint/2010/main" val="15646014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a:t>链路排查</a:t>
            </a:r>
          </a:p>
        </p:txBody>
      </p:sp>
      <p:sp>
        <p:nvSpPr>
          <p:cNvPr id="3" name="内容占位符 2"/>
          <p:cNvSpPr>
            <a:spLocks noGrp="1"/>
          </p:cNvSpPr>
          <p:nvPr>
            <p:ph idx="1"/>
          </p:nvPr>
        </p:nvSpPr>
        <p:spPr/>
        <p:txBody>
          <a:bodyPr/>
          <a:lstStyle/>
          <a:p>
            <a:r>
              <a:rPr lang="zh-CN" altLang="en-US" dirty="0" smtClean="0"/>
              <a:t>效果展示</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323" y="1696618"/>
            <a:ext cx="8391810" cy="4478003"/>
          </a:xfrm>
          <a:prstGeom prst="rect">
            <a:avLst/>
          </a:prstGeom>
        </p:spPr>
      </p:pic>
    </p:spTree>
    <p:extLst>
      <p:ext uri="{BB962C8B-B14F-4D97-AF65-F5344CB8AC3E}">
        <p14:creationId xmlns:p14="http://schemas.microsoft.com/office/powerpoint/2010/main" val="5350075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未来的思考</a:t>
            </a:r>
            <a:endParaRPr lang="zh-CN" altLang="en-US" dirty="0"/>
          </a:p>
        </p:txBody>
      </p:sp>
      <p:sp>
        <p:nvSpPr>
          <p:cNvPr id="3" name="内容占位符 2"/>
          <p:cNvSpPr>
            <a:spLocks noGrp="1"/>
          </p:cNvSpPr>
          <p:nvPr>
            <p:ph idx="1"/>
          </p:nvPr>
        </p:nvSpPr>
        <p:spPr/>
        <p:txBody>
          <a:bodyPr/>
          <a:lstStyle/>
          <a:p>
            <a:r>
              <a:rPr lang="zh-CN" altLang="en-US" dirty="0"/>
              <a:t>工</a:t>
            </a:r>
            <a:r>
              <a:rPr lang="zh-CN" altLang="en-US" dirty="0" smtClean="0"/>
              <a:t>单审核能否根据历史审核情况，给出相似审核提示，或者将审核结果提前，缩短审核整体时长</a:t>
            </a:r>
            <a:endParaRPr lang="en-US" altLang="zh-CN" dirty="0" smtClean="0"/>
          </a:p>
          <a:p>
            <a:r>
              <a:rPr lang="zh-CN" altLang="en-US" dirty="0" smtClean="0"/>
              <a:t>指标监控、链路排查都是平台外的解决方案，还需要整合信息到</a:t>
            </a:r>
            <a:r>
              <a:rPr lang="en-US" altLang="zh-CN" dirty="0" err="1" smtClean="0"/>
              <a:t>bss</a:t>
            </a:r>
            <a:r>
              <a:rPr lang="zh-CN" altLang="en-US" dirty="0" smtClean="0"/>
              <a:t>中或者结合</a:t>
            </a:r>
            <a:r>
              <a:rPr lang="en-US" altLang="zh-CN" dirty="0" err="1" smtClean="0"/>
              <a:t>hoder</a:t>
            </a:r>
            <a:r>
              <a:rPr lang="zh-CN" altLang="en-US" dirty="0" smtClean="0"/>
              <a:t>能力做升级，降低使用的复杂度</a:t>
            </a:r>
            <a:endParaRPr lang="zh-CN" altLang="en-US" dirty="0"/>
          </a:p>
        </p:txBody>
      </p:sp>
    </p:spTree>
    <p:extLst>
      <p:ext uri="{BB962C8B-B14F-4D97-AF65-F5344CB8AC3E}">
        <p14:creationId xmlns:p14="http://schemas.microsoft.com/office/powerpoint/2010/main" val="15008885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63523" r="-1"/>
          <a:stretch/>
        </p:blipFill>
        <p:spPr>
          <a:xfrm rot="163951" flipH="1">
            <a:off x="-1820859" y="-352461"/>
            <a:ext cx="5737473" cy="10485837"/>
          </a:xfrm>
          <a:custGeom>
            <a:avLst/>
            <a:gdLst>
              <a:gd name="connsiteX0" fmla="*/ 7286465 w 7286465"/>
              <a:gd name="connsiteY0" fmla="*/ 0 h 13082003"/>
              <a:gd name="connsiteX1" fmla="*/ 7286465 w 7286465"/>
              <a:gd name="connsiteY1" fmla="*/ 13082003 h 13082003"/>
              <a:gd name="connsiteX2" fmla="*/ 0 w 7286465"/>
              <a:gd name="connsiteY2" fmla="*/ 13082003 h 13082003"/>
              <a:gd name="connsiteX3" fmla="*/ 0 w 7286465"/>
              <a:gd name="connsiteY3" fmla="*/ 2501001 h 13082003"/>
              <a:gd name="connsiteX4" fmla="*/ 1800091 w 7286465"/>
              <a:gd name="connsiteY4" fmla="*/ 774783 h 13082003"/>
              <a:gd name="connsiteX5" fmla="*/ 2662945 w 7286465"/>
              <a:gd name="connsiteY5" fmla="*/ 0 h 13082003"/>
              <a:gd name="connsiteX6" fmla="*/ 7286465 w 7286465"/>
              <a:gd name="connsiteY6" fmla="*/ 0 h 1308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465" h="13082003">
                <a:moveTo>
                  <a:pt x="7286465" y="0"/>
                </a:moveTo>
                <a:lnTo>
                  <a:pt x="7286465" y="13082003"/>
                </a:lnTo>
                <a:lnTo>
                  <a:pt x="0" y="13082003"/>
                </a:lnTo>
                <a:lnTo>
                  <a:pt x="0" y="2501001"/>
                </a:lnTo>
                <a:lnTo>
                  <a:pt x="1800091" y="774783"/>
                </a:lnTo>
                <a:lnTo>
                  <a:pt x="2662945" y="0"/>
                </a:lnTo>
                <a:lnTo>
                  <a:pt x="7286465" y="0"/>
                </a:lnTo>
                <a:close/>
              </a:path>
            </a:pathLst>
          </a:custGeom>
        </p:spPr>
      </p:pic>
      <p:pic>
        <p:nvPicPr>
          <p:cNvPr id="17" name="图片 16"/>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63523" r="-1"/>
          <a:stretch/>
        </p:blipFill>
        <p:spPr>
          <a:xfrm rot="21436049">
            <a:off x="8249970" y="-352461"/>
            <a:ext cx="5737473" cy="10485837"/>
          </a:xfrm>
          <a:custGeom>
            <a:avLst/>
            <a:gdLst>
              <a:gd name="connsiteX0" fmla="*/ 7286465 w 7286465"/>
              <a:gd name="connsiteY0" fmla="*/ 0 h 13082003"/>
              <a:gd name="connsiteX1" fmla="*/ 7286465 w 7286465"/>
              <a:gd name="connsiteY1" fmla="*/ 13082003 h 13082003"/>
              <a:gd name="connsiteX2" fmla="*/ 0 w 7286465"/>
              <a:gd name="connsiteY2" fmla="*/ 13082003 h 13082003"/>
              <a:gd name="connsiteX3" fmla="*/ 0 w 7286465"/>
              <a:gd name="connsiteY3" fmla="*/ 2501001 h 13082003"/>
              <a:gd name="connsiteX4" fmla="*/ 1800091 w 7286465"/>
              <a:gd name="connsiteY4" fmla="*/ 774783 h 13082003"/>
              <a:gd name="connsiteX5" fmla="*/ 2662945 w 7286465"/>
              <a:gd name="connsiteY5" fmla="*/ 0 h 13082003"/>
              <a:gd name="connsiteX6" fmla="*/ 7286465 w 7286465"/>
              <a:gd name="connsiteY6" fmla="*/ 0 h 1308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465" h="13082003">
                <a:moveTo>
                  <a:pt x="7286465" y="0"/>
                </a:moveTo>
                <a:lnTo>
                  <a:pt x="7286465" y="13082003"/>
                </a:lnTo>
                <a:lnTo>
                  <a:pt x="0" y="13082003"/>
                </a:lnTo>
                <a:lnTo>
                  <a:pt x="0" y="2501001"/>
                </a:lnTo>
                <a:lnTo>
                  <a:pt x="1800091" y="774783"/>
                </a:lnTo>
                <a:lnTo>
                  <a:pt x="2662945" y="0"/>
                </a:lnTo>
                <a:lnTo>
                  <a:pt x="7286465" y="0"/>
                </a:lnTo>
                <a:close/>
              </a:path>
            </a:pathLst>
          </a:custGeom>
        </p:spPr>
      </p:pic>
      <p:grpSp>
        <p:nvGrpSpPr>
          <p:cNvPr id="3" name="组合 2"/>
          <p:cNvGrpSpPr/>
          <p:nvPr/>
        </p:nvGrpSpPr>
        <p:grpSpPr>
          <a:xfrm>
            <a:off x="2224041" y="2396317"/>
            <a:ext cx="7712439" cy="2160000"/>
            <a:chOff x="2224041" y="2396317"/>
            <a:chExt cx="7712439" cy="2160000"/>
          </a:xfrm>
        </p:grpSpPr>
        <p:sp>
          <p:nvSpPr>
            <p:cNvPr id="2" name="圆角矩形 1"/>
            <p:cNvSpPr/>
            <p:nvPr/>
          </p:nvSpPr>
          <p:spPr>
            <a:xfrm>
              <a:off x="2224041" y="2396317"/>
              <a:ext cx="7712439"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7911843" y="2448569"/>
              <a:ext cx="1139498" cy="1825693"/>
            </a:xfrm>
            <a:prstGeom prst="rect">
              <a:avLst/>
            </a:prstGeom>
          </p:spPr>
          <p:txBody>
            <a:bodyPr wrap="square">
              <a:spAutoFit/>
            </a:bodyPr>
            <a:lstStyle/>
            <a:p>
              <a:pPr>
                <a:lnSpc>
                  <a:spcPct val="130000"/>
                </a:lnSpc>
              </a:pPr>
              <a:r>
                <a:rPr lang="en-US" altLang="zh-CN" sz="9600" b="1" dirty="0">
                  <a:ln w="0">
                    <a:solidFill>
                      <a:schemeClr val="accent1"/>
                    </a:solidFill>
                  </a:ln>
                  <a:solidFill>
                    <a:schemeClr val="accent1"/>
                  </a:solidFill>
                  <a:effectLst>
                    <a:outerShdw blurRad="38100" dist="25400" dir="5400000" algn="ctr" rotWithShape="0">
                      <a:srgbClr val="6E747A">
                        <a:alpha val="43000"/>
                      </a:srgbClr>
                    </a:outerShdw>
                  </a:effectLst>
                  <a:latin typeface="+mj-ea"/>
                  <a:cs typeface="Times New Roman" panose="02020603050405020304" pitchFamily="18" charset="0"/>
                </a:rPr>
                <a:t>S</a:t>
              </a:r>
              <a:endParaRPr lang="zh-CN" altLang="en-US" sz="9600" b="1" dirty="0">
                <a:ln w="0">
                  <a:solidFill>
                    <a:schemeClr val="accent1"/>
                  </a:solidFill>
                </a:ln>
                <a:solidFill>
                  <a:schemeClr val="accent1"/>
                </a:solidFill>
                <a:effectLst>
                  <a:outerShdw blurRad="38100" dist="25400" dir="5400000" algn="ctr" rotWithShape="0">
                    <a:srgbClr val="6E747A">
                      <a:alpha val="43000"/>
                    </a:srgbClr>
                  </a:outerShdw>
                </a:effectLst>
                <a:latin typeface="+mj-ea"/>
                <a:cs typeface="Times New Roman" panose="02020603050405020304" pitchFamily="18" charset="0"/>
              </a:endParaRPr>
            </a:p>
          </p:txBody>
        </p:sp>
        <p:sp>
          <p:nvSpPr>
            <p:cNvPr id="15" name="文本框 14"/>
            <p:cNvSpPr txBox="1"/>
            <p:nvPr/>
          </p:nvSpPr>
          <p:spPr>
            <a:xfrm>
              <a:off x="3337268" y="2459011"/>
              <a:ext cx="5074842" cy="1825693"/>
            </a:xfrm>
            <a:prstGeom prst="rect">
              <a:avLst/>
            </a:prstGeom>
            <a:noFill/>
          </p:spPr>
          <p:txBody>
            <a:bodyPr wrap="square" rtlCol="0">
              <a:spAutoFit/>
            </a:bodyPr>
            <a:lstStyle/>
            <a:p>
              <a:pPr>
                <a:lnSpc>
                  <a:spcPct val="130000"/>
                </a:lnSpc>
              </a:pPr>
              <a:r>
                <a:rPr lang="en-US" altLang="zh-CN" sz="9600" b="1" dirty="0" smtClean="0">
                  <a:effectLst>
                    <a:outerShdw blurRad="38100" dist="38100" dir="2700000" algn="tl">
                      <a:srgbClr val="000000">
                        <a:alpha val="43137"/>
                      </a:srgbClr>
                    </a:outerShdw>
                  </a:effectLst>
                  <a:latin typeface="+mj-ea"/>
                  <a:ea typeface="+mj-ea"/>
                </a:rPr>
                <a:t>THANK</a:t>
              </a:r>
              <a:endParaRPr lang="zh-CN" altLang="en-US" sz="9600" b="1" dirty="0" smtClean="0">
                <a:effectLst>
                  <a:outerShdw blurRad="38100" dist="38100" dir="2700000" algn="tl">
                    <a:srgbClr val="000000">
                      <a:alpha val="43137"/>
                    </a:srgbClr>
                  </a:outerShdw>
                </a:effectLst>
                <a:latin typeface="+mj-ea"/>
                <a:ea typeface="+mj-ea"/>
              </a:endParaRPr>
            </a:p>
          </p:txBody>
        </p:sp>
      </p:grpSp>
    </p:spTree>
    <p:extLst>
      <p:ext uri="{BB962C8B-B14F-4D97-AF65-F5344CB8AC3E}">
        <p14:creationId xmlns:p14="http://schemas.microsoft.com/office/powerpoint/2010/main" val="2071168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89409" y="1761633"/>
            <a:ext cx="3823854" cy="3791317"/>
            <a:chOff x="4255511" y="1480559"/>
            <a:chExt cx="3823854" cy="3791317"/>
          </a:xfrm>
        </p:grpSpPr>
        <p:sp>
          <p:nvSpPr>
            <p:cNvPr id="24" name="菱形 23"/>
            <p:cNvSpPr/>
            <p:nvPr/>
          </p:nvSpPr>
          <p:spPr>
            <a:xfrm rot="-5400000">
              <a:off x="4368326" y="2436524"/>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5324289" y="1480559"/>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p:nvSpPr>
          <p:spPr>
            <a:xfrm rot="5400000">
              <a:off x="6280253" y="2436523"/>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p:nvSpPr>
          <p:spPr>
            <a:xfrm rot="10800000">
              <a:off x="5324288" y="3359949"/>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标题 1"/>
          <p:cNvSpPr txBox="1">
            <a:spLocks/>
          </p:cNvSpPr>
          <p:nvPr/>
        </p:nvSpPr>
        <p:spPr>
          <a:xfrm>
            <a:off x="622301" y="134544"/>
            <a:ext cx="10954459" cy="796011"/>
          </a:xfrm>
          <a:prstGeom prst="rect">
            <a:avLst/>
          </a:prstGeom>
        </p:spPr>
        <p:txBody>
          <a:bodyPr/>
          <a:lst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a:lstStyle>
          <a:p>
            <a:r>
              <a:rPr lang="en-US" altLang="zh-CN" dirty="0" smtClean="0"/>
              <a:t>1.</a:t>
            </a:r>
            <a:r>
              <a:rPr lang="zh-CN" altLang="en-US" dirty="0" smtClean="0"/>
              <a:t>业务介绍</a:t>
            </a:r>
            <a:endParaRPr lang="zh-CN" altLang="en-US" dirty="0"/>
          </a:p>
        </p:txBody>
      </p:sp>
      <p:sp>
        <p:nvSpPr>
          <p:cNvPr id="6" name="矩形 5"/>
          <p:cNvSpPr/>
          <p:nvPr/>
        </p:nvSpPr>
        <p:spPr>
          <a:xfrm>
            <a:off x="700140" y="960982"/>
            <a:ext cx="3422732" cy="566309"/>
          </a:xfrm>
          <a:prstGeom prst="rect">
            <a:avLst/>
          </a:prstGeom>
        </p:spPr>
        <p:txBody>
          <a:bodyPr wrap="none">
            <a:spAutoFit/>
          </a:bodyPr>
          <a:lstStyle/>
          <a:p>
            <a:pPr marL="361950" lvl="0" indent="-361950" algn="just" defTabSz="685800">
              <a:lnSpc>
                <a:spcPct val="110000"/>
              </a:lnSpc>
              <a:spcBef>
                <a:spcPts val="1200"/>
              </a:spcBef>
              <a:buClr>
                <a:srgbClr val="DC5C31"/>
              </a:buClr>
              <a:buSzPct val="60000"/>
              <a:buFont typeface="Wingdings 2" panose="05020102010507070707" pitchFamily="18" charset="2"/>
              <a:buChar char=""/>
            </a:pPr>
            <a:r>
              <a:rPr lang="zh-CN" altLang="en-US" sz="2800" dirty="0">
                <a:solidFill>
                  <a:srgbClr val="DC5C31"/>
                </a:solidFill>
                <a:latin typeface="黑体" panose="02010609060101010101" pitchFamily="49" charset="-122"/>
              </a:rPr>
              <a:t>广告审核业务介绍</a:t>
            </a:r>
            <a:endParaRPr lang="en-US" altLang="zh-CN" sz="2800" dirty="0">
              <a:solidFill>
                <a:srgbClr val="DC5C31"/>
              </a:solidFill>
              <a:latin typeface="黑体" panose="02010609060101010101" pitchFamily="49" charset="-122"/>
            </a:endParaRPr>
          </a:p>
        </p:txBody>
      </p:sp>
      <p:sp>
        <p:nvSpPr>
          <p:cNvPr id="13" name="auction_129955"/>
          <p:cNvSpPr>
            <a:spLocks noChangeAspect="1"/>
          </p:cNvSpPr>
          <p:nvPr/>
        </p:nvSpPr>
        <p:spPr bwMode="auto">
          <a:xfrm>
            <a:off x="4829935" y="3365619"/>
            <a:ext cx="609684" cy="608763"/>
          </a:xfrm>
          <a:custGeom>
            <a:avLst/>
            <a:gdLst>
              <a:gd name="T0" fmla="*/ 4210 w 6827"/>
              <a:gd name="T1" fmla="*/ 4779 h 6827"/>
              <a:gd name="T2" fmla="*/ 4324 w 6827"/>
              <a:gd name="T3" fmla="*/ 4437 h 6827"/>
              <a:gd name="T4" fmla="*/ 4437 w 6827"/>
              <a:gd name="T5" fmla="*/ 3982 h 6827"/>
              <a:gd name="T6" fmla="*/ 6827 w 6827"/>
              <a:gd name="T7" fmla="*/ 3868 h 6827"/>
              <a:gd name="T8" fmla="*/ 6713 w 6827"/>
              <a:gd name="T9" fmla="*/ 341 h 6827"/>
              <a:gd name="T10" fmla="*/ 6258 w 6827"/>
              <a:gd name="T11" fmla="*/ 114 h 6827"/>
              <a:gd name="T12" fmla="*/ 5234 w 6827"/>
              <a:gd name="T13" fmla="*/ 0 h 6827"/>
              <a:gd name="T14" fmla="*/ 5120 w 6827"/>
              <a:gd name="T15" fmla="*/ 341 h 6827"/>
              <a:gd name="T16" fmla="*/ 3982 w 6827"/>
              <a:gd name="T17" fmla="*/ 114 h 6827"/>
              <a:gd name="T18" fmla="*/ 2958 w 6827"/>
              <a:gd name="T19" fmla="*/ 0 h 6827"/>
              <a:gd name="T20" fmla="*/ 2844 w 6827"/>
              <a:gd name="T21" fmla="*/ 341 h 6827"/>
              <a:gd name="T22" fmla="*/ 1707 w 6827"/>
              <a:gd name="T23" fmla="*/ 114 h 6827"/>
              <a:gd name="T24" fmla="*/ 683 w 6827"/>
              <a:gd name="T25" fmla="*/ 0 h 6827"/>
              <a:gd name="T26" fmla="*/ 569 w 6827"/>
              <a:gd name="T27" fmla="*/ 341 h 6827"/>
              <a:gd name="T28" fmla="*/ 0 w 6827"/>
              <a:gd name="T29" fmla="*/ 455 h 6827"/>
              <a:gd name="T30" fmla="*/ 114 w 6827"/>
              <a:gd name="T31" fmla="*/ 3982 h 6827"/>
              <a:gd name="T32" fmla="*/ 2389 w 6827"/>
              <a:gd name="T33" fmla="*/ 4324 h 6827"/>
              <a:gd name="T34" fmla="*/ 2617 w 6827"/>
              <a:gd name="T35" fmla="*/ 4437 h 6827"/>
              <a:gd name="T36" fmla="*/ 2731 w 6827"/>
              <a:gd name="T37" fmla="*/ 4892 h 6827"/>
              <a:gd name="T38" fmla="*/ 3072 w 6827"/>
              <a:gd name="T39" fmla="*/ 6599 h 6827"/>
              <a:gd name="T40" fmla="*/ 0 w 6827"/>
              <a:gd name="T41" fmla="*/ 6713 h 6827"/>
              <a:gd name="T42" fmla="*/ 6713 w 6827"/>
              <a:gd name="T43" fmla="*/ 6827 h 6827"/>
              <a:gd name="T44" fmla="*/ 6713 w 6827"/>
              <a:gd name="T45" fmla="*/ 6599 h 6827"/>
              <a:gd name="T46" fmla="*/ 3755 w 6827"/>
              <a:gd name="T47" fmla="*/ 4892 h 6827"/>
              <a:gd name="T48" fmla="*/ 5348 w 6827"/>
              <a:gd name="T49" fmla="*/ 228 h 6827"/>
              <a:gd name="T50" fmla="*/ 6030 w 6827"/>
              <a:gd name="T51" fmla="*/ 455 h 6827"/>
              <a:gd name="T52" fmla="*/ 5348 w 6827"/>
              <a:gd name="T53" fmla="*/ 683 h 6827"/>
              <a:gd name="T54" fmla="*/ 5348 w 6827"/>
              <a:gd name="T55" fmla="*/ 228 h 6827"/>
              <a:gd name="T56" fmla="*/ 3755 w 6827"/>
              <a:gd name="T57" fmla="*/ 228 h 6827"/>
              <a:gd name="T58" fmla="*/ 3755 w 6827"/>
              <a:gd name="T59" fmla="*/ 683 h 6827"/>
              <a:gd name="T60" fmla="*/ 3072 w 6827"/>
              <a:gd name="T61" fmla="*/ 455 h 6827"/>
              <a:gd name="T62" fmla="*/ 796 w 6827"/>
              <a:gd name="T63" fmla="*/ 228 h 6827"/>
              <a:gd name="T64" fmla="*/ 1479 w 6827"/>
              <a:gd name="T65" fmla="*/ 455 h 6827"/>
              <a:gd name="T66" fmla="*/ 796 w 6827"/>
              <a:gd name="T67" fmla="*/ 683 h 6827"/>
              <a:gd name="T68" fmla="*/ 796 w 6827"/>
              <a:gd name="T69" fmla="*/ 228 h 6827"/>
              <a:gd name="T70" fmla="*/ 569 w 6827"/>
              <a:gd name="T71" fmla="*/ 569 h 6827"/>
              <a:gd name="T72" fmla="*/ 569 w 6827"/>
              <a:gd name="T73" fmla="*/ 796 h 6827"/>
              <a:gd name="T74" fmla="*/ 1593 w 6827"/>
              <a:gd name="T75" fmla="*/ 910 h 6827"/>
              <a:gd name="T76" fmla="*/ 1707 w 6827"/>
              <a:gd name="T77" fmla="*/ 796 h 6827"/>
              <a:gd name="T78" fmla="*/ 2844 w 6827"/>
              <a:gd name="T79" fmla="*/ 569 h 6827"/>
              <a:gd name="T80" fmla="*/ 2844 w 6827"/>
              <a:gd name="T81" fmla="*/ 796 h 6827"/>
              <a:gd name="T82" fmla="*/ 3868 w 6827"/>
              <a:gd name="T83" fmla="*/ 910 h 6827"/>
              <a:gd name="T84" fmla="*/ 3982 w 6827"/>
              <a:gd name="T85" fmla="*/ 796 h 6827"/>
              <a:gd name="T86" fmla="*/ 5120 w 6827"/>
              <a:gd name="T87" fmla="*/ 569 h 6827"/>
              <a:gd name="T88" fmla="*/ 5120 w 6827"/>
              <a:gd name="T89" fmla="*/ 796 h 6827"/>
              <a:gd name="T90" fmla="*/ 6144 w 6827"/>
              <a:gd name="T91" fmla="*/ 910 h 6827"/>
              <a:gd name="T92" fmla="*/ 6258 w 6827"/>
              <a:gd name="T93" fmla="*/ 796 h 6827"/>
              <a:gd name="T94" fmla="*/ 6599 w 6827"/>
              <a:gd name="T95" fmla="*/ 569 h 6827"/>
              <a:gd name="T96" fmla="*/ 4324 w 6827"/>
              <a:gd name="T97" fmla="*/ 3755 h 6827"/>
              <a:gd name="T98" fmla="*/ 2503 w 6827"/>
              <a:gd name="T99" fmla="*/ 3755 h 6827"/>
              <a:gd name="T100" fmla="*/ 228 w 6827"/>
              <a:gd name="T101" fmla="*/ 3755 h 6827"/>
              <a:gd name="T102" fmla="*/ 4210 w 6827"/>
              <a:gd name="T103" fmla="*/ 3982 h 6827"/>
              <a:gd name="T104" fmla="*/ 4096 w 6827"/>
              <a:gd name="T105" fmla="*/ 4210 h 6827"/>
              <a:gd name="T106" fmla="*/ 2617 w 6827"/>
              <a:gd name="T107" fmla="*/ 4210 h 6827"/>
              <a:gd name="T108" fmla="*/ 4210 w 6827"/>
              <a:gd name="T109" fmla="*/ 3982 h 6827"/>
              <a:gd name="T110" fmla="*/ 3982 w 6827"/>
              <a:gd name="T111" fmla="*/ 4437 h 6827"/>
              <a:gd name="T112" fmla="*/ 3641 w 6827"/>
              <a:gd name="T113" fmla="*/ 4665 h 6827"/>
              <a:gd name="T114" fmla="*/ 2844 w 6827"/>
              <a:gd name="T115" fmla="*/ 4665 h 6827"/>
              <a:gd name="T116" fmla="*/ 3527 w 6827"/>
              <a:gd name="T117" fmla="*/ 6599 h 6827"/>
              <a:gd name="T118" fmla="*/ 3300 w 6827"/>
              <a:gd name="T119" fmla="*/ 4892 h 6827"/>
              <a:gd name="T120" fmla="*/ 3527 w 6827"/>
              <a:gd name="T121" fmla="*/ 6599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827" h="6827">
                <a:moveTo>
                  <a:pt x="4096" y="4892"/>
                </a:moveTo>
                <a:cubicBezTo>
                  <a:pt x="4159" y="4892"/>
                  <a:pt x="4210" y="4841"/>
                  <a:pt x="4210" y="4779"/>
                </a:cubicBezTo>
                <a:lnTo>
                  <a:pt x="4210" y="4437"/>
                </a:lnTo>
                <a:lnTo>
                  <a:pt x="4324" y="4437"/>
                </a:lnTo>
                <a:cubicBezTo>
                  <a:pt x="4386" y="4437"/>
                  <a:pt x="4437" y="4386"/>
                  <a:pt x="4437" y="4324"/>
                </a:cubicBezTo>
                <a:lnTo>
                  <a:pt x="4437" y="3982"/>
                </a:lnTo>
                <a:lnTo>
                  <a:pt x="6713" y="3982"/>
                </a:lnTo>
                <a:cubicBezTo>
                  <a:pt x="6776" y="3982"/>
                  <a:pt x="6827" y="3931"/>
                  <a:pt x="6827" y="3868"/>
                </a:cubicBezTo>
                <a:lnTo>
                  <a:pt x="6827" y="455"/>
                </a:lnTo>
                <a:cubicBezTo>
                  <a:pt x="6827" y="392"/>
                  <a:pt x="6776" y="341"/>
                  <a:pt x="6713" y="341"/>
                </a:cubicBezTo>
                <a:lnTo>
                  <a:pt x="6258" y="341"/>
                </a:lnTo>
                <a:lnTo>
                  <a:pt x="6258" y="114"/>
                </a:lnTo>
                <a:cubicBezTo>
                  <a:pt x="6258" y="51"/>
                  <a:pt x="6207" y="0"/>
                  <a:pt x="6144" y="0"/>
                </a:cubicBezTo>
                <a:lnTo>
                  <a:pt x="5234" y="0"/>
                </a:lnTo>
                <a:cubicBezTo>
                  <a:pt x="5171" y="0"/>
                  <a:pt x="5120" y="51"/>
                  <a:pt x="5120" y="114"/>
                </a:cubicBezTo>
                <a:lnTo>
                  <a:pt x="5120" y="341"/>
                </a:lnTo>
                <a:lnTo>
                  <a:pt x="3982" y="341"/>
                </a:lnTo>
                <a:lnTo>
                  <a:pt x="3982" y="114"/>
                </a:lnTo>
                <a:cubicBezTo>
                  <a:pt x="3982" y="51"/>
                  <a:pt x="3931" y="0"/>
                  <a:pt x="3868" y="0"/>
                </a:cubicBezTo>
                <a:lnTo>
                  <a:pt x="2958" y="0"/>
                </a:lnTo>
                <a:cubicBezTo>
                  <a:pt x="2895" y="0"/>
                  <a:pt x="2844" y="51"/>
                  <a:pt x="2844" y="114"/>
                </a:cubicBezTo>
                <a:lnTo>
                  <a:pt x="2844" y="341"/>
                </a:lnTo>
                <a:lnTo>
                  <a:pt x="1707" y="341"/>
                </a:lnTo>
                <a:lnTo>
                  <a:pt x="1707" y="114"/>
                </a:lnTo>
                <a:cubicBezTo>
                  <a:pt x="1707" y="51"/>
                  <a:pt x="1656" y="0"/>
                  <a:pt x="1593" y="0"/>
                </a:cubicBezTo>
                <a:lnTo>
                  <a:pt x="683" y="0"/>
                </a:lnTo>
                <a:cubicBezTo>
                  <a:pt x="620" y="0"/>
                  <a:pt x="569" y="51"/>
                  <a:pt x="569" y="114"/>
                </a:cubicBezTo>
                <a:lnTo>
                  <a:pt x="569" y="341"/>
                </a:lnTo>
                <a:lnTo>
                  <a:pt x="114" y="341"/>
                </a:lnTo>
                <a:cubicBezTo>
                  <a:pt x="51" y="341"/>
                  <a:pt x="0" y="392"/>
                  <a:pt x="0" y="455"/>
                </a:cubicBezTo>
                <a:lnTo>
                  <a:pt x="0" y="3868"/>
                </a:lnTo>
                <a:cubicBezTo>
                  <a:pt x="0" y="3931"/>
                  <a:pt x="51" y="3982"/>
                  <a:pt x="114" y="3982"/>
                </a:cubicBezTo>
                <a:lnTo>
                  <a:pt x="2389" y="3982"/>
                </a:lnTo>
                <a:lnTo>
                  <a:pt x="2389" y="4324"/>
                </a:lnTo>
                <a:cubicBezTo>
                  <a:pt x="2389" y="4386"/>
                  <a:pt x="2440" y="4437"/>
                  <a:pt x="2503" y="4437"/>
                </a:cubicBezTo>
                <a:lnTo>
                  <a:pt x="2617" y="4437"/>
                </a:lnTo>
                <a:lnTo>
                  <a:pt x="2617" y="4779"/>
                </a:lnTo>
                <a:cubicBezTo>
                  <a:pt x="2617" y="4841"/>
                  <a:pt x="2668" y="4892"/>
                  <a:pt x="2731" y="4892"/>
                </a:cubicBezTo>
                <a:lnTo>
                  <a:pt x="3072" y="4892"/>
                </a:lnTo>
                <a:lnTo>
                  <a:pt x="3072" y="6599"/>
                </a:lnTo>
                <a:lnTo>
                  <a:pt x="114" y="6599"/>
                </a:lnTo>
                <a:cubicBezTo>
                  <a:pt x="51" y="6599"/>
                  <a:pt x="0" y="6650"/>
                  <a:pt x="0" y="6713"/>
                </a:cubicBezTo>
                <a:cubicBezTo>
                  <a:pt x="0" y="6776"/>
                  <a:pt x="51" y="6827"/>
                  <a:pt x="114" y="6827"/>
                </a:cubicBezTo>
                <a:lnTo>
                  <a:pt x="6713" y="6827"/>
                </a:lnTo>
                <a:cubicBezTo>
                  <a:pt x="6776" y="6827"/>
                  <a:pt x="6827" y="6776"/>
                  <a:pt x="6827" y="6713"/>
                </a:cubicBezTo>
                <a:cubicBezTo>
                  <a:pt x="6827" y="6650"/>
                  <a:pt x="6776" y="6599"/>
                  <a:pt x="6713" y="6599"/>
                </a:cubicBezTo>
                <a:lnTo>
                  <a:pt x="3755" y="6599"/>
                </a:lnTo>
                <a:lnTo>
                  <a:pt x="3755" y="4892"/>
                </a:lnTo>
                <a:lnTo>
                  <a:pt x="4096" y="4892"/>
                </a:lnTo>
                <a:close/>
                <a:moveTo>
                  <a:pt x="5348" y="228"/>
                </a:moveTo>
                <a:lnTo>
                  <a:pt x="6030" y="228"/>
                </a:lnTo>
                <a:lnTo>
                  <a:pt x="6030" y="455"/>
                </a:lnTo>
                <a:lnTo>
                  <a:pt x="6030" y="683"/>
                </a:lnTo>
                <a:lnTo>
                  <a:pt x="5348" y="683"/>
                </a:lnTo>
                <a:lnTo>
                  <a:pt x="5348" y="455"/>
                </a:lnTo>
                <a:lnTo>
                  <a:pt x="5348" y="228"/>
                </a:lnTo>
                <a:close/>
                <a:moveTo>
                  <a:pt x="3072" y="228"/>
                </a:moveTo>
                <a:lnTo>
                  <a:pt x="3755" y="228"/>
                </a:lnTo>
                <a:lnTo>
                  <a:pt x="3755" y="455"/>
                </a:lnTo>
                <a:lnTo>
                  <a:pt x="3755" y="683"/>
                </a:lnTo>
                <a:lnTo>
                  <a:pt x="3072" y="683"/>
                </a:lnTo>
                <a:lnTo>
                  <a:pt x="3072" y="455"/>
                </a:lnTo>
                <a:lnTo>
                  <a:pt x="3072" y="228"/>
                </a:lnTo>
                <a:close/>
                <a:moveTo>
                  <a:pt x="796" y="228"/>
                </a:moveTo>
                <a:lnTo>
                  <a:pt x="1479" y="228"/>
                </a:lnTo>
                <a:lnTo>
                  <a:pt x="1479" y="455"/>
                </a:lnTo>
                <a:lnTo>
                  <a:pt x="1479" y="683"/>
                </a:lnTo>
                <a:lnTo>
                  <a:pt x="796" y="683"/>
                </a:lnTo>
                <a:lnTo>
                  <a:pt x="796" y="455"/>
                </a:lnTo>
                <a:lnTo>
                  <a:pt x="796" y="228"/>
                </a:lnTo>
                <a:close/>
                <a:moveTo>
                  <a:pt x="228" y="569"/>
                </a:moveTo>
                <a:lnTo>
                  <a:pt x="569" y="569"/>
                </a:lnTo>
                <a:lnTo>
                  <a:pt x="569" y="796"/>
                </a:lnTo>
                <a:lnTo>
                  <a:pt x="569" y="796"/>
                </a:lnTo>
                <a:cubicBezTo>
                  <a:pt x="569" y="859"/>
                  <a:pt x="620" y="910"/>
                  <a:pt x="683" y="910"/>
                </a:cubicBezTo>
                <a:lnTo>
                  <a:pt x="1593" y="910"/>
                </a:lnTo>
                <a:cubicBezTo>
                  <a:pt x="1656" y="910"/>
                  <a:pt x="1707" y="859"/>
                  <a:pt x="1707" y="796"/>
                </a:cubicBezTo>
                <a:lnTo>
                  <a:pt x="1707" y="796"/>
                </a:lnTo>
                <a:lnTo>
                  <a:pt x="1707" y="569"/>
                </a:lnTo>
                <a:lnTo>
                  <a:pt x="2844" y="569"/>
                </a:lnTo>
                <a:lnTo>
                  <a:pt x="2844" y="796"/>
                </a:lnTo>
                <a:lnTo>
                  <a:pt x="2844" y="796"/>
                </a:lnTo>
                <a:cubicBezTo>
                  <a:pt x="2844" y="859"/>
                  <a:pt x="2895" y="910"/>
                  <a:pt x="2958" y="910"/>
                </a:cubicBezTo>
                <a:lnTo>
                  <a:pt x="3868" y="910"/>
                </a:lnTo>
                <a:cubicBezTo>
                  <a:pt x="3931" y="910"/>
                  <a:pt x="3982" y="859"/>
                  <a:pt x="3982" y="796"/>
                </a:cubicBezTo>
                <a:lnTo>
                  <a:pt x="3982" y="796"/>
                </a:lnTo>
                <a:lnTo>
                  <a:pt x="3982" y="569"/>
                </a:lnTo>
                <a:lnTo>
                  <a:pt x="5120" y="569"/>
                </a:lnTo>
                <a:lnTo>
                  <a:pt x="5120" y="796"/>
                </a:lnTo>
                <a:lnTo>
                  <a:pt x="5120" y="796"/>
                </a:lnTo>
                <a:cubicBezTo>
                  <a:pt x="5120" y="859"/>
                  <a:pt x="5171" y="910"/>
                  <a:pt x="5234" y="910"/>
                </a:cubicBezTo>
                <a:lnTo>
                  <a:pt x="6144" y="910"/>
                </a:lnTo>
                <a:cubicBezTo>
                  <a:pt x="6207" y="910"/>
                  <a:pt x="6258" y="859"/>
                  <a:pt x="6258" y="796"/>
                </a:cubicBezTo>
                <a:lnTo>
                  <a:pt x="6258" y="796"/>
                </a:lnTo>
                <a:lnTo>
                  <a:pt x="6258" y="569"/>
                </a:lnTo>
                <a:lnTo>
                  <a:pt x="6599" y="569"/>
                </a:lnTo>
                <a:lnTo>
                  <a:pt x="6599" y="3755"/>
                </a:lnTo>
                <a:lnTo>
                  <a:pt x="4324" y="3755"/>
                </a:lnTo>
                <a:cubicBezTo>
                  <a:pt x="4324" y="3755"/>
                  <a:pt x="4324" y="3755"/>
                  <a:pt x="4324" y="3755"/>
                </a:cubicBezTo>
                <a:lnTo>
                  <a:pt x="2503" y="3755"/>
                </a:lnTo>
                <a:cubicBezTo>
                  <a:pt x="2503" y="3755"/>
                  <a:pt x="2503" y="3755"/>
                  <a:pt x="2503" y="3755"/>
                </a:cubicBezTo>
                <a:lnTo>
                  <a:pt x="228" y="3755"/>
                </a:lnTo>
                <a:lnTo>
                  <a:pt x="228" y="569"/>
                </a:lnTo>
                <a:close/>
                <a:moveTo>
                  <a:pt x="4210" y="3982"/>
                </a:moveTo>
                <a:lnTo>
                  <a:pt x="4210" y="4210"/>
                </a:lnTo>
                <a:lnTo>
                  <a:pt x="4096" y="4210"/>
                </a:lnTo>
                <a:lnTo>
                  <a:pt x="2731" y="4210"/>
                </a:lnTo>
                <a:lnTo>
                  <a:pt x="2617" y="4210"/>
                </a:lnTo>
                <a:lnTo>
                  <a:pt x="2617" y="3982"/>
                </a:lnTo>
                <a:lnTo>
                  <a:pt x="4210" y="3982"/>
                </a:lnTo>
                <a:close/>
                <a:moveTo>
                  <a:pt x="2844" y="4437"/>
                </a:moveTo>
                <a:lnTo>
                  <a:pt x="3982" y="4437"/>
                </a:lnTo>
                <a:lnTo>
                  <a:pt x="3982" y="4665"/>
                </a:lnTo>
                <a:lnTo>
                  <a:pt x="3641" y="4665"/>
                </a:lnTo>
                <a:lnTo>
                  <a:pt x="3186" y="4665"/>
                </a:lnTo>
                <a:lnTo>
                  <a:pt x="2844" y="4665"/>
                </a:lnTo>
                <a:lnTo>
                  <a:pt x="2844" y="4437"/>
                </a:lnTo>
                <a:close/>
                <a:moveTo>
                  <a:pt x="3527" y="6599"/>
                </a:moveTo>
                <a:lnTo>
                  <a:pt x="3300" y="6599"/>
                </a:lnTo>
                <a:lnTo>
                  <a:pt x="3300" y="4892"/>
                </a:lnTo>
                <a:lnTo>
                  <a:pt x="3527" y="4892"/>
                </a:lnTo>
                <a:lnTo>
                  <a:pt x="3527" y="6599"/>
                </a:lnTo>
                <a:close/>
              </a:path>
            </a:pathLst>
          </a:custGeom>
          <a:solidFill>
            <a:schemeClr val="bg1"/>
          </a:solidFill>
          <a:ln>
            <a:noFill/>
          </a:ln>
        </p:spPr>
        <p:txBody>
          <a:bodyPr/>
          <a:lstStyle/>
          <a:p>
            <a:endParaRPr lang="zh-CN" altLang="en-US">
              <a:solidFill>
                <a:schemeClr val="bg1"/>
              </a:solidFill>
            </a:endParaRPr>
          </a:p>
        </p:txBody>
      </p:sp>
      <p:sp>
        <p:nvSpPr>
          <p:cNvPr id="14" name="justice_157136"/>
          <p:cNvSpPr>
            <a:spLocks noChangeAspect="1"/>
          </p:cNvSpPr>
          <p:nvPr/>
        </p:nvSpPr>
        <p:spPr bwMode="auto">
          <a:xfrm>
            <a:off x="5787915" y="2400198"/>
            <a:ext cx="609685" cy="557013"/>
          </a:xfrm>
          <a:custGeom>
            <a:avLst/>
            <a:gdLst>
              <a:gd name="connsiteX0" fmla="*/ 363346 w 579738"/>
              <a:gd name="connsiteY0" fmla="*/ 484238 h 529654"/>
              <a:gd name="connsiteX1" fmla="*/ 349073 w 579738"/>
              <a:gd name="connsiteY1" fmla="*/ 511352 h 529654"/>
              <a:gd name="connsiteX2" fmla="*/ 555683 w 579738"/>
              <a:gd name="connsiteY2" fmla="*/ 511352 h 529654"/>
              <a:gd name="connsiteX3" fmla="*/ 540731 w 579738"/>
              <a:gd name="connsiteY3" fmla="*/ 484238 h 529654"/>
              <a:gd name="connsiteX4" fmla="*/ 357909 w 579738"/>
              <a:gd name="connsiteY4" fmla="*/ 466613 h 529654"/>
              <a:gd name="connsiteX5" fmla="*/ 546168 w 579738"/>
              <a:gd name="connsiteY5" fmla="*/ 466613 h 529654"/>
              <a:gd name="connsiteX6" fmla="*/ 554324 w 579738"/>
              <a:gd name="connsiteY6" fmla="*/ 471358 h 529654"/>
              <a:gd name="connsiteX7" fmla="*/ 578791 w 579738"/>
              <a:gd name="connsiteY7" fmla="*/ 516097 h 529654"/>
              <a:gd name="connsiteX8" fmla="*/ 578111 w 579738"/>
              <a:gd name="connsiteY8" fmla="*/ 525587 h 529654"/>
              <a:gd name="connsiteX9" fmla="*/ 570635 w 579738"/>
              <a:gd name="connsiteY9" fmla="*/ 529654 h 529654"/>
              <a:gd name="connsiteX10" fmla="*/ 334121 w 579738"/>
              <a:gd name="connsiteY10" fmla="*/ 529654 h 529654"/>
              <a:gd name="connsiteX11" fmla="*/ 326645 w 579738"/>
              <a:gd name="connsiteY11" fmla="*/ 525587 h 529654"/>
              <a:gd name="connsiteX12" fmla="*/ 325966 w 579738"/>
              <a:gd name="connsiteY12" fmla="*/ 516775 h 529654"/>
              <a:gd name="connsiteX13" fmla="*/ 349753 w 579738"/>
              <a:gd name="connsiteY13" fmla="*/ 471358 h 529654"/>
              <a:gd name="connsiteX14" fmla="*/ 357909 w 579738"/>
              <a:gd name="connsiteY14" fmla="*/ 466613 h 529654"/>
              <a:gd name="connsiteX15" fmla="*/ 379682 w 579738"/>
              <a:gd name="connsiteY15" fmla="*/ 425168 h 529654"/>
              <a:gd name="connsiteX16" fmla="*/ 525073 w 579738"/>
              <a:gd name="connsiteY16" fmla="*/ 425168 h 529654"/>
              <a:gd name="connsiteX17" fmla="*/ 533905 w 579738"/>
              <a:gd name="connsiteY17" fmla="*/ 434669 h 529654"/>
              <a:gd name="connsiteX18" fmla="*/ 525073 w 579738"/>
              <a:gd name="connsiteY18" fmla="*/ 443491 h 529654"/>
              <a:gd name="connsiteX19" fmla="*/ 379682 w 579738"/>
              <a:gd name="connsiteY19" fmla="*/ 443491 h 529654"/>
              <a:gd name="connsiteX20" fmla="*/ 370850 w 579738"/>
              <a:gd name="connsiteY20" fmla="*/ 434669 h 529654"/>
              <a:gd name="connsiteX21" fmla="*/ 379682 w 579738"/>
              <a:gd name="connsiteY21" fmla="*/ 425168 h 529654"/>
              <a:gd name="connsiteX22" fmla="*/ 425883 w 579738"/>
              <a:gd name="connsiteY22" fmla="*/ 225075 h 529654"/>
              <a:gd name="connsiteX23" fmla="*/ 340265 w 579738"/>
              <a:gd name="connsiteY23" fmla="*/ 310559 h 529654"/>
              <a:gd name="connsiteX24" fmla="*/ 362689 w 579738"/>
              <a:gd name="connsiteY24" fmla="*/ 332948 h 529654"/>
              <a:gd name="connsiteX25" fmla="*/ 448986 w 579738"/>
              <a:gd name="connsiteY25" fmla="*/ 247463 h 529654"/>
              <a:gd name="connsiteX26" fmla="*/ 258043 w 579738"/>
              <a:gd name="connsiteY26" fmla="*/ 57498 h 529654"/>
              <a:gd name="connsiteX27" fmla="*/ 172425 w 579738"/>
              <a:gd name="connsiteY27" fmla="*/ 142982 h 529654"/>
              <a:gd name="connsiteX28" fmla="*/ 236979 w 579738"/>
              <a:gd name="connsiteY28" fmla="*/ 206756 h 529654"/>
              <a:gd name="connsiteX29" fmla="*/ 327354 w 579738"/>
              <a:gd name="connsiteY29" fmla="*/ 297668 h 529654"/>
              <a:gd name="connsiteX30" fmla="*/ 412972 w 579738"/>
              <a:gd name="connsiteY30" fmla="*/ 212184 h 529654"/>
              <a:gd name="connsiteX31" fmla="*/ 222709 w 579738"/>
              <a:gd name="connsiteY31" fmla="*/ 21540 h 529654"/>
              <a:gd name="connsiteX32" fmla="*/ 137090 w 579738"/>
              <a:gd name="connsiteY32" fmla="*/ 107703 h 529654"/>
              <a:gd name="connsiteX33" fmla="*/ 159514 w 579738"/>
              <a:gd name="connsiteY33" fmla="*/ 130092 h 529654"/>
              <a:gd name="connsiteX34" fmla="*/ 245133 w 579738"/>
              <a:gd name="connsiteY34" fmla="*/ 44608 h 529654"/>
              <a:gd name="connsiteX35" fmla="*/ 215914 w 579738"/>
              <a:gd name="connsiteY35" fmla="*/ 2544 h 529654"/>
              <a:gd name="connsiteX36" fmla="*/ 228824 w 579738"/>
              <a:gd name="connsiteY36" fmla="*/ 2544 h 529654"/>
              <a:gd name="connsiteX37" fmla="*/ 258043 w 579738"/>
              <a:gd name="connsiteY37" fmla="*/ 31717 h 529654"/>
              <a:gd name="connsiteX38" fmla="*/ 277070 w 579738"/>
              <a:gd name="connsiteY38" fmla="*/ 12721 h 529654"/>
              <a:gd name="connsiteX39" fmla="*/ 289980 w 579738"/>
              <a:gd name="connsiteY39" fmla="*/ 12721 h 529654"/>
              <a:gd name="connsiteX40" fmla="*/ 289980 w 579738"/>
              <a:gd name="connsiteY40" fmla="*/ 25611 h 529654"/>
              <a:gd name="connsiteX41" fmla="*/ 270954 w 579738"/>
              <a:gd name="connsiteY41" fmla="*/ 44608 h 529654"/>
              <a:gd name="connsiteX42" fmla="*/ 425883 w 579738"/>
              <a:gd name="connsiteY42" fmla="*/ 199294 h 529654"/>
              <a:gd name="connsiteX43" fmla="*/ 444909 w 579738"/>
              <a:gd name="connsiteY43" fmla="*/ 180297 h 529654"/>
              <a:gd name="connsiteX44" fmla="*/ 457820 w 579738"/>
              <a:gd name="connsiteY44" fmla="*/ 180297 h 529654"/>
              <a:gd name="connsiteX45" fmla="*/ 457820 w 579738"/>
              <a:gd name="connsiteY45" fmla="*/ 193188 h 529654"/>
              <a:gd name="connsiteX46" fmla="*/ 438794 w 579738"/>
              <a:gd name="connsiteY46" fmla="*/ 212184 h 529654"/>
              <a:gd name="connsiteX47" fmla="*/ 468013 w 579738"/>
              <a:gd name="connsiteY47" fmla="*/ 241357 h 529654"/>
              <a:gd name="connsiteX48" fmla="*/ 468013 w 579738"/>
              <a:gd name="connsiteY48" fmla="*/ 254248 h 529654"/>
              <a:gd name="connsiteX49" fmla="*/ 369484 w 579738"/>
              <a:gd name="connsiteY49" fmla="*/ 352622 h 529654"/>
              <a:gd name="connsiteX50" fmla="*/ 362689 w 579738"/>
              <a:gd name="connsiteY50" fmla="*/ 355336 h 529654"/>
              <a:gd name="connsiteX51" fmla="*/ 356573 w 579738"/>
              <a:gd name="connsiteY51" fmla="*/ 352622 h 529654"/>
              <a:gd name="connsiteX52" fmla="*/ 327354 w 579738"/>
              <a:gd name="connsiteY52" fmla="*/ 323449 h 529654"/>
              <a:gd name="connsiteX53" fmla="*/ 307648 w 579738"/>
              <a:gd name="connsiteY53" fmla="*/ 343803 h 529654"/>
              <a:gd name="connsiteX54" fmla="*/ 300853 w 579738"/>
              <a:gd name="connsiteY54" fmla="*/ 346516 h 529654"/>
              <a:gd name="connsiteX55" fmla="*/ 294737 w 579738"/>
              <a:gd name="connsiteY55" fmla="*/ 343803 h 529654"/>
              <a:gd name="connsiteX56" fmla="*/ 294737 w 579738"/>
              <a:gd name="connsiteY56" fmla="*/ 330912 h 529654"/>
              <a:gd name="connsiteX57" fmla="*/ 314443 w 579738"/>
              <a:gd name="connsiteY57" fmla="*/ 310559 h 529654"/>
              <a:gd name="connsiteX58" fmla="*/ 256684 w 579738"/>
              <a:gd name="connsiteY58" fmla="*/ 252891 h 529654"/>
              <a:gd name="connsiteX59" fmla="*/ 41959 w 579738"/>
              <a:gd name="connsiteY59" fmla="*/ 467280 h 529654"/>
              <a:gd name="connsiteX60" fmla="*/ 35164 w 579738"/>
              <a:gd name="connsiteY60" fmla="*/ 469994 h 529654"/>
              <a:gd name="connsiteX61" fmla="*/ 29048 w 579738"/>
              <a:gd name="connsiteY61" fmla="*/ 467280 h 529654"/>
              <a:gd name="connsiteX62" fmla="*/ 29048 w 579738"/>
              <a:gd name="connsiteY62" fmla="*/ 454389 h 529654"/>
              <a:gd name="connsiteX63" fmla="*/ 243774 w 579738"/>
              <a:gd name="connsiteY63" fmla="*/ 240000 h 529654"/>
              <a:gd name="connsiteX64" fmla="*/ 230183 w 579738"/>
              <a:gd name="connsiteY64" fmla="*/ 226431 h 529654"/>
              <a:gd name="connsiteX65" fmla="*/ 15458 w 579738"/>
              <a:gd name="connsiteY65" fmla="*/ 440821 h 529654"/>
              <a:gd name="connsiteX66" fmla="*/ 8663 w 579738"/>
              <a:gd name="connsiteY66" fmla="*/ 443534 h 529654"/>
              <a:gd name="connsiteX67" fmla="*/ 2547 w 579738"/>
              <a:gd name="connsiteY67" fmla="*/ 440821 h 529654"/>
              <a:gd name="connsiteX68" fmla="*/ 2547 w 579738"/>
              <a:gd name="connsiteY68" fmla="*/ 427930 h 529654"/>
              <a:gd name="connsiteX69" fmla="*/ 217273 w 579738"/>
              <a:gd name="connsiteY69" fmla="*/ 213541 h 529654"/>
              <a:gd name="connsiteX70" fmla="*/ 159514 w 579738"/>
              <a:gd name="connsiteY70" fmla="*/ 155873 h 529654"/>
              <a:gd name="connsiteX71" fmla="*/ 139129 w 579738"/>
              <a:gd name="connsiteY71" fmla="*/ 175548 h 529654"/>
              <a:gd name="connsiteX72" fmla="*/ 133013 w 579738"/>
              <a:gd name="connsiteY72" fmla="*/ 178262 h 529654"/>
              <a:gd name="connsiteX73" fmla="*/ 126218 w 579738"/>
              <a:gd name="connsiteY73" fmla="*/ 175548 h 529654"/>
              <a:gd name="connsiteX74" fmla="*/ 126218 w 579738"/>
              <a:gd name="connsiteY74" fmla="*/ 162657 h 529654"/>
              <a:gd name="connsiteX75" fmla="*/ 146604 w 579738"/>
              <a:gd name="connsiteY75" fmla="*/ 142982 h 529654"/>
              <a:gd name="connsiteX76" fmla="*/ 117385 w 579738"/>
              <a:gd name="connsiteY76" fmla="*/ 113809 h 529654"/>
              <a:gd name="connsiteX77" fmla="*/ 117385 w 579738"/>
              <a:gd name="connsiteY77" fmla="*/ 100919 h 52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79738" h="529654">
                <a:moveTo>
                  <a:pt x="363346" y="484238"/>
                </a:moveTo>
                <a:lnTo>
                  <a:pt x="349073" y="511352"/>
                </a:lnTo>
                <a:lnTo>
                  <a:pt x="555683" y="511352"/>
                </a:lnTo>
                <a:lnTo>
                  <a:pt x="540731" y="484238"/>
                </a:lnTo>
                <a:close/>
                <a:moveTo>
                  <a:pt x="357909" y="466613"/>
                </a:moveTo>
                <a:lnTo>
                  <a:pt x="546168" y="466613"/>
                </a:lnTo>
                <a:cubicBezTo>
                  <a:pt x="549567" y="466613"/>
                  <a:pt x="552285" y="467969"/>
                  <a:pt x="554324" y="471358"/>
                </a:cubicBezTo>
                <a:lnTo>
                  <a:pt x="578791" y="516097"/>
                </a:lnTo>
                <a:cubicBezTo>
                  <a:pt x="580150" y="519486"/>
                  <a:pt x="580150" y="522876"/>
                  <a:pt x="578111" y="525587"/>
                </a:cubicBezTo>
                <a:cubicBezTo>
                  <a:pt x="576752" y="528299"/>
                  <a:pt x="574033" y="529654"/>
                  <a:pt x="570635" y="529654"/>
                </a:cubicBezTo>
                <a:lnTo>
                  <a:pt x="334121" y="529654"/>
                </a:lnTo>
                <a:cubicBezTo>
                  <a:pt x="331403" y="529654"/>
                  <a:pt x="328004" y="528299"/>
                  <a:pt x="326645" y="525587"/>
                </a:cubicBezTo>
                <a:cubicBezTo>
                  <a:pt x="324606" y="522876"/>
                  <a:pt x="324606" y="519486"/>
                  <a:pt x="325966" y="516775"/>
                </a:cubicBezTo>
                <a:lnTo>
                  <a:pt x="349753" y="471358"/>
                </a:lnTo>
                <a:cubicBezTo>
                  <a:pt x="351792" y="467969"/>
                  <a:pt x="354510" y="466613"/>
                  <a:pt x="357909" y="466613"/>
                </a:cubicBezTo>
                <a:close/>
                <a:moveTo>
                  <a:pt x="379682" y="425168"/>
                </a:moveTo>
                <a:lnTo>
                  <a:pt x="525073" y="425168"/>
                </a:lnTo>
                <a:cubicBezTo>
                  <a:pt x="529829" y="425168"/>
                  <a:pt x="533905" y="429240"/>
                  <a:pt x="533905" y="434669"/>
                </a:cubicBezTo>
                <a:cubicBezTo>
                  <a:pt x="533905" y="439419"/>
                  <a:pt x="529829" y="443491"/>
                  <a:pt x="525073" y="443491"/>
                </a:cubicBezTo>
                <a:lnTo>
                  <a:pt x="379682" y="443491"/>
                </a:lnTo>
                <a:cubicBezTo>
                  <a:pt x="374927" y="443491"/>
                  <a:pt x="370850" y="439419"/>
                  <a:pt x="370850" y="434669"/>
                </a:cubicBezTo>
                <a:cubicBezTo>
                  <a:pt x="370850" y="429240"/>
                  <a:pt x="374927" y="425168"/>
                  <a:pt x="379682" y="425168"/>
                </a:cubicBezTo>
                <a:close/>
                <a:moveTo>
                  <a:pt x="425883" y="225075"/>
                </a:moveTo>
                <a:lnTo>
                  <a:pt x="340265" y="310559"/>
                </a:lnTo>
                <a:lnTo>
                  <a:pt x="362689" y="332948"/>
                </a:lnTo>
                <a:lnTo>
                  <a:pt x="448986" y="247463"/>
                </a:lnTo>
                <a:close/>
                <a:moveTo>
                  <a:pt x="258043" y="57498"/>
                </a:moveTo>
                <a:lnTo>
                  <a:pt x="172425" y="142982"/>
                </a:lnTo>
                <a:lnTo>
                  <a:pt x="236979" y="206756"/>
                </a:lnTo>
                <a:lnTo>
                  <a:pt x="327354" y="297668"/>
                </a:lnTo>
                <a:lnTo>
                  <a:pt x="412972" y="212184"/>
                </a:lnTo>
                <a:close/>
                <a:moveTo>
                  <a:pt x="222709" y="21540"/>
                </a:moveTo>
                <a:lnTo>
                  <a:pt x="137090" y="107703"/>
                </a:lnTo>
                <a:lnTo>
                  <a:pt x="159514" y="130092"/>
                </a:lnTo>
                <a:lnTo>
                  <a:pt x="245133" y="44608"/>
                </a:lnTo>
                <a:close/>
                <a:moveTo>
                  <a:pt x="215914" y="2544"/>
                </a:moveTo>
                <a:cubicBezTo>
                  <a:pt x="219991" y="-848"/>
                  <a:pt x="225427" y="-848"/>
                  <a:pt x="228824" y="2544"/>
                </a:cubicBezTo>
                <a:lnTo>
                  <a:pt x="258043" y="31717"/>
                </a:lnTo>
                <a:lnTo>
                  <a:pt x="277070" y="12721"/>
                </a:lnTo>
                <a:cubicBezTo>
                  <a:pt x="280467" y="9328"/>
                  <a:pt x="285903" y="9328"/>
                  <a:pt x="289980" y="12721"/>
                </a:cubicBezTo>
                <a:cubicBezTo>
                  <a:pt x="293378" y="16113"/>
                  <a:pt x="293378" y="21540"/>
                  <a:pt x="289980" y="25611"/>
                </a:cubicBezTo>
                <a:lnTo>
                  <a:pt x="270954" y="44608"/>
                </a:lnTo>
                <a:lnTo>
                  <a:pt x="425883" y="199294"/>
                </a:lnTo>
                <a:lnTo>
                  <a:pt x="444909" y="180297"/>
                </a:lnTo>
                <a:cubicBezTo>
                  <a:pt x="448986" y="176905"/>
                  <a:pt x="454422" y="176905"/>
                  <a:pt x="457820" y="180297"/>
                </a:cubicBezTo>
                <a:cubicBezTo>
                  <a:pt x="461218" y="184368"/>
                  <a:pt x="461218" y="189795"/>
                  <a:pt x="457820" y="193188"/>
                </a:cubicBezTo>
                <a:lnTo>
                  <a:pt x="438794" y="212184"/>
                </a:lnTo>
                <a:lnTo>
                  <a:pt x="468013" y="241357"/>
                </a:lnTo>
                <a:cubicBezTo>
                  <a:pt x="471410" y="244749"/>
                  <a:pt x="471410" y="250855"/>
                  <a:pt x="468013" y="254248"/>
                </a:cubicBezTo>
                <a:lnTo>
                  <a:pt x="369484" y="352622"/>
                </a:lnTo>
                <a:cubicBezTo>
                  <a:pt x="367445" y="353979"/>
                  <a:pt x="365407" y="355336"/>
                  <a:pt x="362689" y="355336"/>
                </a:cubicBezTo>
                <a:cubicBezTo>
                  <a:pt x="360650" y="355336"/>
                  <a:pt x="358611" y="353979"/>
                  <a:pt x="356573" y="352622"/>
                </a:cubicBezTo>
                <a:lnTo>
                  <a:pt x="327354" y="323449"/>
                </a:lnTo>
                <a:lnTo>
                  <a:pt x="307648" y="343803"/>
                </a:lnTo>
                <a:cubicBezTo>
                  <a:pt x="305609" y="345160"/>
                  <a:pt x="303571" y="346516"/>
                  <a:pt x="300853" y="346516"/>
                </a:cubicBezTo>
                <a:cubicBezTo>
                  <a:pt x="298814" y="346516"/>
                  <a:pt x="296096" y="345160"/>
                  <a:pt x="294737" y="343803"/>
                </a:cubicBezTo>
                <a:cubicBezTo>
                  <a:pt x="291339" y="339732"/>
                  <a:pt x="291339" y="334304"/>
                  <a:pt x="294737" y="330912"/>
                </a:cubicBezTo>
                <a:lnTo>
                  <a:pt x="314443" y="310559"/>
                </a:lnTo>
                <a:lnTo>
                  <a:pt x="256684" y="252891"/>
                </a:lnTo>
                <a:lnTo>
                  <a:pt x="41959" y="467280"/>
                </a:lnTo>
                <a:cubicBezTo>
                  <a:pt x="39920" y="469316"/>
                  <a:pt x="37882" y="469994"/>
                  <a:pt x="35164" y="469994"/>
                </a:cubicBezTo>
                <a:cubicBezTo>
                  <a:pt x="33125" y="469994"/>
                  <a:pt x="31087" y="469316"/>
                  <a:pt x="29048" y="467280"/>
                </a:cubicBezTo>
                <a:cubicBezTo>
                  <a:pt x="25651" y="463888"/>
                  <a:pt x="25651" y="457782"/>
                  <a:pt x="29048" y="454389"/>
                </a:cubicBezTo>
                <a:lnTo>
                  <a:pt x="243774" y="240000"/>
                </a:lnTo>
                <a:lnTo>
                  <a:pt x="230183" y="226431"/>
                </a:lnTo>
                <a:lnTo>
                  <a:pt x="15458" y="440821"/>
                </a:lnTo>
                <a:cubicBezTo>
                  <a:pt x="13419" y="442856"/>
                  <a:pt x="11381" y="443534"/>
                  <a:pt x="8663" y="443534"/>
                </a:cubicBezTo>
                <a:cubicBezTo>
                  <a:pt x="6624" y="443534"/>
                  <a:pt x="4586" y="442856"/>
                  <a:pt x="2547" y="440821"/>
                </a:cubicBezTo>
                <a:cubicBezTo>
                  <a:pt x="-850" y="437428"/>
                  <a:pt x="-850" y="431322"/>
                  <a:pt x="2547" y="427930"/>
                </a:cubicBezTo>
                <a:lnTo>
                  <a:pt x="217273" y="213541"/>
                </a:lnTo>
                <a:lnTo>
                  <a:pt x="159514" y="155873"/>
                </a:lnTo>
                <a:lnTo>
                  <a:pt x="139129" y="175548"/>
                </a:lnTo>
                <a:cubicBezTo>
                  <a:pt x="137770" y="177583"/>
                  <a:pt x="135052" y="178262"/>
                  <a:pt x="133013" y="178262"/>
                </a:cubicBezTo>
                <a:cubicBezTo>
                  <a:pt x="130295" y="178262"/>
                  <a:pt x="128257" y="177583"/>
                  <a:pt x="126218" y="175548"/>
                </a:cubicBezTo>
                <a:cubicBezTo>
                  <a:pt x="122821" y="172156"/>
                  <a:pt x="122821" y="166050"/>
                  <a:pt x="126218" y="162657"/>
                </a:cubicBezTo>
                <a:lnTo>
                  <a:pt x="146604" y="142982"/>
                </a:lnTo>
                <a:lnTo>
                  <a:pt x="117385" y="113809"/>
                </a:lnTo>
                <a:cubicBezTo>
                  <a:pt x="113987" y="110417"/>
                  <a:pt x="113987" y="104311"/>
                  <a:pt x="117385" y="100919"/>
                </a:cubicBezTo>
                <a:close/>
              </a:path>
            </a:pathLst>
          </a:custGeom>
          <a:solidFill>
            <a:schemeClr val="bg1"/>
          </a:solidFill>
          <a:ln>
            <a:noFill/>
          </a:ln>
        </p:spPr>
      </p:sp>
      <p:sp>
        <p:nvSpPr>
          <p:cNvPr id="15" name="information_155447"/>
          <p:cNvSpPr>
            <a:spLocks noChangeAspect="1"/>
          </p:cNvSpPr>
          <p:nvPr/>
        </p:nvSpPr>
        <p:spPr bwMode="auto">
          <a:xfrm>
            <a:off x="6805580" y="3340135"/>
            <a:ext cx="609685" cy="608829"/>
          </a:xfrm>
          <a:custGeom>
            <a:avLst/>
            <a:gdLst>
              <a:gd name="connsiteX0" fmla="*/ 476243 w 607614"/>
              <a:gd name="connsiteY0" fmla="*/ 505880 h 606761"/>
              <a:gd name="connsiteX1" fmla="*/ 455740 w 607614"/>
              <a:gd name="connsiteY1" fmla="*/ 525599 h 606761"/>
              <a:gd name="connsiteX2" fmla="*/ 476243 w 607614"/>
              <a:gd name="connsiteY2" fmla="*/ 546077 h 606761"/>
              <a:gd name="connsiteX3" fmla="*/ 495987 w 607614"/>
              <a:gd name="connsiteY3" fmla="*/ 525599 h 606761"/>
              <a:gd name="connsiteX4" fmla="*/ 476243 w 607614"/>
              <a:gd name="connsiteY4" fmla="*/ 505880 h 606761"/>
              <a:gd name="connsiteX5" fmla="*/ 91136 w 607614"/>
              <a:gd name="connsiteY5" fmla="*/ 485409 h 606761"/>
              <a:gd name="connsiteX6" fmla="*/ 212732 w 607614"/>
              <a:gd name="connsiteY6" fmla="*/ 485409 h 606761"/>
              <a:gd name="connsiteX7" fmla="*/ 212732 w 607614"/>
              <a:gd name="connsiteY7" fmla="*/ 505878 h 606761"/>
              <a:gd name="connsiteX8" fmla="*/ 91136 w 607614"/>
              <a:gd name="connsiteY8" fmla="*/ 505878 h 606761"/>
              <a:gd name="connsiteX9" fmla="*/ 415473 w 607614"/>
              <a:gd name="connsiteY9" fmla="*/ 434602 h 606761"/>
              <a:gd name="connsiteX10" fmla="*/ 435211 w 607614"/>
              <a:gd name="connsiteY10" fmla="*/ 434602 h 606761"/>
              <a:gd name="connsiteX11" fmla="*/ 435211 w 607614"/>
              <a:gd name="connsiteY11" fmla="*/ 455071 h 606761"/>
              <a:gd name="connsiteX12" fmla="*/ 415473 w 607614"/>
              <a:gd name="connsiteY12" fmla="*/ 455071 h 606761"/>
              <a:gd name="connsiteX13" fmla="*/ 374413 w 607614"/>
              <a:gd name="connsiteY13" fmla="*/ 434602 h 606761"/>
              <a:gd name="connsiteX14" fmla="*/ 395004 w 607614"/>
              <a:gd name="connsiteY14" fmla="*/ 434602 h 606761"/>
              <a:gd name="connsiteX15" fmla="*/ 395004 w 607614"/>
              <a:gd name="connsiteY15" fmla="*/ 455071 h 606761"/>
              <a:gd name="connsiteX16" fmla="*/ 374413 w 607614"/>
              <a:gd name="connsiteY16" fmla="*/ 455071 h 606761"/>
              <a:gd name="connsiteX17" fmla="*/ 334206 w 607614"/>
              <a:gd name="connsiteY17" fmla="*/ 434602 h 606761"/>
              <a:gd name="connsiteX18" fmla="*/ 354675 w 607614"/>
              <a:gd name="connsiteY18" fmla="*/ 434602 h 606761"/>
              <a:gd name="connsiteX19" fmla="*/ 354675 w 607614"/>
              <a:gd name="connsiteY19" fmla="*/ 455071 h 606761"/>
              <a:gd name="connsiteX20" fmla="*/ 334206 w 607614"/>
              <a:gd name="connsiteY20" fmla="*/ 455071 h 606761"/>
              <a:gd name="connsiteX21" fmla="*/ 91136 w 607614"/>
              <a:gd name="connsiteY21" fmla="*/ 434602 h 606761"/>
              <a:gd name="connsiteX22" fmla="*/ 313737 w 607614"/>
              <a:gd name="connsiteY22" fmla="*/ 434602 h 606761"/>
              <a:gd name="connsiteX23" fmla="*/ 313737 w 607614"/>
              <a:gd name="connsiteY23" fmla="*/ 455071 h 606761"/>
              <a:gd name="connsiteX24" fmla="*/ 91136 w 607614"/>
              <a:gd name="connsiteY24" fmla="*/ 455071 h 606761"/>
              <a:gd name="connsiteX25" fmla="*/ 91136 w 607614"/>
              <a:gd name="connsiteY25" fmla="*/ 384526 h 606761"/>
              <a:gd name="connsiteX26" fmla="*/ 435211 w 607614"/>
              <a:gd name="connsiteY26" fmla="*/ 384526 h 606761"/>
              <a:gd name="connsiteX27" fmla="*/ 435211 w 607614"/>
              <a:gd name="connsiteY27" fmla="*/ 404264 h 606761"/>
              <a:gd name="connsiteX28" fmla="*/ 91136 w 607614"/>
              <a:gd name="connsiteY28" fmla="*/ 404264 h 606761"/>
              <a:gd name="connsiteX29" fmla="*/ 567368 w 607614"/>
              <a:gd name="connsiteY29" fmla="*/ 354195 h 606761"/>
              <a:gd name="connsiteX30" fmla="*/ 546864 w 607614"/>
              <a:gd name="connsiteY30" fmla="*/ 373914 h 606761"/>
              <a:gd name="connsiteX31" fmla="*/ 567368 w 607614"/>
              <a:gd name="connsiteY31" fmla="*/ 394391 h 606761"/>
              <a:gd name="connsiteX32" fmla="*/ 587111 w 607614"/>
              <a:gd name="connsiteY32" fmla="*/ 373914 h 606761"/>
              <a:gd name="connsiteX33" fmla="*/ 567368 w 607614"/>
              <a:gd name="connsiteY33" fmla="*/ 354195 h 606761"/>
              <a:gd name="connsiteX34" fmla="*/ 91136 w 607614"/>
              <a:gd name="connsiteY34" fmla="*/ 333719 h 606761"/>
              <a:gd name="connsiteX35" fmla="*/ 435211 w 607614"/>
              <a:gd name="connsiteY35" fmla="*/ 333719 h 606761"/>
              <a:gd name="connsiteX36" fmla="*/ 435211 w 607614"/>
              <a:gd name="connsiteY36" fmla="*/ 354188 h 606761"/>
              <a:gd name="connsiteX37" fmla="*/ 91136 w 607614"/>
              <a:gd name="connsiteY37" fmla="*/ 354188 h 606761"/>
              <a:gd name="connsiteX38" fmla="*/ 273408 w 607614"/>
              <a:gd name="connsiteY38" fmla="*/ 273042 h 606761"/>
              <a:gd name="connsiteX39" fmla="*/ 293999 w 607614"/>
              <a:gd name="connsiteY39" fmla="*/ 273042 h 606761"/>
              <a:gd name="connsiteX40" fmla="*/ 293999 w 607614"/>
              <a:gd name="connsiteY40" fmla="*/ 293511 h 606761"/>
              <a:gd name="connsiteX41" fmla="*/ 273408 w 607614"/>
              <a:gd name="connsiteY41" fmla="*/ 293511 h 606761"/>
              <a:gd name="connsiteX42" fmla="*/ 233201 w 607614"/>
              <a:gd name="connsiteY42" fmla="*/ 273042 h 606761"/>
              <a:gd name="connsiteX43" fmla="*/ 252939 w 607614"/>
              <a:gd name="connsiteY43" fmla="*/ 273042 h 606761"/>
              <a:gd name="connsiteX44" fmla="*/ 252939 w 607614"/>
              <a:gd name="connsiteY44" fmla="*/ 293511 h 606761"/>
              <a:gd name="connsiteX45" fmla="*/ 233201 w 607614"/>
              <a:gd name="connsiteY45" fmla="*/ 293511 h 606761"/>
              <a:gd name="connsiteX46" fmla="*/ 192141 w 607614"/>
              <a:gd name="connsiteY46" fmla="*/ 273042 h 606761"/>
              <a:gd name="connsiteX47" fmla="*/ 212732 w 607614"/>
              <a:gd name="connsiteY47" fmla="*/ 273042 h 606761"/>
              <a:gd name="connsiteX48" fmla="*/ 212732 w 607614"/>
              <a:gd name="connsiteY48" fmla="*/ 293511 h 606761"/>
              <a:gd name="connsiteX49" fmla="*/ 192141 w 607614"/>
              <a:gd name="connsiteY49" fmla="*/ 293511 h 606761"/>
              <a:gd name="connsiteX50" fmla="*/ 151934 w 607614"/>
              <a:gd name="connsiteY50" fmla="*/ 273042 h 606761"/>
              <a:gd name="connsiteX51" fmla="*/ 172403 w 607614"/>
              <a:gd name="connsiteY51" fmla="*/ 273042 h 606761"/>
              <a:gd name="connsiteX52" fmla="*/ 172403 w 607614"/>
              <a:gd name="connsiteY52" fmla="*/ 293511 h 606761"/>
              <a:gd name="connsiteX53" fmla="*/ 151934 w 607614"/>
              <a:gd name="connsiteY53" fmla="*/ 293511 h 606761"/>
              <a:gd name="connsiteX54" fmla="*/ 111605 w 607614"/>
              <a:gd name="connsiteY54" fmla="*/ 273042 h 606761"/>
              <a:gd name="connsiteX55" fmla="*/ 131343 w 607614"/>
              <a:gd name="connsiteY55" fmla="*/ 273042 h 606761"/>
              <a:gd name="connsiteX56" fmla="*/ 131343 w 607614"/>
              <a:gd name="connsiteY56" fmla="*/ 293511 h 606761"/>
              <a:gd name="connsiteX57" fmla="*/ 111605 w 607614"/>
              <a:gd name="connsiteY57" fmla="*/ 293511 h 606761"/>
              <a:gd name="connsiteX58" fmla="*/ 91136 w 607614"/>
              <a:gd name="connsiteY58" fmla="*/ 212366 h 606761"/>
              <a:gd name="connsiteX59" fmla="*/ 435211 w 607614"/>
              <a:gd name="connsiteY59" fmla="*/ 212366 h 606761"/>
              <a:gd name="connsiteX60" fmla="*/ 435211 w 607614"/>
              <a:gd name="connsiteY60" fmla="*/ 232835 h 606761"/>
              <a:gd name="connsiteX61" fmla="*/ 91136 w 607614"/>
              <a:gd name="connsiteY61" fmla="*/ 232835 h 606761"/>
              <a:gd name="connsiteX62" fmla="*/ 91136 w 607614"/>
              <a:gd name="connsiteY62" fmla="*/ 161559 h 606761"/>
              <a:gd name="connsiteX63" fmla="*/ 354675 w 607614"/>
              <a:gd name="connsiteY63" fmla="*/ 161559 h 606761"/>
              <a:gd name="connsiteX64" fmla="*/ 354675 w 607614"/>
              <a:gd name="connsiteY64" fmla="*/ 182028 h 606761"/>
              <a:gd name="connsiteX65" fmla="*/ 91136 w 607614"/>
              <a:gd name="connsiteY65" fmla="*/ 182028 h 606761"/>
              <a:gd name="connsiteX66" fmla="*/ 172403 w 607614"/>
              <a:gd name="connsiteY66" fmla="*/ 91014 h 606761"/>
              <a:gd name="connsiteX67" fmla="*/ 252939 w 607614"/>
              <a:gd name="connsiteY67" fmla="*/ 91014 h 606761"/>
              <a:gd name="connsiteX68" fmla="*/ 252939 w 607614"/>
              <a:gd name="connsiteY68" fmla="*/ 111483 h 606761"/>
              <a:gd name="connsiteX69" fmla="*/ 172403 w 607614"/>
              <a:gd name="connsiteY69" fmla="*/ 111483 h 606761"/>
              <a:gd name="connsiteX70" fmla="*/ 91136 w 607614"/>
              <a:gd name="connsiteY70" fmla="*/ 91014 h 606761"/>
              <a:gd name="connsiteX71" fmla="*/ 111605 w 607614"/>
              <a:gd name="connsiteY71" fmla="*/ 91014 h 606761"/>
              <a:gd name="connsiteX72" fmla="*/ 111605 w 607614"/>
              <a:gd name="connsiteY72" fmla="*/ 111483 h 606761"/>
              <a:gd name="connsiteX73" fmla="*/ 91136 w 607614"/>
              <a:gd name="connsiteY73" fmla="*/ 111483 h 606761"/>
              <a:gd name="connsiteX74" fmla="*/ 131343 w 607614"/>
              <a:gd name="connsiteY74" fmla="*/ 91014 h 606761"/>
              <a:gd name="connsiteX75" fmla="*/ 151934 w 607614"/>
              <a:gd name="connsiteY75" fmla="*/ 91014 h 606761"/>
              <a:gd name="connsiteX76" fmla="*/ 151934 w 607614"/>
              <a:gd name="connsiteY76" fmla="*/ 111483 h 606761"/>
              <a:gd name="connsiteX77" fmla="*/ 131343 w 607614"/>
              <a:gd name="connsiteY77" fmla="*/ 111483 h 606761"/>
              <a:gd name="connsiteX78" fmla="*/ 0 w 607614"/>
              <a:gd name="connsiteY78" fmla="*/ 70545 h 606761"/>
              <a:gd name="connsiteX79" fmla="*/ 20506 w 607614"/>
              <a:gd name="connsiteY79" fmla="*/ 70545 h 606761"/>
              <a:gd name="connsiteX80" fmla="*/ 20506 w 607614"/>
              <a:gd name="connsiteY80" fmla="*/ 586283 h 606761"/>
              <a:gd name="connsiteX81" fmla="*/ 354675 w 607614"/>
              <a:gd name="connsiteY81" fmla="*/ 586283 h 606761"/>
              <a:gd name="connsiteX82" fmla="*/ 354675 w 607614"/>
              <a:gd name="connsiteY82" fmla="*/ 606761 h 606761"/>
              <a:gd name="connsiteX83" fmla="*/ 9873 w 607614"/>
              <a:gd name="connsiteY83" fmla="*/ 606761 h 606761"/>
              <a:gd name="connsiteX84" fmla="*/ 0 w 607614"/>
              <a:gd name="connsiteY84" fmla="*/ 596901 h 606761"/>
              <a:gd name="connsiteX85" fmla="*/ 546864 w 607614"/>
              <a:gd name="connsiteY85" fmla="*/ 60685 h 606761"/>
              <a:gd name="connsiteX86" fmla="*/ 526361 w 607614"/>
              <a:gd name="connsiteY86" fmla="*/ 81162 h 606761"/>
              <a:gd name="connsiteX87" fmla="*/ 546864 w 607614"/>
              <a:gd name="connsiteY87" fmla="*/ 100881 h 606761"/>
              <a:gd name="connsiteX88" fmla="*/ 567368 w 607614"/>
              <a:gd name="connsiteY88" fmla="*/ 81162 h 606761"/>
              <a:gd name="connsiteX89" fmla="*/ 546864 w 607614"/>
              <a:gd name="connsiteY89" fmla="*/ 60685 h 606761"/>
              <a:gd name="connsiteX90" fmla="*/ 172403 w 607614"/>
              <a:gd name="connsiteY90" fmla="*/ 50807 h 606761"/>
              <a:gd name="connsiteX91" fmla="*/ 252939 w 607614"/>
              <a:gd name="connsiteY91" fmla="*/ 50807 h 606761"/>
              <a:gd name="connsiteX92" fmla="*/ 252939 w 607614"/>
              <a:gd name="connsiteY92" fmla="*/ 70545 h 606761"/>
              <a:gd name="connsiteX93" fmla="*/ 172403 w 607614"/>
              <a:gd name="connsiteY93" fmla="*/ 70545 h 606761"/>
              <a:gd name="connsiteX94" fmla="*/ 131343 w 607614"/>
              <a:gd name="connsiteY94" fmla="*/ 50807 h 606761"/>
              <a:gd name="connsiteX95" fmla="*/ 151934 w 607614"/>
              <a:gd name="connsiteY95" fmla="*/ 50807 h 606761"/>
              <a:gd name="connsiteX96" fmla="*/ 151934 w 607614"/>
              <a:gd name="connsiteY96" fmla="*/ 70545 h 606761"/>
              <a:gd name="connsiteX97" fmla="*/ 131343 w 607614"/>
              <a:gd name="connsiteY97" fmla="*/ 70545 h 606761"/>
              <a:gd name="connsiteX98" fmla="*/ 91136 w 607614"/>
              <a:gd name="connsiteY98" fmla="*/ 50807 h 606761"/>
              <a:gd name="connsiteX99" fmla="*/ 111605 w 607614"/>
              <a:gd name="connsiteY99" fmla="*/ 50807 h 606761"/>
              <a:gd name="connsiteX100" fmla="*/ 111605 w 607614"/>
              <a:gd name="connsiteY100" fmla="*/ 70545 h 606761"/>
              <a:gd name="connsiteX101" fmla="*/ 91136 w 607614"/>
              <a:gd name="connsiteY101" fmla="*/ 70545 h 606761"/>
              <a:gd name="connsiteX102" fmla="*/ 546864 w 607614"/>
              <a:gd name="connsiteY102" fmla="*/ 40207 h 606761"/>
              <a:gd name="connsiteX103" fmla="*/ 587111 w 607614"/>
              <a:gd name="connsiteY103" fmla="*/ 81162 h 606761"/>
              <a:gd name="connsiteX104" fmla="*/ 556736 w 607614"/>
              <a:gd name="connsiteY104" fmla="*/ 120600 h 606761"/>
              <a:gd name="connsiteX105" fmla="*/ 556736 w 607614"/>
              <a:gd name="connsiteY105" fmla="*/ 282903 h 606761"/>
              <a:gd name="connsiteX106" fmla="*/ 546864 w 607614"/>
              <a:gd name="connsiteY106" fmla="*/ 293521 h 606761"/>
              <a:gd name="connsiteX107" fmla="*/ 486115 w 607614"/>
              <a:gd name="connsiteY107" fmla="*/ 293521 h 606761"/>
              <a:gd name="connsiteX108" fmla="*/ 486115 w 607614"/>
              <a:gd name="connsiteY108" fmla="*/ 364054 h 606761"/>
              <a:gd name="connsiteX109" fmla="*/ 527880 w 607614"/>
              <a:gd name="connsiteY109" fmla="*/ 364054 h 606761"/>
              <a:gd name="connsiteX110" fmla="*/ 567368 w 607614"/>
              <a:gd name="connsiteY110" fmla="*/ 333717 h 606761"/>
              <a:gd name="connsiteX111" fmla="*/ 607614 w 607614"/>
              <a:gd name="connsiteY111" fmla="*/ 373914 h 606761"/>
              <a:gd name="connsiteX112" fmla="*/ 567368 w 607614"/>
              <a:gd name="connsiteY112" fmla="*/ 414869 h 606761"/>
              <a:gd name="connsiteX113" fmla="*/ 527880 w 607614"/>
              <a:gd name="connsiteY113" fmla="*/ 384532 h 606761"/>
              <a:gd name="connsiteX114" fmla="*/ 486115 w 607614"/>
              <a:gd name="connsiteY114" fmla="*/ 384532 h 606761"/>
              <a:gd name="connsiteX115" fmla="*/ 486115 w 607614"/>
              <a:gd name="connsiteY115" fmla="*/ 486161 h 606761"/>
              <a:gd name="connsiteX116" fmla="*/ 516490 w 607614"/>
              <a:gd name="connsiteY116" fmla="*/ 525599 h 606761"/>
              <a:gd name="connsiteX117" fmla="*/ 476243 w 607614"/>
              <a:gd name="connsiteY117" fmla="*/ 566554 h 606761"/>
              <a:gd name="connsiteX118" fmla="*/ 435237 w 607614"/>
              <a:gd name="connsiteY118" fmla="*/ 525599 h 606761"/>
              <a:gd name="connsiteX119" fmla="*/ 465612 w 607614"/>
              <a:gd name="connsiteY119" fmla="*/ 486161 h 606761"/>
              <a:gd name="connsiteX120" fmla="*/ 465612 w 607614"/>
              <a:gd name="connsiteY120" fmla="*/ 293521 h 606761"/>
              <a:gd name="connsiteX121" fmla="*/ 313737 w 607614"/>
              <a:gd name="connsiteY121" fmla="*/ 293521 h 606761"/>
              <a:gd name="connsiteX122" fmla="*/ 313737 w 607614"/>
              <a:gd name="connsiteY122" fmla="*/ 273043 h 606761"/>
              <a:gd name="connsiteX123" fmla="*/ 536993 w 607614"/>
              <a:gd name="connsiteY123" fmla="*/ 273043 h 606761"/>
              <a:gd name="connsiteX124" fmla="*/ 536993 w 607614"/>
              <a:gd name="connsiteY124" fmla="*/ 120600 h 606761"/>
              <a:gd name="connsiteX125" fmla="*/ 506618 w 607614"/>
              <a:gd name="connsiteY125" fmla="*/ 81162 h 606761"/>
              <a:gd name="connsiteX126" fmla="*/ 546864 w 607614"/>
              <a:gd name="connsiteY126" fmla="*/ 40207 h 606761"/>
              <a:gd name="connsiteX127" fmla="*/ 394978 w 607614"/>
              <a:gd name="connsiteY127" fmla="*/ 34130 h 606761"/>
              <a:gd name="connsiteX128" fmla="*/ 394978 w 607614"/>
              <a:gd name="connsiteY128" fmla="*/ 91013 h 606761"/>
              <a:gd name="connsiteX129" fmla="*/ 451955 w 607614"/>
              <a:gd name="connsiteY129" fmla="*/ 91013 h 606761"/>
              <a:gd name="connsiteX130" fmla="*/ 50842 w 607614"/>
              <a:gd name="connsiteY130" fmla="*/ 0 h 606761"/>
              <a:gd name="connsiteX131" fmla="*/ 385103 w 607614"/>
              <a:gd name="connsiteY131" fmla="*/ 0 h 606761"/>
              <a:gd name="connsiteX132" fmla="*/ 388141 w 607614"/>
              <a:gd name="connsiteY132" fmla="*/ 758 h 606761"/>
              <a:gd name="connsiteX133" fmla="*/ 388901 w 607614"/>
              <a:gd name="connsiteY133" fmla="*/ 758 h 606761"/>
              <a:gd name="connsiteX134" fmla="*/ 391940 w 607614"/>
              <a:gd name="connsiteY134" fmla="*/ 3034 h 606761"/>
              <a:gd name="connsiteX135" fmla="*/ 483102 w 607614"/>
              <a:gd name="connsiteY135" fmla="*/ 94046 h 606761"/>
              <a:gd name="connsiteX136" fmla="*/ 485381 w 607614"/>
              <a:gd name="connsiteY136" fmla="*/ 97080 h 606761"/>
              <a:gd name="connsiteX137" fmla="*/ 485381 w 607614"/>
              <a:gd name="connsiteY137" fmla="*/ 97839 h 606761"/>
              <a:gd name="connsiteX138" fmla="*/ 486140 w 607614"/>
              <a:gd name="connsiteY138" fmla="*/ 100872 h 606761"/>
              <a:gd name="connsiteX139" fmla="*/ 486140 w 607614"/>
              <a:gd name="connsiteY139" fmla="*/ 141828 h 606761"/>
              <a:gd name="connsiteX140" fmla="*/ 465629 w 607614"/>
              <a:gd name="connsiteY140" fmla="*/ 141828 h 606761"/>
              <a:gd name="connsiteX141" fmla="*/ 465629 w 607614"/>
              <a:gd name="connsiteY141" fmla="*/ 111491 h 606761"/>
              <a:gd name="connsiteX142" fmla="*/ 385103 w 607614"/>
              <a:gd name="connsiteY142" fmla="*/ 111491 h 606761"/>
              <a:gd name="connsiteX143" fmla="*/ 374467 w 607614"/>
              <a:gd name="connsiteY143" fmla="*/ 100872 h 606761"/>
              <a:gd name="connsiteX144" fmla="*/ 374467 w 607614"/>
              <a:gd name="connsiteY144" fmla="*/ 20478 h 606761"/>
              <a:gd name="connsiteX145" fmla="*/ 60718 w 607614"/>
              <a:gd name="connsiteY145" fmla="*/ 20478 h 606761"/>
              <a:gd name="connsiteX146" fmla="*/ 60718 w 607614"/>
              <a:gd name="connsiteY146" fmla="*/ 546076 h 606761"/>
              <a:gd name="connsiteX147" fmla="*/ 394978 w 607614"/>
              <a:gd name="connsiteY147" fmla="*/ 546076 h 606761"/>
              <a:gd name="connsiteX148" fmla="*/ 394978 w 607614"/>
              <a:gd name="connsiteY148" fmla="*/ 566554 h 606761"/>
              <a:gd name="connsiteX149" fmla="*/ 50842 w 607614"/>
              <a:gd name="connsiteY149" fmla="*/ 566554 h 606761"/>
              <a:gd name="connsiteX150" fmla="*/ 40207 w 607614"/>
              <a:gd name="connsiteY150" fmla="*/ 555936 h 606761"/>
              <a:gd name="connsiteX151" fmla="*/ 40207 w 607614"/>
              <a:gd name="connsiteY151" fmla="*/ 9860 h 606761"/>
              <a:gd name="connsiteX152" fmla="*/ 50842 w 607614"/>
              <a:gd name="connsiteY152" fmla="*/ 0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4" h="606761">
                <a:moveTo>
                  <a:pt x="476243" y="505880"/>
                </a:moveTo>
                <a:cubicBezTo>
                  <a:pt x="464852" y="505880"/>
                  <a:pt x="455740" y="514981"/>
                  <a:pt x="455740" y="525599"/>
                </a:cubicBezTo>
                <a:cubicBezTo>
                  <a:pt x="455740" y="536975"/>
                  <a:pt x="464852" y="546077"/>
                  <a:pt x="476243" y="546077"/>
                </a:cubicBezTo>
                <a:cubicBezTo>
                  <a:pt x="486874" y="546077"/>
                  <a:pt x="495987" y="536975"/>
                  <a:pt x="495987" y="525599"/>
                </a:cubicBezTo>
                <a:cubicBezTo>
                  <a:pt x="495987" y="514981"/>
                  <a:pt x="486874" y="505880"/>
                  <a:pt x="476243" y="505880"/>
                </a:cubicBezTo>
                <a:close/>
                <a:moveTo>
                  <a:pt x="91136" y="485409"/>
                </a:moveTo>
                <a:lnTo>
                  <a:pt x="212732" y="485409"/>
                </a:lnTo>
                <a:lnTo>
                  <a:pt x="212732" y="505878"/>
                </a:lnTo>
                <a:lnTo>
                  <a:pt x="91136" y="505878"/>
                </a:lnTo>
                <a:close/>
                <a:moveTo>
                  <a:pt x="415473" y="434602"/>
                </a:moveTo>
                <a:lnTo>
                  <a:pt x="435211" y="434602"/>
                </a:lnTo>
                <a:lnTo>
                  <a:pt x="435211" y="455071"/>
                </a:lnTo>
                <a:lnTo>
                  <a:pt x="415473" y="455071"/>
                </a:lnTo>
                <a:close/>
                <a:moveTo>
                  <a:pt x="374413" y="434602"/>
                </a:moveTo>
                <a:lnTo>
                  <a:pt x="395004" y="434602"/>
                </a:lnTo>
                <a:lnTo>
                  <a:pt x="395004" y="455071"/>
                </a:lnTo>
                <a:lnTo>
                  <a:pt x="374413" y="455071"/>
                </a:lnTo>
                <a:close/>
                <a:moveTo>
                  <a:pt x="334206" y="434602"/>
                </a:moveTo>
                <a:lnTo>
                  <a:pt x="354675" y="434602"/>
                </a:lnTo>
                <a:lnTo>
                  <a:pt x="354675" y="455071"/>
                </a:lnTo>
                <a:lnTo>
                  <a:pt x="334206" y="455071"/>
                </a:lnTo>
                <a:close/>
                <a:moveTo>
                  <a:pt x="91136" y="434602"/>
                </a:moveTo>
                <a:lnTo>
                  <a:pt x="313737" y="434602"/>
                </a:lnTo>
                <a:lnTo>
                  <a:pt x="313737" y="455071"/>
                </a:lnTo>
                <a:lnTo>
                  <a:pt x="91136" y="455071"/>
                </a:lnTo>
                <a:close/>
                <a:moveTo>
                  <a:pt x="91136" y="384526"/>
                </a:moveTo>
                <a:lnTo>
                  <a:pt x="435211" y="384526"/>
                </a:lnTo>
                <a:lnTo>
                  <a:pt x="435211" y="404264"/>
                </a:lnTo>
                <a:lnTo>
                  <a:pt x="91136" y="404264"/>
                </a:lnTo>
                <a:close/>
                <a:moveTo>
                  <a:pt x="567368" y="354195"/>
                </a:moveTo>
                <a:cubicBezTo>
                  <a:pt x="555977" y="354195"/>
                  <a:pt x="546864" y="363296"/>
                  <a:pt x="546864" y="373914"/>
                </a:cubicBezTo>
                <a:cubicBezTo>
                  <a:pt x="546864" y="385290"/>
                  <a:pt x="555977" y="394391"/>
                  <a:pt x="567368" y="394391"/>
                </a:cubicBezTo>
                <a:cubicBezTo>
                  <a:pt x="577999" y="394391"/>
                  <a:pt x="587111" y="385290"/>
                  <a:pt x="587111" y="373914"/>
                </a:cubicBezTo>
                <a:cubicBezTo>
                  <a:pt x="587111" y="363296"/>
                  <a:pt x="577999" y="354195"/>
                  <a:pt x="567368" y="354195"/>
                </a:cubicBezTo>
                <a:close/>
                <a:moveTo>
                  <a:pt x="91136" y="333719"/>
                </a:moveTo>
                <a:lnTo>
                  <a:pt x="435211" y="333719"/>
                </a:lnTo>
                <a:lnTo>
                  <a:pt x="435211" y="354188"/>
                </a:lnTo>
                <a:lnTo>
                  <a:pt x="91136" y="354188"/>
                </a:lnTo>
                <a:close/>
                <a:moveTo>
                  <a:pt x="273408" y="273042"/>
                </a:moveTo>
                <a:lnTo>
                  <a:pt x="293999" y="273042"/>
                </a:lnTo>
                <a:lnTo>
                  <a:pt x="293999" y="293511"/>
                </a:lnTo>
                <a:lnTo>
                  <a:pt x="273408" y="293511"/>
                </a:lnTo>
                <a:close/>
                <a:moveTo>
                  <a:pt x="233201" y="273042"/>
                </a:moveTo>
                <a:lnTo>
                  <a:pt x="252939" y="273042"/>
                </a:lnTo>
                <a:lnTo>
                  <a:pt x="252939" y="293511"/>
                </a:lnTo>
                <a:lnTo>
                  <a:pt x="233201" y="293511"/>
                </a:lnTo>
                <a:close/>
                <a:moveTo>
                  <a:pt x="192141" y="273042"/>
                </a:moveTo>
                <a:lnTo>
                  <a:pt x="212732" y="273042"/>
                </a:lnTo>
                <a:lnTo>
                  <a:pt x="212732" y="293511"/>
                </a:lnTo>
                <a:lnTo>
                  <a:pt x="192141" y="293511"/>
                </a:lnTo>
                <a:close/>
                <a:moveTo>
                  <a:pt x="151934" y="273042"/>
                </a:moveTo>
                <a:lnTo>
                  <a:pt x="172403" y="273042"/>
                </a:lnTo>
                <a:lnTo>
                  <a:pt x="172403" y="293511"/>
                </a:lnTo>
                <a:lnTo>
                  <a:pt x="151934" y="293511"/>
                </a:lnTo>
                <a:close/>
                <a:moveTo>
                  <a:pt x="111605" y="273042"/>
                </a:moveTo>
                <a:lnTo>
                  <a:pt x="131343" y="273042"/>
                </a:lnTo>
                <a:lnTo>
                  <a:pt x="131343" y="293511"/>
                </a:lnTo>
                <a:lnTo>
                  <a:pt x="111605" y="293511"/>
                </a:lnTo>
                <a:close/>
                <a:moveTo>
                  <a:pt x="91136" y="212366"/>
                </a:moveTo>
                <a:lnTo>
                  <a:pt x="435211" y="212366"/>
                </a:lnTo>
                <a:lnTo>
                  <a:pt x="435211" y="232835"/>
                </a:lnTo>
                <a:lnTo>
                  <a:pt x="91136" y="232835"/>
                </a:lnTo>
                <a:close/>
                <a:moveTo>
                  <a:pt x="91136" y="161559"/>
                </a:moveTo>
                <a:lnTo>
                  <a:pt x="354675" y="161559"/>
                </a:lnTo>
                <a:lnTo>
                  <a:pt x="354675" y="182028"/>
                </a:lnTo>
                <a:lnTo>
                  <a:pt x="91136" y="182028"/>
                </a:lnTo>
                <a:close/>
                <a:moveTo>
                  <a:pt x="172403" y="91014"/>
                </a:moveTo>
                <a:lnTo>
                  <a:pt x="252939" y="91014"/>
                </a:lnTo>
                <a:lnTo>
                  <a:pt x="252939" y="111483"/>
                </a:lnTo>
                <a:lnTo>
                  <a:pt x="172403" y="111483"/>
                </a:lnTo>
                <a:close/>
                <a:moveTo>
                  <a:pt x="91136" y="91014"/>
                </a:moveTo>
                <a:lnTo>
                  <a:pt x="111605" y="91014"/>
                </a:lnTo>
                <a:lnTo>
                  <a:pt x="111605" y="111483"/>
                </a:lnTo>
                <a:lnTo>
                  <a:pt x="91136" y="111483"/>
                </a:lnTo>
                <a:close/>
                <a:moveTo>
                  <a:pt x="131343" y="91014"/>
                </a:moveTo>
                <a:lnTo>
                  <a:pt x="151934" y="91014"/>
                </a:lnTo>
                <a:lnTo>
                  <a:pt x="151934" y="111483"/>
                </a:lnTo>
                <a:lnTo>
                  <a:pt x="131343" y="111483"/>
                </a:lnTo>
                <a:close/>
                <a:moveTo>
                  <a:pt x="0" y="70545"/>
                </a:moveTo>
                <a:lnTo>
                  <a:pt x="20506" y="70545"/>
                </a:lnTo>
                <a:lnTo>
                  <a:pt x="20506" y="586283"/>
                </a:lnTo>
                <a:lnTo>
                  <a:pt x="354675" y="586283"/>
                </a:lnTo>
                <a:lnTo>
                  <a:pt x="354675" y="606761"/>
                </a:lnTo>
                <a:lnTo>
                  <a:pt x="9873" y="606761"/>
                </a:lnTo>
                <a:cubicBezTo>
                  <a:pt x="3797" y="606761"/>
                  <a:pt x="0" y="602969"/>
                  <a:pt x="0" y="596901"/>
                </a:cubicBezTo>
                <a:close/>
                <a:moveTo>
                  <a:pt x="546864" y="60685"/>
                </a:moveTo>
                <a:cubicBezTo>
                  <a:pt x="535474" y="60685"/>
                  <a:pt x="526361" y="69786"/>
                  <a:pt x="526361" y="81162"/>
                </a:cubicBezTo>
                <a:cubicBezTo>
                  <a:pt x="526361" y="91780"/>
                  <a:pt x="535474" y="100881"/>
                  <a:pt x="546864" y="100881"/>
                </a:cubicBezTo>
                <a:cubicBezTo>
                  <a:pt x="558255" y="100881"/>
                  <a:pt x="567368" y="91780"/>
                  <a:pt x="567368" y="81162"/>
                </a:cubicBezTo>
                <a:cubicBezTo>
                  <a:pt x="567368" y="69786"/>
                  <a:pt x="558255" y="60685"/>
                  <a:pt x="546864" y="60685"/>
                </a:cubicBezTo>
                <a:close/>
                <a:moveTo>
                  <a:pt x="172403" y="50807"/>
                </a:moveTo>
                <a:lnTo>
                  <a:pt x="252939" y="50807"/>
                </a:lnTo>
                <a:lnTo>
                  <a:pt x="252939" y="70545"/>
                </a:lnTo>
                <a:lnTo>
                  <a:pt x="172403" y="70545"/>
                </a:lnTo>
                <a:close/>
                <a:moveTo>
                  <a:pt x="131343" y="50807"/>
                </a:moveTo>
                <a:lnTo>
                  <a:pt x="151934" y="50807"/>
                </a:lnTo>
                <a:lnTo>
                  <a:pt x="151934" y="70545"/>
                </a:lnTo>
                <a:lnTo>
                  <a:pt x="131343" y="70545"/>
                </a:lnTo>
                <a:close/>
                <a:moveTo>
                  <a:pt x="91136" y="50807"/>
                </a:moveTo>
                <a:lnTo>
                  <a:pt x="111605" y="50807"/>
                </a:lnTo>
                <a:lnTo>
                  <a:pt x="111605" y="70545"/>
                </a:lnTo>
                <a:lnTo>
                  <a:pt x="91136" y="70545"/>
                </a:lnTo>
                <a:close/>
                <a:moveTo>
                  <a:pt x="546864" y="40207"/>
                </a:moveTo>
                <a:cubicBezTo>
                  <a:pt x="568886" y="40207"/>
                  <a:pt x="587111" y="58409"/>
                  <a:pt x="587111" y="81162"/>
                </a:cubicBezTo>
                <a:cubicBezTo>
                  <a:pt x="587111" y="100123"/>
                  <a:pt x="574202" y="116050"/>
                  <a:pt x="556736" y="120600"/>
                </a:cubicBezTo>
                <a:lnTo>
                  <a:pt x="556736" y="282903"/>
                </a:lnTo>
                <a:cubicBezTo>
                  <a:pt x="556736" y="288970"/>
                  <a:pt x="552939" y="293521"/>
                  <a:pt x="546864" y="293521"/>
                </a:cubicBezTo>
                <a:lnTo>
                  <a:pt x="486115" y="293521"/>
                </a:lnTo>
                <a:lnTo>
                  <a:pt x="486115" y="364054"/>
                </a:lnTo>
                <a:lnTo>
                  <a:pt x="527880" y="364054"/>
                </a:lnTo>
                <a:cubicBezTo>
                  <a:pt x="532436" y="346611"/>
                  <a:pt x="547624" y="333717"/>
                  <a:pt x="567368" y="333717"/>
                </a:cubicBezTo>
                <a:cubicBezTo>
                  <a:pt x="589389" y="333717"/>
                  <a:pt x="607614" y="351920"/>
                  <a:pt x="607614" y="373914"/>
                </a:cubicBezTo>
                <a:cubicBezTo>
                  <a:pt x="607614" y="396667"/>
                  <a:pt x="589389" y="414869"/>
                  <a:pt x="567368" y="414869"/>
                </a:cubicBezTo>
                <a:cubicBezTo>
                  <a:pt x="547624" y="414869"/>
                  <a:pt x="531677" y="401217"/>
                  <a:pt x="527880" y="384532"/>
                </a:cubicBezTo>
                <a:lnTo>
                  <a:pt x="486115" y="384532"/>
                </a:lnTo>
                <a:lnTo>
                  <a:pt x="486115" y="486161"/>
                </a:lnTo>
                <a:cubicBezTo>
                  <a:pt x="503580" y="491470"/>
                  <a:pt x="516490" y="506638"/>
                  <a:pt x="516490" y="525599"/>
                </a:cubicBezTo>
                <a:cubicBezTo>
                  <a:pt x="516490" y="548352"/>
                  <a:pt x="498265" y="566554"/>
                  <a:pt x="476243" y="566554"/>
                </a:cubicBezTo>
                <a:cubicBezTo>
                  <a:pt x="453462" y="566554"/>
                  <a:pt x="435237" y="548352"/>
                  <a:pt x="435237" y="525599"/>
                </a:cubicBezTo>
                <a:cubicBezTo>
                  <a:pt x="435237" y="506638"/>
                  <a:pt x="448905" y="490712"/>
                  <a:pt x="465612" y="486161"/>
                </a:cubicBezTo>
                <a:lnTo>
                  <a:pt x="465612" y="293521"/>
                </a:lnTo>
                <a:lnTo>
                  <a:pt x="313737" y="293521"/>
                </a:lnTo>
                <a:lnTo>
                  <a:pt x="313737" y="273043"/>
                </a:lnTo>
                <a:lnTo>
                  <a:pt x="536993" y="273043"/>
                </a:lnTo>
                <a:lnTo>
                  <a:pt x="536993" y="120600"/>
                </a:lnTo>
                <a:cubicBezTo>
                  <a:pt x="519527" y="115291"/>
                  <a:pt x="506618" y="100123"/>
                  <a:pt x="506618" y="81162"/>
                </a:cubicBezTo>
                <a:cubicBezTo>
                  <a:pt x="506618" y="58409"/>
                  <a:pt x="524843" y="40207"/>
                  <a:pt x="546864" y="40207"/>
                </a:cubicBezTo>
                <a:close/>
                <a:moveTo>
                  <a:pt x="394978" y="34130"/>
                </a:moveTo>
                <a:lnTo>
                  <a:pt x="394978" y="91013"/>
                </a:lnTo>
                <a:lnTo>
                  <a:pt x="451955" y="91013"/>
                </a:lnTo>
                <a:close/>
                <a:moveTo>
                  <a:pt x="50842" y="0"/>
                </a:moveTo>
                <a:lnTo>
                  <a:pt x="385103" y="0"/>
                </a:lnTo>
                <a:cubicBezTo>
                  <a:pt x="385862" y="0"/>
                  <a:pt x="386622" y="758"/>
                  <a:pt x="388141" y="758"/>
                </a:cubicBezTo>
                <a:lnTo>
                  <a:pt x="388901" y="758"/>
                </a:lnTo>
                <a:cubicBezTo>
                  <a:pt x="389661" y="2275"/>
                  <a:pt x="391180" y="2275"/>
                  <a:pt x="391940" y="3034"/>
                </a:cubicBezTo>
                <a:lnTo>
                  <a:pt x="483102" y="94046"/>
                </a:lnTo>
                <a:cubicBezTo>
                  <a:pt x="483861" y="94805"/>
                  <a:pt x="483861" y="96322"/>
                  <a:pt x="485381" y="97080"/>
                </a:cubicBezTo>
                <a:lnTo>
                  <a:pt x="485381" y="97839"/>
                </a:lnTo>
                <a:cubicBezTo>
                  <a:pt x="486140" y="99356"/>
                  <a:pt x="486140" y="100114"/>
                  <a:pt x="486140" y="100872"/>
                </a:cubicBezTo>
                <a:lnTo>
                  <a:pt x="486140" y="141828"/>
                </a:lnTo>
                <a:lnTo>
                  <a:pt x="465629" y="141828"/>
                </a:lnTo>
                <a:lnTo>
                  <a:pt x="465629" y="111491"/>
                </a:lnTo>
                <a:lnTo>
                  <a:pt x="385103" y="111491"/>
                </a:lnTo>
                <a:cubicBezTo>
                  <a:pt x="379025" y="111491"/>
                  <a:pt x="374467" y="106940"/>
                  <a:pt x="374467" y="100872"/>
                </a:cubicBezTo>
                <a:lnTo>
                  <a:pt x="374467" y="20478"/>
                </a:lnTo>
                <a:lnTo>
                  <a:pt x="60718" y="20478"/>
                </a:lnTo>
                <a:lnTo>
                  <a:pt x="60718" y="546076"/>
                </a:lnTo>
                <a:lnTo>
                  <a:pt x="394978" y="546076"/>
                </a:lnTo>
                <a:lnTo>
                  <a:pt x="394978" y="566554"/>
                </a:lnTo>
                <a:lnTo>
                  <a:pt x="50842" y="566554"/>
                </a:lnTo>
                <a:cubicBezTo>
                  <a:pt x="44765" y="566554"/>
                  <a:pt x="40207" y="562003"/>
                  <a:pt x="40207" y="555936"/>
                </a:cubicBezTo>
                <a:lnTo>
                  <a:pt x="40207" y="9860"/>
                </a:lnTo>
                <a:cubicBezTo>
                  <a:pt x="40207" y="3792"/>
                  <a:pt x="44765" y="0"/>
                  <a:pt x="50842" y="0"/>
                </a:cubicBezTo>
                <a:close/>
              </a:path>
            </a:pathLst>
          </a:custGeom>
          <a:solidFill>
            <a:schemeClr val="bg1"/>
          </a:solidFill>
          <a:ln>
            <a:noFill/>
          </a:ln>
        </p:spPr>
      </p:sp>
      <p:sp>
        <p:nvSpPr>
          <p:cNvPr id="16" name="data-flow-chart_39050"/>
          <p:cNvSpPr>
            <a:spLocks noChangeAspect="1"/>
          </p:cNvSpPr>
          <p:nvPr/>
        </p:nvSpPr>
        <p:spPr bwMode="auto">
          <a:xfrm>
            <a:off x="5810826" y="4307740"/>
            <a:ext cx="609685" cy="558711"/>
          </a:xfrm>
          <a:custGeom>
            <a:avLst/>
            <a:gdLst>
              <a:gd name="connsiteX0" fmla="*/ 111174 w 609583"/>
              <a:gd name="connsiteY0" fmla="*/ 429094 h 558618"/>
              <a:gd name="connsiteX1" fmla="*/ 92276 w 609583"/>
              <a:gd name="connsiteY1" fmla="*/ 447962 h 558618"/>
              <a:gd name="connsiteX2" fmla="*/ 111174 w 609583"/>
              <a:gd name="connsiteY2" fmla="*/ 466831 h 558618"/>
              <a:gd name="connsiteX3" fmla="*/ 130072 w 609583"/>
              <a:gd name="connsiteY3" fmla="*/ 447962 h 558618"/>
              <a:gd name="connsiteX4" fmla="*/ 111174 w 609583"/>
              <a:gd name="connsiteY4" fmla="*/ 429094 h 558618"/>
              <a:gd name="connsiteX5" fmla="*/ 111174 w 609583"/>
              <a:gd name="connsiteY5" fmla="*/ 418969 h 558618"/>
              <a:gd name="connsiteX6" fmla="*/ 139752 w 609583"/>
              <a:gd name="connsiteY6" fmla="*/ 447962 h 558618"/>
              <a:gd name="connsiteX7" fmla="*/ 111174 w 609583"/>
              <a:gd name="connsiteY7" fmla="*/ 476495 h 558618"/>
              <a:gd name="connsiteX8" fmla="*/ 82596 w 609583"/>
              <a:gd name="connsiteY8" fmla="*/ 447962 h 558618"/>
              <a:gd name="connsiteX9" fmla="*/ 111174 w 609583"/>
              <a:gd name="connsiteY9" fmla="*/ 418969 h 558618"/>
              <a:gd name="connsiteX10" fmla="*/ 109702 w 609583"/>
              <a:gd name="connsiteY10" fmla="*/ 398943 h 558618"/>
              <a:gd name="connsiteX11" fmla="*/ 90868 w 609583"/>
              <a:gd name="connsiteY11" fmla="*/ 403295 h 558618"/>
              <a:gd name="connsiteX12" fmla="*/ 66899 w 609583"/>
              <a:gd name="connsiteY12" fmla="*/ 468206 h 558618"/>
              <a:gd name="connsiteX13" fmla="*/ 131430 w 609583"/>
              <a:gd name="connsiteY13" fmla="*/ 492145 h 558618"/>
              <a:gd name="connsiteX14" fmla="*/ 155399 w 609583"/>
              <a:gd name="connsiteY14" fmla="*/ 427234 h 558618"/>
              <a:gd name="connsiteX15" fmla="*/ 109702 w 609583"/>
              <a:gd name="connsiteY15" fmla="*/ 398943 h 558618"/>
              <a:gd name="connsiteX16" fmla="*/ 527970 w 609583"/>
              <a:gd name="connsiteY16" fmla="*/ 371512 h 558618"/>
              <a:gd name="connsiteX17" fmla="*/ 538582 w 609583"/>
              <a:gd name="connsiteY17" fmla="*/ 377956 h 558618"/>
              <a:gd name="connsiteX18" fmla="*/ 519204 w 609583"/>
              <a:gd name="connsiteY18" fmla="*/ 410635 h 558618"/>
              <a:gd name="connsiteX19" fmla="*/ 504439 w 609583"/>
              <a:gd name="connsiteY19" fmla="*/ 402350 h 558618"/>
              <a:gd name="connsiteX20" fmla="*/ 491059 w 609583"/>
              <a:gd name="connsiteY20" fmla="*/ 445616 h 558618"/>
              <a:gd name="connsiteX21" fmla="*/ 469374 w 609583"/>
              <a:gd name="connsiteY21" fmla="*/ 419380 h 558618"/>
              <a:gd name="connsiteX22" fmla="*/ 460608 w 609583"/>
              <a:gd name="connsiteY22" fmla="*/ 447917 h 558618"/>
              <a:gd name="connsiteX23" fmla="*/ 449073 w 609583"/>
              <a:gd name="connsiteY23" fmla="*/ 444235 h 558618"/>
              <a:gd name="connsiteX24" fmla="*/ 464760 w 609583"/>
              <a:gd name="connsiteY24" fmla="*/ 394066 h 558618"/>
              <a:gd name="connsiteX25" fmla="*/ 485984 w 609583"/>
              <a:gd name="connsiteY25" fmla="*/ 420301 h 558618"/>
              <a:gd name="connsiteX26" fmla="*/ 497057 w 609583"/>
              <a:gd name="connsiteY26" fmla="*/ 383940 h 558618"/>
              <a:gd name="connsiteX27" fmla="*/ 514590 w 609583"/>
              <a:gd name="connsiteY27" fmla="*/ 394066 h 558618"/>
              <a:gd name="connsiteX28" fmla="*/ 445409 w 609583"/>
              <a:gd name="connsiteY28" fmla="*/ 350776 h 558618"/>
              <a:gd name="connsiteX29" fmla="*/ 445409 w 609583"/>
              <a:gd name="connsiteY29" fmla="*/ 475091 h 558618"/>
              <a:gd name="connsiteX30" fmla="*/ 544098 w 609583"/>
              <a:gd name="connsiteY30" fmla="*/ 475091 h 558618"/>
              <a:gd name="connsiteX31" fmla="*/ 544098 w 609583"/>
              <a:gd name="connsiteY31" fmla="*/ 350776 h 558618"/>
              <a:gd name="connsiteX32" fmla="*/ 433419 w 609583"/>
              <a:gd name="connsiteY32" fmla="*/ 338344 h 558618"/>
              <a:gd name="connsiteX33" fmla="*/ 556088 w 609583"/>
              <a:gd name="connsiteY33" fmla="*/ 338344 h 558618"/>
              <a:gd name="connsiteX34" fmla="*/ 556088 w 609583"/>
              <a:gd name="connsiteY34" fmla="*/ 474170 h 558618"/>
              <a:gd name="connsiteX35" fmla="*/ 564389 w 609583"/>
              <a:gd name="connsiteY35" fmla="*/ 462659 h 558618"/>
              <a:gd name="connsiteX36" fmla="*/ 564389 w 609583"/>
              <a:gd name="connsiteY36" fmla="*/ 417998 h 558618"/>
              <a:gd name="connsiteX37" fmla="*/ 609583 w 609583"/>
              <a:gd name="connsiteY37" fmla="*/ 417998 h 558618"/>
              <a:gd name="connsiteX38" fmla="*/ 609583 w 609583"/>
              <a:gd name="connsiteY38" fmla="*/ 557046 h 558618"/>
              <a:gd name="connsiteX39" fmla="*/ 379924 w 609583"/>
              <a:gd name="connsiteY39" fmla="*/ 557046 h 558618"/>
              <a:gd name="connsiteX40" fmla="*/ 379924 w 609583"/>
              <a:gd name="connsiteY40" fmla="*/ 417998 h 558618"/>
              <a:gd name="connsiteX41" fmla="*/ 425118 w 609583"/>
              <a:gd name="connsiteY41" fmla="*/ 417998 h 558618"/>
              <a:gd name="connsiteX42" fmla="*/ 425118 w 609583"/>
              <a:gd name="connsiteY42" fmla="*/ 462659 h 558618"/>
              <a:gd name="connsiteX43" fmla="*/ 433419 w 609583"/>
              <a:gd name="connsiteY43" fmla="*/ 474170 h 558618"/>
              <a:gd name="connsiteX44" fmla="*/ 143415 w 609583"/>
              <a:gd name="connsiteY44" fmla="*/ 337923 h 558618"/>
              <a:gd name="connsiteX45" fmla="*/ 158165 w 609583"/>
              <a:gd name="connsiteY45" fmla="*/ 343448 h 558618"/>
              <a:gd name="connsiteX46" fmla="*/ 166462 w 609583"/>
              <a:gd name="connsiteY46" fmla="*/ 361402 h 558618"/>
              <a:gd name="connsiteX47" fmla="*/ 162313 w 609583"/>
              <a:gd name="connsiteY47" fmla="*/ 373371 h 558618"/>
              <a:gd name="connsiteX48" fmla="*/ 181673 w 609583"/>
              <a:gd name="connsiteY48" fmla="*/ 390865 h 558618"/>
              <a:gd name="connsiteX49" fmla="*/ 192735 w 609583"/>
              <a:gd name="connsiteY49" fmla="*/ 385801 h 558618"/>
              <a:gd name="connsiteX50" fmla="*/ 211634 w 609583"/>
              <a:gd name="connsiteY50" fmla="*/ 392707 h 558618"/>
              <a:gd name="connsiteX51" fmla="*/ 218548 w 609583"/>
              <a:gd name="connsiteY51" fmla="*/ 406978 h 558618"/>
              <a:gd name="connsiteX52" fmla="*/ 211634 w 609583"/>
              <a:gd name="connsiteY52" fmla="*/ 425853 h 558618"/>
              <a:gd name="connsiteX53" fmla="*/ 200110 w 609583"/>
              <a:gd name="connsiteY53" fmla="*/ 431377 h 558618"/>
              <a:gd name="connsiteX54" fmla="*/ 201032 w 609583"/>
              <a:gd name="connsiteY54" fmla="*/ 457157 h 558618"/>
              <a:gd name="connsiteX55" fmla="*/ 213016 w 609583"/>
              <a:gd name="connsiteY55" fmla="*/ 461761 h 558618"/>
              <a:gd name="connsiteX56" fmla="*/ 221313 w 609583"/>
              <a:gd name="connsiteY56" fmla="*/ 479715 h 558618"/>
              <a:gd name="connsiteX57" fmla="*/ 215782 w 609583"/>
              <a:gd name="connsiteY57" fmla="*/ 494907 h 558618"/>
              <a:gd name="connsiteX58" fmla="*/ 208407 w 609583"/>
              <a:gd name="connsiteY58" fmla="*/ 502733 h 558618"/>
              <a:gd name="connsiteX59" fmla="*/ 197345 w 609583"/>
              <a:gd name="connsiteY59" fmla="*/ 503193 h 558618"/>
              <a:gd name="connsiteX60" fmla="*/ 185821 w 609583"/>
              <a:gd name="connsiteY60" fmla="*/ 499050 h 558618"/>
              <a:gd name="connsiteX61" fmla="*/ 167845 w 609583"/>
              <a:gd name="connsiteY61" fmla="*/ 517925 h 558618"/>
              <a:gd name="connsiteX62" fmla="*/ 173376 w 609583"/>
              <a:gd name="connsiteY62" fmla="*/ 529434 h 558618"/>
              <a:gd name="connsiteX63" fmla="*/ 166462 w 609583"/>
              <a:gd name="connsiteY63" fmla="*/ 548309 h 558618"/>
              <a:gd name="connsiteX64" fmla="*/ 151712 w 609583"/>
              <a:gd name="connsiteY64" fmla="*/ 555214 h 558618"/>
              <a:gd name="connsiteX65" fmla="*/ 132813 w 609583"/>
              <a:gd name="connsiteY65" fmla="*/ 547849 h 558618"/>
              <a:gd name="connsiteX66" fmla="*/ 127743 w 609583"/>
              <a:gd name="connsiteY66" fmla="*/ 536800 h 558618"/>
              <a:gd name="connsiteX67" fmla="*/ 101469 w 609583"/>
              <a:gd name="connsiteY67" fmla="*/ 537721 h 558618"/>
              <a:gd name="connsiteX68" fmla="*/ 97321 w 609583"/>
              <a:gd name="connsiteY68" fmla="*/ 549230 h 558618"/>
              <a:gd name="connsiteX69" fmla="*/ 89946 w 609583"/>
              <a:gd name="connsiteY69" fmla="*/ 557516 h 558618"/>
              <a:gd name="connsiteX70" fmla="*/ 78883 w 609583"/>
              <a:gd name="connsiteY70" fmla="*/ 557977 h 558618"/>
              <a:gd name="connsiteX71" fmla="*/ 64133 w 609583"/>
              <a:gd name="connsiteY71" fmla="*/ 552452 h 558618"/>
              <a:gd name="connsiteX72" fmla="*/ 55836 w 609583"/>
              <a:gd name="connsiteY72" fmla="*/ 545086 h 558618"/>
              <a:gd name="connsiteX73" fmla="*/ 55376 w 609583"/>
              <a:gd name="connsiteY73" fmla="*/ 534038 h 558618"/>
              <a:gd name="connsiteX74" fmla="*/ 59985 w 609583"/>
              <a:gd name="connsiteY74" fmla="*/ 522068 h 558618"/>
              <a:gd name="connsiteX75" fmla="*/ 40626 w 609583"/>
              <a:gd name="connsiteY75" fmla="*/ 504575 h 558618"/>
              <a:gd name="connsiteX76" fmla="*/ 29102 w 609583"/>
              <a:gd name="connsiteY76" fmla="*/ 509638 h 558618"/>
              <a:gd name="connsiteX77" fmla="*/ 10665 w 609583"/>
              <a:gd name="connsiteY77" fmla="*/ 502733 h 558618"/>
              <a:gd name="connsiteX78" fmla="*/ 3750 w 609583"/>
              <a:gd name="connsiteY78" fmla="*/ 488462 h 558618"/>
              <a:gd name="connsiteX79" fmla="*/ 10665 w 609583"/>
              <a:gd name="connsiteY79" fmla="*/ 469587 h 558618"/>
              <a:gd name="connsiteX80" fmla="*/ 22188 w 609583"/>
              <a:gd name="connsiteY80" fmla="*/ 464523 h 558618"/>
              <a:gd name="connsiteX81" fmla="*/ 21266 w 609583"/>
              <a:gd name="connsiteY81" fmla="*/ 438282 h 558618"/>
              <a:gd name="connsiteX82" fmla="*/ 9282 w 609583"/>
              <a:gd name="connsiteY82" fmla="*/ 433679 h 558618"/>
              <a:gd name="connsiteX83" fmla="*/ 1446 w 609583"/>
              <a:gd name="connsiteY83" fmla="*/ 426313 h 558618"/>
              <a:gd name="connsiteX84" fmla="*/ 985 w 609583"/>
              <a:gd name="connsiteY84" fmla="*/ 415725 h 558618"/>
              <a:gd name="connsiteX85" fmla="*/ 6516 w 609583"/>
              <a:gd name="connsiteY85" fmla="*/ 400533 h 558618"/>
              <a:gd name="connsiteX86" fmla="*/ 24954 w 609583"/>
              <a:gd name="connsiteY86" fmla="*/ 392246 h 558618"/>
              <a:gd name="connsiteX87" fmla="*/ 36477 w 609583"/>
              <a:gd name="connsiteY87" fmla="*/ 396850 h 558618"/>
              <a:gd name="connsiteX88" fmla="*/ 54454 w 609583"/>
              <a:gd name="connsiteY88" fmla="*/ 377515 h 558618"/>
              <a:gd name="connsiteX89" fmla="*/ 48922 w 609583"/>
              <a:gd name="connsiteY89" fmla="*/ 366006 h 558618"/>
              <a:gd name="connsiteX90" fmla="*/ 55836 w 609583"/>
              <a:gd name="connsiteY90" fmla="*/ 347131 h 558618"/>
              <a:gd name="connsiteX91" fmla="*/ 70587 w 609583"/>
              <a:gd name="connsiteY91" fmla="*/ 340686 h 558618"/>
              <a:gd name="connsiteX92" fmla="*/ 89485 w 609583"/>
              <a:gd name="connsiteY92" fmla="*/ 347591 h 558618"/>
              <a:gd name="connsiteX93" fmla="*/ 94555 w 609583"/>
              <a:gd name="connsiteY93" fmla="*/ 359100 h 558618"/>
              <a:gd name="connsiteX94" fmla="*/ 120829 w 609583"/>
              <a:gd name="connsiteY94" fmla="*/ 357719 h 558618"/>
              <a:gd name="connsiteX95" fmla="*/ 124977 w 609583"/>
              <a:gd name="connsiteY95" fmla="*/ 346210 h 558618"/>
              <a:gd name="connsiteX96" fmla="*/ 143415 w 609583"/>
              <a:gd name="connsiteY96" fmla="*/ 337923 h 558618"/>
              <a:gd name="connsiteX97" fmla="*/ 477725 w 609583"/>
              <a:gd name="connsiteY97" fmla="*/ 221886 h 558618"/>
              <a:gd name="connsiteX98" fmla="*/ 496160 w 609583"/>
              <a:gd name="connsiteY98" fmla="*/ 221886 h 558618"/>
              <a:gd name="connsiteX99" fmla="*/ 496160 w 609583"/>
              <a:gd name="connsiteY99" fmla="*/ 322279 h 558618"/>
              <a:gd name="connsiteX100" fmla="*/ 477725 w 609583"/>
              <a:gd name="connsiteY100" fmla="*/ 322279 h 558618"/>
              <a:gd name="connsiteX101" fmla="*/ 102882 w 609583"/>
              <a:gd name="connsiteY101" fmla="*/ 221886 h 558618"/>
              <a:gd name="connsiteX102" fmla="*/ 121317 w 609583"/>
              <a:gd name="connsiteY102" fmla="*/ 221886 h 558618"/>
              <a:gd name="connsiteX103" fmla="*/ 121317 w 609583"/>
              <a:gd name="connsiteY103" fmla="*/ 322279 h 558618"/>
              <a:gd name="connsiteX104" fmla="*/ 102882 w 609583"/>
              <a:gd name="connsiteY104" fmla="*/ 322279 h 558618"/>
              <a:gd name="connsiteX105" fmla="*/ 231038 w 609583"/>
              <a:gd name="connsiteY105" fmla="*/ 105427 h 558618"/>
              <a:gd name="connsiteX106" fmla="*/ 369337 w 609583"/>
              <a:gd name="connsiteY106" fmla="*/ 105427 h 558618"/>
              <a:gd name="connsiteX107" fmla="*/ 369337 w 609583"/>
              <a:gd name="connsiteY107" fmla="*/ 123862 h 558618"/>
              <a:gd name="connsiteX108" fmla="*/ 231038 w 609583"/>
              <a:gd name="connsiteY108" fmla="*/ 123862 h 558618"/>
              <a:gd name="connsiteX109" fmla="*/ 138340 w 609583"/>
              <a:gd name="connsiteY109" fmla="*/ 91598 h 558618"/>
              <a:gd name="connsiteX110" fmla="*/ 142033 w 609583"/>
              <a:gd name="connsiteY110" fmla="*/ 91598 h 558618"/>
              <a:gd name="connsiteX111" fmla="*/ 185881 w 609583"/>
              <a:gd name="connsiteY111" fmla="*/ 114149 h 558618"/>
              <a:gd name="connsiteX112" fmla="*/ 187727 w 609583"/>
              <a:gd name="connsiteY112" fmla="*/ 117370 h 558618"/>
              <a:gd name="connsiteX113" fmla="*/ 187727 w 609583"/>
              <a:gd name="connsiteY113" fmla="*/ 122893 h 558618"/>
              <a:gd name="connsiteX114" fmla="*/ 185881 w 609583"/>
              <a:gd name="connsiteY114" fmla="*/ 126114 h 558618"/>
              <a:gd name="connsiteX115" fmla="*/ 142033 w 609583"/>
              <a:gd name="connsiteY115" fmla="*/ 148204 h 558618"/>
              <a:gd name="connsiteX116" fmla="*/ 140186 w 609583"/>
              <a:gd name="connsiteY116" fmla="*/ 148664 h 558618"/>
              <a:gd name="connsiteX117" fmla="*/ 138340 w 609583"/>
              <a:gd name="connsiteY117" fmla="*/ 148204 h 558618"/>
              <a:gd name="connsiteX118" fmla="*/ 136494 w 609583"/>
              <a:gd name="connsiteY118" fmla="*/ 144983 h 558618"/>
              <a:gd name="connsiteX119" fmla="*/ 136494 w 609583"/>
              <a:gd name="connsiteY119" fmla="*/ 138540 h 558618"/>
              <a:gd name="connsiteX120" fmla="*/ 138340 w 609583"/>
              <a:gd name="connsiteY120" fmla="*/ 134858 h 558618"/>
              <a:gd name="connsiteX121" fmla="*/ 168803 w 609583"/>
              <a:gd name="connsiteY121" fmla="*/ 120131 h 558618"/>
              <a:gd name="connsiteX122" fmla="*/ 138340 w 609583"/>
              <a:gd name="connsiteY122" fmla="*/ 104944 h 558618"/>
              <a:gd name="connsiteX123" fmla="*/ 136494 w 609583"/>
              <a:gd name="connsiteY123" fmla="*/ 101723 h 558618"/>
              <a:gd name="connsiteX124" fmla="*/ 136494 w 609583"/>
              <a:gd name="connsiteY124" fmla="*/ 95280 h 558618"/>
              <a:gd name="connsiteX125" fmla="*/ 138340 w 609583"/>
              <a:gd name="connsiteY125" fmla="*/ 91598 h 558618"/>
              <a:gd name="connsiteX126" fmla="*/ 81656 w 609583"/>
              <a:gd name="connsiteY126" fmla="*/ 91598 h 558618"/>
              <a:gd name="connsiteX127" fmla="*/ 85343 w 609583"/>
              <a:gd name="connsiteY127" fmla="*/ 91598 h 558618"/>
              <a:gd name="connsiteX128" fmla="*/ 87187 w 609583"/>
              <a:gd name="connsiteY128" fmla="*/ 95280 h 558618"/>
              <a:gd name="connsiteX129" fmla="*/ 87187 w 609583"/>
              <a:gd name="connsiteY129" fmla="*/ 101723 h 558618"/>
              <a:gd name="connsiteX130" fmla="*/ 85343 w 609583"/>
              <a:gd name="connsiteY130" fmla="*/ 104944 h 558618"/>
              <a:gd name="connsiteX131" fmla="*/ 55385 w 609583"/>
              <a:gd name="connsiteY131" fmla="*/ 120131 h 558618"/>
              <a:gd name="connsiteX132" fmla="*/ 85343 w 609583"/>
              <a:gd name="connsiteY132" fmla="*/ 134858 h 558618"/>
              <a:gd name="connsiteX133" fmla="*/ 87187 w 609583"/>
              <a:gd name="connsiteY133" fmla="*/ 138540 h 558618"/>
              <a:gd name="connsiteX134" fmla="*/ 87187 w 609583"/>
              <a:gd name="connsiteY134" fmla="*/ 144983 h 558618"/>
              <a:gd name="connsiteX135" fmla="*/ 85343 w 609583"/>
              <a:gd name="connsiteY135" fmla="*/ 148204 h 558618"/>
              <a:gd name="connsiteX136" fmla="*/ 83500 w 609583"/>
              <a:gd name="connsiteY136" fmla="*/ 148664 h 558618"/>
              <a:gd name="connsiteX137" fmla="*/ 81656 w 609583"/>
              <a:gd name="connsiteY137" fmla="*/ 148204 h 558618"/>
              <a:gd name="connsiteX138" fmla="*/ 38332 w 609583"/>
              <a:gd name="connsiteY138" fmla="*/ 126114 h 558618"/>
              <a:gd name="connsiteX139" fmla="*/ 36028 w 609583"/>
              <a:gd name="connsiteY139" fmla="*/ 122432 h 558618"/>
              <a:gd name="connsiteX140" fmla="*/ 36028 w 609583"/>
              <a:gd name="connsiteY140" fmla="*/ 117370 h 558618"/>
              <a:gd name="connsiteX141" fmla="*/ 38332 w 609583"/>
              <a:gd name="connsiteY141" fmla="*/ 114149 h 558618"/>
              <a:gd name="connsiteX142" fmla="*/ 121745 w 609583"/>
              <a:gd name="connsiteY142" fmla="*/ 76849 h 558618"/>
              <a:gd name="connsiteX143" fmla="*/ 128200 w 609583"/>
              <a:gd name="connsiteY143" fmla="*/ 76849 h 558618"/>
              <a:gd name="connsiteX144" fmla="*/ 131427 w 609583"/>
              <a:gd name="connsiteY144" fmla="*/ 78690 h 558618"/>
              <a:gd name="connsiteX145" fmla="*/ 131888 w 609583"/>
              <a:gd name="connsiteY145" fmla="*/ 82373 h 558618"/>
              <a:gd name="connsiteX146" fmla="*/ 105608 w 609583"/>
              <a:gd name="connsiteY146" fmla="*/ 150048 h 558618"/>
              <a:gd name="connsiteX147" fmla="*/ 101920 w 609583"/>
              <a:gd name="connsiteY147" fmla="*/ 152810 h 558618"/>
              <a:gd name="connsiteX148" fmla="*/ 95465 w 609583"/>
              <a:gd name="connsiteY148" fmla="*/ 152810 h 558618"/>
              <a:gd name="connsiteX149" fmla="*/ 92238 w 609583"/>
              <a:gd name="connsiteY149" fmla="*/ 150969 h 558618"/>
              <a:gd name="connsiteX150" fmla="*/ 92238 w 609583"/>
              <a:gd name="connsiteY150" fmla="*/ 147286 h 558618"/>
              <a:gd name="connsiteX151" fmla="*/ 118057 w 609583"/>
              <a:gd name="connsiteY151" fmla="*/ 79151 h 558618"/>
              <a:gd name="connsiteX152" fmla="*/ 121745 w 609583"/>
              <a:gd name="connsiteY152" fmla="*/ 76849 h 558618"/>
              <a:gd name="connsiteX153" fmla="*/ 466605 w 609583"/>
              <a:gd name="connsiteY153" fmla="*/ 75952 h 558618"/>
              <a:gd name="connsiteX154" fmla="*/ 476757 w 609583"/>
              <a:gd name="connsiteY154" fmla="*/ 76873 h 558618"/>
              <a:gd name="connsiteX155" fmla="*/ 524748 w 609583"/>
              <a:gd name="connsiteY155" fmla="*/ 115096 h 558618"/>
              <a:gd name="connsiteX156" fmla="*/ 528440 w 609583"/>
              <a:gd name="connsiteY156" fmla="*/ 122464 h 558618"/>
              <a:gd name="connsiteX157" fmla="*/ 524748 w 609583"/>
              <a:gd name="connsiteY157" fmla="*/ 130293 h 558618"/>
              <a:gd name="connsiteX158" fmla="*/ 476757 w 609583"/>
              <a:gd name="connsiteY158" fmla="*/ 168515 h 558618"/>
              <a:gd name="connsiteX159" fmla="*/ 470758 w 609583"/>
              <a:gd name="connsiteY159" fmla="*/ 170357 h 558618"/>
              <a:gd name="connsiteX160" fmla="*/ 466605 w 609583"/>
              <a:gd name="connsiteY160" fmla="*/ 169436 h 558618"/>
              <a:gd name="connsiteX161" fmla="*/ 461067 w 609583"/>
              <a:gd name="connsiteY161" fmla="*/ 160686 h 558618"/>
              <a:gd name="connsiteX162" fmla="*/ 461067 w 609583"/>
              <a:gd name="connsiteY162" fmla="*/ 84702 h 558618"/>
              <a:gd name="connsiteX163" fmla="*/ 466605 w 609583"/>
              <a:gd name="connsiteY163" fmla="*/ 75952 h 558618"/>
              <a:gd name="connsiteX164" fmla="*/ 402514 w 609583"/>
              <a:gd name="connsiteY164" fmla="*/ 57075 h 558618"/>
              <a:gd name="connsiteX165" fmla="*/ 402514 w 609583"/>
              <a:gd name="connsiteY165" fmla="*/ 187335 h 558618"/>
              <a:gd name="connsiteX166" fmla="*/ 571742 w 609583"/>
              <a:gd name="connsiteY166" fmla="*/ 187335 h 558618"/>
              <a:gd name="connsiteX167" fmla="*/ 571742 w 609583"/>
              <a:gd name="connsiteY167" fmla="*/ 57075 h 558618"/>
              <a:gd name="connsiteX168" fmla="*/ 26784 w 609583"/>
              <a:gd name="connsiteY168" fmla="*/ 57075 h 558618"/>
              <a:gd name="connsiteX169" fmla="*/ 26784 w 609583"/>
              <a:gd name="connsiteY169" fmla="*/ 187335 h 558618"/>
              <a:gd name="connsiteX170" fmla="*/ 195563 w 609583"/>
              <a:gd name="connsiteY170" fmla="*/ 187335 h 558618"/>
              <a:gd name="connsiteX171" fmla="*/ 195563 w 609583"/>
              <a:gd name="connsiteY171" fmla="*/ 57075 h 558618"/>
              <a:gd name="connsiteX172" fmla="*/ 551453 w 609583"/>
              <a:gd name="connsiteY172" fmla="*/ 17030 h 558618"/>
              <a:gd name="connsiteX173" fmla="*/ 539925 w 609583"/>
              <a:gd name="connsiteY173" fmla="*/ 28537 h 558618"/>
              <a:gd name="connsiteX174" fmla="*/ 551453 w 609583"/>
              <a:gd name="connsiteY174" fmla="*/ 40044 h 558618"/>
              <a:gd name="connsiteX175" fmla="*/ 562981 w 609583"/>
              <a:gd name="connsiteY175" fmla="*/ 28537 h 558618"/>
              <a:gd name="connsiteX176" fmla="*/ 551453 w 609583"/>
              <a:gd name="connsiteY176" fmla="*/ 17030 h 558618"/>
              <a:gd name="connsiteX177" fmla="*/ 507647 w 609583"/>
              <a:gd name="connsiteY177" fmla="*/ 17030 h 558618"/>
              <a:gd name="connsiteX178" fmla="*/ 496120 w 609583"/>
              <a:gd name="connsiteY178" fmla="*/ 28537 h 558618"/>
              <a:gd name="connsiteX179" fmla="*/ 507647 w 609583"/>
              <a:gd name="connsiteY179" fmla="*/ 40044 h 558618"/>
              <a:gd name="connsiteX180" fmla="*/ 519175 w 609583"/>
              <a:gd name="connsiteY180" fmla="*/ 28537 h 558618"/>
              <a:gd name="connsiteX181" fmla="*/ 507647 w 609583"/>
              <a:gd name="connsiteY181" fmla="*/ 17030 h 558618"/>
              <a:gd name="connsiteX182" fmla="*/ 175734 w 609583"/>
              <a:gd name="connsiteY182" fmla="*/ 17030 h 558618"/>
              <a:gd name="connsiteX183" fmla="*/ 164205 w 609583"/>
              <a:gd name="connsiteY183" fmla="*/ 28537 h 558618"/>
              <a:gd name="connsiteX184" fmla="*/ 175734 w 609583"/>
              <a:gd name="connsiteY184" fmla="*/ 40044 h 558618"/>
              <a:gd name="connsiteX185" fmla="*/ 187263 w 609583"/>
              <a:gd name="connsiteY185" fmla="*/ 28537 h 558618"/>
              <a:gd name="connsiteX186" fmla="*/ 175734 w 609583"/>
              <a:gd name="connsiteY186" fmla="*/ 17030 h 558618"/>
              <a:gd name="connsiteX187" fmla="*/ 131925 w 609583"/>
              <a:gd name="connsiteY187" fmla="*/ 17030 h 558618"/>
              <a:gd name="connsiteX188" fmla="*/ 120396 w 609583"/>
              <a:gd name="connsiteY188" fmla="*/ 28537 h 558618"/>
              <a:gd name="connsiteX189" fmla="*/ 131925 w 609583"/>
              <a:gd name="connsiteY189" fmla="*/ 40044 h 558618"/>
              <a:gd name="connsiteX190" fmla="*/ 143454 w 609583"/>
              <a:gd name="connsiteY190" fmla="*/ 28537 h 558618"/>
              <a:gd name="connsiteX191" fmla="*/ 131925 w 609583"/>
              <a:gd name="connsiteY191" fmla="*/ 17030 h 558618"/>
              <a:gd name="connsiteX192" fmla="*/ 393292 w 609583"/>
              <a:gd name="connsiteY192" fmla="*/ 0 h 558618"/>
              <a:gd name="connsiteX193" fmla="*/ 580964 w 609583"/>
              <a:gd name="connsiteY193" fmla="*/ 0 h 558618"/>
              <a:gd name="connsiteX194" fmla="*/ 590186 w 609583"/>
              <a:gd name="connsiteY194" fmla="*/ 9205 h 558618"/>
              <a:gd name="connsiteX195" fmla="*/ 590186 w 609583"/>
              <a:gd name="connsiteY195" fmla="*/ 196541 h 558618"/>
              <a:gd name="connsiteX196" fmla="*/ 580964 w 609583"/>
              <a:gd name="connsiteY196" fmla="*/ 205746 h 558618"/>
              <a:gd name="connsiteX197" fmla="*/ 393292 w 609583"/>
              <a:gd name="connsiteY197" fmla="*/ 205746 h 558618"/>
              <a:gd name="connsiteX198" fmla="*/ 384070 w 609583"/>
              <a:gd name="connsiteY198" fmla="*/ 196541 h 558618"/>
              <a:gd name="connsiteX199" fmla="*/ 384070 w 609583"/>
              <a:gd name="connsiteY199" fmla="*/ 9205 h 558618"/>
              <a:gd name="connsiteX200" fmla="*/ 393292 w 609583"/>
              <a:gd name="connsiteY200" fmla="*/ 0 h 558618"/>
              <a:gd name="connsiteX201" fmla="*/ 17561 w 609583"/>
              <a:gd name="connsiteY201" fmla="*/ 0 h 558618"/>
              <a:gd name="connsiteX202" fmla="*/ 204786 w 609583"/>
              <a:gd name="connsiteY202" fmla="*/ 0 h 558618"/>
              <a:gd name="connsiteX203" fmla="*/ 214009 w 609583"/>
              <a:gd name="connsiteY203" fmla="*/ 9205 h 558618"/>
              <a:gd name="connsiteX204" fmla="*/ 214009 w 609583"/>
              <a:gd name="connsiteY204" fmla="*/ 196541 h 558618"/>
              <a:gd name="connsiteX205" fmla="*/ 204786 w 609583"/>
              <a:gd name="connsiteY205" fmla="*/ 205746 h 558618"/>
              <a:gd name="connsiteX206" fmla="*/ 17561 w 609583"/>
              <a:gd name="connsiteY206" fmla="*/ 205746 h 558618"/>
              <a:gd name="connsiteX207" fmla="*/ 8338 w 609583"/>
              <a:gd name="connsiteY207" fmla="*/ 196541 h 558618"/>
              <a:gd name="connsiteX208" fmla="*/ 8338 w 609583"/>
              <a:gd name="connsiteY208" fmla="*/ 9205 h 558618"/>
              <a:gd name="connsiteX209" fmla="*/ 17561 w 609583"/>
              <a:gd name="connsiteY209" fmla="*/ 0 h 558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609583" h="558618">
                <a:moveTo>
                  <a:pt x="111174" y="429094"/>
                </a:moveTo>
                <a:cubicBezTo>
                  <a:pt x="100572" y="429094"/>
                  <a:pt x="92276" y="437378"/>
                  <a:pt x="92276" y="447962"/>
                </a:cubicBezTo>
                <a:cubicBezTo>
                  <a:pt x="92276" y="458087"/>
                  <a:pt x="100572" y="466831"/>
                  <a:pt x="111174" y="466831"/>
                </a:cubicBezTo>
                <a:cubicBezTo>
                  <a:pt x="121776" y="466831"/>
                  <a:pt x="130072" y="458087"/>
                  <a:pt x="130072" y="447962"/>
                </a:cubicBezTo>
                <a:cubicBezTo>
                  <a:pt x="130072" y="437378"/>
                  <a:pt x="121776" y="429094"/>
                  <a:pt x="111174" y="429094"/>
                </a:cubicBezTo>
                <a:close/>
                <a:moveTo>
                  <a:pt x="111174" y="418969"/>
                </a:moveTo>
                <a:cubicBezTo>
                  <a:pt x="126846" y="418969"/>
                  <a:pt x="139752" y="431855"/>
                  <a:pt x="139752" y="447962"/>
                </a:cubicBezTo>
                <a:cubicBezTo>
                  <a:pt x="139752" y="463609"/>
                  <a:pt x="126846" y="476495"/>
                  <a:pt x="111174" y="476495"/>
                </a:cubicBezTo>
                <a:cubicBezTo>
                  <a:pt x="95502" y="476495"/>
                  <a:pt x="82596" y="463609"/>
                  <a:pt x="82596" y="447962"/>
                </a:cubicBezTo>
                <a:cubicBezTo>
                  <a:pt x="82596" y="431855"/>
                  <a:pt x="95502" y="418969"/>
                  <a:pt x="111174" y="418969"/>
                </a:cubicBezTo>
                <a:close/>
                <a:moveTo>
                  <a:pt x="109702" y="398943"/>
                </a:moveTo>
                <a:cubicBezTo>
                  <a:pt x="103371" y="399123"/>
                  <a:pt x="96976" y="400533"/>
                  <a:pt x="90868" y="403295"/>
                </a:cubicBezTo>
                <a:cubicBezTo>
                  <a:pt x="65977" y="414804"/>
                  <a:pt x="55376" y="443807"/>
                  <a:pt x="66899" y="468206"/>
                </a:cubicBezTo>
                <a:cubicBezTo>
                  <a:pt x="77962" y="492605"/>
                  <a:pt x="107001" y="503654"/>
                  <a:pt x="131430" y="492145"/>
                </a:cubicBezTo>
                <a:cubicBezTo>
                  <a:pt x="156321" y="481096"/>
                  <a:pt x="166923" y="451633"/>
                  <a:pt x="155399" y="427234"/>
                </a:cubicBezTo>
                <a:cubicBezTo>
                  <a:pt x="147103" y="408934"/>
                  <a:pt x="128694" y="398403"/>
                  <a:pt x="109702" y="398943"/>
                </a:cubicBezTo>
                <a:close/>
                <a:moveTo>
                  <a:pt x="527970" y="371512"/>
                </a:moveTo>
                <a:lnTo>
                  <a:pt x="538582" y="377956"/>
                </a:lnTo>
                <a:lnTo>
                  <a:pt x="519204" y="410635"/>
                </a:lnTo>
                <a:lnTo>
                  <a:pt x="504439" y="402350"/>
                </a:lnTo>
                <a:lnTo>
                  <a:pt x="491059" y="445616"/>
                </a:lnTo>
                <a:lnTo>
                  <a:pt x="469374" y="419380"/>
                </a:lnTo>
                <a:lnTo>
                  <a:pt x="460608" y="447917"/>
                </a:lnTo>
                <a:lnTo>
                  <a:pt x="449073" y="444235"/>
                </a:lnTo>
                <a:lnTo>
                  <a:pt x="464760" y="394066"/>
                </a:lnTo>
                <a:lnTo>
                  <a:pt x="485984" y="420301"/>
                </a:lnTo>
                <a:lnTo>
                  <a:pt x="497057" y="383940"/>
                </a:lnTo>
                <a:lnTo>
                  <a:pt x="514590" y="394066"/>
                </a:lnTo>
                <a:close/>
                <a:moveTo>
                  <a:pt x="445409" y="350776"/>
                </a:moveTo>
                <a:lnTo>
                  <a:pt x="445409" y="475091"/>
                </a:lnTo>
                <a:lnTo>
                  <a:pt x="544098" y="475091"/>
                </a:lnTo>
                <a:lnTo>
                  <a:pt x="544098" y="350776"/>
                </a:lnTo>
                <a:close/>
                <a:moveTo>
                  <a:pt x="433419" y="338344"/>
                </a:moveTo>
                <a:lnTo>
                  <a:pt x="556088" y="338344"/>
                </a:lnTo>
                <a:lnTo>
                  <a:pt x="556088" y="474170"/>
                </a:lnTo>
                <a:cubicBezTo>
                  <a:pt x="561161" y="472328"/>
                  <a:pt x="564389" y="468184"/>
                  <a:pt x="564389" y="462659"/>
                </a:cubicBezTo>
                <a:lnTo>
                  <a:pt x="564389" y="417998"/>
                </a:lnTo>
                <a:lnTo>
                  <a:pt x="609583" y="417998"/>
                </a:lnTo>
                <a:lnTo>
                  <a:pt x="609583" y="557046"/>
                </a:lnTo>
                <a:lnTo>
                  <a:pt x="379924" y="557046"/>
                </a:lnTo>
                <a:lnTo>
                  <a:pt x="379924" y="417998"/>
                </a:lnTo>
                <a:lnTo>
                  <a:pt x="425118" y="417998"/>
                </a:lnTo>
                <a:lnTo>
                  <a:pt x="425118" y="462659"/>
                </a:lnTo>
                <a:cubicBezTo>
                  <a:pt x="425118" y="468184"/>
                  <a:pt x="428346" y="472328"/>
                  <a:pt x="433419" y="474170"/>
                </a:cubicBezTo>
                <a:close/>
                <a:moveTo>
                  <a:pt x="143415" y="337923"/>
                </a:moveTo>
                <a:lnTo>
                  <a:pt x="158165" y="343448"/>
                </a:lnTo>
                <a:cubicBezTo>
                  <a:pt x="165540" y="345750"/>
                  <a:pt x="169227" y="354036"/>
                  <a:pt x="166462" y="361402"/>
                </a:cubicBezTo>
                <a:lnTo>
                  <a:pt x="162313" y="373371"/>
                </a:lnTo>
                <a:cubicBezTo>
                  <a:pt x="169688" y="377975"/>
                  <a:pt x="176141" y="383960"/>
                  <a:pt x="181673" y="390865"/>
                </a:cubicBezTo>
                <a:lnTo>
                  <a:pt x="192735" y="385801"/>
                </a:lnTo>
                <a:cubicBezTo>
                  <a:pt x="200110" y="382579"/>
                  <a:pt x="208407" y="385801"/>
                  <a:pt x="211634" y="392707"/>
                </a:cubicBezTo>
                <a:lnTo>
                  <a:pt x="218548" y="406978"/>
                </a:lnTo>
                <a:cubicBezTo>
                  <a:pt x="221774" y="414344"/>
                  <a:pt x="218548" y="422630"/>
                  <a:pt x="211634" y="425853"/>
                </a:cubicBezTo>
                <a:lnTo>
                  <a:pt x="200110" y="431377"/>
                </a:lnTo>
                <a:cubicBezTo>
                  <a:pt x="201493" y="440124"/>
                  <a:pt x="201954" y="448871"/>
                  <a:pt x="201032" y="457157"/>
                </a:cubicBezTo>
                <a:lnTo>
                  <a:pt x="213016" y="461761"/>
                </a:lnTo>
                <a:cubicBezTo>
                  <a:pt x="220391" y="464523"/>
                  <a:pt x="224079" y="472810"/>
                  <a:pt x="221313" y="479715"/>
                </a:cubicBezTo>
                <a:lnTo>
                  <a:pt x="215782" y="494907"/>
                </a:lnTo>
                <a:cubicBezTo>
                  <a:pt x="214399" y="498590"/>
                  <a:pt x="211634" y="501352"/>
                  <a:pt x="208407" y="502733"/>
                </a:cubicBezTo>
                <a:cubicBezTo>
                  <a:pt x="204720" y="504575"/>
                  <a:pt x="201032" y="504575"/>
                  <a:pt x="197345" y="503193"/>
                </a:cubicBezTo>
                <a:lnTo>
                  <a:pt x="185821" y="499050"/>
                </a:lnTo>
                <a:cubicBezTo>
                  <a:pt x="180751" y="505956"/>
                  <a:pt x="174759" y="512401"/>
                  <a:pt x="167845" y="517925"/>
                </a:cubicBezTo>
                <a:lnTo>
                  <a:pt x="173376" y="529434"/>
                </a:lnTo>
                <a:cubicBezTo>
                  <a:pt x="176602" y="536800"/>
                  <a:pt x="173376" y="545086"/>
                  <a:pt x="166462" y="548309"/>
                </a:cubicBezTo>
                <a:lnTo>
                  <a:pt x="151712" y="555214"/>
                </a:lnTo>
                <a:cubicBezTo>
                  <a:pt x="144798" y="558437"/>
                  <a:pt x="136040" y="555214"/>
                  <a:pt x="132813" y="547849"/>
                </a:cubicBezTo>
                <a:lnTo>
                  <a:pt x="127743" y="536800"/>
                </a:lnTo>
                <a:cubicBezTo>
                  <a:pt x="118985" y="538181"/>
                  <a:pt x="110227" y="538641"/>
                  <a:pt x="101469" y="537721"/>
                </a:cubicBezTo>
                <a:lnTo>
                  <a:pt x="97321" y="549230"/>
                </a:lnTo>
                <a:cubicBezTo>
                  <a:pt x="95938" y="552913"/>
                  <a:pt x="93172" y="555675"/>
                  <a:pt x="89946" y="557516"/>
                </a:cubicBezTo>
                <a:cubicBezTo>
                  <a:pt x="86258" y="558897"/>
                  <a:pt x="82571" y="558897"/>
                  <a:pt x="78883" y="557977"/>
                </a:cubicBezTo>
                <a:lnTo>
                  <a:pt x="64133" y="552452"/>
                </a:lnTo>
                <a:cubicBezTo>
                  <a:pt x="60446" y="551071"/>
                  <a:pt x="57680" y="548309"/>
                  <a:pt x="55836" y="545086"/>
                </a:cubicBezTo>
                <a:cubicBezTo>
                  <a:pt x="54454" y="541403"/>
                  <a:pt x="54454" y="537721"/>
                  <a:pt x="55376" y="534038"/>
                </a:cubicBezTo>
                <a:lnTo>
                  <a:pt x="59985" y="522068"/>
                </a:lnTo>
                <a:cubicBezTo>
                  <a:pt x="52610" y="517465"/>
                  <a:pt x="46157" y="511480"/>
                  <a:pt x="40626" y="504575"/>
                </a:cubicBezTo>
                <a:lnTo>
                  <a:pt x="29102" y="509638"/>
                </a:lnTo>
                <a:cubicBezTo>
                  <a:pt x="22188" y="512861"/>
                  <a:pt x="13891" y="510099"/>
                  <a:pt x="10665" y="502733"/>
                </a:cubicBezTo>
                <a:lnTo>
                  <a:pt x="3750" y="488462"/>
                </a:lnTo>
                <a:cubicBezTo>
                  <a:pt x="524" y="481096"/>
                  <a:pt x="3750" y="472810"/>
                  <a:pt x="10665" y="469587"/>
                </a:cubicBezTo>
                <a:lnTo>
                  <a:pt x="22188" y="464523"/>
                </a:lnTo>
                <a:cubicBezTo>
                  <a:pt x="20344" y="455776"/>
                  <a:pt x="20344" y="446569"/>
                  <a:pt x="21266" y="438282"/>
                </a:cubicBezTo>
                <a:lnTo>
                  <a:pt x="9282" y="433679"/>
                </a:lnTo>
                <a:cubicBezTo>
                  <a:pt x="5594" y="432758"/>
                  <a:pt x="2829" y="429996"/>
                  <a:pt x="1446" y="426313"/>
                </a:cubicBezTo>
                <a:cubicBezTo>
                  <a:pt x="-398" y="423090"/>
                  <a:pt x="-398" y="419408"/>
                  <a:pt x="985" y="415725"/>
                </a:cubicBezTo>
                <a:lnTo>
                  <a:pt x="6516" y="400533"/>
                </a:lnTo>
                <a:cubicBezTo>
                  <a:pt x="9282" y="393627"/>
                  <a:pt x="17579" y="389484"/>
                  <a:pt x="24954" y="392246"/>
                </a:cubicBezTo>
                <a:lnTo>
                  <a:pt x="36477" y="396850"/>
                </a:lnTo>
                <a:cubicBezTo>
                  <a:pt x="41547" y="389484"/>
                  <a:pt x="47540" y="383039"/>
                  <a:pt x="54454" y="377515"/>
                </a:cubicBezTo>
                <a:lnTo>
                  <a:pt x="48922" y="366006"/>
                </a:lnTo>
                <a:cubicBezTo>
                  <a:pt x="45696" y="359100"/>
                  <a:pt x="48922" y="350353"/>
                  <a:pt x="55836" y="347131"/>
                </a:cubicBezTo>
                <a:lnTo>
                  <a:pt x="70587" y="340686"/>
                </a:lnTo>
                <a:cubicBezTo>
                  <a:pt x="77501" y="337463"/>
                  <a:pt x="86258" y="340225"/>
                  <a:pt x="89485" y="347591"/>
                </a:cubicBezTo>
                <a:lnTo>
                  <a:pt x="94555" y="359100"/>
                </a:lnTo>
                <a:cubicBezTo>
                  <a:pt x="103313" y="357259"/>
                  <a:pt x="112071" y="356798"/>
                  <a:pt x="120829" y="357719"/>
                </a:cubicBezTo>
                <a:lnTo>
                  <a:pt x="124977" y="346210"/>
                </a:lnTo>
                <a:cubicBezTo>
                  <a:pt x="127743" y="338844"/>
                  <a:pt x="136040" y="335161"/>
                  <a:pt x="143415" y="337923"/>
                </a:cubicBezTo>
                <a:close/>
                <a:moveTo>
                  <a:pt x="477725" y="221886"/>
                </a:moveTo>
                <a:lnTo>
                  <a:pt x="496160" y="221886"/>
                </a:lnTo>
                <a:lnTo>
                  <a:pt x="496160" y="322279"/>
                </a:lnTo>
                <a:lnTo>
                  <a:pt x="477725" y="322279"/>
                </a:lnTo>
                <a:close/>
                <a:moveTo>
                  <a:pt x="102882" y="221886"/>
                </a:moveTo>
                <a:lnTo>
                  <a:pt x="121317" y="221886"/>
                </a:lnTo>
                <a:lnTo>
                  <a:pt x="121317" y="322279"/>
                </a:lnTo>
                <a:lnTo>
                  <a:pt x="102882" y="322279"/>
                </a:lnTo>
                <a:close/>
                <a:moveTo>
                  <a:pt x="231038" y="105427"/>
                </a:moveTo>
                <a:lnTo>
                  <a:pt x="369337" y="105427"/>
                </a:lnTo>
                <a:lnTo>
                  <a:pt x="369337" y="123862"/>
                </a:lnTo>
                <a:lnTo>
                  <a:pt x="231038" y="123862"/>
                </a:lnTo>
                <a:close/>
                <a:moveTo>
                  <a:pt x="138340" y="91598"/>
                </a:moveTo>
                <a:cubicBezTo>
                  <a:pt x="139263" y="91138"/>
                  <a:pt x="140648" y="91138"/>
                  <a:pt x="142033" y="91598"/>
                </a:cubicBezTo>
                <a:lnTo>
                  <a:pt x="185881" y="114149"/>
                </a:lnTo>
                <a:cubicBezTo>
                  <a:pt x="186804" y="114609"/>
                  <a:pt x="187727" y="115989"/>
                  <a:pt x="187727" y="117370"/>
                </a:cubicBezTo>
                <a:lnTo>
                  <a:pt x="187727" y="122893"/>
                </a:lnTo>
                <a:cubicBezTo>
                  <a:pt x="187727" y="124273"/>
                  <a:pt x="186804" y="125654"/>
                  <a:pt x="185881" y="126114"/>
                </a:cubicBezTo>
                <a:lnTo>
                  <a:pt x="142033" y="148204"/>
                </a:lnTo>
                <a:cubicBezTo>
                  <a:pt x="141571" y="148664"/>
                  <a:pt x="141110" y="148664"/>
                  <a:pt x="140186" y="148664"/>
                </a:cubicBezTo>
                <a:cubicBezTo>
                  <a:pt x="139725" y="148664"/>
                  <a:pt x="138802" y="148664"/>
                  <a:pt x="138340" y="148204"/>
                </a:cubicBezTo>
                <a:cubicBezTo>
                  <a:pt x="136956" y="147744"/>
                  <a:pt x="136494" y="146363"/>
                  <a:pt x="136494" y="144983"/>
                </a:cubicBezTo>
                <a:lnTo>
                  <a:pt x="136494" y="138540"/>
                </a:lnTo>
                <a:cubicBezTo>
                  <a:pt x="136494" y="137159"/>
                  <a:pt x="137417" y="135778"/>
                  <a:pt x="138340" y="134858"/>
                </a:cubicBezTo>
                <a:lnTo>
                  <a:pt x="168803" y="120131"/>
                </a:lnTo>
                <a:lnTo>
                  <a:pt x="138340" y="104944"/>
                </a:lnTo>
                <a:cubicBezTo>
                  <a:pt x="137417" y="104484"/>
                  <a:pt x="136494" y="103103"/>
                  <a:pt x="136494" y="101723"/>
                </a:cubicBezTo>
                <a:lnTo>
                  <a:pt x="136494" y="95280"/>
                </a:lnTo>
                <a:cubicBezTo>
                  <a:pt x="136494" y="93899"/>
                  <a:pt x="136956" y="92518"/>
                  <a:pt x="138340" y="91598"/>
                </a:cubicBezTo>
                <a:close/>
                <a:moveTo>
                  <a:pt x="81656" y="91598"/>
                </a:moveTo>
                <a:cubicBezTo>
                  <a:pt x="83039" y="91138"/>
                  <a:pt x="84422" y="91138"/>
                  <a:pt x="85343" y="91598"/>
                </a:cubicBezTo>
                <a:cubicBezTo>
                  <a:pt x="86726" y="92518"/>
                  <a:pt x="87187" y="93899"/>
                  <a:pt x="87187" y="95280"/>
                </a:cubicBezTo>
                <a:lnTo>
                  <a:pt x="87187" y="101723"/>
                </a:lnTo>
                <a:cubicBezTo>
                  <a:pt x="87187" y="103103"/>
                  <a:pt x="86726" y="104484"/>
                  <a:pt x="85343" y="104944"/>
                </a:cubicBezTo>
                <a:lnTo>
                  <a:pt x="55385" y="120131"/>
                </a:lnTo>
                <a:lnTo>
                  <a:pt x="85343" y="134858"/>
                </a:lnTo>
                <a:cubicBezTo>
                  <a:pt x="86726" y="135778"/>
                  <a:pt x="87187" y="137159"/>
                  <a:pt x="87187" y="138540"/>
                </a:cubicBezTo>
                <a:lnTo>
                  <a:pt x="87187" y="144983"/>
                </a:lnTo>
                <a:cubicBezTo>
                  <a:pt x="87187" y="146363"/>
                  <a:pt x="86726" y="147744"/>
                  <a:pt x="85343" y="148204"/>
                </a:cubicBezTo>
                <a:cubicBezTo>
                  <a:pt x="84883" y="148664"/>
                  <a:pt x="83961" y="148664"/>
                  <a:pt x="83500" y="148664"/>
                </a:cubicBezTo>
                <a:cubicBezTo>
                  <a:pt x="82578" y="148664"/>
                  <a:pt x="82117" y="148664"/>
                  <a:pt x="81656" y="148204"/>
                </a:cubicBezTo>
                <a:lnTo>
                  <a:pt x="38332" y="126114"/>
                </a:lnTo>
                <a:cubicBezTo>
                  <a:pt x="36950" y="125194"/>
                  <a:pt x="36028" y="123813"/>
                  <a:pt x="36028" y="122432"/>
                </a:cubicBezTo>
                <a:lnTo>
                  <a:pt x="36028" y="117370"/>
                </a:lnTo>
                <a:cubicBezTo>
                  <a:pt x="36028" y="115989"/>
                  <a:pt x="36950" y="114609"/>
                  <a:pt x="38332" y="114149"/>
                </a:cubicBezTo>
                <a:close/>
                <a:moveTo>
                  <a:pt x="121745" y="76849"/>
                </a:moveTo>
                <a:lnTo>
                  <a:pt x="128200" y="76849"/>
                </a:lnTo>
                <a:cubicBezTo>
                  <a:pt x="129583" y="76849"/>
                  <a:pt x="130505" y="77309"/>
                  <a:pt x="131427" y="78690"/>
                </a:cubicBezTo>
                <a:cubicBezTo>
                  <a:pt x="132349" y="79611"/>
                  <a:pt x="132349" y="80992"/>
                  <a:pt x="131888" y="82373"/>
                </a:cubicBezTo>
                <a:lnTo>
                  <a:pt x="105608" y="150048"/>
                </a:lnTo>
                <a:cubicBezTo>
                  <a:pt x="105147" y="151429"/>
                  <a:pt x="103764" y="152810"/>
                  <a:pt x="101920" y="152810"/>
                </a:cubicBezTo>
                <a:lnTo>
                  <a:pt x="95465" y="152810"/>
                </a:lnTo>
                <a:cubicBezTo>
                  <a:pt x="94543" y="152810"/>
                  <a:pt x="93160" y="151890"/>
                  <a:pt x="92238" y="150969"/>
                </a:cubicBezTo>
                <a:cubicBezTo>
                  <a:pt x="91777" y="150048"/>
                  <a:pt x="91777" y="148667"/>
                  <a:pt x="92238" y="147286"/>
                </a:cubicBezTo>
                <a:lnTo>
                  <a:pt x="118057" y="79151"/>
                </a:lnTo>
                <a:cubicBezTo>
                  <a:pt x="118979" y="77769"/>
                  <a:pt x="120362" y="76849"/>
                  <a:pt x="121745" y="76849"/>
                </a:cubicBezTo>
                <a:close/>
                <a:moveTo>
                  <a:pt x="466605" y="75952"/>
                </a:moveTo>
                <a:cubicBezTo>
                  <a:pt x="469835" y="74110"/>
                  <a:pt x="473988" y="74570"/>
                  <a:pt x="476757" y="76873"/>
                </a:cubicBezTo>
                <a:lnTo>
                  <a:pt x="524748" y="115096"/>
                </a:lnTo>
                <a:cubicBezTo>
                  <a:pt x="527056" y="116938"/>
                  <a:pt x="528440" y="119701"/>
                  <a:pt x="528440" y="122464"/>
                </a:cubicBezTo>
                <a:cubicBezTo>
                  <a:pt x="528440" y="125688"/>
                  <a:pt x="527056" y="128451"/>
                  <a:pt x="524748" y="130293"/>
                </a:cubicBezTo>
                <a:lnTo>
                  <a:pt x="476757" y="168515"/>
                </a:lnTo>
                <a:cubicBezTo>
                  <a:pt x="474911" y="169897"/>
                  <a:pt x="473065" y="170357"/>
                  <a:pt x="470758" y="170357"/>
                </a:cubicBezTo>
                <a:cubicBezTo>
                  <a:pt x="469373" y="170357"/>
                  <a:pt x="467989" y="169897"/>
                  <a:pt x="466605" y="169436"/>
                </a:cubicBezTo>
                <a:cubicBezTo>
                  <a:pt x="463374" y="168055"/>
                  <a:pt x="461067" y="164371"/>
                  <a:pt x="461067" y="160686"/>
                </a:cubicBezTo>
                <a:lnTo>
                  <a:pt x="461067" y="84702"/>
                </a:lnTo>
                <a:cubicBezTo>
                  <a:pt x="461067" y="81017"/>
                  <a:pt x="463374" y="77333"/>
                  <a:pt x="466605" y="75952"/>
                </a:cubicBezTo>
                <a:close/>
                <a:moveTo>
                  <a:pt x="402514" y="57075"/>
                </a:moveTo>
                <a:lnTo>
                  <a:pt x="402514" y="187335"/>
                </a:lnTo>
                <a:lnTo>
                  <a:pt x="571742" y="187335"/>
                </a:lnTo>
                <a:lnTo>
                  <a:pt x="571742" y="57075"/>
                </a:lnTo>
                <a:close/>
                <a:moveTo>
                  <a:pt x="26784" y="57075"/>
                </a:moveTo>
                <a:lnTo>
                  <a:pt x="26784" y="187335"/>
                </a:lnTo>
                <a:lnTo>
                  <a:pt x="195563" y="187335"/>
                </a:lnTo>
                <a:lnTo>
                  <a:pt x="195563" y="57075"/>
                </a:lnTo>
                <a:close/>
                <a:moveTo>
                  <a:pt x="551453" y="17030"/>
                </a:moveTo>
                <a:cubicBezTo>
                  <a:pt x="544997" y="17030"/>
                  <a:pt x="539925" y="22093"/>
                  <a:pt x="539925" y="28537"/>
                </a:cubicBezTo>
                <a:cubicBezTo>
                  <a:pt x="539925" y="34981"/>
                  <a:pt x="544997" y="40044"/>
                  <a:pt x="551453" y="40044"/>
                </a:cubicBezTo>
                <a:cubicBezTo>
                  <a:pt x="557908" y="40044"/>
                  <a:pt x="562981" y="34981"/>
                  <a:pt x="562981" y="28537"/>
                </a:cubicBezTo>
                <a:cubicBezTo>
                  <a:pt x="562981" y="22093"/>
                  <a:pt x="557908" y="17030"/>
                  <a:pt x="551453" y="17030"/>
                </a:cubicBezTo>
                <a:close/>
                <a:moveTo>
                  <a:pt x="507647" y="17030"/>
                </a:moveTo>
                <a:cubicBezTo>
                  <a:pt x="501192" y="17030"/>
                  <a:pt x="496120" y="22093"/>
                  <a:pt x="496120" y="28537"/>
                </a:cubicBezTo>
                <a:cubicBezTo>
                  <a:pt x="496120" y="34981"/>
                  <a:pt x="501192" y="40044"/>
                  <a:pt x="507647" y="40044"/>
                </a:cubicBezTo>
                <a:cubicBezTo>
                  <a:pt x="514103" y="40044"/>
                  <a:pt x="519175" y="34981"/>
                  <a:pt x="519175" y="28537"/>
                </a:cubicBezTo>
                <a:cubicBezTo>
                  <a:pt x="519175" y="22093"/>
                  <a:pt x="514103" y="17030"/>
                  <a:pt x="507647" y="17030"/>
                </a:cubicBezTo>
                <a:close/>
                <a:moveTo>
                  <a:pt x="175734" y="17030"/>
                </a:moveTo>
                <a:cubicBezTo>
                  <a:pt x="169278" y="17030"/>
                  <a:pt x="164205" y="22093"/>
                  <a:pt x="164205" y="28537"/>
                </a:cubicBezTo>
                <a:cubicBezTo>
                  <a:pt x="164205" y="34981"/>
                  <a:pt x="169278" y="40044"/>
                  <a:pt x="175734" y="40044"/>
                </a:cubicBezTo>
                <a:cubicBezTo>
                  <a:pt x="182190" y="40044"/>
                  <a:pt x="187263" y="34981"/>
                  <a:pt x="187263" y="28537"/>
                </a:cubicBezTo>
                <a:cubicBezTo>
                  <a:pt x="187263" y="22093"/>
                  <a:pt x="182190" y="17030"/>
                  <a:pt x="175734" y="17030"/>
                </a:cubicBezTo>
                <a:close/>
                <a:moveTo>
                  <a:pt x="131925" y="17030"/>
                </a:moveTo>
                <a:cubicBezTo>
                  <a:pt x="125469" y="17030"/>
                  <a:pt x="120396" y="22093"/>
                  <a:pt x="120396" y="28537"/>
                </a:cubicBezTo>
                <a:cubicBezTo>
                  <a:pt x="120396" y="34981"/>
                  <a:pt x="125469" y="40044"/>
                  <a:pt x="131925" y="40044"/>
                </a:cubicBezTo>
                <a:cubicBezTo>
                  <a:pt x="138381" y="40044"/>
                  <a:pt x="143454" y="34981"/>
                  <a:pt x="143454" y="28537"/>
                </a:cubicBezTo>
                <a:cubicBezTo>
                  <a:pt x="143454" y="22093"/>
                  <a:pt x="138381" y="17030"/>
                  <a:pt x="131925" y="17030"/>
                </a:cubicBezTo>
                <a:close/>
                <a:moveTo>
                  <a:pt x="393292" y="0"/>
                </a:moveTo>
                <a:lnTo>
                  <a:pt x="580964" y="0"/>
                </a:lnTo>
                <a:cubicBezTo>
                  <a:pt x="586036" y="0"/>
                  <a:pt x="590186" y="4142"/>
                  <a:pt x="590186" y="9205"/>
                </a:cubicBezTo>
                <a:lnTo>
                  <a:pt x="590186" y="196541"/>
                </a:lnTo>
                <a:cubicBezTo>
                  <a:pt x="590186" y="201604"/>
                  <a:pt x="586036" y="205746"/>
                  <a:pt x="580964" y="205746"/>
                </a:cubicBezTo>
                <a:lnTo>
                  <a:pt x="393292" y="205746"/>
                </a:lnTo>
                <a:cubicBezTo>
                  <a:pt x="388220" y="205746"/>
                  <a:pt x="384070" y="201604"/>
                  <a:pt x="384070" y="196541"/>
                </a:cubicBezTo>
                <a:lnTo>
                  <a:pt x="384070" y="9205"/>
                </a:lnTo>
                <a:cubicBezTo>
                  <a:pt x="384070" y="4142"/>
                  <a:pt x="388220" y="0"/>
                  <a:pt x="393292" y="0"/>
                </a:cubicBezTo>
                <a:close/>
                <a:moveTo>
                  <a:pt x="17561" y="0"/>
                </a:moveTo>
                <a:lnTo>
                  <a:pt x="204786" y="0"/>
                </a:lnTo>
                <a:cubicBezTo>
                  <a:pt x="209859" y="0"/>
                  <a:pt x="214009" y="4142"/>
                  <a:pt x="214009" y="9205"/>
                </a:cubicBezTo>
                <a:lnTo>
                  <a:pt x="214009" y="196541"/>
                </a:lnTo>
                <a:cubicBezTo>
                  <a:pt x="214009" y="201604"/>
                  <a:pt x="209859" y="205746"/>
                  <a:pt x="204786" y="205746"/>
                </a:cubicBezTo>
                <a:lnTo>
                  <a:pt x="17561" y="205746"/>
                </a:lnTo>
                <a:cubicBezTo>
                  <a:pt x="12488" y="205746"/>
                  <a:pt x="8338" y="201604"/>
                  <a:pt x="8338" y="196541"/>
                </a:cubicBezTo>
                <a:lnTo>
                  <a:pt x="8338" y="9205"/>
                </a:lnTo>
                <a:cubicBezTo>
                  <a:pt x="8338" y="4142"/>
                  <a:pt x="12488" y="0"/>
                  <a:pt x="17561" y="0"/>
                </a:cubicBezTo>
                <a:close/>
              </a:path>
            </a:pathLst>
          </a:custGeom>
          <a:solidFill>
            <a:schemeClr val="bg1"/>
          </a:solidFill>
          <a:ln>
            <a:noFill/>
          </a:ln>
        </p:spPr>
      </p:sp>
      <p:sp>
        <p:nvSpPr>
          <p:cNvPr id="7" name="矩形 6"/>
          <p:cNvSpPr/>
          <p:nvPr/>
        </p:nvSpPr>
        <p:spPr>
          <a:xfrm>
            <a:off x="3333463" y="2279858"/>
            <a:ext cx="1926254" cy="400110"/>
          </a:xfrm>
          <a:prstGeom prst="rect">
            <a:avLst/>
          </a:prstGeom>
        </p:spPr>
        <p:txBody>
          <a:bodyPr wrap="square">
            <a:spAutoFit/>
          </a:bodyPr>
          <a:lstStyle/>
          <a:p>
            <a:pPr lvl="1"/>
            <a:r>
              <a:rPr lang="zh-CN" altLang="en-US" sz="2000" b="1" dirty="0">
                <a:latin typeface="+mj-ea"/>
                <a:ea typeface="+mj-ea"/>
              </a:rPr>
              <a:t>法务风险</a:t>
            </a:r>
            <a:endParaRPr lang="en-US" altLang="zh-CN" sz="2000" b="1" dirty="0">
              <a:latin typeface="+mj-ea"/>
              <a:ea typeface="+mj-ea"/>
            </a:endParaRPr>
          </a:p>
        </p:txBody>
      </p:sp>
      <p:cxnSp>
        <p:nvCxnSpPr>
          <p:cNvPr id="10" name="直接连接符 9"/>
          <p:cNvCxnSpPr/>
          <p:nvPr/>
        </p:nvCxnSpPr>
        <p:spPr>
          <a:xfrm>
            <a:off x="3769655" y="2689894"/>
            <a:ext cx="1240505"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148898" y="3482676"/>
            <a:ext cx="2954655" cy="400110"/>
          </a:xfrm>
          <a:prstGeom prst="rect">
            <a:avLst/>
          </a:prstGeom>
        </p:spPr>
        <p:txBody>
          <a:bodyPr wrap="none">
            <a:spAutoFit/>
          </a:bodyPr>
          <a:lstStyle/>
          <a:p>
            <a:pPr lvl="1"/>
            <a:r>
              <a:rPr lang="zh-CN" altLang="en-US" sz="2000" b="1" dirty="0">
                <a:latin typeface="+mj-ea"/>
                <a:ea typeface="+mj-ea"/>
              </a:rPr>
              <a:t>种类多样的广告产品</a:t>
            </a:r>
            <a:endParaRPr lang="en-US" altLang="zh-CN" sz="2000" b="1" dirty="0">
              <a:latin typeface="+mj-ea"/>
              <a:ea typeface="+mj-ea"/>
            </a:endParaRPr>
          </a:p>
        </p:txBody>
      </p:sp>
      <p:sp>
        <p:nvSpPr>
          <p:cNvPr id="5" name="矩形 4"/>
          <p:cNvSpPr/>
          <p:nvPr/>
        </p:nvSpPr>
        <p:spPr>
          <a:xfrm>
            <a:off x="6792412" y="4542284"/>
            <a:ext cx="2441694" cy="400110"/>
          </a:xfrm>
          <a:prstGeom prst="rect">
            <a:avLst/>
          </a:prstGeom>
        </p:spPr>
        <p:txBody>
          <a:bodyPr wrap="none">
            <a:spAutoFit/>
          </a:bodyPr>
          <a:lstStyle/>
          <a:p>
            <a:pPr lvl="1"/>
            <a:r>
              <a:rPr lang="zh-CN" altLang="en-US" sz="2000" b="1" dirty="0">
                <a:latin typeface="+mj-ea"/>
                <a:ea typeface="+mj-ea"/>
              </a:rPr>
              <a:t>高效的审核流程</a:t>
            </a:r>
            <a:endParaRPr lang="en-US" altLang="zh-CN" sz="2000" b="1" dirty="0">
              <a:latin typeface="+mj-ea"/>
              <a:ea typeface="+mj-ea"/>
            </a:endParaRPr>
          </a:p>
        </p:txBody>
      </p:sp>
      <p:sp>
        <p:nvSpPr>
          <p:cNvPr id="9" name="矩形 8"/>
          <p:cNvSpPr/>
          <p:nvPr/>
        </p:nvSpPr>
        <p:spPr>
          <a:xfrm>
            <a:off x="7753594" y="3498065"/>
            <a:ext cx="3211135" cy="400110"/>
          </a:xfrm>
          <a:prstGeom prst="rect">
            <a:avLst/>
          </a:prstGeom>
        </p:spPr>
        <p:txBody>
          <a:bodyPr wrap="none">
            <a:spAutoFit/>
          </a:bodyPr>
          <a:lstStyle/>
          <a:p>
            <a:pPr lvl="1"/>
            <a:r>
              <a:rPr lang="zh-CN" altLang="en-US" sz="2000" b="1" dirty="0">
                <a:latin typeface="+mj-ea"/>
                <a:ea typeface="+mj-ea"/>
              </a:rPr>
              <a:t>满足多样性的审核需求</a:t>
            </a:r>
            <a:endParaRPr lang="en-US" altLang="zh-CN" sz="2000" b="1" dirty="0">
              <a:latin typeface="+mj-ea"/>
              <a:ea typeface="+mj-ea"/>
            </a:endParaRPr>
          </a:p>
        </p:txBody>
      </p:sp>
      <p:cxnSp>
        <p:nvCxnSpPr>
          <p:cNvPr id="19" name="直接连接符 18"/>
          <p:cNvCxnSpPr/>
          <p:nvPr/>
        </p:nvCxnSpPr>
        <p:spPr>
          <a:xfrm>
            <a:off x="1508856" y="3929557"/>
            <a:ext cx="2659133"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109988" y="4962147"/>
            <a:ext cx="2197631"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096419" y="3933669"/>
            <a:ext cx="2925046"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8" name="任意多边形 27"/>
          <p:cNvSpPr/>
          <p:nvPr/>
        </p:nvSpPr>
        <p:spPr>
          <a:xfrm>
            <a:off x="-61022" y="4866452"/>
            <a:ext cx="2027734" cy="1991549"/>
          </a:xfrm>
          <a:custGeom>
            <a:avLst/>
            <a:gdLst>
              <a:gd name="connsiteX0" fmla="*/ 0 w 2027734"/>
              <a:gd name="connsiteY0" fmla="*/ 0 h 1991549"/>
              <a:gd name="connsiteX1" fmla="*/ 46864 w 2027734"/>
              <a:gd name="connsiteY1" fmla="*/ 0 h 1991549"/>
              <a:gd name="connsiteX2" fmla="*/ 185811 w 2027734"/>
              <a:gd name="connsiteY2" fmla="*/ 86958 h 1991549"/>
              <a:gd name="connsiteX3" fmla="*/ 1982750 w 2027734"/>
              <a:gd name="connsiteY3" fmla="*/ 1914252 h 1991549"/>
              <a:gd name="connsiteX4" fmla="*/ 2027734 w 2027734"/>
              <a:gd name="connsiteY4" fmla="*/ 1991549 h 1991549"/>
              <a:gd name="connsiteX5" fmla="*/ 0 w 2027734"/>
              <a:gd name="connsiteY5" fmla="*/ 1991549 h 1991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7734" h="1991549">
                <a:moveTo>
                  <a:pt x="0" y="0"/>
                </a:moveTo>
                <a:lnTo>
                  <a:pt x="46864" y="0"/>
                </a:lnTo>
                <a:lnTo>
                  <a:pt x="185811" y="86958"/>
                </a:lnTo>
                <a:cubicBezTo>
                  <a:pt x="924479" y="573120"/>
                  <a:pt x="1539732" y="1196540"/>
                  <a:pt x="1982750" y="1914252"/>
                </a:cubicBezTo>
                <a:lnTo>
                  <a:pt x="2027734" y="1991549"/>
                </a:lnTo>
                <a:lnTo>
                  <a:pt x="0" y="1991549"/>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9" name="任意多边形 28"/>
          <p:cNvSpPr/>
          <p:nvPr/>
        </p:nvSpPr>
        <p:spPr>
          <a:xfrm rot="16200000" flipH="1">
            <a:off x="10221416" y="0"/>
            <a:ext cx="2027734" cy="1991549"/>
          </a:xfrm>
          <a:custGeom>
            <a:avLst/>
            <a:gdLst>
              <a:gd name="connsiteX0" fmla="*/ 0 w 2027734"/>
              <a:gd name="connsiteY0" fmla="*/ 0 h 1991549"/>
              <a:gd name="connsiteX1" fmla="*/ 46864 w 2027734"/>
              <a:gd name="connsiteY1" fmla="*/ 0 h 1991549"/>
              <a:gd name="connsiteX2" fmla="*/ 185811 w 2027734"/>
              <a:gd name="connsiteY2" fmla="*/ 86958 h 1991549"/>
              <a:gd name="connsiteX3" fmla="*/ 1982750 w 2027734"/>
              <a:gd name="connsiteY3" fmla="*/ 1914252 h 1991549"/>
              <a:gd name="connsiteX4" fmla="*/ 2027734 w 2027734"/>
              <a:gd name="connsiteY4" fmla="*/ 1991549 h 1991549"/>
              <a:gd name="connsiteX5" fmla="*/ 0 w 2027734"/>
              <a:gd name="connsiteY5" fmla="*/ 1991549 h 1991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7734" h="1991549">
                <a:moveTo>
                  <a:pt x="0" y="0"/>
                </a:moveTo>
                <a:lnTo>
                  <a:pt x="46864" y="0"/>
                </a:lnTo>
                <a:lnTo>
                  <a:pt x="185811" y="86958"/>
                </a:lnTo>
                <a:cubicBezTo>
                  <a:pt x="924479" y="573120"/>
                  <a:pt x="1539732" y="1196540"/>
                  <a:pt x="1982750" y="1914252"/>
                </a:cubicBezTo>
                <a:lnTo>
                  <a:pt x="2027734" y="1991549"/>
                </a:lnTo>
                <a:lnTo>
                  <a:pt x="0" y="1991549"/>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0613204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业务介绍</a:t>
            </a:r>
          </a:p>
        </p:txBody>
      </p:sp>
      <p:pic>
        <p:nvPicPr>
          <p:cNvPr id="98" name="内容占位符 9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00572" y="930555"/>
            <a:ext cx="10397915" cy="5214938"/>
          </a:xfrm>
        </p:spPr>
      </p:pic>
    </p:spTree>
    <p:extLst>
      <p:ext uri="{BB962C8B-B14F-4D97-AF65-F5344CB8AC3E}">
        <p14:creationId xmlns:p14="http://schemas.microsoft.com/office/powerpoint/2010/main" val="3479017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业务介绍</a:t>
            </a:r>
          </a:p>
        </p:txBody>
      </p:sp>
      <p:pic>
        <p:nvPicPr>
          <p:cNvPr id="10" name="内容占位符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2300" y="1054492"/>
            <a:ext cx="10953750" cy="4567918"/>
          </a:xfrm>
        </p:spPr>
      </p:pic>
    </p:spTree>
    <p:extLst>
      <p:ext uri="{BB962C8B-B14F-4D97-AF65-F5344CB8AC3E}">
        <p14:creationId xmlns:p14="http://schemas.microsoft.com/office/powerpoint/2010/main" val="709699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 name="圆角矩形 10"/>
          <p:cNvSpPr/>
          <p:nvPr/>
        </p:nvSpPr>
        <p:spPr>
          <a:xfrm>
            <a:off x="377039" y="1322115"/>
            <a:ext cx="2612572" cy="4342414"/>
          </a:xfrm>
          <a:prstGeom prst="roundRect">
            <a:avLst/>
          </a:prstGeom>
          <a:solidFill>
            <a:schemeClr val="bg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圆角矩形 20"/>
          <p:cNvSpPr/>
          <p:nvPr/>
        </p:nvSpPr>
        <p:spPr>
          <a:xfrm>
            <a:off x="3299169" y="1306751"/>
            <a:ext cx="2612572" cy="4357778"/>
          </a:xfrm>
          <a:prstGeom prst="roundRect">
            <a:avLst/>
          </a:prstGeom>
          <a:solidFill>
            <a:schemeClr val="bg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圆角矩形 21"/>
          <p:cNvSpPr/>
          <p:nvPr/>
        </p:nvSpPr>
        <p:spPr>
          <a:xfrm>
            <a:off x="6255325" y="1306752"/>
            <a:ext cx="2612572" cy="4357778"/>
          </a:xfrm>
          <a:prstGeom prst="roundRect">
            <a:avLst/>
          </a:prstGeom>
          <a:solidFill>
            <a:schemeClr val="bg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圆角矩形 22"/>
          <p:cNvSpPr/>
          <p:nvPr/>
        </p:nvSpPr>
        <p:spPr>
          <a:xfrm>
            <a:off x="9189706" y="1322114"/>
            <a:ext cx="2612572" cy="4342415"/>
          </a:xfrm>
          <a:prstGeom prst="roundRect">
            <a:avLst/>
          </a:prstGeom>
          <a:solidFill>
            <a:schemeClr val="bg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501146" y="1791962"/>
            <a:ext cx="10218603" cy="369332"/>
          </a:xfrm>
          <a:prstGeom prst="rect">
            <a:avLst/>
          </a:prstGeom>
        </p:spPr>
        <p:txBody>
          <a:bodyPr wrap="square">
            <a:spAutoFit/>
          </a:bodyPr>
          <a:lstStyle/>
          <a:p>
            <a:r>
              <a:rPr lang="en-US" altLang="zh-CN" dirty="0" smtClean="0">
                <a:latin typeface="+mj-ea"/>
              </a:rPr>
              <a:t>01                                        02                                      03                                       04                     </a:t>
            </a:r>
            <a:endParaRPr lang="en-US" altLang="zh-CN" dirty="0">
              <a:latin typeface="+mj-ea"/>
            </a:endParaRPr>
          </a:p>
        </p:txBody>
      </p:sp>
      <p:sp>
        <p:nvSpPr>
          <p:cNvPr id="28" name="矩形 27"/>
          <p:cNvSpPr/>
          <p:nvPr/>
        </p:nvSpPr>
        <p:spPr>
          <a:xfrm>
            <a:off x="3299169" y="2406391"/>
            <a:ext cx="2619457" cy="88151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255325" y="2406391"/>
            <a:ext cx="2612572" cy="88151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9189706" y="2406391"/>
            <a:ext cx="2612572" cy="88151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77039" y="2406391"/>
            <a:ext cx="2612572" cy="88151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77039" y="3715339"/>
            <a:ext cx="2631490" cy="1015663"/>
          </a:xfrm>
          <a:prstGeom prst="rect">
            <a:avLst/>
          </a:prstGeom>
        </p:spPr>
        <p:txBody>
          <a:bodyPr wrap="square">
            <a:spAutoFit/>
          </a:bodyPr>
          <a:lstStyle/>
          <a:p>
            <a:pPr defTabSz="685800">
              <a:defRPr/>
            </a:pPr>
            <a:r>
              <a:rPr lang="zh-CN" altLang="en-US" sz="2000" dirty="0"/>
              <a:t>基于消息列队的审核模型，无法针对性地处理工</a:t>
            </a:r>
            <a:r>
              <a:rPr lang="zh-CN" altLang="en-US" sz="2000" dirty="0" smtClean="0"/>
              <a:t>单</a:t>
            </a:r>
            <a:endParaRPr lang="en-US" altLang="zh-CN" sz="2000" dirty="0"/>
          </a:p>
        </p:txBody>
      </p:sp>
      <p:sp>
        <p:nvSpPr>
          <p:cNvPr id="18" name="矩形 17"/>
          <p:cNvSpPr/>
          <p:nvPr/>
        </p:nvSpPr>
        <p:spPr>
          <a:xfrm>
            <a:off x="3311420" y="3699976"/>
            <a:ext cx="2612572" cy="1015663"/>
          </a:xfrm>
          <a:prstGeom prst="rect">
            <a:avLst/>
          </a:prstGeom>
        </p:spPr>
        <p:txBody>
          <a:bodyPr wrap="square">
            <a:spAutoFit/>
          </a:bodyPr>
          <a:lstStyle/>
          <a:p>
            <a:r>
              <a:rPr lang="zh-CN" altLang="en-US" sz="2000" dirty="0"/>
              <a:t>审核工单依赖人工审核，上 下游处理速度存在差异</a:t>
            </a:r>
          </a:p>
        </p:txBody>
      </p:sp>
      <p:sp>
        <p:nvSpPr>
          <p:cNvPr id="20" name="矩形 19"/>
          <p:cNvSpPr/>
          <p:nvPr/>
        </p:nvSpPr>
        <p:spPr>
          <a:xfrm>
            <a:off x="9189706" y="3715339"/>
            <a:ext cx="2310749" cy="1015663"/>
          </a:xfrm>
          <a:prstGeom prst="rect">
            <a:avLst/>
          </a:prstGeom>
        </p:spPr>
        <p:txBody>
          <a:bodyPr wrap="square">
            <a:spAutoFit/>
          </a:bodyPr>
          <a:lstStyle/>
          <a:p>
            <a:r>
              <a:rPr lang="zh-CN" altLang="en-US" sz="2000" dirty="0"/>
              <a:t>审核链路异步结构，后台人员排查问题耗费精力</a:t>
            </a:r>
            <a:endParaRPr lang="en-US" altLang="zh-CN" sz="2000" dirty="0"/>
          </a:p>
        </p:txBody>
      </p:sp>
      <p:sp>
        <p:nvSpPr>
          <p:cNvPr id="19" name="矩形 18"/>
          <p:cNvSpPr/>
          <p:nvPr/>
        </p:nvSpPr>
        <p:spPr>
          <a:xfrm>
            <a:off x="6287838" y="3699976"/>
            <a:ext cx="2538021" cy="707886"/>
          </a:xfrm>
          <a:prstGeom prst="rect">
            <a:avLst/>
          </a:prstGeom>
        </p:spPr>
        <p:txBody>
          <a:bodyPr wrap="square">
            <a:spAutoFit/>
          </a:bodyPr>
          <a:lstStyle/>
          <a:p>
            <a:pPr defTabSz="685800">
              <a:defRPr/>
            </a:pPr>
            <a:r>
              <a:rPr lang="zh-CN" altLang="en-US" sz="2000" dirty="0"/>
              <a:t>系统缺少运行时</a:t>
            </a:r>
            <a:r>
              <a:rPr lang="zh-CN" altLang="en-US" sz="2000" dirty="0" smtClean="0"/>
              <a:t>业务衡量的指标</a:t>
            </a:r>
            <a:endParaRPr lang="zh-CN" altLang="en-US" sz="2000" dirty="0"/>
          </a:p>
        </p:txBody>
      </p:sp>
      <p:sp>
        <p:nvSpPr>
          <p:cNvPr id="16" name="矩形 15"/>
          <p:cNvSpPr/>
          <p:nvPr/>
        </p:nvSpPr>
        <p:spPr>
          <a:xfrm>
            <a:off x="422195" y="2631707"/>
            <a:ext cx="11487583" cy="430887"/>
          </a:xfrm>
          <a:prstGeom prst="rect">
            <a:avLst/>
          </a:prstGeom>
        </p:spPr>
        <p:txBody>
          <a:bodyPr wrap="square">
            <a:spAutoFit/>
          </a:bodyPr>
          <a:lstStyle/>
          <a:p>
            <a:r>
              <a:rPr lang="zh-CN" altLang="en-US" sz="2200" b="1" dirty="0" smtClean="0">
                <a:latin typeface="+mj-ea"/>
                <a:ea typeface="+mj-ea"/>
              </a:rPr>
              <a:t>模型缺乏针对性            </a:t>
            </a:r>
            <a:r>
              <a:rPr lang="zh-CN" altLang="en-US" sz="2200" b="1" dirty="0" smtClean="0">
                <a:solidFill>
                  <a:srgbClr val="4B4D4F"/>
                </a:solidFill>
                <a:latin typeface="+mj-ea"/>
                <a:ea typeface="+mj-ea"/>
              </a:rPr>
              <a:t>审核速度差异                </a:t>
            </a:r>
            <a:r>
              <a:rPr lang="zh-CN" altLang="en-US" sz="2200" b="1" dirty="0" smtClean="0">
                <a:solidFill>
                  <a:schemeClr val="dk1"/>
                </a:solidFill>
                <a:latin typeface="+mj-ea"/>
                <a:ea typeface="+mj-ea"/>
              </a:rPr>
              <a:t>缺少业务指标               链路排查困难</a:t>
            </a:r>
            <a:endParaRPr lang="zh-CN" altLang="en-US" sz="2200" b="1" dirty="0">
              <a:solidFill>
                <a:schemeClr val="dk1"/>
              </a:solidFill>
              <a:latin typeface="+mj-ea"/>
              <a:ea typeface="+mj-ea"/>
            </a:endParaRPr>
          </a:p>
        </p:txBody>
      </p:sp>
      <p:sp>
        <p:nvSpPr>
          <p:cNvPr id="3" name="标题 1"/>
          <p:cNvSpPr txBox="1">
            <a:spLocks/>
          </p:cNvSpPr>
          <p:nvPr/>
        </p:nvSpPr>
        <p:spPr>
          <a:xfrm>
            <a:off x="622301" y="134544"/>
            <a:ext cx="10954459" cy="796011"/>
          </a:xfrm>
          <a:prstGeom prst="rect">
            <a:avLst/>
          </a:prstGeom>
        </p:spPr>
        <p:txBody>
          <a:bodyPr/>
          <a:lst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a:lstStyle>
          <a:p>
            <a:r>
              <a:rPr lang="en-US" altLang="zh-CN" dirty="0" smtClean="0"/>
              <a:t>2.</a:t>
            </a:r>
            <a:r>
              <a:rPr lang="zh-CN" altLang="en-US" dirty="0" smtClean="0"/>
              <a:t>问题与挑战</a:t>
            </a:r>
            <a:endParaRPr lang="zh-CN" altLang="en-US" dirty="0"/>
          </a:p>
        </p:txBody>
      </p:sp>
      <p:grpSp>
        <p:nvGrpSpPr>
          <p:cNvPr id="10" name="组合 9"/>
          <p:cNvGrpSpPr/>
          <p:nvPr/>
        </p:nvGrpSpPr>
        <p:grpSpPr>
          <a:xfrm>
            <a:off x="580241" y="2128636"/>
            <a:ext cx="9103433" cy="32658"/>
            <a:chOff x="486230" y="1447800"/>
            <a:chExt cx="9103433" cy="32658"/>
          </a:xfrm>
        </p:grpSpPr>
        <p:cxnSp>
          <p:nvCxnSpPr>
            <p:cNvPr id="6" name="直接连接符 5"/>
            <p:cNvCxnSpPr/>
            <p:nvPr/>
          </p:nvCxnSpPr>
          <p:spPr>
            <a:xfrm>
              <a:off x="486230" y="1480458"/>
              <a:ext cx="2721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333836" y="1447800"/>
              <a:ext cx="2721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9317521" y="1447800"/>
              <a:ext cx="2721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490687" y="1447800"/>
              <a:ext cx="2721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842737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35484" y="3114092"/>
            <a:ext cx="6671260" cy="10073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517307" y="4703708"/>
            <a:ext cx="6623388" cy="10073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6654" y="1547269"/>
            <a:ext cx="6690090" cy="10073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矩形 56"/>
          <p:cNvSpPr>
            <a:spLocks noChangeAspect="1"/>
          </p:cNvSpPr>
          <p:nvPr/>
        </p:nvSpPr>
        <p:spPr>
          <a:xfrm>
            <a:off x="1162022" y="6695575"/>
            <a:ext cx="2689512" cy="3284871"/>
          </a:xfrm>
          <a:prstGeom prst="rect">
            <a:avLst/>
          </a:prstGeom>
          <a:blipFill dpi="0" rotWithShape="1">
            <a:blip r:embed="rId3">
              <a:extLst>
                <a:ext uri="{BEBA8EAE-BF5A-486C-A8C5-ECC9F3942E4B}">
                  <a14:imgProps xmlns:a14="http://schemas.microsoft.com/office/drawing/2010/main">
                    <a14:imgLayer r:embed="rId4">
                      <a14:imgEffect>
                        <a14:backgroundRemoval t="9965" b="89918" l="5391" r="54141">
                          <a14:foregroundMark x1="36875" y1="47011" x2="40469" y2="43611"/>
                          <a14:foregroundMark x1="42422" y1="51114" x2="42422" y2="51114"/>
                        </a14:backgroundRemoval>
                      </a14:imgEffect>
                    </a14:imgLayer>
                  </a14:imgProps>
                </a:ext>
              </a:extLst>
            </a:blip>
            <a:srcRect/>
            <a:stretch>
              <a:fillRect r="-83276"/>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2" name="标题 1"/>
          <p:cNvSpPr>
            <a:spLocks noGrp="1"/>
          </p:cNvSpPr>
          <p:nvPr>
            <p:ph type="title"/>
          </p:nvPr>
        </p:nvSpPr>
        <p:spPr/>
        <p:txBody>
          <a:bodyPr/>
          <a:lstStyle/>
          <a:p>
            <a:r>
              <a:rPr lang="en-US" altLang="zh-CN" dirty="0" smtClean="0"/>
              <a:t>3.</a:t>
            </a:r>
            <a:r>
              <a:rPr lang="zh-CN" altLang="en-US" dirty="0" smtClean="0"/>
              <a:t>解决方案</a:t>
            </a:r>
            <a:endParaRPr lang="zh-CN" altLang="en-US" dirty="0"/>
          </a:p>
        </p:txBody>
      </p:sp>
      <p:sp>
        <p:nvSpPr>
          <p:cNvPr id="7" name="矩形 6"/>
          <p:cNvSpPr>
            <a:spLocks noChangeAspect="1"/>
          </p:cNvSpPr>
          <p:nvPr/>
        </p:nvSpPr>
        <p:spPr>
          <a:xfrm>
            <a:off x="9503461" y="6398459"/>
            <a:ext cx="2688539" cy="3879101"/>
          </a:xfrm>
          <a:prstGeom prst="rect">
            <a:avLst/>
          </a:prstGeom>
          <a:blipFill dpi="0" rotWithShape="1">
            <a:blip r:embed="rId5">
              <a:extLst>
                <a:ext uri="{BEBA8EAE-BF5A-486C-A8C5-ECC9F3942E4B}">
                  <a14:imgProps xmlns:a14="http://schemas.microsoft.com/office/drawing/2010/main">
                    <a14:imgLayer r:embed="rId4">
                      <a14:imgEffect>
                        <a14:backgroundRemoval t="9965" b="89918" l="56016" r="95313">
                          <a14:foregroundMark x1="61953" y1="44549" x2="61953" y2="44549"/>
                          <a14:foregroundMark x1="56016" y1="45252" x2="56016" y2="45252"/>
                        </a14:backgroundRemoval>
                      </a14:imgEffect>
                    </a14:imgLayer>
                  </a14:imgProps>
                </a:ext>
              </a:extLst>
            </a:blip>
            <a:srcRect/>
            <a:stretch>
              <a:fillRect l="-11651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p:cNvSpPr/>
          <p:nvPr/>
        </p:nvSpPr>
        <p:spPr>
          <a:xfrm>
            <a:off x="3922418" y="3402313"/>
            <a:ext cx="6096000" cy="430887"/>
          </a:xfrm>
          <a:prstGeom prst="rect">
            <a:avLst/>
          </a:prstGeom>
        </p:spPr>
        <p:txBody>
          <a:bodyPr>
            <a:spAutoFit/>
          </a:bodyPr>
          <a:lstStyle/>
          <a:p>
            <a:r>
              <a:rPr lang="zh-CN" altLang="en-US" sz="2200" b="1" dirty="0" smtClean="0">
                <a:latin typeface="+mj-ea"/>
                <a:ea typeface="+mj-ea"/>
              </a:rPr>
              <a:t>基于</a:t>
            </a:r>
            <a:r>
              <a:rPr lang="en-US" altLang="zh-CN" sz="2200" b="1" dirty="0" err="1">
                <a:latin typeface="+mj-ea"/>
                <a:ea typeface="+mj-ea"/>
              </a:rPr>
              <a:t>KMonitor</a:t>
            </a:r>
            <a:r>
              <a:rPr lang="zh-CN" altLang="en-US" sz="2200" b="1" dirty="0">
                <a:latin typeface="+mj-ea"/>
                <a:ea typeface="+mj-ea"/>
              </a:rPr>
              <a:t>平台的业务指标实时监控</a:t>
            </a:r>
            <a:endParaRPr lang="en-US" altLang="zh-CN" sz="2200" b="1" dirty="0">
              <a:latin typeface="+mj-ea"/>
              <a:ea typeface="+mj-ea"/>
            </a:endParaRPr>
          </a:p>
        </p:txBody>
      </p:sp>
      <p:sp>
        <p:nvSpPr>
          <p:cNvPr id="9" name="泪滴形 8"/>
          <p:cNvSpPr/>
          <p:nvPr/>
        </p:nvSpPr>
        <p:spPr>
          <a:xfrm>
            <a:off x="2553900" y="3102775"/>
            <a:ext cx="1172430" cy="1172430"/>
          </a:xfrm>
          <a:prstGeom prst="teardrop">
            <a:avLst/>
          </a:prstGeom>
          <a:solidFill>
            <a:schemeClr val="accent1">
              <a:alpha val="9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泪滴形 9"/>
          <p:cNvSpPr/>
          <p:nvPr/>
        </p:nvSpPr>
        <p:spPr>
          <a:xfrm>
            <a:off x="2553900" y="1547269"/>
            <a:ext cx="1172430" cy="1172430"/>
          </a:xfrm>
          <a:prstGeom prst="teardrop">
            <a:avLst/>
          </a:prstGeom>
          <a:solidFill>
            <a:schemeClr val="accent1">
              <a:alpha val="9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泪滴形 10"/>
          <p:cNvSpPr/>
          <p:nvPr/>
        </p:nvSpPr>
        <p:spPr>
          <a:xfrm>
            <a:off x="2527003" y="4691328"/>
            <a:ext cx="1172430" cy="1172430"/>
          </a:xfrm>
          <a:prstGeom prst="teardrop">
            <a:avLst/>
          </a:prstGeom>
          <a:solidFill>
            <a:schemeClr val="accent1">
              <a:alpha val="9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lecturer-with-screen_50711"/>
          <p:cNvSpPr>
            <a:spLocks noChangeAspect="1"/>
          </p:cNvSpPr>
          <p:nvPr/>
        </p:nvSpPr>
        <p:spPr bwMode="auto">
          <a:xfrm>
            <a:off x="2905682" y="1914678"/>
            <a:ext cx="468867" cy="553078"/>
          </a:xfrm>
          <a:custGeom>
            <a:avLst/>
            <a:gdLst>
              <a:gd name="connsiteX0" fmla="*/ 423039 w 512728"/>
              <a:gd name="connsiteY0" fmla="*/ 515551 h 604816"/>
              <a:gd name="connsiteX1" fmla="*/ 497133 w 512728"/>
              <a:gd name="connsiteY1" fmla="*/ 515551 h 604816"/>
              <a:gd name="connsiteX2" fmla="*/ 423039 w 512728"/>
              <a:gd name="connsiteY2" fmla="*/ 589574 h 604816"/>
              <a:gd name="connsiteX3" fmla="*/ 92017 w 512728"/>
              <a:gd name="connsiteY3" fmla="*/ 399259 h 604816"/>
              <a:gd name="connsiteX4" fmla="*/ 199629 w 512728"/>
              <a:gd name="connsiteY4" fmla="*/ 399259 h 604816"/>
              <a:gd name="connsiteX5" fmla="*/ 199629 w 512728"/>
              <a:gd name="connsiteY5" fmla="*/ 446185 h 604816"/>
              <a:gd name="connsiteX6" fmla="*/ 92017 w 512728"/>
              <a:gd name="connsiteY6" fmla="*/ 446185 h 604816"/>
              <a:gd name="connsiteX7" fmla="*/ 92017 w 512728"/>
              <a:gd name="connsiteY7" fmla="*/ 302373 h 604816"/>
              <a:gd name="connsiteX8" fmla="*/ 199629 w 512728"/>
              <a:gd name="connsiteY8" fmla="*/ 302373 h 604816"/>
              <a:gd name="connsiteX9" fmla="*/ 199629 w 512728"/>
              <a:gd name="connsiteY9" fmla="*/ 349297 h 604816"/>
              <a:gd name="connsiteX10" fmla="*/ 150293 w 512728"/>
              <a:gd name="connsiteY10" fmla="*/ 349297 h 604816"/>
              <a:gd name="connsiteX11" fmla="*/ 150293 w 512728"/>
              <a:gd name="connsiteY11" fmla="*/ 365158 h 604816"/>
              <a:gd name="connsiteX12" fmla="*/ 158571 w 512728"/>
              <a:gd name="connsiteY12" fmla="*/ 365158 h 604816"/>
              <a:gd name="connsiteX13" fmla="*/ 145657 w 512728"/>
              <a:gd name="connsiteY13" fmla="*/ 390933 h 604816"/>
              <a:gd name="connsiteX14" fmla="*/ 132744 w 512728"/>
              <a:gd name="connsiteY14" fmla="*/ 365158 h 604816"/>
              <a:gd name="connsiteX15" fmla="*/ 141353 w 512728"/>
              <a:gd name="connsiteY15" fmla="*/ 365158 h 604816"/>
              <a:gd name="connsiteX16" fmla="*/ 141353 w 512728"/>
              <a:gd name="connsiteY16" fmla="*/ 349297 h 604816"/>
              <a:gd name="connsiteX17" fmla="*/ 92017 w 512728"/>
              <a:gd name="connsiteY17" fmla="*/ 349297 h 604816"/>
              <a:gd name="connsiteX18" fmla="*/ 92017 w 512728"/>
              <a:gd name="connsiteY18" fmla="*/ 205557 h 604816"/>
              <a:gd name="connsiteX19" fmla="*/ 199629 w 512728"/>
              <a:gd name="connsiteY19" fmla="*/ 205557 h 604816"/>
              <a:gd name="connsiteX20" fmla="*/ 199629 w 512728"/>
              <a:gd name="connsiteY20" fmla="*/ 252504 h 604816"/>
              <a:gd name="connsiteX21" fmla="*/ 150293 w 512728"/>
              <a:gd name="connsiteY21" fmla="*/ 252504 h 604816"/>
              <a:gd name="connsiteX22" fmla="*/ 150293 w 512728"/>
              <a:gd name="connsiteY22" fmla="*/ 269034 h 604816"/>
              <a:gd name="connsiteX23" fmla="*/ 158571 w 512728"/>
              <a:gd name="connsiteY23" fmla="*/ 269034 h 604816"/>
              <a:gd name="connsiteX24" fmla="*/ 145657 w 512728"/>
              <a:gd name="connsiteY24" fmla="*/ 294822 h 604816"/>
              <a:gd name="connsiteX25" fmla="*/ 133075 w 512728"/>
              <a:gd name="connsiteY25" fmla="*/ 269034 h 604816"/>
              <a:gd name="connsiteX26" fmla="*/ 141353 w 512728"/>
              <a:gd name="connsiteY26" fmla="*/ 269034 h 604816"/>
              <a:gd name="connsiteX27" fmla="*/ 141353 w 512728"/>
              <a:gd name="connsiteY27" fmla="*/ 252504 h 604816"/>
              <a:gd name="connsiteX28" fmla="*/ 92017 w 512728"/>
              <a:gd name="connsiteY28" fmla="*/ 252504 h 604816"/>
              <a:gd name="connsiteX29" fmla="*/ 248948 w 512728"/>
              <a:gd name="connsiteY29" fmla="*/ 177825 h 604816"/>
              <a:gd name="connsiteX30" fmla="*/ 302232 w 512728"/>
              <a:gd name="connsiteY30" fmla="*/ 177825 h 604816"/>
              <a:gd name="connsiteX31" fmla="*/ 302232 w 512728"/>
              <a:gd name="connsiteY31" fmla="*/ 186747 h 604816"/>
              <a:gd name="connsiteX32" fmla="*/ 257884 w 512728"/>
              <a:gd name="connsiteY32" fmla="*/ 186747 h 604816"/>
              <a:gd name="connsiteX33" fmla="*/ 257884 w 512728"/>
              <a:gd name="connsiteY33" fmla="*/ 330492 h 604816"/>
              <a:gd name="connsiteX34" fmla="*/ 221479 w 512728"/>
              <a:gd name="connsiteY34" fmla="*/ 330492 h 604816"/>
              <a:gd name="connsiteX35" fmla="*/ 221479 w 512728"/>
              <a:gd name="connsiteY35" fmla="*/ 422687 h 604816"/>
              <a:gd name="connsiteX36" fmla="*/ 212543 w 512728"/>
              <a:gd name="connsiteY36" fmla="*/ 422687 h 604816"/>
              <a:gd name="connsiteX37" fmla="*/ 212543 w 512728"/>
              <a:gd name="connsiteY37" fmla="*/ 229045 h 604816"/>
              <a:gd name="connsiteX38" fmla="*/ 221479 w 512728"/>
              <a:gd name="connsiteY38" fmla="*/ 229045 h 604816"/>
              <a:gd name="connsiteX39" fmla="*/ 221479 w 512728"/>
              <a:gd name="connsiteY39" fmla="*/ 321240 h 604816"/>
              <a:gd name="connsiteX40" fmla="*/ 248948 w 512728"/>
              <a:gd name="connsiteY40" fmla="*/ 321240 h 604816"/>
              <a:gd name="connsiteX41" fmla="*/ 313099 w 512728"/>
              <a:gd name="connsiteY41" fmla="*/ 158984 h 604816"/>
              <a:gd name="connsiteX42" fmla="*/ 420711 w 512728"/>
              <a:gd name="connsiteY42" fmla="*/ 158984 h 604816"/>
              <a:gd name="connsiteX43" fmla="*/ 420711 w 512728"/>
              <a:gd name="connsiteY43" fmla="*/ 205557 h 604816"/>
              <a:gd name="connsiteX44" fmla="*/ 313099 w 512728"/>
              <a:gd name="connsiteY44" fmla="*/ 205557 h 604816"/>
              <a:gd name="connsiteX45" fmla="*/ 93013 w 512728"/>
              <a:gd name="connsiteY45" fmla="*/ 0 h 604816"/>
              <a:gd name="connsiteX46" fmla="*/ 419384 w 512728"/>
              <a:gd name="connsiteY46" fmla="*/ 0 h 604816"/>
              <a:gd name="connsiteX47" fmla="*/ 512728 w 512728"/>
              <a:gd name="connsiteY47" fmla="*/ 93201 h 604816"/>
              <a:gd name="connsiteX48" fmla="*/ 512728 w 512728"/>
              <a:gd name="connsiteY48" fmla="*/ 500378 h 604816"/>
              <a:gd name="connsiteX49" fmla="*/ 487903 w 512728"/>
              <a:gd name="connsiteY49" fmla="*/ 500378 h 604816"/>
              <a:gd name="connsiteX50" fmla="*/ 487903 w 512728"/>
              <a:gd name="connsiteY50" fmla="*/ 93201 h 604816"/>
              <a:gd name="connsiteX51" fmla="*/ 419384 w 512728"/>
              <a:gd name="connsiteY51" fmla="*/ 24787 h 604816"/>
              <a:gd name="connsiteX52" fmla="*/ 93013 w 512728"/>
              <a:gd name="connsiteY52" fmla="*/ 24787 h 604816"/>
              <a:gd name="connsiteX53" fmla="*/ 24494 w 512728"/>
              <a:gd name="connsiteY53" fmla="*/ 93201 h 604816"/>
              <a:gd name="connsiteX54" fmla="*/ 24494 w 512728"/>
              <a:gd name="connsiteY54" fmla="*/ 511945 h 604816"/>
              <a:gd name="connsiteX55" fmla="*/ 93013 w 512728"/>
              <a:gd name="connsiteY55" fmla="*/ 580359 h 604816"/>
              <a:gd name="connsiteX56" fmla="*/ 407799 w 512728"/>
              <a:gd name="connsiteY56" fmla="*/ 580359 h 604816"/>
              <a:gd name="connsiteX57" fmla="*/ 407799 w 512728"/>
              <a:gd name="connsiteY57" fmla="*/ 604816 h 604816"/>
              <a:gd name="connsiteX58" fmla="*/ 93013 w 512728"/>
              <a:gd name="connsiteY58" fmla="*/ 604816 h 604816"/>
              <a:gd name="connsiteX59" fmla="*/ 0 w 512728"/>
              <a:gd name="connsiteY59" fmla="*/ 511945 h 604816"/>
              <a:gd name="connsiteX60" fmla="*/ 0 w 512728"/>
              <a:gd name="connsiteY60" fmla="*/ 93201 h 604816"/>
              <a:gd name="connsiteX61" fmla="*/ 93013 w 512728"/>
              <a:gd name="connsiteY61" fmla="*/ 0 h 604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12728" h="604816">
                <a:moveTo>
                  <a:pt x="423039" y="515551"/>
                </a:moveTo>
                <a:lnTo>
                  <a:pt x="497133" y="515551"/>
                </a:lnTo>
                <a:lnTo>
                  <a:pt x="423039" y="589574"/>
                </a:lnTo>
                <a:close/>
                <a:moveTo>
                  <a:pt x="92017" y="399259"/>
                </a:moveTo>
                <a:lnTo>
                  <a:pt x="199629" y="399259"/>
                </a:lnTo>
                <a:lnTo>
                  <a:pt x="199629" y="446185"/>
                </a:lnTo>
                <a:lnTo>
                  <a:pt x="92017" y="446185"/>
                </a:lnTo>
                <a:close/>
                <a:moveTo>
                  <a:pt x="92017" y="302373"/>
                </a:moveTo>
                <a:lnTo>
                  <a:pt x="199629" y="302373"/>
                </a:lnTo>
                <a:lnTo>
                  <a:pt x="199629" y="349297"/>
                </a:lnTo>
                <a:lnTo>
                  <a:pt x="150293" y="349297"/>
                </a:lnTo>
                <a:lnTo>
                  <a:pt x="150293" y="365158"/>
                </a:lnTo>
                <a:lnTo>
                  <a:pt x="158571" y="365158"/>
                </a:lnTo>
                <a:lnTo>
                  <a:pt x="145657" y="390933"/>
                </a:lnTo>
                <a:lnTo>
                  <a:pt x="132744" y="365158"/>
                </a:lnTo>
                <a:lnTo>
                  <a:pt x="141353" y="365158"/>
                </a:lnTo>
                <a:lnTo>
                  <a:pt x="141353" y="349297"/>
                </a:lnTo>
                <a:lnTo>
                  <a:pt x="92017" y="349297"/>
                </a:lnTo>
                <a:close/>
                <a:moveTo>
                  <a:pt x="92017" y="205557"/>
                </a:moveTo>
                <a:lnTo>
                  <a:pt x="199629" y="205557"/>
                </a:lnTo>
                <a:lnTo>
                  <a:pt x="199629" y="252504"/>
                </a:lnTo>
                <a:lnTo>
                  <a:pt x="150293" y="252504"/>
                </a:lnTo>
                <a:lnTo>
                  <a:pt x="150293" y="269034"/>
                </a:lnTo>
                <a:lnTo>
                  <a:pt x="158571" y="269034"/>
                </a:lnTo>
                <a:lnTo>
                  <a:pt x="145657" y="294822"/>
                </a:lnTo>
                <a:lnTo>
                  <a:pt x="133075" y="269034"/>
                </a:lnTo>
                <a:lnTo>
                  <a:pt x="141353" y="269034"/>
                </a:lnTo>
                <a:lnTo>
                  <a:pt x="141353" y="252504"/>
                </a:lnTo>
                <a:lnTo>
                  <a:pt x="92017" y="252504"/>
                </a:lnTo>
                <a:close/>
                <a:moveTo>
                  <a:pt x="248948" y="177825"/>
                </a:moveTo>
                <a:lnTo>
                  <a:pt x="302232" y="177825"/>
                </a:lnTo>
                <a:lnTo>
                  <a:pt x="302232" y="186747"/>
                </a:lnTo>
                <a:lnTo>
                  <a:pt x="257884" y="186747"/>
                </a:lnTo>
                <a:lnTo>
                  <a:pt x="257884" y="330492"/>
                </a:lnTo>
                <a:lnTo>
                  <a:pt x="221479" y="330492"/>
                </a:lnTo>
                <a:lnTo>
                  <a:pt x="221479" y="422687"/>
                </a:lnTo>
                <a:lnTo>
                  <a:pt x="212543" y="422687"/>
                </a:lnTo>
                <a:lnTo>
                  <a:pt x="212543" y="229045"/>
                </a:lnTo>
                <a:lnTo>
                  <a:pt x="221479" y="229045"/>
                </a:lnTo>
                <a:lnTo>
                  <a:pt x="221479" y="321240"/>
                </a:lnTo>
                <a:lnTo>
                  <a:pt x="248948" y="321240"/>
                </a:lnTo>
                <a:close/>
                <a:moveTo>
                  <a:pt x="313099" y="158984"/>
                </a:moveTo>
                <a:lnTo>
                  <a:pt x="420711" y="158984"/>
                </a:lnTo>
                <a:lnTo>
                  <a:pt x="420711" y="205557"/>
                </a:lnTo>
                <a:lnTo>
                  <a:pt x="313099" y="205557"/>
                </a:lnTo>
                <a:close/>
                <a:moveTo>
                  <a:pt x="93013" y="0"/>
                </a:moveTo>
                <a:lnTo>
                  <a:pt x="419384" y="0"/>
                </a:lnTo>
                <a:cubicBezTo>
                  <a:pt x="496178" y="0"/>
                  <a:pt x="512728" y="16194"/>
                  <a:pt x="512728" y="93201"/>
                </a:cubicBezTo>
                <a:lnTo>
                  <a:pt x="512728" y="500378"/>
                </a:lnTo>
                <a:lnTo>
                  <a:pt x="487903" y="500378"/>
                </a:lnTo>
                <a:lnTo>
                  <a:pt x="487903" y="93201"/>
                </a:lnTo>
                <a:cubicBezTo>
                  <a:pt x="487903" y="29745"/>
                  <a:pt x="482606" y="24787"/>
                  <a:pt x="419384" y="24787"/>
                </a:cubicBezTo>
                <a:lnTo>
                  <a:pt x="93013" y="24787"/>
                </a:lnTo>
                <a:cubicBezTo>
                  <a:pt x="29791" y="24787"/>
                  <a:pt x="24494" y="29745"/>
                  <a:pt x="24494" y="93201"/>
                </a:cubicBezTo>
                <a:lnTo>
                  <a:pt x="24494" y="511945"/>
                </a:lnTo>
                <a:cubicBezTo>
                  <a:pt x="24494" y="575071"/>
                  <a:pt x="29791" y="580359"/>
                  <a:pt x="93013" y="580359"/>
                </a:cubicBezTo>
                <a:lnTo>
                  <a:pt x="407799" y="580359"/>
                </a:lnTo>
                <a:lnTo>
                  <a:pt x="407799" y="604816"/>
                </a:lnTo>
                <a:lnTo>
                  <a:pt x="93013" y="604816"/>
                </a:lnTo>
                <a:cubicBezTo>
                  <a:pt x="16219" y="604816"/>
                  <a:pt x="0" y="588622"/>
                  <a:pt x="0" y="511945"/>
                </a:cubicBezTo>
                <a:lnTo>
                  <a:pt x="0" y="93201"/>
                </a:lnTo>
                <a:cubicBezTo>
                  <a:pt x="0" y="16194"/>
                  <a:pt x="16219" y="0"/>
                  <a:pt x="93013" y="0"/>
                </a:cubicBezTo>
                <a:close/>
              </a:path>
            </a:pathLst>
          </a:custGeom>
          <a:solidFill>
            <a:schemeClr val="bg1"/>
          </a:solidFill>
          <a:ln>
            <a:solidFill>
              <a:schemeClr val="bg1"/>
            </a:solidFill>
          </a:ln>
        </p:spPr>
        <p:txBody>
          <a:bodyPr/>
          <a:lstStyle/>
          <a:p>
            <a:endParaRPr lang="zh-CN" altLang="en-US"/>
          </a:p>
        </p:txBody>
      </p:sp>
      <p:sp>
        <p:nvSpPr>
          <p:cNvPr id="25" name="light-bulb-idea_10890"/>
          <p:cNvSpPr>
            <a:spLocks noChangeAspect="1"/>
          </p:cNvSpPr>
          <p:nvPr/>
        </p:nvSpPr>
        <p:spPr bwMode="auto">
          <a:xfrm>
            <a:off x="2949869" y="3521259"/>
            <a:ext cx="518374" cy="470689"/>
          </a:xfrm>
          <a:custGeom>
            <a:avLst/>
            <a:gdLst>
              <a:gd name="connsiteX0" fmla="*/ 191514 w 598112"/>
              <a:gd name="connsiteY0" fmla="*/ 307595 h 543092"/>
              <a:gd name="connsiteX1" fmla="*/ 598112 w 598112"/>
              <a:gd name="connsiteY1" fmla="*/ 307595 h 543092"/>
              <a:gd name="connsiteX2" fmla="*/ 598112 w 598112"/>
              <a:gd name="connsiteY2" fmla="*/ 330388 h 543092"/>
              <a:gd name="connsiteX3" fmla="*/ 191514 w 598112"/>
              <a:gd name="connsiteY3" fmla="*/ 330388 h 543092"/>
              <a:gd name="connsiteX4" fmla="*/ 0 w 598112"/>
              <a:gd name="connsiteY4" fmla="*/ 307595 h 543092"/>
              <a:gd name="connsiteX5" fmla="*/ 85172 w 598112"/>
              <a:gd name="connsiteY5" fmla="*/ 307595 h 543092"/>
              <a:gd name="connsiteX6" fmla="*/ 85172 w 598112"/>
              <a:gd name="connsiteY6" fmla="*/ 330388 h 543092"/>
              <a:gd name="connsiteX7" fmla="*/ 0 w 598112"/>
              <a:gd name="connsiteY7" fmla="*/ 330388 h 543092"/>
              <a:gd name="connsiteX8" fmla="*/ 282818 w 598112"/>
              <a:gd name="connsiteY8" fmla="*/ 187350 h 543092"/>
              <a:gd name="connsiteX9" fmla="*/ 286993 w 598112"/>
              <a:gd name="connsiteY9" fmla="*/ 222091 h 543092"/>
              <a:gd name="connsiteX10" fmla="*/ 180294 w 598112"/>
              <a:gd name="connsiteY10" fmla="*/ 249589 h 543092"/>
              <a:gd name="connsiteX11" fmla="*/ 180294 w 598112"/>
              <a:gd name="connsiteY11" fmla="*/ 342822 h 543092"/>
              <a:gd name="connsiteX12" fmla="*/ 179004 w 598112"/>
              <a:gd name="connsiteY12" fmla="*/ 350556 h 543092"/>
              <a:gd name="connsiteX13" fmla="*/ 203097 w 598112"/>
              <a:gd name="connsiteY13" fmla="*/ 494918 h 543092"/>
              <a:gd name="connsiteX14" fmla="*/ 163945 w 598112"/>
              <a:gd name="connsiteY14" fmla="*/ 494918 h 543092"/>
              <a:gd name="connsiteX15" fmla="*/ 145875 w 598112"/>
              <a:gd name="connsiteY15" fmla="*/ 373757 h 543092"/>
              <a:gd name="connsiteX16" fmla="*/ 144585 w 598112"/>
              <a:gd name="connsiteY16" fmla="*/ 373757 h 543092"/>
              <a:gd name="connsiteX17" fmla="*/ 112317 w 598112"/>
              <a:gd name="connsiteY17" fmla="*/ 534015 h 543092"/>
              <a:gd name="connsiteX18" fmla="*/ 78759 w 598112"/>
              <a:gd name="connsiteY18" fmla="*/ 514252 h 543092"/>
              <a:gd name="connsiteX19" fmla="*/ 105003 w 598112"/>
              <a:gd name="connsiteY19" fmla="*/ 363445 h 543092"/>
              <a:gd name="connsiteX20" fmla="*/ 97259 w 598112"/>
              <a:gd name="connsiteY20" fmla="*/ 342822 h 543092"/>
              <a:gd name="connsiteX21" fmla="*/ 97259 w 598112"/>
              <a:gd name="connsiteY21" fmla="*/ 225958 h 543092"/>
              <a:gd name="connsiteX22" fmla="*/ 128236 w 598112"/>
              <a:gd name="connsiteY22" fmla="*/ 195023 h 543092"/>
              <a:gd name="connsiteX23" fmla="*/ 148887 w 598112"/>
              <a:gd name="connsiteY23" fmla="*/ 195023 h 543092"/>
              <a:gd name="connsiteX24" fmla="*/ 175992 w 598112"/>
              <a:gd name="connsiteY24" fmla="*/ 210920 h 543092"/>
              <a:gd name="connsiteX25" fmla="*/ 267202 w 598112"/>
              <a:gd name="connsiteY25" fmla="*/ 188579 h 543092"/>
              <a:gd name="connsiteX26" fmla="*/ 282818 w 598112"/>
              <a:gd name="connsiteY26" fmla="*/ 187350 h 543092"/>
              <a:gd name="connsiteX27" fmla="*/ 448796 w 598112"/>
              <a:gd name="connsiteY27" fmla="*/ 152091 h 543092"/>
              <a:gd name="connsiteX28" fmla="*/ 429859 w 598112"/>
              <a:gd name="connsiteY28" fmla="*/ 191197 h 543092"/>
              <a:gd name="connsiteX29" fmla="*/ 448796 w 598112"/>
              <a:gd name="connsiteY29" fmla="*/ 230303 h 543092"/>
              <a:gd name="connsiteX30" fmla="*/ 467302 w 598112"/>
              <a:gd name="connsiteY30" fmla="*/ 191197 h 543092"/>
              <a:gd name="connsiteX31" fmla="*/ 448796 w 598112"/>
              <a:gd name="connsiteY31" fmla="*/ 152091 h 543092"/>
              <a:gd name="connsiteX32" fmla="*/ 480644 w 598112"/>
              <a:gd name="connsiteY32" fmla="*/ 140489 h 543092"/>
              <a:gd name="connsiteX33" fmla="*/ 452239 w 598112"/>
              <a:gd name="connsiteY33" fmla="*/ 149513 h 543092"/>
              <a:gd name="connsiteX34" fmla="*/ 471606 w 598112"/>
              <a:gd name="connsiteY34" fmla="*/ 191197 h 543092"/>
              <a:gd name="connsiteX35" fmla="*/ 452239 w 598112"/>
              <a:gd name="connsiteY35" fmla="*/ 233311 h 543092"/>
              <a:gd name="connsiteX36" fmla="*/ 480644 w 598112"/>
              <a:gd name="connsiteY36" fmla="*/ 241906 h 543092"/>
              <a:gd name="connsiteX37" fmla="*/ 531428 w 598112"/>
              <a:gd name="connsiteY37" fmla="*/ 191197 h 543092"/>
              <a:gd name="connsiteX38" fmla="*/ 480644 w 598112"/>
              <a:gd name="connsiteY38" fmla="*/ 140489 h 543092"/>
              <a:gd name="connsiteX39" fmla="*/ 416947 w 598112"/>
              <a:gd name="connsiteY39" fmla="*/ 140489 h 543092"/>
              <a:gd name="connsiteX40" fmla="*/ 366163 w 598112"/>
              <a:gd name="connsiteY40" fmla="*/ 191197 h 543092"/>
              <a:gd name="connsiteX41" fmla="*/ 416947 w 598112"/>
              <a:gd name="connsiteY41" fmla="*/ 241906 h 543092"/>
              <a:gd name="connsiteX42" fmla="*/ 445352 w 598112"/>
              <a:gd name="connsiteY42" fmla="*/ 233311 h 543092"/>
              <a:gd name="connsiteX43" fmla="*/ 425555 w 598112"/>
              <a:gd name="connsiteY43" fmla="*/ 191197 h 543092"/>
              <a:gd name="connsiteX44" fmla="*/ 445352 w 598112"/>
              <a:gd name="connsiteY44" fmla="*/ 149513 h 543092"/>
              <a:gd name="connsiteX45" fmla="*/ 416947 w 598112"/>
              <a:gd name="connsiteY45" fmla="*/ 140489 h 543092"/>
              <a:gd name="connsiteX46" fmla="*/ 416947 w 598112"/>
              <a:gd name="connsiteY46" fmla="*/ 136191 h 543092"/>
              <a:gd name="connsiteX47" fmla="*/ 448796 w 598112"/>
              <a:gd name="connsiteY47" fmla="*/ 146935 h 543092"/>
              <a:gd name="connsiteX48" fmla="*/ 480644 w 598112"/>
              <a:gd name="connsiteY48" fmla="*/ 136191 h 543092"/>
              <a:gd name="connsiteX49" fmla="*/ 535732 w 598112"/>
              <a:gd name="connsiteY49" fmla="*/ 191197 h 543092"/>
              <a:gd name="connsiteX50" fmla="*/ 480644 w 598112"/>
              <a:gd name="connsiteY50" fmla="*/ 246203 h 543092"/>
              <a:gd name="connsiteX51" fmla="*/ 448796 w 598112"/>
              <a:gd name="connsiteY51" fmla="*/ 235890 h 543092"/>
              <a:gd name="connsiteX52" fmla="*/ 416947 w 598112"/>
              <a:gd name="connsiteY52" fmla="*/ 246203 h 543092"/>
              <a:gd name="connsiteX53" fmla="*/ 361859 w 598112"/>
              <a:gd name="connsiteY53" fmla="*/ 191197 h 543092"/>
              <a:gd name="connsiteX54" fmla="*/ 416947 w 598112"/>
              <a:gd name="connsiteY54" fmla="*/ 136191 h 543092"/>
              <a:gd name="connsiteX55" fmla="*/ 138767 w 598112"/>
              <a:gd name="connsiteY55" fmla="*/ 94911 h 543092"/>
              <a:gd name="connsiteX56" fmla="*/ 180295 w 598112"/>
              <a:gd name="connsiteY56" fmla="*/ 136368 h 543092"/>
              <a:gd name="connsiteX57" fmla="*/ 138767 w 598112"/>
              <a:gd name="connsiteY57" fmla="*/ 177825 h 543092"/>
              <a:gd name="connsiteX58" fmla="*/ 97239 w 598112"/>
              <a:gd name="connsiteY58" fmla="*/ 136368 h 543092"/>
              <a:gd name="connsiteX59" fmla="*/ 138767 w 598112"/>
              <a:gd name="connsiteY59" fmla="*/ 94911 h 543092"/>
              <a:gd name="connsiteX60" fmla="*/ 359300 w 598112"/>
              <a:gd name="connsiteY60" fmla="*/ 62239 h 543092"/>
              <a:gd name="connsiteX61" fmla="*/ 364893 w 598112"/>
              <a:gd name="connsiteY61" fmla="*/ 68257 h 543092"/>
              <a:gd name="connsiteX62" fmla="*/ 364893 w 598112"/>
              <a:gd name="connsiteY62" fmla="*/ 111241 h 543092"/>
              <a:gd name="connsiteX63" fmla="*/ 364893 w 598112"/>
              <a:gd name="connsiteY63" fmla="*/ 119838 h 543092"/>
              <a:gd name="connsiteX64" fmla="*/ 361451 w 598112"/>
              <a:gd name="connsiteY64" fmla="*/ 124996 h 543092"/>
              <a:gd name="connsiteX65" fmla="*/ 315416 w 598112"/>
              <a:gd name="connsiteY65" fmla="*/ 141760 h 543092"/>
              <a:gd name="connsiteX66" fmla="*/ 313265 w 598112"/>
              <a:gd name="connsiteY66" fmla="*/ 142190 h 543092"/>
              <a:gd name="connsiteX67" fmla="*/ 308102 w 598112"/>
              <a:gd name="connsiteY67" fmla="*/ 138322 h 543092"/>
              <a:gd name="connsiteX68" fmla="*/ 311544 w 598112"/>
              <a:gd name="connsiteY68" fmla="*/ 131014 h 543092"/>
              <a:gd name="connsiteX69" fmla="*/ 347684 w 598112"/>
              <a:gd name="connsiteY69" fmla="*/ 117689 h 543092"/>
              <a:gd name="connsiteX70" fmla="*/ 215602 w 598112"/>
              <a:gd name="connsiteY70" fmla="*/ 95337 h 543092"/>
              <a:gd name="connsiteX71" fmla="*/ 209579 w 598112"/>
              <a:gd name="connsiteY71" fmla="*/ 89749 h 543092"/>
              <a:gd name="connsiteX72" fmla="*/ 215602 w 598112"/>
              <a:gd name="connsiteY72" fmla="*/ 83731 h 543092"/>
              <a:gd name="connsiteX73" fmla="*/ 353707 w 598112"/>
              <a:gd name="connsiteY73" fmla="*/ 108233 h 543092"/>
              <a:gd name="connsiteX74" fmla="*/ 353707 w 598112"/>
              <a:gd name="connsiteY74" fmla="*/ 68257 h 543092"/>
              <a:gd name="connsiteX75" fmla="*/ 359300 w 598112"/>
              <a:gd name="connsiteY75" fmla="*/ 62239 h 543092"/>
              <a:gd name="connsiteX76" fmla="*/ 0 w 598112"/>
              <a:gd name="connsiteY76" fmla="*/ 0 h 543092"/>
              <a:gd name="connsiteX77" fmla="*/ 598112 w 598112"/>
              <a:gd name="connsiteY77" fmla="*/ 0 h 543092"/>
              <a:gd name="connsiteX78" fmla="*/ 598112 w 598112"/>
              <a:gd name="connsiteY78" fmla="*/ 292141 h 543092"/>
              <a:gd name="connsiteX79" fmla="*/ 191482 w 598112"/>
              <a:gd name="connsiteY79" fmla="*/ 292141 h 543092"/>
              <a:gd name="connsiteX80" fmla="*/ 191482 w 598112"/>
              <a:gd name="connsiteY80" fmla="*/ 269371 h 543092"/>
              <a:gd name="connsiteX81" fmla="*/ 575306 w 598112"/>
              <a:gd name="connsiteY81" fmla="*/ 269371 h 543092"/>
              <a:gd name="connsiteX82" fmla="*/ 575306 w 598112"/>
              <a:gd name="connsiteY82" fmla="*/ 23199 h 543092"/>
              <a:gd name="connsiteX83" fmla="*/ 22806 w 598112"/>
              <a:gd name="connsiteY83" fmla="*/ 23199 h 543092"/>
              <a:gd name="connsiteX84" fmla="*/ 22806 w 598112"/>
              <a:gd name="connsiteY84" fmla="*/ 269371 h 543092"/>
              <a:gd name="connsiteX85" fmla="*/ 85199 w 598112"/>
              <a:gd name="connsiteY85" fmla="*/ 269371 h 543092"/>
              <a:gd name="connsiteX86" fmla="*/ 85199 w 598112"/>
              <a:gd name="connsiteY86" fmla="*/ 292141 h 543092"/>
              <a:gd name="connsiteX87" fmla="*/ 0 w 598112"/>
              <a:gd name="connsiteY87" fmla="*/ 292141 h 54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8112" h="543092">
                <a:moveTo>
                  <a:pt x="191514" y="307595"/>
                </a:moveTo>
                <a:lnTo>
                  <a:pt x="598112" y="307595"/>
                </a:lnTo>
                <a:lnTo>
                  <a:pt x="598112" y="330388"/>
                </a:lnTo>
                <a:lnTo>
                  <a:pt x="191514" y="330388"/>
                </a:lnTo>
                <a:close/>
                <a:moveTo>
                  <a:pt x="0" y="307595"/>
                </a:moveTo>
                <a:lnTo>
                  <a:pt x="85172" y="307595"/>
                </a:lnTo>
                <a:lnTo>
                  <a:pt x="85172" y="330388"/>
                </a:lnTo>
                <a:lnTo>
                  <a:pt x="0" y="330388"/>
                </a:lnTo>
                <a:close/>
                <a:moveTo>
                  <a:pt x="282818" y="187350"/>
                </a:moveTo>
                <a:cubicBezTo>
                  <a:pt x="296673" y="192526"/>
                  <a:pt x="303450" y="213713"/>
                  <a:pt x="286993" y="222091"/>
                </a:cubicBezTo>
                <a:cubicBezTo>
                  <a:pt x="253004" y="239707"/>
                  <a:pt x="217295" y="248300"/>
                  <a:pt x="180294" y="249589"/>
                </a:cubicBezTo>
                <a:lnTo>
                  <a:pt x="180294" y="342822"/>
                </a:lnTo>
                <a:cubicBezTo>
                  <a:pt x="180294" y="345400"/>
                  <a:pt x="179864" y="347978"/>
                  <a:pt x="179004" y="350556"/>
                </a:cubicBezTo>
                <a:cubicBezTo>
                  <a:pt x="195783" y="396958"/>
                  <a:pt x="202667" y="445508"/>
                  <a:pt x="203097" y="494918"/>
                </a:cubicBezTo>
                <a:cubicBezTo>
                  <a:pt x="203097" y="519837"/>
                  <a:pt x="164376" y="519837"/>
                  <a:pt x="163945" y="494918"/>
                </a:cubicBezTo>
                <a:cubicBezTo>
                  <a:pt x="163945" y="453242"/>
                  <a:pt x="158352" y="413284"/>
                  <a:pt x="145875" y="373757"/>
                </a:cubicBezTo>
                <a:lnTo>
                  <a:pt x="144585" y="373757"/>
                </a:lnTo>
                <a:cubicBezTo>
                  <a:pt x="148457" y="429611"/>
                  <a:pt x="142864" y="485036"/>
                  <a:pt x="112317" y="534015"/>
                </a:cubicBezTo>
                <a:cubicBezTo>
                  <a:pt x="98980" y="555068"/>
                  <a:pt x="64991" y="535734"/>
                  <a:pt x="78759" y="514252"/>
                </a:cubicBezTo>
                <a:cubicBezTo>
                  <a:pt x="107584" y="468279"/>
                  <a:pt x="109736" y="415862"/>
                  <a:pt x="105003" y="363445"/>
                </a:cubicBezTo>
                <a:cubicBezTo>
                  <a:pt x="100270" y="357860"/>
                  <a:pt x="97259" y="350556"/>
                  <a:pt x="97259" y="342822"/>
                </a:cubicBezTo>
                <a:lnTo>
                  <a:pt x="97259" y="225958"/>
                </a:lnTo>
                <a:cubicBezTo>
                  <a:pt x="97259" y="209202"/>
                  <a:pt x="111026" y="195023"/>
                  <a:pt x="128236" y="195023"/>
                </a:cubicBezTo>
                <a:lnTo>
                  <a:pt x="148887" y="195023"/>
                </a:lnTo>
                <a:cubicBezTo>
                  <a:pt x="160503" y="195023"/>
                  <a:pt x="170829" y="201468"/>
                  <a:pt x="175992" y="210920"/>
                </a:cubicBezTo>
                <a:cubicBezTo>
                  <a:pt x="207829" y="210061"/>
                  <a:pt x="238376" y="203616"/>
                  <a:pt x="267202" y="188579"/>
                </a:cubicBezTo>
                <a:cubicBezTo>
                  <a:pt x="272795" y="185679"/>
                  <a:pt x="278200" y="185625"/>
                  <a:pt x="282818" y="187350"/>
                </a:cubicBezTo>
                <a:close/>
                <a:moveTo>
                  <a:pt x="448796" y="152091"/>
                </a:moveTo>
                <a:cubicBezTo>
                  <a:pt x="436745" y="161975"/>
                  <a:pt x="429859" y="175727"/>
                  <a:pt x="429859" y="191197"/>
                </a:cubicBezTo>
                <a:cubicBezTo>
                  <a:pt x="429859" y="206668"/>
                  <a:pt x="436745" y="220849"/>
                  <a:pt x="448796" y="230303"/>
                </a:cubicBezTo>
                <a:cubicBezTo>
                  <a:pt x="460846" y="220849"/>
                  <a:pt x="467302" y="206668"/>
                  <a:pt x="467302" y="191197"/>
                </a:cubicBezTo>
                <a:cubicBezTo>
                  <a:pt x="467302" y="175727"/>
                  <a:pt x="460846" y="161975"/>
                  <a:pt x="448796" y="152091"/>
                </a:cubicBezTo>
                <a:close/>
                <a:moveTo>
                  <a:pt x="480644" y="140489"/>
                </a:moveTo>
                <a:cubicBezTo>
                  <a:pt x="470314" y="140489"/>
                  <a:pt x="460846" y="143497"/>
                  <a:pt x="452239" y="149513"/>
                </a:cubicBezTo>
                <a:cubicBezTo>
                  <a:pt x="464720" y="159827"/>
                  <a:pt x="471606" y="174867"/>
                  <a:pt x="471606" y="191197"/>
                </a:cubicBezTo>
                <a:cubicBezTo>
                  <a:pt x="471606" y="207527"/>
                  <a:pt x="464720" y="222568"/>
                  <a:pt x="452239" y="233311"/>
                </a:cubicBezTo>
                <a:cubicBezTo>
                  <a:pt x="460846" y="238898"/>
                  <a:pt x="470314" y="241906"/>
                  <a:pt x="480644" y="241906"/>
                </a:cubicBezTo>
                <a:cubicBezTo>
                  <a:pt x="508618" y="241906"/>
                  <a:pt x="531428" y="219130"/>
                  <a:pt x="531428" y="191197"/>
                </a:cubicBezTo>
                <a:cubicBezTo>
                  <a:pt x="531428" y="163265"/>
                  <a:pt x="508618" y="140489"/>
                  <a:pt x="480644" y="140489"/>
                </a:cubicBezTo>
                <a:close/>
                <a:moveTo>
                  <a:pt x="416947" y="140489"/>
                </a:moveTo>
                <a:cubicBezTo>
                  <a:pt x="388973" y="140489"/>
                  <a:pt x="366163" y="163265"/>
                  <a:pt x="366163" y="191197"/>
                </a:cubicBezTo>
                <a:cubicBezTo>
                  <a:pt x="366163" y="219130"/>
                  <a:pt x="388973" y="241906"/>
                  <a:pt x="416947" y="241906"/>
                </a:cubicBezTo>
                <a:cubicBezTo>
                  <a:pt x="426846" y="241906"/>
                  <a:pt x="436745" y="238898"/>
                  <a:pt x="445352" y="233311"/>
                </a:cubicBezTo>
                <a:cubicBezTo>
                  <a:pt x="432871" y="222568"/>
                  <a:pt x="425555" y="207527"/>
                  <a:pt x="425555" y="191197"/>
                </a:cubicBezTo>
                <a:cubicBezTo>
                  <a:pt x="425555" y="174867"/>
                  <a:pt x="432871" y="159827"/>
                  <a:pt x="445352" y="149513"/>
                </a:cubicBezTo>
                <a:cubicBezTo>
                  <a:pt x="436745" y="143497"/>
                  <a:pt x="426846" y="140489"/>
                  <a:pt x="416947" y="140489"/>
                </a:cubicBezTo>
                <a:close/>
                <a:moveTo>
                  <a:pt x="416947" y="136191"/>
                </a:moveTo>
                <a:cubicBezTo>
                  <a:pt x="428137" y="136191"/>
                  <a:pt x="439327" y="140059"/>
                  <a:pt x="448796" y="146935"/>
                </a:cubicBezTo>
                <a:cubicBezTo>
                  <a:pt x="458264" y="140059"/>
                  <a:pt x="469023" y="136191"/>
                  <a:pt x="480644" y="136191"/>
                </a:cubicBezTo>
                <a:cubicBezTo>
                  <a:pt x="511200" y="136191"/>
                  <a:pt x="535732" y="161116"/>
                  <a:pt x="535732" y="191197"/>
                </a:cubicBezTo>
                <a:cubicBezTo>
                  <a:pt x="535732" y="221708"/>
                  <a:pt x="511200" y="246203"/>
                  <a:pt x="480644" y="246203"/>
                </a:cubicBezTo>
                <a:cubicBezTo>
                  <a:pt x="469023" y="246203"/>
                  <a:pt x="458264" y="242765"/>
                  <a:pt x="448796" y="235890"/>
                </a:cubicBezTo>
                <a:cubicBezTo>
                  <a:pt x="439327" y="242765"/>
                  <a:pt x="428137" y="246203"/>
                  <a:pt x="416947" y="246203"/>
                </a:cubicBezTo>
                <a:cubicBezTo>
                  <a:pt x="386391" y="246203"/>
                  <a:pt x="361859" y="221708"/>
                  <a:pt x="361859" y="191197"/>
                </a:cubicBezTo>
                <a:cubicBezTo>
                  <a:pt x="361859" y="161116"/>
                  <a:pt x="386391" y="136191"/>
                  <a:pt x="416947" y="136191"/>
                </a:cubicBezTo>
                <a:close/>
                <a:moveTo>
                  <a:pt x="138767" y="94911"/>
                </a:moveTo>
                <a:cubicBezTo>
                  <a:pt x="161702" y="94911"/>
                  <a:pt x="180295" y="113472"/>
                  <a:pt x="180295" y="136368"/>
                </a:cubicBezTo>
                <a:cubicBezTo>
                  <a:pt x="180295" y="159264"/>
                  <a:pt x="161702" y="177825"/>
                  <a:pt x="138767" y="177825"/>
                </a:cubicBezTo>
                <a:cubicBezTo>
                  <a:pt x="115832" y="177825"/>
                  <a:pt x="97239" y="159264"/>
                  <a:pt x="97239" y="136368"/>
                </a:cubicBezTo>
                <a:cubicBezTo>
                  <a:pt x="97239" y="113472"/>
                  <a:pt x="115832" y="94911"/>
                  <a:pt x="138767" y="94911"/>
                </a:cubicBezTo>
                <a:close/>
                <a:moveTo>
                  <a:pt x="359300" y="62239"/>
                </a:moveTo>
                <a:cubicBezTo>
                  <a:pt x="362312" y="62239"/>
                  <a:pt x="364893" y="64818"/>
                  <a:pt x="364893" y="68257"/>
                </a:cubicBezTo>
                <a:lnTo>
                  <a:pt x="364893" y="111241"/>
                </a:lnTo>
                <a:lnTo>
                  <a:pt x="364893" y="119838"/>
                </a:lnTo>
                <a:cubicBezTo>
                  <a:pt x="364893" y="121988"/>
                  <a:pt x="363602" y="124137"/>
                  <a:pt x="361451" y="124996"/>
                </a:cubicBezTo>
                <a:lnTo>
                  <a:pt x="315416" y="141760"/>
                </a:lnTo>
                <a:cubicBezTo>
                  <a:pt x="314556" y="141760"/>
                  <a:pt x="314126" y="142190"/>
                  <a:pt x="313265" y="142190"/>
                </a:cubicBezTo>
                <a:cubicBezTo>
                  <a:pt x="311114" y="142190"/>
                  <a:pt x="308963" y="140471"/>
                  <a:pt x="308102" y="138322"/>
                </a:cubicBezTo>
                <a:cubicBezTo>
                  <a:pt x="306812" y="135313"/>
                  <a:pt x="308533" y="131874"/>
                  <a:pt x="311544" y="131014"/>
                </a:cubicBezTo>
                <a:lnTo>
                  <a:pt x="347684" y="117689"/>
                </a:lnTo>
                <a:cubicBezTo>
                  <a:pt x="309393" y="95337"/>
                  <a:pt x="259486" y="95337"/>
                  <a:pt x="215602" y="95337"/>
                </a:cubicBezTo>
                <a:cubicBezTo>
                  <a:pt x="212160" y="95337"/>
                  <a:pt x="209579" y="92758"/>
                  <a:pt x="209579" y="89749"/>
                </a:cubicBezTo>
                <a:cubicBezTo>
                  <a:pt x="209579" y="86311"/>
                  <a:pt x="212160" y="83731"/>
                  <a:pt x="215602" y="83731"/>
                </a:cubicBezTo>
                <a:cubicBezTo>
                  <a:pt x="261207" y="83731"/>
                  <a:pt x="312835" y="83731"/>
                  <a:pt x="353707" y="108233"/>
                </a:cubicBezTo>
                <a:lnTo>
                  <a:pt x="353707" y="68257"/>
                </a:lnTo>
                <a:cubicBezTo>
                  <a:pt x="353707" y="64818"/>
                  <a:pt x="356288" y="62239"/>
                  <a:pt x="359300" y="62239"/>
                </a:cubicBezTo>
                <a:close/>
                <a:moveTo>
                  <a:pt x="0" y="0"/>
                </a:moveTo>
                <a:lnTo>
                  <a:pt x="598112" y="0"/>
                </a:lnTo>
                <a:lnTo>
                  <a:pt x="598112" y="292141"/>
                </a:lnTo>
                <a:lnTo>
                  <a:pt x="191482" y="292141"/>
                </a:lnTo>
                <a:lnTo>
                  <a:pt x="191482" y="269371"/>
                </a:lnTo>
                <a:lnTo>
                  <a:pt x="575306" y="269371"/>
                </a:lnTo>
                <a:lnTo>
                  <a:pt x="575306" y="23199"/>
                </a:lnTo>
                <a:lnTo>
                  <a:pt x="22806" y="23199"/>
                </a:lnTo>
                <a:lnTo>
                  <a:pt x="22806" y="269371"/>
                </a:lnTo>
                <a:lnTo>
                  <a:pt x="85199" y="269371"/>
                </a:lnTo>
                <a:lnTo>
                  <a:pt x="85199" y="292141"/>
                </a:lnTo>
                <a:lnTo>
                  <a:pt x="0" y="292141"/>
                </a:lnTo>
                <a:close/>
              </a:path>
            </a:pathLst>
          </a:custGeom>
          <a:solidFill>
            <a:schemeClr val="bg1"/>
          </a:solidFill>
          <a:ln>
            <a:noFill/>
          </a:ln>
        </p:spPr>
        <p:txBody>
          <a:bodyPr/>
          <a:lstStyle/>
          <a:p>
            <a:endParaRPr lang="zh-CN" altLang="en-US"/>
          </a:p>
        </p:txBody>
      </p:sp>
      <p:sp>
        <p:nvSpPr>
          <p:cNvPr id="24" name="question-mark_36601"/>
          <p:cNvSpPr>
            <a:spLocks noChangeAspect="1"/>
          </p:cNvSpPr>
          <p:nvPr/>
        </p:nvSpPr>
        <p:spPr bwMode="auto">
          <a:xfrm>
            <a:off x="2906664" y="5066934"/>
            <a:ext cx="518374" cy="441889"/>
          </a:xfrm>
          <a:custGeom>
            <a:avLst/>
            <a:gdLst>
              <a:gd name="connsiteX0" fmla="*/ 192742 w 601737"/>
              <a:gd name="connsiteY0" fmla="*/ 442225 h 512952"/>
              <a:gd name="connsiteX1" fmla="*/ 192742 w 601737"/>
              <a:gd name="connsiteY1" fmla="*/ 460018 h 512952"/>
              <a:gd name="connsiteX2" fmla="*/ 195414 w 601737"/>
              <a:gd name="connsiteY2" fmla="*/ 457794 h 512952"/>
              <a:gd name="connsiteX3" fmla="*/ 195414 w 601737"/>
              <a:gd name="connsiteY3" fmla="*/ 495159 h 512952"/>
              <a:gd name="connsiteX4" fmla="*/ 380624 w 601737"/>
              <a:gd name="connsiteY4" fmla="*/ 495159 h 512952"/>
              <a:gd name="connsiteX5" fmla="*/ 380624 w 601737"/>
              <a:gd name="connsiteY5" fmla="*/ 457794 h 512952"/>
              <a:gd name="connsiteX6" fmla="*/ 382850 w 601737"/>
              <a:gd name="connsiteY6" fmla="*/ 460018 h 512952"/>
              <a:gd name="connsiteX7" fmla="*/ 382850 w 601737"/>
              <a:gd name="connsiteY7" fmla="*/ 442225 h 512952"/>
              <a:gd name="connsiteX8" fmla="*/ 398432 w 601737"/>
              <a:gd name="connsiteY8" fmla="*/ 457794 h 512952"/>
              <a:gd name="connsiteX9" fmla="*/ 398432 w 601737"/>
              <a:gd name="connsiteY9" fmla="*/ 497383 h 512952"/>
              <a:gd name="connsiteX10" fmla="*/ 382850 w 601737"/>
              <a:gd name="connsiteY10" fmla="*/ 512952 h 512952"/>
              <a:gd name="connsiteX11" fmla="*/ 192742 w 601737"/>
              <a:gd name="connsiteY11" fmla="*/ 512952 h 512952"/>
              <a:gd name="connsiteX12" fmla="*/ 177605 w 601737"/>
              <a:gd name="connsiteY12" fmla="*/ 497383 h 512952"/>
              <a:gd name="connsiteX13" fmla="*/ 177605 w 601737"/>
              <a:gd name="connsiteY13" fmla="*/ 457794 h 512952"/>
              <a:gd name="connsiteX14" fmla="*/ 192742 w 601737"/>
              <a:gd name="connsiteY14" fmla="*/ 442225 h 512952"/>
              <a:gd name="connsiteX15" fmla="*/ 259083 w 601737"/>
              <a:gd name="connsiteY15" fmla="*/ 377347 h 512952"/>
              <a:gd name="connsiteX16" fmla="*/ 259083 w 601737"/>
              <a:gd name="connsiteY16" fmla="*/ 461794 h 512952"/>
              <a:gd name="connsiteX17" fmla="*/ 316953 w 601737"/>
              <a:gd name="connsiteY17" fmla="*/ 461794 h 512952"/>
              <a:gd name="connsiteX18" fmla="*/ 316953 w 601737"/>
              <a:gd name="connsiteY18" fmla="*/ 377347 h 512952"/>
              <a:gd name="connsiteX19" fmla="*/ 434009 w 601737"/>
              <a:gd name="connsiteY19" fmla="*/ 305342 h 512952"/>
              <a:gd name="connsiteX20" fmla="*/ 434009 w 601737"/>
              <a:gd name="connsiteY20" fmla="*/ 312921 h 512952"/>
              <a:gd name="connsiteX21" fmla="*/ 430448 w 601737"/>
              <a:gd name="connsiteY21" fmla="*/ 316487 h 512952"/>
              <a:gd name="connsiteX22" fmla="*/ 385044 w 601737"/>
              <a:gd name="connsiteY22" fmla="*/ 316487 h 512952"/>
              <a:gd name="connsiteX23" fmla="*/ 381928 w 601737"/>
              <a:gd name="connsiteY23" fmla="*/ 314258 h 512952"/>
              <a:gd name="connsiteX24" fmla="*/ 385489 w 601737"/>
              <a:gd name="connsiteY24" fmla="*/ 314704 h 512952"/>
              <a:gd name="connsiteX25" fmla="*/ 434009 w 601737"/>
              <a:gd name="connsiteY25" fmla="*/ 305342 h 512952"/>
              <a:gd name="connsiteX26" fmla="*/ 304914 w 601737"/>
              <a:gd name="connsiteY26" fmla="*/ 287553 h 512952"/>
              <a:gd name="connsiteX27" fmla="*/ 356995 w 601737"/>
              <a:gd name="connsiteY27" fmla="*/ 311591 h 512952"/>
              <a:gd name="connsiteX28" fmla="*/ 356995 w 601737"/>
              <a:gd name="connsiteY28" fmla="*/ 312926 h 512952"/>
              <a:gd name="connsiteX29" fmla="*/ 353879 w 601737"/>
              <a:gd name="connsiteY29" fmla="*/ 316487 h 512952"/>
              <a:gd name="connsiteX30" fmla="*/ 308475 w 601737"/>
              <a:gd name="connsiteY30" fmla="*/ 316487 h 512952"/>
              <a:gd name="connsiteX31" fmla="*/ 304914 w 601737"/>
              <a:gd name="connsiteY31" fmla="*/ 312926 h 512952"/>
              <a:gd name="connsiteX32" fmla="*/ 331633 w 601737"/>
              <a:gd name="connsiteY32" fmla="*/ 239116 h 512952"/>
              <a:gd name="connsiteX33" fmla="*/ 353880 w 601737"/>
              <a:gd name="connsiteY33" fmla="*/ 239116 h 512952"/>
              <a:gd name="connsiteX34" fmla="*/ 356995 w 601737"/>
              <a:gd name="connsiteY34" fmla="*/ 242231 h 512952"/>
              <a:gd name="connsiteX35" fmla="*/ 356995 w 601737"/>
              <a:gd name="connsiteY35" fmla="*/ 254690 h 512952"/>
              <a:gd name="connsiteX36" fmla="*/ 331633 w 601737"/>
              <a:gd name="connsiteY36" fmla="*/ 239116 h 512952"/>
              <a:gd name="connsiteX37" fmla="*/ 255949 w 601737"/>
              <a:gd name="connsiteY37" fmla="*/ 213754 h 512952"/>
              <a:gd name="connsiteX38" fmla="*/ 275980 w 601737"/>
              <a:gd name="connsiteY38" fmla="*/ 257338 h 512952"/>
              <a:gd name="connsiteX39" fmla="*/ 275980 w 601737"/>
              <a:gd name="connsiteY39" fmla="*/ 312929 h 512952"/>
              <a:gd name="connsiteX40" fmla="*/ 272419 w 601737"/>
              <a:gd name="connsiteY40" fmla="*/ 316487 h 512952"/>
              <a:gd name="connsiteX41" fmla="*/ 227015 w 601737"/>
              <a:gd name="connsiteY41" fmla="*/ 316487 h 512952"/>
              <a:gd name="connsiteX42" fmla="*/ 223899 w 601737"/>
              <a:gd name="connsiteY42" fmla="*/ 312929 h 512952"/>
              <a:gd name="connsiteX43" fmla="*/ 223899 w 601737"/>
              <a:gd name="connsiteY43" fmla="*/ 247554 h 512952"/>
              <a:gd name="connsiteX44" fmla="*/ 251978 w 601737"/>
              <a:gd name="connsiteY44" fmla="*/ 184891 h 512952"/>
              <a:gd name="connsiteX45" fmla="*/ 253761 w 601737"/>
              <a:gd name="connsiteY45" fmla="*/ 202680 h 512952"/>
              <a:gd name="connsiteX46" fmla="*/ 217660 w 601737"/>
              <a:gd name="connsiteY46" fmla="*/ 240480 h 512952"/>
              <a:gd name="connsiteX47" fmla="*/ 212758 w 601737"/>
              <a:gd name="connsiteY47" fmla="*/ 242259 h 512952"/>
              <a:gd name="connsiteX48" fmla="*/ 207855 w 601737"/>
              <a:gd name="connsiteY48" fmla="*/ 240480 h 512952"/>
              <a:gd name="connsiteX49" fmla="*/ 207855 w 601737"/>
              <a:gd name="connsiteY49" fmla="*/ 231141 h 512952"/>
              <a:gd name="connsiteX50" fmla="*/ 411752 w 601737"/>
              <a:gd name="connsiteY50" fmla="*/ 160030 h 512952"/>
              <a:gd name="connsiteX51" fmla="*/ 419765 w 601737"/>
              <a:gd name="connsiteY51" fmla="*/ 167142 h 512952"/>
              <a:gd name="connsiteX52" fmla="*/ 427777 w 601737"/>
              <a:gd name="connsiteY52" fmla="*/ 169809 h 512952"/>
              <a:gd name="connsiteX53" fmla="*/ 433564 w 601737"/>
              <a:gd name="connsiteY53" fmla="*/ 168476 h 512952"/>
              <a:gd name="connsiteX54" fmla="*/ 434009 w 601737"/>
              <a:gd name="connsiteY54" fmla="*/ 168031 h 512952"/>
              <a:gd name="connsiteX55" fmla="*/ 434009 w 601737"/>
              <a:gd name="connsiteY55" fmla="*/ 244045 h 512952"/>
              <a:gd name="connsiteX56" fmla="*/ 385489 w 601737"/>
              <a:gd name="connsiteY56" fmla="*/ 260048 h 512952"/>
              <a:gd name="connsiteX57" fmla="*/ 381928 w 601737"/>
              <a:gd name="connsiteY57" fmla="*/ 260048 h 512952"/>
              <a:gd name="connsiteX58" fmla="*/ 381928 w 601737"/>
              <a:gd name="connsiteY58" fmla="*/ 192480 h 512952"/>
              <a:gd name="connsiteX59" fmla="*/ 425563 w 601737"/>
              <a:gd name="connsiteY59" fmla="*/ 116450 h 512952"/>
              <a:gd name="connsiteX60" fmla="*/ 428234 w 601737"/>
              <a:gd name="connsiteY60" fmla="*/ 118673 h 512952"/>
              <a:gd name="connsiteX61" fmla="*/ 431795 w 601737"/>
              <a:gd name="connsiteY61" fmla="*/ 157791 h 512952"/>
              <a:gd name="connsiteX62" fmla="*/ 430460 w 601737"/>
              <a:gd name="connsiteY62" fmla="*/ 160458 h 512952"/>
              <a:gd name="connsiteX63" fmla="*/ 427344 w 601737"/>
              <a:gd name="connsiteY63" fmla="*/ 160013 h 512952"/>
              <a:gd name="connsiteX64" fmla="*/ 411318 w 601737"/>
              <a:gd name="connsiteY64" fmla="*/ 146678 h 512952"/>
              <a:gd name="connsiteX65" fmla="*/ 342318 w 601737"/>
              <a:gd name="connsiteY65" fmla="*/ 221803 h 512952"/>
              <a:gd name="connsiteX66" fmla="*/ 335196 w 601737"/>
              <a:gd name="connsiteY66" fmla="*/ 223137 h 512952"/>
              <a:gd name="connsiteX67" fmla="*/ 314273 w 601737"/>
              <a:gd name="connsiteY67" fmla="*/ 215580 h 512952"/>
              <a:gd name="connsiteX68" fmla="*/ 308486 w 601737"/>
              <a:gd name="connsiteY68" fmla="*/ 199132 h 512952"/>
              <a:gd name="connsiteX69" fmla="*/ 335641 w 601737"/>
              <a:gd name="connsiteY69" fmla="*/ 209356 h 512952"/>
              <a:gd name="connsiteX70" fmla="*/ 401079 w 601737"/>
              <a:gd name="connsiteY70" fmla="*/ 137787 h 512952"/>
              <a:gd name="connsiteX71" fmla="*/ 385053 w 601737"/>
              <a:gd name="connsiteY71" fmla="*/ 124451 h 512952"/>
              <a:gd name="connsiteX72" fmla="*/ 384163 w 601737"/>
              <a:gd name="connsiteY72" fmla="*/ 122673 h 512952"/>
              <a:gd name="connsiteX73" fmla="*/ 384163 w 601737"/>
              <a:gd name="connsiteY73" fmla="*/ 121784 h 512952"/>
              <a:gd name="connsiteX74" fmla="*/ 386389 w 601737"/>
              <a:gd name="connsiteY74" fmla="*/ 120006 h 512952"/>
              <a:gd name="connsiteX75" fmla="*/ 383352 w 601737"/>
              <a:gd name="connsiteY75" fmla="*/ 89973 h 512952"/>
              <a:gd name="connsiteX76" fmla="*/ 319199 w 601737"/>
              <a:gd name="connsiteY76" fmla="*/ 116475 h 512952"/>
              <a:gd name="connsiteX77" fmla="*/ 319199 w 601737"/>
              <a:gd name="connsiteY77" fmla="*/ 245376 h 512952"/>
              <a:gd name="connsiteX78" fmla="*/ 447838 w 601737"/>
              <a:gd name="connsiteY78" fmla="*/ 245376 h 512952"/>
              <a:gd name="connsiteX79" fmla="*/ 447838 w 601737"/>
              <a:gd name="connsiteY79" fmla="*/ 116475 h 512952"/>
              <a:gd name="connsiteX80" fmla="*/ 383352 w 601737"/>
              <a:gd name="connsiteY80" fmla="*/ 89973 h 512952"/>
              <a:gd name="connsiteX81" fmla="*/ 383519 w 601737"/>
              <a:gd name="connsiteY81" fmla="*/ 59470 h 512952"/>
              <a:gd name="connsiteX82" fmla="*/ 469649 w 601737"/>
              <a:gd name="connsiteY82" fmla="*/ 95140 h 512952"/>
              <a:gd name="connsiteX83" fmla="*/ 479887 w 601737"/>
              <a:gd name="connsiteY83" fmla="*/ 255600 h 512952"/>
              <a:gd name="connsiteX84" fmla="*/ 597398 w 601737"/>
              <a:gd name="connsiteY84" fmla="*/ 372944 h 512952"/>
              <a:gd name="connsiteX85" fmla="*/ 597398 w 601737"/>
              <a:gd name="connsiteY85" fmla="*/ 394279 h 512952"/>
              <a:gd name="connsiteX86" fmla="*/ 575587 w 601737"/>
              <a:gd name="connsiteY86" fmla="*/ 394279 h 512952"/>
              <a:gd name="connsiteX87" fmla="*/ 458076 w 601737"/>
              <a:gd name="connsiteY87" fmla="*/ 277379 h 512952"/>
              <a:gd name="connsiteX88" fmla="*/ 297389 w 601737"/>
              <a:gd name="connsiteY88" fmla="*/ 267156 h 512952"/>
              <a:gd name="connsiteX89" fmla="*/ 297389 w 601737"/>
              <a:gd name="connsiteY89" fmla="*/ 95140 h 512952"/>
              <a:gd name="connsiteX90" fmla="*/ 383519 w 601737"/>
              <a:gd name="connsiteY90" fmla="*/ 59470 h 512952"/>
              <a:gd name="connsiteX91" fmla="*/ 26709 w 601737"/>
              <a:gd name="connsiteY91" fmla="*/ 0 h 512952"/>
              <a:gd name="connsiteX92" fmla="*/ 560901 w 601737"/>
              <a:gd name="connsiteY92" fmla="*/ 0 h 512952"/>
              <a:gd name="connsiteX93" fmla="*/ 587610 w 601737"/>
              <a:gd name="connsiteY93" fmla="*/ 26667 h 512952"/>
              <a:gd name="connsiteX94" fmla="*/ 587610 w 601737"/>
              <a:gd name="connsiteY94" fmla="*/ 344012 h 512952"/>
              <a:gd name="connsiteX95" fmla="*/ 557784 w 601737"/>
              <a:gd name="connsiteY95" fmla="*/ 314678 h 512952"/>
              <a:gd name="connsiteX96" fmla="*/ 557784 w 601737"/>
              <a:gd name="connsiteY96" fmla="*/ 29334 h 512952"/>
              <a:gd name="connsiteX97" fmla="*/ 29826 w 601737"/>
              <a:gd name="connsiteY97" fmla="*/ 29334 h 512952"/>
              <a:gd name="connsiteX98" fmla="*/ 29826 w 601737"/>
              <a:gd name="connsiteY98" fmla="*/ 347568 h 512952"/>
              <a:gd name="connsiteX99" fmla="*/ 514159 w 601737"/>
              <a:gd name="connsiteY99" fmla="*/ 347568 h 512952"/>
              <a:gd name="connsiteX100" fmla="*/ 543539 w 601737"/>
              <a:gd name="connsiteY100" fmla="*/ 377347 h 512952"/>
              <a:gd name="connsiteX101" fmla="*/ 335205 w 601737"/>
              <a:gd name="connsiteY101" fmla="*/ 377347 h 512952"/>
              <a:gd name="connsiteX102" fmla="*/ 335205 w 601737"/>
              <a:gd name="connsiteY102" fmla="*/ 461794 h 512952"/>
              <a:gd name="connsiteX103" fmla="*/ 316953 w 601737"/>
              <a:gd name="connsiteY103" fmla="*/ 480017 h 512952"/>
              <a:gd name="connsiteX104" fmla="*/ 259083 w 601737"/>
              <a:gd name="connsiteY104" fmla="*/ 480017 h 512952"/>
              <a:gd name="connsiteX105" fmla="*/ 240386 w 601737"/>
              <a:gd name="connsiteY105" fmla="*/ 461794 h 512952"/>
              <a:gd name="connsiteX106" fmla="*/ 240386 w 601737"/>
              <a:gd name="connsiteY106" fmla="*/ 377347 h 512952"/>
              <a:gd name="connsiteX107" fmla="*/ 26709 w 601737"/>
              <a:gd name="connsiteY107" fmla="*/ 377347 h 512952"/>
              <a:gd name="connsiteX108" fmla="*/ 0 w 601737"/>
              <a:gd name="connsiteY108" fmla="*/ 350679 h 512952"/>
              <a:gd name="connsiteX109" fmla="*/ 0 w 601737"/>
              <a:gd name="connsiteY109" fmla="*/ 26667 h 512952"/>
              <a:gd name="connsiteX110" fmla="*/ 26709 w 601737"/>
              <a:gd name="connsiteY110" fmla="*/ 0 h 512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601737" h="512952">
                <a:moveTo>
                  <a:pt x="192742" y="442225"/>
                </a:moveTo>
                <a:lnTo>
                  <a:pt x="192742" y="460018"/>
                </a:lnTo>
                <a:cubicBezTo>
                  <a:pt x="194078" y="460018"/>
                  <a:pt x="195414" y="459128"/>
                  <a:pt x="195414" y="457794"/>
                </a:cubicBezTo>
                <a:lnTo>
                  <a:pt x="195414" y="495159"/>
                </a:lnTo>
                <a:lnTo>
                  <a:pt x="380624" y="495159"/>
                </a:lnTo>
                <a:lnTo>
                  <a:pt x="380624" y="457794"/>
                </a:lnTo>
                <a:cubicBezTo>
                  <a:pt x="380624" y="459128"/>
                  <a:pt x="381514" y="460018"/>
                  <a:pt x="382850" y="460018"/>
                </a:cubicBezTo>
                <a:lnTo>
                  <a:pt x="382850" y="442225"/>
                </a:lnTo>
                <a:cubicBezTo>
                  <a:pt x="391309" y="442225"/>
                  <a:pt x="398432" y="449342"/>
                  <a:pt x="398432" y="457794"/>
                </a:cubicBezTo>
                <a:lnTo>
                  <a:pt x="398432" y="497383"/>
                </a:lnTo>
                <a:cubicBezTo>
                  <a:pt x="398432" y="505835"/>
                  <a:pt x="391309" y="512952"/>
                  <a:pt x="382850" y="512952"/>
                </a:cubicBezTo>
                <a:lnTo>
                  <a:pt x="192742" y="512952"/>
                </a:lnTo>
                <a:cubicBezTo>
                  <a:pt x="184283" y="512952"/>
                  <a:pt x="177605" y="505835"/>
                  <a:pt x="177605" y="497383"/>
                </a:cubicBezTo>
                <a:lnTo>
                  <a:pt x="177605" y="457794"/>
                </a:lnTo>
                <a:cubicBezTo>
                  <a:pt x="177605" y="449342"/>
                  <a:pt x="184283" y="442225"/>
                  <a:pt x="192742" y="442225"/>
                </a:cubicBezTo>
                <a:close/>
                <a:moveTo>
                  <a:pt x="259083" y="377347"/>
                </a:moveTo>
                <a:lnTo>
                  <a:pt x="259083" y="461794"/>
                </a:lnTo>
                <a:lnTo>
                  <a:pt x="316953" y="461794"/>
                </a:lnTo>
                <a:lnTo>
                  <a:pt x="316953" y="377347"/>
                </a:lnTo>
                <a:close/>
                <a:moveTo>
                  <a:pt x="434009" y="305342"/>
                </a:moveTo>
                <a:lnTo>
                  <a:pt x="434009" y="312921"/>
                </a:lnTo>
                <a:cubicBezTo>
                  <a:pt x="434009" y="314704"/>
                  <a:pt x="432229" y="316487"/>
                  <a:pt x="430448" y="316487"/>
                </a:cubicBezTo>
                <a:lnTo>
                  <a:pt x="385044" y="316487"/>
                </a:lnTo>
                <a:cubicBezTo>
                  <a:pt x="383709" y="316487"/>
                  <a:pt x="382373" y="315596"/>
                  <a:pt x="381928" y="314258"/>
                </a:cubicBezTo>
                <a:cubicBezTo>
                  <a:pt x="383264" y="314258"/>
                  <a:pt x="384599" y="314704"/>
                  <a:pt x="385489" y="314704"/>
                </a:cubicBezTo>
                <a:cubicBezTo>
                  <a:pt x="401959" y="314704"/>
                  <a:pt x="418429" y="311583"/>
                  <a:pt x="434009" y="305342"/>
                </a:cubicBezTo>
                <a:close/>
                <a:moveTo>
                  <a:pt x="304914" y="287553"/>
                </a:moveTo>
                <a:cubicBezTo>
                  <a:pt x="320494" y="299127"/>
                  <a:pt x="338299" y="307139"/>
                  <a:pt x="356995" y="311591"/>
                </a:cubicBezTo>
                <a:lnTo>
                  <a:pt x="356995" y="312926"/>
                </a:lnTo>
                <a:cubicBezTo>
                  <a:pt x="356995" y="314707"/>
                  <a:pt x="355660" y="316487"/>
                  <a:pt x="353879" y="316487"/>
                </a:cubicBezTo>
                <a:lnTo>
                  <a:pt x="308475" y="316487"/>
                </a:lnTo>
                <a:cubicBezTo>
                  <a:pt x="306695" y="316487"/>
                  <a:pt x="304914" y="314707"/>
                  <a:pt x="304914" y="312926"/>
                </a:cubicBezTo>
                <a:close/>
                <a:moveTo>
                  <a:pt x="331633" y="239116"/>
                </a:moveTo>
                <a:lnTo>
                  <a:pt x="353880" y="239116"/>
                </a:lnTo>
                <a:cubicBezTo>
                  <a:pt x="355660" y="239116"/>
                  <a:pt x="356995" y="240451"/>
                  <a:pt x="356995" y="242231"/>
                </a:cubicBezTo>
                <a:lnTo>
                  <a:pt x="356995" y="254690"/>
                </a:lnTo>
                <a:cubicBezTo>
                  <a:pt x="347651" y="251130"/>
                  <a:pt x="339197" y="245791"/>
                  <a:pt x="331633" y="239116"/>
                </a:cubicBezTo>
                <a:close/>
                <a:moveTo>
                  <a:pt x="255949" y="213754"/>
                </a:moveTo>
                <a:cubicBezTo>
                  <a:pt x="259955" y="228875"/>
                  <a:pt x="266632" y="243996"/>
                  <a:pt x="275980" y="257338"/>
                </a:cubicBezTo>
                <a:lnTo>
                  <a:pt x="275980" y="312929"/>
                </a:lnTo>
                <a:cubicBezTo>
                  <a:pt x="275980" y="314708"/>
                  <a:pt x="274645" y="316487"/>
                  <a:pt x="272419" y="316487"/>
                </a:cubicBezTo>
                <a:lnTo>
                  <a:pt x="227015" y="316487"/>
                </a:lnTo>
                <a:cubicBezTo>
                  <a:pt x="225235" y="316487"/>
                  <a:pt x="223899" y="314708"/>
                  <a:pt x="223899" y="312929"/>
                </a:cubicBezTo>
                <a:lnTo>
                  <a:pt x="223899" y="247554"/>
                </a:lnTo>
                <a:close/>
                <a:moveTo>
                  <a:pt x="251978" y="184891"/>
                </a:moveTo>
                <a:cubicBezTo>
                  <a:pt x="252424" y="191117"/>
                  <a:pt x="252870" y="196898"/>
                  <a:pt x="253761" y="202680"/>
                </a:cubicBezTo>
                <a:lnTo>
                  <a:pt x="217660" y="240480"/>
                </a:lnTo>
                <a:cubicBezTo>
                  <a:pt x="216323" y="241814"/>
                  <a:pt x="214541" y="242259"/>
                  <a:pt x="212758" y="242259"/>
                </a:cubicBezTo>
                <a:cubicBezTo>
                  <a:pt x="210975" y="242259"/>
                  <a:pt x="209192" y="241814"/>
                  <a:pt x="207855" y="240480"/>
                </a:cubicBezTo>
                <a:cubicBezTo>
                  <a:pt x="205181" y="237812"/>
                  <a:pt x="205181" y="233810"/>
                  <a:pt x="207855" y="231141"/>
                </a:cubicBezTo>
                <a:close/>
                <a:moveTo>
                  <a:pt x="411752" y="160030"/>
                </a:moveTo>
                <a:lnTo>
                  <a:pt x="419765" y="167142"/>
                </a:lnTo>
                <a:cubicBezTo>
                  <a:pt x="421990" y="168920"/>
                  <a:pt x="424661" y="169809"/>
                  <a:pt x="427777" y="169809"/>
                </a:cubicBezTo>
                <a:cubicBezTo>
                  <a:pt x="429558" y="169809"/>
                  <a:pt x="431783" y="169365"/>
                  <a:pt x="433564" y="168476"/>
                </a:cubicBezTo>
                <a:cubicBezTo>
                  <a:pt x="433564" y="168476"/>
                  <a:pt x="433564" y="168031"/>
                  <a:pt x="434009" y="168031"/>
                </a:cubicBezTo>
                <a:lnTo>
                  <a:pt x="434009" y="244045"/>
                </a:lnTo>
                <a:cubicBezTo>
                  <a:pt x="420210" y="254269"/>
                  <a:pt x="403295" y="260048"/>
                  <a:pt x="385489" y="260048"/>
                </a:cubicBezTo>
                <a:cubicBezTo>
                  <a:pt x="384154" y="260048"/>
                  <a:pt x="383264" y="260048"/>
                  <a:pt x="381928" y="260048"/>
                </a:cubicBezTo>
                <a:lnTo>
                  <a:pt x="381928" y="192480"/>
                </a:lnTo>
                <a:close/>
                <a:moveTo>
                  <a:pt x="425563" y="116450"/>
                </a:moveTo>
                <a:cubicBezTo>
                  <a:pt x="426898" y="116450"/>
                  <a:pt x="428234" y="117339"/>
                  <a:pt x="428234" y="118673"/>
                </a:cubicBezTo>
                <a:lnTo>
                  <a:pt x="431795" y="157791"/>
                </a:lnTo>
                <a:cubicBezTo>
                  <a:pt x="431795" y="158680"/>
                  <a:pt x="431350" y="160013"/>
                  <a:pt x="430460" y="160458"/>
                </a:cubicBezTo>
                <a:cubicBezTo>
                  <a:pt x="429569" y="160903"/>
                  <a:pt x="428234" y="160458"/>
                  <a:pt x="427344" y="160013"/>
                </a:cubicBezTo>
                <a:lnTo>
                  <a:pt x="411318" y="146678"/>
                </a:lnTo>
                <a:lnTo>
                  <a:pt x="342318" y="221803"/>
                </a:lnTo>
                <a:cubicBezTo>
                  <a:pt x="340538" y="223581"/>
                  <a:pt x="337867" y="224470"/>
                  <a:pt x="335196" y="223137"/>
                </a:cubicBezTo>
                <a:lnTo>
                  <a:pt x="314273" y="215580"/>
                </a:lnTo>
                <a:cubicBezTo>
                  <a:pt x="312047" y="210690"/>
                  <a:pt x="309822" y="204911"/>
                  <a:pt x="308486" y="199132"/>
                </a:cubicBezTo>
                <a:lnTo>
                  <a:pt x="335641" y="209356"/>
                </a:lnTo>
                <a:lnTo>
                  <a:pt x="401079" y="137787"/>
                </a:lnTo>
                <a:lnTo>
                  <a:pt x="385053" y="124451"/>
                </a:lnTo>
                <a:cubicBezTo>
                  <a:pt x="384608" y="124007"/>
                  <a:pt x="384163" y="123562"/>
                  <a:pt x="384163" y="122673"/>
                </a:cubicBezTo>
                <a:cubicBezTo>
                  <a:pt x="384163" y="122229"/>
                  <a:pt x="384163" y="122229"/>
                  <a:pt x="384163" y="121784"/>
                </a:cubicBezTo>
                <a:cubicBezTo>
                  <a:pt x="384608" y="120895"/>
                  <a:pt x="385499" y="120006"/>
                  <a:pt x="386389" y="120006"/>
                </a:cubicBezTo>
                <a:close/>
                <a:moveTo>
                  <a:pt x="383352" y="89973"/>
                </a:moveTo>
                <a:cubicBezTo>
                  <a:pt x="360039" y="90028"/>
                  <a:pt x="336782" y="98918"/>
                  <a:pt x="319199" y="116475"/>
                </a:cubicBezTo>
                <a:cubicBezTo>
                  <a:pt x="283590" y="152034"/>
                  <a:pt x="283590" y="209818"/>
                  <a:pt x="319199" y="245376"/>
                </a:cubicBezTo>
                <a:cubicBezTo>
                  <a:pt x="354364" y="280935"/>
                  <a:pt x="412229" y="280935"/>
                  <a:pt x="447838" y="245376"/>
                </a:cubicBezTo>
                <a:cubicBezTo>
                  <a:pt x="483448" y="209818"/>
                  <a:pt x="483448" y="152034"/>
                  <a:pt x="447838" y="116475"/>
                </a:cubicBezTo>
                <a:cubicBezTo>
                  <a:pt x="430034" y="98696"/>
                  <a:pt x="406665" y="89917"/>
                  <a:pt x="383352" y="89973"/>
                </a:cubicBezTo>
                <a:close/>
                <a:moveTo>
                  <a:pt x="383519" y="59470"/>
                </a:moveTo>
                <a:cubicBezTo>
                  <a:pt x="414677" y="59470"/>
                  <a:pt x="445835" y="71360"/>
                  <a:pt x="469649" y="95140"/>
                </a:cubicBezTo>
                <a:cubicBezTo>
                  <a:pt x="513716" y="138700"/>
                  <a:pt x="516831" y="207595"/>
                  <a:pt x="479887" y="255600"/>
                </a:cubicBezTo>
                <a:lnTo>
                  <a:pt x="597398" y="372944"/>
                </a:lnTo>
                <a:cubicBezTo>
                  <a:pt x="603184" y="378722"/>
                  <a:pt x="603184" y="388501"/>
                  <a:pt x="597398" y="394279"/>
                </a:cubicBezTo>
                <a:cubicBezTo>
                  <a:pt x="591166" y="400502"/>
                  <a:pt x="581373" y="400502"/>
                  <a:pt x="575587" y="394279"/>
                </a:cubicBezTo>
                <a:lnTo>
                  <a:pt x="458076" y="277379"/>
                </a:lnTo>
                <a:cubicBezTo>
                  <a:pt x="410448" y="314272"/>
                  <a:pt x="341010" y="310716"/>
                  <a:pt x="297389" y="267156"/>
                </a:cubicBezTo>
                <a:cubicBezTo>
                  <a:pt x="249761" y="219596"/>
                  <a:pt x="249761" y="142255"/>
                  <a:pt x="297389" y="95140"/>
                </a:cubicBezTo>
                <a:cubicBezTo>
                  <a:pt x="321202" y="71360"/>
                  <a:pt x="352361" y="59470"/>
                  <a:pt x="383519" y="59470"/>
                </a:cubicBezTo>
                <a:close/>
                <a:moveTo>
                  <a:pt x="26709" y="0"/>
                </a:moveTo>
                <a:lnTo>
                  <a:pt x="560901" y="0"/>
                </a:lnTo>
                <a:cubicBezTo>
                  <a:pt x="575591" y="0"/>
                  <a:pt x="587610" y="12000"/>
                  <a:pt x="587610" y="26667"/>
                </a:cubicBezTo>
                <a:lnTo>
                  <a:pt x="587610" y="344012"/>
                </a:lnTo>
                <a:lnTo>
                  <a:pt x="557784" y="314678"/>
                </a:lnTo>
                <a:lnTo>
                  <a:pt x="557784" y="29334"/>
                </a:lnTo>
                <a:lnTo>
                  <a:pt x="29826" y="29334"/>
                </a:lnTo>
                <a:lnTo>
                  <a:pt x="29826" y="347568"/>
                </a:lnTo>
                <a:lnTo>
                  <a:pt x="514159" y="347568"/>
                </a:lnTo>
                <a:lnTo>
                  <a:pt x="543539" y="377347"/>
                </a:lnTo>
                <a:lnTo>
                  <a:pt x="335205" y="377347"/>
                </a:lnTo>
                <a:lnTo>
                  <a:pt x="335205" y="461794"/>
                </a:lnTo>
                <a:cubicBezTo>
                  <a:pt x="335205" y="472017"/>
                  <a:pt x="327192" y="480017"/>
                  <a:pt x="316953" y="480017"/>
                </a:cubicBezTo>
                <a:lnTo>
                  <a:pt x="259083" y="480017"/>
                </a:lnTo>
                <a:cubicBezTo>
                  <a:pt x="248844" y="480017"/>
                  <a:pt x="240386" y="472017"/>
                  <a:pt x="240386" y="461794"/>
                </a:cubicBezTo>
                <a:lnTo>
                  <a:pt x="240386" y="377347"/>
                </a:lnTo>
                <a:lnTo>
                  <a:pt x="26709" y="377347"/>
                </a:lnTo>
                <a:cubicBezTo>
                  <a:pt x="12019" y="377347"/>
                  <a:pt x="0" y="365346"/>
                  <a:pt x="0" y="350679"/>
                </a:cubicBezTo>
                <a:lnTo>
                  <a:pt x="0" y="26667"/>
                </a:lnTo>
                <a:cubicBezTo>
                  <a:pt x="0" y="12000"/>
                  <a:pt x="12019" y="0"/>
                  <a:pt x="26709"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 name="矩形 7"/>
          <p:cNvSpPr/>
          <p:nvPr/>
        </p:nvSpPr>
        <p:spPr>
          <a:xfrm>
            <a:off x="3922418" y="1760330"/>
            <a:ext cx="3288080" cy="430887"/>
          </a:xfrm>
          <a:prstGeom prst="rect">
            <a:avLst/>
          </a:prstGeom>
        </p:spPr>
        <p:txBody>
          <a:bodyPr wrap="none">
            <a:spAutoFit/>
          </a:bodyPr>
          <a:lstStyle/>
          <a:p>
            <a:r>
              <a:rPr lang="zh-CN" altLang="en-US" sz="2200" b="1" dirty="0">
                <a:latin typeface="+mj-ea"/>
                <a:ea typeface="+mj-ea"/>
              </a:rPr>
              <a:t>基于消息分级的双表模型</a:t>
            </a:r>
            <a:endParaRPr lang="en-US" altLang="zh-CN" sz="2200" b="1" dirty="0">
              <a:latin typeface="+mj-ea"/>
              <a:ea typeface="+mj-ea"/>
            </a:endParaRPr>
          </a:p>
        </p:txBody>
      </p:sp>
      <p:sp>
        <p:nvSpPr>
          <p:cNvPr id="15" name="矩形 14"/>
          <p:cNvSpPr/>
          <p:nvPr/>
        </p:nvSpPr>
        <p:spPr>
          <a:xfrm>
            <a:off x="3881559" y="4968779"/>
            <a:ext cx="4136582" cy="430887"/>
          </a:xfrm>
          <a:prstGeom prst="rect">
            <a:avLst/>
          </a:prstGeom>
        </p:spPr>
        <p:txBody>
          <a:bodyPr wrap="none">
            <a:spAutoFit/>
          </a:bodyPr>
          <a:lstStyle/>
          <a:p>
            <a:r>
              <a:rPr lang="zh-CN" altLang="en-US" sz="2200" b="1" dirty="0" smtClean="0">
                <a:latin typeface="+mj-ea"/>
                <a:ea typeface="+mj-ea"/>
              </a:rPr>
              <a:t>基于</a:t>
            </a:r>
            <a:r>
              <a:rPr lang="en-US" altLang="zh-CN" sz="2200" b="1" dirty="0" err="1" smtClean="0">
                <a:latin typeface="+mj-ea"/>
                <a:ea typeface="+mj-ea"/>
              </a:rPr>
              <a:t>PowerLog</a:t>
            </a:r>
            <a:r>
              <a:rPr lang="zh-CN" altLang="en-US" sz="2200" b="1" dirty="0" smtClean="0">
                <a:latin typeface="+mj-ea"/>
                <a:ea typeface="+mj-ea"/>
              </a:rPr>
              <a:t>的链路排查工具</a:t>
            </a:r>
            <a:endParaRPr lang="en-US" altLang="zh-CN" sz="2200" b="1" dirty="0">
              <a:latin typeface="+mj-ea"/>
              <a:ea typeface="+mj-ea"/>
            </a:endParaRPr>
          </a:p>
        </p:txBody>
      </p:sp>
    </p:spTree>
    <p:extLst>
      <p:ext uri="{BB962C8B-B14F-4D97-AF65-F5344CB8AC3E}">
        <p14:creationId xmlns:p14="http://schemas.microsoft.com/office/powerpoint/2010/main" val="34485057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88588" y="0"/>
            <a:ext cx="5212800" cy="6858000"/>
          </a:xfrm>
          <a:prstGeom prst="rect">
            <a:avLst/>
          </a:prstGeom>
          <a:blipFill>
            <a:blip r:embed="rId3"/>
            <a:srcRect/>
            <a:stretch>
              <a:fillRect l="-51459" r="-5120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988588" y="0"/>
            <a:ext cx="5212800" cy="6858000"/>
          </a:xfrm>
          <a:prstGeom prst="rect">
            <a:avLst/>
          </a:prstGeom>
          <a:solidFill>
            <a:schemeClr val="accent1">
              <a:lumMod val="60000"/>
              <a:lumOff val="40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663831134"/>
              </p:ext>
            </p:extLst>
          </p:nvPr>
        </p:nvGraphicFramePr>
        <p:xfrm>
          <a:off x="811872" y="1159243"/>
          <a:ext cx="5212226" cy="5039998"/>
        </p:xfrm>
        <a:graphic>
          <a:graphicData uri="http://schemas.openxmlformats.org/drawingml/2006/table">
            <a:tbl>
              <a:tblPr firstRow="1" bandRow="1">
                <a:tableStyleId>{5C22544A-7EE6-4342-B048-85BDC9FD1C3A}</a:tableStyleId>
              </a:tblPr>
              <a:tblGrid>
                <a:gridCol w="5212226"/>
              </a:tblGrid>
              <a:tr h="62992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2200" dirty="0" smtClean="0">
                          <a:solidFill>
                            <a:schemeClr val="accent1"/>
                          </a:solidFill>
                          <a:latin typeface="Arial" panose="020B0604020202020204" pitchFamily="34" charset="0"/>
                          <a:ea typeface="微软雅黑" panose="020B0503020204020204" pitchFamily="34" charset="-122"/>
                        </a:rPr>
                        <a:t>审核基本要求</a:t>
                      </a:r>
                    </a:p>
                  </a:txBody>
                  <a:tcPr anchor="ctr">
                    <a:lnL w="12700" cmpd="sng">
                      <a:noFill/>
                    </a:lnL>
                    <a:lnR w="12700" cmpd="sng">
                      <a:noFill/>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r h="521826">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法务风险</a:t>
                      </a:r>
                      <a:endParaRPr lang="en-US" altLang="zh-CN" sz="2000" dirty="0" smtClean="0"/>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515556">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产品消耗</a:t>
                      </a:r>
                      <a:endParaRPr lang="en-US" altLang="zh-CN" sz="2000" dirty="0" smtClean="0"/>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540951">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solidFill>
                            <a:schemeClr val="tx1"/>
                          </a:solidFill>
                        </a:rPr>
                        <a:t>工单量骤增情况有预警措施和应对办法</a:t>
                      </a:r>
                      <a:endParaRPr lang="en-US" altLang="zh-CN" sz="2000" dirty="0" smtClean="0">
                        <a:solidFill>
                          <a:schemeClr val="accent1"/>
                        </a:solidFill>
                      </a:endParaRPr>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62992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2200" b="1" dirty="0" smtClean="0">
                          <a:solidFill>
                            <a:schemeClr val="accent1"/>
                          </a:solidFill>
                          <a:latin typeface="Arial" panose="020B0604020202020204" pitchFamily="34" charset="0"/>
                          <a:ea typeface="微软雅黑" panose="020B0503020204020204" pitchFamily="34" charset="-122"/>
                        </a:rPr>
                        <a:t>系统对应的设计要求</a:t>
                      </a:r>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r h="629921">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消息及时消费</a:t>
                      </a:r>
                      <a:endParaRPr lang="en-US" altLang="zh-CN" sz="2000" dirty="0" smtClean="0"/>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629921">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工单优先级</a:t>
                      </a:r>
                      <a:endParaRPr lang="en-US" altLang="zh-CN" sz="2000" dirty="0" smtClean="0"/>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479759">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可以对骤增的工单进行订正</a:t>
                      </a:r>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462222">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endParaRPr lang="zh-CN" altLang="en-US" sz="2000" dirty="0" smtClean="0"/>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 name="文本框 8"/>
          <p:cNvSpPr txBox="1"/>
          <p:nvPr/>
        </p:nvSpPr>
        <p:spPr>
          <a:xfrm>
            <a:off x="8908621" y="930555"/>
            <a:ext cx="1945148" cy="5268686"/>
          </a:xfrm>
          <a:prstGeom prst="rect">
            <a:avLst/>
          </a:prstGeom>
          <a:noFill/>
        </p:spPr>
        <p:txBody>
          <a:bodyPr vert="eaVert" wrap="square" rtlCol="0">
            <a:spAutoFit/>
          </a:bodyPr>
          <a:lstStyle/>
          <a:p>
            <a:pPr>
              <a:lnSpc>
                <a:spcPct val="130000"/>
              </a:lnSpc>
            </a:pPr>
            <a:r>
              <a:rPr lang="zh-CN" altLang="en-US" sz="8800" dirty="0" smtClean="0">
                <a:solidFill>
                  <a:schemeClr val="bg1">
                    <a:alpha val="50000"/>
                  </a:schemeClr>
                </a:solidFill>
                <a:latin typeface="华文新魏" panose="02010800040101010101" pitchFamily="2" charset="-122"/>
                <a:ea typeface="华文新魏" panose="02010800040101010101" pitchFamily="2" charset="-122"/>
              </a:rPr>
              <a:t>分级模型</a:t>
            </a:r>
          </a:p>
        </p:txBody>
      </p:sp>
    </p:spTree>
    <p:extLst>
      <p:ext uri="{BB962C8B-B14F-4D97-AF65-F5344CB8AC3E}">
        <p14:creationId xmlns:p14="http://schemas.microsoft.com/office/powerpoint/2010/main" val="552007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pic>
        <p:nvPicPr>
          <p:cNvPr id="14" name="内容占位符 1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92929" y="1082675"/>
            <a:ext cx="8612491" cy="5214938"/>
          </a:xfrm>
        </p:spPr>
      </p:pic>
    </p:spTree>
    <p:extLst>
      <p:ext uri="{BB962C8B-B14F-4D97-AF65-F5344CB8AC3E}">
        <p14:creationId xmlns:p14="http://schemas.microsoft.com/office/powerpoint/2010/main" val="6968961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5.0.5"/>
</p:tagLst>
</file>

<file path=ppt/tags/tag10.xml><?xml version="1.0" encoding="utf-8"?>
<p:tagLst xmlns:a="http://schemas.openxmlformats.org/drawingml/2006/main" xmlns:r="http://schemas.openxmlformats.org/officeDocument/2006/relationships" xmlns:p="http://schemas.openxmlformats.org/presentationml/2006/main">
  <p:tag name="PA" val="v5.0.5"/>
</p:tagLst>
</file>

<file path=ppt/tags/tag11.xml><?xml version="1.0" encoding="utf-8"?>
<p:tagLst xmlns:a="http://schemas.openxmlformats.org/drawingml/2006/main" xmlns:r="http://schemas.openxmlformats.org/officeDocument/2006/relationships" xmlns:p="http://schemas.openxmlformats.org/presentationml/2006/main">
  <p:tag name="PA" val="v5.0.5"/>
</p:tagLst>
</file>

<file path=ppt/tags/tag12.xml><?xml version="1.0" encoding="utf-8"?>
<p:tagLst xmlns:a="http://schemas.openxmlformats.org/drawingml/2006/main" xmlns:r="http://schemas.openxmlformats.org/officeDocument/2006/relationships" xmlns:p="http://schemas.openxmlformats.org/presentationml/2006/main">
  <p:tag name="PA" val="v5.0.5"/>
</p:tagLst>
</file>

<file path=ppt/tags/tag13.xml><?xml version="1.0" encoding="utf-8"?>
<p:tagLst xmlns:a="http://schemas.openxmlformats.org/drawingml/2006/main" xmlns:r="http://schemas.openxmlformats.org/officeDocument/2006/relationships" xmlns:p="http://schemas.openxmlformats.org/presentationml/2006/main">
  <p:tag name="PA" val="v5.0.5"/>
</p:tagLst>
</file>

<file path=ppt/tags/tag14.xml><?xml version="1.0" encoding="utf-8"?>
<p:tagLst xmlns:a="http://schemas.openxmlformats.org/drawingml/2006/main" xmlns:r="http://schemas.openxmlformats.org/officeDocument/2006/relationships" xmlns:p="http://schemas.openxmlformats.org/presentationml/2006/main">
  <p:tag name="PA" val="v5.0.5"/>
</p:tagLst>
</file>

<file path=ppt/tags/tag2.xml><?xml version="1.0" encoding="utf-8"?>
<p:tagLst xmlns:a="http://schemas.openxmlformats.org/drawingml/2006/main" xmlns:r="http://schemas.openxmlformats.org/officeDocument/2006/relationships" xmlns:p="http://schemas.openxmlformats.org/presentationml/2006/main">
  <p:tag name="PA" val="v5.0.5"/>
</p:tagLst>
</file>

<file path=ppt/tags/tag3.xml><?xml version="1.0" encoding="utf-8"?>
<p:tagLst xmlns:a="http://schemas.openxmlformats.org/drawingml/2006/main" xmlns:r="http://schemas.openxmlformats.org/officeDocument/2006/relationships" xmlns:p="http://schemas.openxmlformats.org/presentationml/2006/main">
  <p:tag name="PA" val="v5.0.5"/>
</p:tagLst>
</file>

<file path=ppt/tags/tag4.xml><?xml version="1.0" encoding="utf-8"?>
<p:tagLst xmlns:a="http://schemas.openxmlformats.org/drawingml/2006/main" xmlns:r="http://schemas.openxmlformats.org/officeDocument/2006/relationships" xmlns:p="http://schemas.openxmlformats.org/presentationml/2006/main">
  <p:tag name="PA" val="v5.0.5"/>
</p:tagLst>
</file>

<file path=ppt/tags/tag5.xml><?xml version="1.0" encoding="utf-8"?>
<p:tagLst xmlns:a="http://schemas.openxmlformats.org/drawingml/2006/main" xmlns:r="http://schemas.openxmlformats.org/officeDocument/2006/relationships" xmlns:p="http://schemas.openxmlformats.org/presentationml/2006/main">
  <p:tag name="PA" val="v5.0.5"/>
</p:tagLst>
</file>

<file path=ppt/tags/tag6.xml><?xml version="1.0" encoding="utf-8"?>
<p:tagLst xmlns:a="http://schemas.openxmlformats.org/drawingml/2006/main" xmlns:r="http://schemas.openxmlformats.org/officeDocument/2006/relationships" xmlns:p="http://schemas.openxmlformats.org/presentationml/2006/main">
  <p:tag name="PA" val="v5.0.5"/>
</p:tagLst>
</file>

<file path=ppt/tags/tag7.xml><?xml version="1.0" encoding="utf-8"?>
<p:tagLst xmlns:a="http://schemas.openxmlformats.org/drawingml/2006/main" xmlns:r="http://schemas.openxmlformats.org/officeDocument/2006/relationships" xmlns:p="http://schemas.openxmlformats.org/presentationml/2006/main">
  <p:tag name="PA" val="v5.0.5"/>
</p:tagLst>
</file>

<file path=ppt/tags/tag8.xml><?xml version="1.0" encoding="utf-8"?>
<p:tagLst xmlns:a="http://schemas.openxmlformats.org/drawingml/2006/main" xmlns:r="http://schemas.openxmlformats.org/officeDocument/2006/relationships" xmlns:p="http://schemas.openxmlformats.org/presentationml/2006/main">
  <p:tag name="PA" val="v5.0.5"/>
</p:tagLst>
</file>

<file path=ppt/tags/tag9.xml><?xml version="1.0" encoding="utf-8"?>
<p:tagLst xmlns:a="http://schemas.openxmlformats.org/drawingml/2006/main" xmlns:r="http://schemas.openxmlformats.org/officeDocument/2006/relationships" xmlns:p="http://schemas.openxmlformats.org/presentationml/2006/main">
  <p:tag name="PA" val="v5.0.5"/>
</p:tagLst>
</file>

<file path=ppt/theme/theme1.xml><?xml version="1.0" encoding="utf-8"?>
<a:theme xmlns:a="http://schemas.openxmlformats.org/drawingml/2006/main" name="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7101</TotalTime>
  <Words>2278</Words>
  <Application>Microsoft Office PowerPoint</Application>
  <PresentationFormat>宽屏</PresentationFormat>
  <Paragraphs>300</Paragraphs>
  <Slides>25</Slides>
  <Notes>23</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25</vt:i4>
      </vt:variant>
    </vt:vector>
  </HeadingPairs>
  <TitlesOfParts>
    <vt:vector size="40" baseType="lpstr">
      <vt:lpstr>黑体</vt:lpstr>
      <vt:lpstr>华文新魏</vt:lpstr>
      <vt:lpstr>宋体</vt:lpstr>
      <vt:lpstr>微软雅黑</vt:lpstr>
      <vt:lpstr>幼圆</vt:lpstr>
      <vt:lpstr>Arial</vt:lpstr>
      <vt:lpstr>Calibri</vt:lpstr>
      <vt:lpstr>Times New Roman</vt:lpstr>
      <vt:lpstr>Wingdings</vt:lpstr>
      <vt:lpstr>Wingdings 2</vt:lpstr>
      <vt:lpstr>A000120140530A99PPBG</vt:lpstr>
      <vt:lpstr>1_A000120140530A99PPBG</vt:lpstr>
      <vt:lpstr>2_A000120140530A99PPBG</vt:lpstr>
      <vt:lpstr>3_A000120140530A99PPBG</vt:lpstr>
      <vt:lpstr>4_A000120140530A99PPBG</vt:lpstr>
      <vt:lpstr>PowerPoint 演示文稿</vt:lpstr>
      <vt:lpstr>PowerPoint 演示文稿</vt:lpstr>
      <vt:lpstr>PowerPoint 演示文稿</vt:lpstr>
      <vt:lpstr>1.业务介绍</vt:lpstr>
      <vt:lpstr>1.业务介绍</vt:lpstr>
      <vt:lpstr>PowerPoint 演示文稿</vt:lpstr>
      <vt:lpstr>3.解决方案</vt:lpstr>
      <vt:lpstr>3.解决方案-分级模型</vt:lpstr>
      <vt:lpstr>3.解决方案-分级模型</vt:lpstr>
      <vt:lpstr>3.解决方案-分级模型</vt:lpstr>
      <vt:lpstr>3.解决方案-分级模型</vt:lpstr>
      <vt:lpstr>PowerPoint 演示文稿</vt:lpstr>
      <vt:lpstr>3.解决方案-分级模型</vt:lpstr>
      <vt:lpstr>3.解决方案-效果展示</vt:lpstr>
      <vt:lpstr>3.解决方案-业务指标监控</vt:lpstr>
      <vt:lpstr>3.解决方案-业务指标监控</vt:lpstr>
      <vt:lpstr>3.解决方案-业务指标监控</vt:lpstr>
      <vt:lpstr>3.解决方案-业务指标监控</vt:lpstr>
      <vt:lpstr>3.解决方案-业务指标监控</vt:lpstr>
      <vt:lpstr>3.解决方案-链路排查</vt:lpstr>
      <vt:lpstr>3.解决方案-链路排查</vt:lpstr>
      <vt:lpstr>3.解决方案-链路排查</vt:lpstr>
      <vt:lpstr>3.解决方案-链路排查</vt:lpstr>
      <vt:lpstr>4.未来的思考</vt:lpstr>
      <vt:lpstr>PowerPoint 演示文稿</vt:lpstr>
    </vt:vector>
  </TitlesOfParts>
  <Company>Alibaba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编城</dc:creator>
  <cp:lastModifiedBy>编城</cp:lastModifiedBy>
  <cp:revision>323</cp:revision>
  <dcterms:created xsi:type="dcterms:W3CDTF">2018-06-12T11:34:01Z</dcterms:created>
  <dcterms:modified xsi:type="dcterms:W3CDTF">2018-07-27T02:36:46Z</dcterms:modified>
</cp:coreProperties>
</file>