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35" r:id="rId3"/>
    <p:sldId id="328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8CB4DD-4045-4C41-997F-F8ECC9B58318}">
          <p14:sldIdLst>
            <p14:sldId id="257"/>
            <p14:sldId id="335"/>
            <p14:sldId id="32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ED4"/>
    <a:srgbClr val="A8C8F7"/>
    <a:srgbClr val="166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4" y="34"/>
      </p:cViewPr>
      <p:guideLst>
        <p:guide orient="horz" pos="2160"/>
        <p:guide pos="3840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2E9A7-682B-46FD-BC4A-6107168D511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8C5DF-0E91-4829-8EB2-D640E95B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2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1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6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3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5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DC9B0809-15D3-2458-4284-226641BF99A6}"/>
              </a:ext>
            </a:extLst>
          </p:cNvPr>
          <p:cNvSpPr/>
          <p:nvPr userDrawn="1"/>
        </p:nvSpPr>
        <p:spPr>
          <a:xfrm>
            <a:off x="3954585" y="6297712"/>
            <a:ext cx="13995400" cy="4521638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2F2100B-A889-8634-93AB-DDE80113E847}"/>
              </a:ext>
            </a:extLst>
          </p:cNvPr>
          <p:cNvSpPr/>
          <p:nvPr userDrawn="1"/>
        </p:nvSpPr>
        <p:spPr>
          <a:xfrm>
            <a:off x="9280566" y="5848654"/>
            <a:ext cx="2565791" cy="2565791"/>
          </a:xfrm>
          <a:prstGeom prst="ellipse">
            <a:avLst/>
          </a:prstGeom>
          <a:gradFill flip="none" rotWithShape="1">
            <a:gsLst>
              <a:gs pos="0">
                <a:srgbClr val="166CEA">
                  <a:alpha val="0"/>
                </a:srgbClr>
              </a:gs>
              <a:gs pos="100000">
                <a:srgbClr val="A86ED4"/>
              </a:gs>
            </a:gsLst>
            <a:lin ang="0" scaled="1"/>
            <a:tileRect/>
          </a:gradFill>
          <a:ln w="25400"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95FD2C3-E888-5381-AEF1-6A999FD4221D}"/>
              </a:ext>
            </a:extLst>
          </p:cNvPr>
          <p:cNvSpPr/>
          <p:nvPr userDrawn="1"/>
        </p:nvSpPr>
        <p:spPr>
          <a:xfrm>
            <a:off x="66820" y="777448"/>
            <a:ext cx="521625" cy="521625"/>
          </a:xfrm>
          <a:prstGeom prst="ellipse">
            <a:avLst/>
          </a:prstGeom>
          <a:gradFill>
            <a:gsLst>
              <a:gs pos="0">
                <a:srgbClr val="166CEA">
                  <a:alpha val="0"/>
                </a:srgbClr>
              </a:gs>
              <a:gs pos="100000">
                <a:srgbClr val="A86ED4">
                  <a:alpha val="30000"/>
                </a:srgbClr>
              </a:gs>
            </a:gsLst>
            <a:lin ang="5400000" scaled="1"/>
          </a:gradFill>
          <a:ln w="25400"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13C89-AD0D-1108-45B8-F7239EEF102E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278630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02FE8B-13C4-C28A-652F-1F0600A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BDA5B-673A-5E82-C1A0-E7FB903A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18CE9-BF30-F825-699A-FFF07B295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B46C-15FD-477F-AEAC-2240925A5F40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CE39D-21DB-4270-AD35-CB4728C7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02F6C-8567-F71D-8022-1898E413C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356119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F865A8-B700-AB54-94FB-E373A7F1FA0A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3.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电容元件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FD0F51-0D2F-3E45-2015-DF55F995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50" y="2215485"/>
            <a:ext cx="1966425" cy="1642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561D48-D0EC-28E6-2A46-5629DA7F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926" y="2174868"/>
            <a:ext cx="1798258" cy="1723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0">
                <a:extLst>
                  <a:ext uri="{FF2B5EF4-FFF2-40B4-BE49-F238E27FC236}">
                    <a16:creationId xmlns:a16="http://schemas.microsoft.com/office/drawing/2014/main" id="{018C12F2-BAAA-8E42-93E9-E6CDC2110F0B}"/>
                  </a:ext>
                </a:extLst>
              </p:cNvPr>
              <p:cNvSpPr txBox="1"/>
              <p:nvPr/>
            </p:nvSpPr>
            <p:spPr bwMode="auto">
              <a:xfrm>
                <a:off x="1885050" y="4234137"/>
                <a:ext cx="2622150" cy="12425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" name="Object 40">
                <a:extLst>
                  <a:ext uri="{FF2B5EF4-FFF2-40B4-BE49-F238E27FC236}">
                    <a16:creationId xmlns:a16="http://schemas.microsoft.com/office/drawing/2014/main" id="{018C12F2-BAAA-8E42-93E9-E6CDC2110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5050" y="4234137"/>
                <a:ext cx="2622150" cy="1242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55637A2-7C29-B0FB-3DCA-DA899F3FCBB6}"/>
              </a:ext>
            </a:extLst>
          </p:cNvPr>
          <p:cNvSpPr txBox="1"/>
          <p:nvPr/>
        </p:nvSpPr>
        <p:spPr>
          <a:xfrm>
            <a:off x="6096000" y="2174868"/>
            <a:ext cx="573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电容：又叫电容器，是指容纳电荷本领的物理量。</a:t>
            </a:r>
          </a:p>
          <a:p>
            <a:pPr algn="l"/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电容一般用通常用“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C”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表示（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Capacitance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</a:t>
            </a:r>
          </a:p>
          <a:p>
            <a:pPr algn="l"/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电容的单位是法拉，简称法，符号是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F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，常用的电容单位有毫法（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mF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）、微法（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μF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）、纳法（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nF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）和皮法（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pF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）等，单位为千进行换算，如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1uF=1000nF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；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1nF=1000pF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</a:t>
            </a:r>
            <a:endParaRPr lang="en-US" altLang="zh-CN" sz="2000" b="0" i="0">
              <a:solidFill>
                <a:srgbClr val="222222"/>
              </a:solidFill>
              <a:effectLst/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pPr algn="l"/>
            <a:r>
              <a:rPr lang="zh-CN" altLang="en-US" sz="20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实际的电子产品应用中，根据电容“通交流，隔直流”的特性，在电路中所起的作用主要是储能与滤波。</a:t>
            </a:r>
          </a:p>
        </p:txBody>
      </p:sp>
    </p:spTree>
    <p:extLst>
      <p:ext uri="{BB962C8B-B14F-4D97-AF65-F5344CB8AC3E}">
        <p14:creationId xmlns:p14="http://schemas.microsoft.com/office/powerpoint/2010/main" val="130741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67404D7-DCBC-51A4-BF65-FFF3D9DA8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91" y="1379962"/>
            <a:ext cx="8986817" cy="470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B8715C-1F8B-4A05-3587-C5451D519DB0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3.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电容元件</a:t>
            </a:r>
          </a:p>
        </p:txBody>
      </p:sp>
    </p:spTree>
    <p:extLst>
      <p:ext uri="{BB962C8B-B14F-4D97-AF65-F5344CB8AC3E}">
        <p14:creationId xmlns:p14="http://schemas.microsoft.com/office/powerpoint/2010/main" val="69616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CE729B-6FB5-87A5-E624-193C15D3F388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3.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电容元件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3EDA456-2477-C81E-1A03-7F1E7B71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12" y="1618324"/>
            <a:ext cx="4693191" cy="19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0917134-AE63-7720-0E59-09390B83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05" y="1618324"/>
            <a:ext cx="3706088" cy="211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42B4563-CA8D-97BE-1513-54BCF8B5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12" y="3855557"/>
            <a:ext cx="4735198" cy="22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1C6F8290-EBEB-80A5-AAD9-47835140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50" y="3855557"/>
            <a:ext cx="4735198" cy="227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78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AEA88C-36B0-3C74-F997-84C6119AF114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4.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电感元件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3F3808-9737-FD52-2C28-8A7966BF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74" y="2151727"/>
            <a:ext cx="2111884" cy="17417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9F1A33-3AB6-6F67-2345-DD674AECC8DD}"/>
              </a:ext>
            </a:extLst>
          </p:cNvPr>
          <p:cNvSpPr txBox="1"/>
          <p:nvPr/>
        </p:nvSpPr>
        <p:spPr>
          <a:xfrm>
            <a:off x="5924550" y="2151727"/>
            <a:ext cx="47434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电感定义：是能够把电能转化为磁能而存储起来的元件。</a:t>
            </a:r>
          </a:p>
          <a:p>
            <a:pPr algn="l"/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电感（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Inductor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）：通常用字母“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L”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表示</a:t>
            </a:r>
          </a:p>
          <a:p>
            <a:pPr algn="l"/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电感的单位是亨利，简称亨，符号是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H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，常用的电感单位有亨（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H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）、毫亨（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mH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）、微法（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μH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），换算关系是：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1H=1000mH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；</a:t>
            </a:r>
            <a:r>
              <a:rPr lang="en-US" altLang="zh-CN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1mH=1000uH</a:t>
            </a:r>
            <a:r>
              <a:rPr lang="zh-CN" altLang="en-US" sz="20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；</a:t>
            </a:r>
            <a:endParaRPr lang="en-US" altLang="zh-CN" sz="2000" b="0" i="0">
              <a:solidFill>
                <a:srgbClr val="222222"/>
              </a:solidFill>
              <a:effectLst/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zh-CN" altLang="en-US" sz="20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实际的电子产品应用中，根据电感“通直流，隔交流”的特性，在电路中所起的作用主要是滤波，扼流，谐振，储能。</a:t>
            </a:r>
          </a:p>
          <a:p>
            <a:pPr algn="l"/>
            <a:endParaRPr lang="zh-CN" altLang="en-US" sz="2000" b="0" i="0">
              <a:solidFill>
                <a:srgbClr val="222222"/>
              </a:solidFill>
              <a:effectLst/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5">
                <a:extLst>
                  <a:ext uri="{FF2B5EF4-FFF2-40B4-BE49-F238E27FC236}">
                    <a16:creationId xmlns:a16="http://schemas.microsoft.com/office/drawing/2014/main" id="{A03B9CE6-AF2F-047B-6A06-3BF696F692A8}"/>
                  </a:ext>
                </a:extLst>
              </p:cNvPr>
              <p:cNvSpPr txBox="1"/>
              <p:nvPr/>
            </p:nvSpPr>
            <p:spPr bwMode="auto">
              <a:xfrm>
                <a:off x="1840345" y="4110530"/>
                <a:ext cx="2953327" cy="14915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9" name="Object 65">
                <a:extLst>
                  <a:ext uri="{FF2B5EF4-FFF2-40B4-BE49-F238E27FC236}">
                    <a16:creationId xmlns:a16="http://schemas.microsoft.com/office/drawing/2014/main" id="{A03B9CE6-AF2F-047B-6A06-3BF696F6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345" y="4110530"/>
                <a:ext cx="2953327" cy="1491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6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FE1129-96EC-0EBD-017C-E0A20B0B4055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4.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电感元件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9CE367-D948-3DAF-04C7-5F0C36C7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91" y="1628276"/>
            <a:ext cx="8154735" cy="42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4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FE8F8-21AB-6D62-AF65-4E9D40091E9F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4.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电感元件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6CE3B-3BE5-AB47-0A67-8133E637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48" y="2056785"/>
            <a:ext cx="4514207" cy="38179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98AEEF-4D28-86FB-2877-69EF4296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3" y="2202873"/>
            <a:ext cx="6008453" cy="35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0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08" y="2217586"/>
            <a:ext cx="2342734" cy="23427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3758907" y="2005775"/>
            <a:ext cx="7974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第三课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电路分析基础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上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15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935D55-5E46-3919-37F0-BC9B910F6CC5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什么是电路图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C4D4B7-3D24-66E4-4BF0-8BA82176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26" y="1282808"/>
            <a:ext cx="2628292" cy="230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181ACF-3103-5AE3-5AD6-B2EF7B12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07" y="1282808"/>
            <a:ext cx="3399843" cy="230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974C1-E9BC-81E2-C9D5-14DBCA3CD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607" y="3735747"/>
            <a:ext cx="3399843" cy="25680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2CCCEB-8445-9A70-1202-E92FC077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48" y="3744212"/>
            <a:ext cx="3692847" cy="2584993"/>
          </a:xfrm>
          <a:prstGeom prst="rect">
            <a:avLst/>
          </a:prstGeom>
        </p:spPr>
      </p:pic>
      <p:sp>
        <p:nvSpPr>
          <p:cNvPr id="10" name="箭头: 左右 9">
            <a:extLst>
              <a:ext uri="{FF2B5EF4-FFF2-40B4-BE49-F238E27FC236}">
                <a16:creationId xmlns:a16="http://schemas.microsoft.com/office/drawing/2014/main" id="{F097A97A-81F1-77EF-A7C1-77153510A00C}"/>
              </a:ext>
            </a:extLst>
          </p:cNvPr>
          <p:cNvSpPr/>
          <p:nvPr/>
        </p:nvSpPr>
        <p:spPr>
          <a:xfrm>
            <a:off x="4973782" y="2195945"/>
            <a:ext cx="2071254" cy="4846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CDF29E70-18B2-2015-0DF4-E79EAB0EC880}"/>
              </a:ext>
            </a:extLst>
          </p:cNvPr>
          <p:cNvSpPr/>
          <p:nvPr/>
        </p:nvSpPr>
        <p:spPr>
          <a:xfrm>
            <a:off x="4973782" y="4777444"/>
            <a:ext cx="2071254" cy="4846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79FA6F-9F03-416F-4865-9B00339476FC}"/>
              </a:ext>
            </a:extLst>
          </p:cNvPr>
          <p:cNvSpPr txBox="1"/>
          <p:nvPr/>
        </p:nvSpPr>
        <p:spPr>
          <a:xfrm>
            <a:off x="5412696" y="1811224"/>
            <a:ext cx="136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一一对应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44F37F-0076-766A-E563-7497A96D893F}"/>
              </a:ext>
            </a:extLst>
          </p:cNvPr>
          <p:cNvSpPr txBox="1"/>
          <p:nvPr/>
        </p:nvSpPr>
        <p:spPr>
          <a:xfrm>
            <a:off x="5490707" y="43773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一一对应</a:t>
            </a:r>
          </a:p>
        </p:txBody>
      </p:sp>
    </p:spTree>
    <p:extLst>
      <p:ext uri="{BB962C8B-B14F-4D97-AF65-F5344CB8AC3E}">
        <p14:creationId xmlns:p14="http://schemas.microsoft.com/office/powerpoint/2010/main" val="179087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2075DF7-85B2-6FBC-35EC-23E42F8C5CC4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什么是电路图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6097B-69E4-6077-7467-CAD6B1B2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49" y="1302327"/>
            <a:ext cx="6837302" cy="4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6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8F63AA-E933-B95D-1CA4-7A3564DA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428" y="1260764"/>
            <a:ext cx="4965144" cy="34756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042841-CD6D-8B71-AE3D-9A06FD99803F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什么是电路图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4CB96-4FF0-FC9B-DD10-36A6B09DDD5C}"/>
              </a:ext>
            </a:extLst>
          </p:cNvPr>
          <p:cNvSpPr txBox="1"/>
          <p:nvPr/>
        </p:nvSpPr>
        <p:spPr>
          <a:xfrm>
            <a:off x="1891147" y="4965241"/>
            <a:ext cx="915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原理图（</a:t>
            </a:r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schematic diagram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28159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980D6F-C40B-C7F9-BAD2-D80D1D34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0" y="1599105"/>
            <a:ext cx="5228270" cy="3659789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7DA1BFE6-2CE2-52C4-2580-19E864617119}"/>
              </a:ext>
            </a:extLst>
          </p:cNvPr>
          <p:cNvSpPr/>
          <p:nvPr/>
        </p:nvSpPr>
        <p:spPr>
          <a:xfrm>
            <a:off x="6677889" y="1856509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903D916-3969-053B-1616-F0F18170A3D3}"/>
              </a:ext>
            </a:extLst>
          </p:cNvPr>
          <p:cNvSpPr/>
          <p:nvPr/>
        </p:nvSpPr>
        <p:spPr>
          <a:xfrm>
            <a:off x="6677889" y="2810164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58E124-5945-334B-3338-5370A726D7E5}"/>
              </a:ext>
            </a:extLst>
          </p:cNvPr>
          <p:cNvSpPr/>
          <p:nvPr/>
        </p:nvSpPr>
        <p:spPr>
          <a:xfrm>
            <a:off x="6677889" y="3763819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8D205C8-1AEC-D9A8-07D9-AD5669A1ACA0}"/>
              </a:ext>
            </a:extLst>
          </p:cNvPr>
          <p:cNvSpPr/>
          <p:nvPr/>
        </p:nvSpPr>
        <p:spPr>
          <a:xfrm>
            <a:off x="6677889" y="4717473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A1A62-A1EC-A815-D3C4-0DF7ACA1CF67}"/>
              </a:ext>
            </a:extLst>
          </p:cNvPr>
          <p:cNvSpPr txBox="1"/>
          <p:nvPr/>
        </p:nvSpPr>
        <p:spPr>
          <a:xfrm>
            <a:off x="9034896" y="1785543"/>
            <a:ext cx="2085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</a:t>
            </a:r>
            <a:endParaRPr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C21267-E0B0-8D39-ED9A-1415D7412837}"/>
              </a:ext>
            </a:extLst>
          </p:cNvPr>
          <p:cNvSpPr txBox="1"/>
          <p:nvPr/>
        </p:nvSpPr>
        <p:spPr>
          <a:xfrm>
            <a:off x="9034897" y="2739198"/>
            <a:ext cx="1570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333333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连接线</a:t>
            </a:r>
            <a:endParaRPr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BCC025-BFD6-FA48-13BE-72BF97FECA08}"/>
              </a:ext>
            </a:extLst>
          </p:cNvPr>
          <p:cNvSpPr txBox="1"/>
          <p:nvPr/>
        </p:nvSpPr>
        <p:spPr>
          <a:xfrm>
            <a:off x="9034897" y="3692853"/>
            <a:ext cx="1570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333333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结点</a:t>
            </a:r>
            <a:endParaRPr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391DE3-FC5C-D436-AE11-1FFD85E71999}"/>
              </a:ext>
            </a:extLst>
          </p:cNvPr>
          <p:cNvSpPr txBox="1"/>
          <p:nvPr/>
        </p:nvSpPr>
        <p:spPr>
          <a:xfrm>
            <a:off x="9034897" y="4646508"/>
            <a:ext cx="1570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注释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4E6A-64DD-046C-EE82-06FC239AE153}"/>
              </a:ext>
            </a:extLst>
          </p:cNvPr>
          <p:cNvSpPr txBox="1"/>
          <p:nvPr/>
        </p:nvSpPr>
        <p:spPr>
          <a:xfrm>
            <a:off x="1304669" y="602672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 原理图四要素</a:t>
            </a:r>
          </a:p>
        </p:txBody>
      </p:sp>
    </p:spTree>
    <p:extLst>
      <p:ext uri="{BB962C8B-B14F-4D97-AF65-F5344CB8AC3E}">
        <p14:creationId xmlns:p14="http://schemas.microsoft.com/office/powerpoint/2010/main" val="241545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717A7A-35B1-5978-3DDB-8A059DDA4DFB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电阻元件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F3151-81C7-666B-CF9C-655170F269D1}"/>
              </a:ext>
            </a:extLst>
          </p:cNvPr>
          <p:cNvSpPr txBox="1"/>
          <p:nvPr/>
        </p:nvSpPr>
        <p:spPr>
          <a:xfrm>
            <a:off x="6767945" y="1536174"/>
            <a:ext cx="48369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电阻器（</a:t>
            </a:r>
            <a:r>
              <a:rPr lang="en-US" altLang="zh-CN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Resistor</a:t>
            </a:r>
            <a:r>
              <a:rPr lang="zh-CN" altLang="en-US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）在日常生活中一般直接称为电阻。是一个限流</a:t>
            </a:r>
            <a:r>
              <a:rPr lang="zh-CN" altLang="en-US" sz="2000" b="0" i="0" strike="noStrike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</a:t>
            </a:r>
            <a:r>
              <a:rPr lang="zh-CN" altLang="en-US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，将电阻接在电路中后，电阻器的</a:t>
            </a:r>
            <a:r>
              <a:rPr lang="zh-CN" altLang="en-US" sz="2000" b="0" i="0" strike="noStrike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阻值</a:t>
            </a:r>
            <a:r>
              <a:rPr lang="zh-CN" altLang="en-US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是固定的一般是两个</a:t>
            </a:r>
            <a:r>
              <a:rPr lang="zh-CN" altLang="en-US" sz="2000" b="0" i="0" strike="noStrike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引脚</a:t>
            </a:r>
            <a:r>
              <a:rPr lang="zh-CN" altLang="en-US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，它可限制通过它所连支路的电流大小。阻值不能改变的称为固定电阻器。阻值可变的称为</a:t>
            </a:r>
            <a:r>
              <a:rPr lang="zh-CN" altLang="en-US" sz="2000" b="0" i="0" strike="noStrike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电位器</a:t>
            </a:r>
            <a:r>
              <a:rPr lang="zh-CN" altLang="en-US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或</a:t>
            </a:r>
            <a:r>
              <a:rPr lang="zh-CN" altLang="en-US" sz="2000" b="0" i="0" strike="noStrike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可变电阻器</a:t>
            </a:r>
            <a:r>
              <a:rPr lang="zh-CN" altLang="en-US" sz="20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</a:t>
            </a:r>
            <a:endParaRPr lang="en-US" altLang="zh-CN" sz="2000" b="0" i="0">
              <a:effectLst/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zh-CN" altLang="en-US" sz="20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端电压与电流有确定函数关系，体现电能转化为其他形式能力的二端器件，用字母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R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来表示，单位为欧姆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Ω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。实际器件如灯泡，电热丝，电阻器等均可表示为电阻器元件。</a:t>
            </a:r>
            <a:endParaRPr lang="zh-CN" altLang="en-US" sz="20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4B7FFB-5E40-A606-3346-3F7529E9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96" y="2191598"/>
            <a:ext cx="2302258" cy="16560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972FC1-84A5-140D-CE56-881A7A3A4F66}"/>
              </a:ext>
            </a:extLst>
          </p:cNvPr>
          <p:cNvSpPr txBox="1"/>
          <p:nvPr/>
        </p:nvSpPr>
        <p:spPr>
          <a:xfrm>
            <a:off x="-1066841" y="4398496"/>
            <a:ext cx="89812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5400" b="0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5400" b="0">
                <a:latin typeface="Times New Roman" panose="02020603050405020304" pitchFamily="18" charset="0"/>
                <a:sym typeface="Symbol" panose="05050102010706020507" pitchFamily="18" charset="2"/>
              </a:rPr>
              <a:t>  </a:t>
            </a:r>
            <a:r>
              <a:rPr kumimoji="1" lang="en-US" altLang="zh-CN" sz="5400" b="0" i="1">
                <a:latin typeface="Times New Roman" panose="02020603050405020304" pitchFamily="18" charset="0"/>
                <a:sym typeface="Symbol" panose="05050102010706020507" pitchFamily="18" charset="2"/>
              </a:rPr>
              <a:t>R i   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18C4A4-BEB5-F4B2-B8FA-C5CFD0A8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081" y="2191599"/>
            <a:ext cx="2242370" cy="16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8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5">
            <a:extLst>
              <a:ext uri="{FF2B5EF4-FFF2-40B4-BE49-F238E27FC236}">
                <a16:creationId xmlns:a16="http://schemas.microsoft.com/office/drawing/2014/main" id="{DA746F33-C672-0EED-FF0B-55D342AC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2" y="1145729"/>
            <a:ext cx="3803072" cy="514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3ECD5C-2DA3-5626-123F-318B90DB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6" y="1223963"/>
            <a:ext cx="3401073" cy="226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12E303-4571-29BD-86FD-B4CA075BEE54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电阻元件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D414DD-5B0D-0B00-51D7-C63E09766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7" y="3668049"/>
            <a:ext cx="3400137" cy="25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01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FEB4E0-A21D-35A5-4E9C-AC8771B78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7" y="1607201"/>
            <a:ext cx="5060004" cy="47764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C97B13-672E-B844-3301-27C4D4798726}"/>
              </a:ext>
            </a:extLst>
          </p:cNvPr>
          <p:cNvSpPr txBox="1"/>
          <p:nvPr/>
        </p:nvSpPr>
        <p:spPr>
          <a:xfrm>
            <a:off x="383342" y="200891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2.</a:t>
            </a:r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电阻元件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53072A-EB6C-5E33-8818-29B75C8B6373}"/>
              </a:ext>
            </a:extLst>
          </p:cNvPr>
          <p:cNvSpPr txBox="1"/>
          <p:nvPr/>
        </p:nvSpPr>
        <p:spPr>
          <a:xfrm>
            <a:off x="6786074" y="1368286"/>
            <a:ext cx="4764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1）3位读数：前2位为有效数字，第3位表示10的n次幂(也可以理解为0的个数)。</a:t>
            </a:r>
            <a:endParaRPr lang="en-US" altLang="zh-CN" sz="20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zh-CN" altLang="en-US" sz="2000" b="0" i="0">
                <a:solidFill>
                  <a:srgbClr val="191B1F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精度为</a:t>
            </a:r>
            <a:r>
              <a:rPr lang="en-US" altLang="zh-CN" sz="2000" b="0" i="0">
                <a:solidFill>
                  <a:srgbClr val="191B1F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±5%</a:t>
            </a:r>
            <a:endParaRPr lang="en-US" altLang="zh-CN" sz="20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zh-CN" altLang="en-US" sz="2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2）4位读数：前3位为有效数字，第4位表示10的n次幂(也可以理解为0的个数)。读法和3位的原理一样，</a:t>
            </a:r>
            <a:r>
              <a:rPr lang="zh-CN" altLang="en-US" sz="2000" b="0" i="0">
                <a:solidFill>
                  <a:srgbClr val="191B1F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精度为</a:t>
            </a:r>
            <a:r>
              <a:rPr lang="en-US" altLang="zh-CN" sz="2000" b="0" i="0">
                <a:solidFill>
                  <a:srgbClr val="191B1F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±1%</a:t>
            </a:r>
            <a:endParaRPr lang="en-US" altLang="zh-CN" sz="20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zh-CN" altLang="en-US" sz="2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3）阻值小于10的读数：通常在两个数之间插入一个字母R，用字母R来代替小数点。</a:t>
            </a:r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3BFAF4DD-F143-8F00-281F-759D48999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5560" b="6748"/>
          <a:stretch/>
        </p:blipFill>
        <p:spPr bwMode="auto">
          <a:xfrm>
            <a:off x="8891080" y="4453738"/>
            <a:ext cx="3237269" cy="20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99ED4C-47FE-F278-4E83-E9D24C823F34}"/>
              </a:ext>
            </a:extLst>
          </p:cNvPr>
          <p:cNvCxnSpPr>
            <a:cxnSpLocks/>
          </p:cNvCxnSpPr>
          <p:nvPr/>
        </p:nvCxnSpPr>
        <p:spPr>
          <a:xfrm>
            <a:off x="6006648" y="1031888"/>
            <a:ext cx="55418" cy="5445488"/>
          </a:xfrm>
          <a:prstGeom prst="line">
            <a:avLst/>
          </a:prstGeom>
          <a:ln w="139700">
            <a:solidFill>
              <a:schemeClr val="dk1"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A4E2F-C7FE-A014-3B96-B8B97CE5E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8"/>
          <a:stretch/>
        </p:blipFill>
        <p:spPr bwMode="auto">
          <a:xfrm>
            <a:off x="6129936" y="4453739"/>
            <a:ext cx="2761144" cy="20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34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1PPT模板网，www.51pptmoban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1PPTmoban.com 常用字体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550</Words>
  <Application>Microsoft Office PowerPoint</Application>
  <PresentationFormat>宽屏</PresentationFormat>
  <Paragraphs>48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HarmonyOS Sans SC Light</vt:lpstr>
      <vt:lpstr>等线</vt:lpstr>
      <vt:lpstr>三极芯片体 超粗</vt:lpstr>
      <vt:lpstr>幼圆</vt:lpstr>
      <vt:lpstr>Arial</vt:lpstr>
      <vt:lpstr>Cambria Math</vt:lpstr>
      <vt:lpstr>Times New Roman</vt:lpstr>
      <vt:lpstr>51PPT模板网，www.51pptmoban.com​​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弥散质感简约风商务工作汇报ppt模板</dc:title>
  <dc:creator>©51PPT模板网</dc:creator>
  <cp:keywords>www.51pptmoban.com</cp:keywords>
  <dc:description>51PPT模板网，幻灯片演示模板及素材免费下载！_x000d_
51PPT模板网 唯一访问网址：www.51pptmoban.com</dc:description>
  <cp:lastModifiedBy>yc x</cp:lastModifiedBy>
  <cp:revision>141</cp:revision>
  <dcterms:created xsi:type="dcterms:W3CDTF">2023-06-30T01:28:13Z</dcterms:created>
  <dcterms:modified xsi:type="dcterms:W3CDTF">2024-01-23T04:03:21Z</dcterms:modified>
  <cp:contentStatus>弥散质感简约风商务工作汇报ppt模板，www.51pptmoban.com</cp:contentStatus>
  <cp:version>51pptmoban.com（V51-112105版）</cp:version>
</cp:coreProperties>
</file>