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74" r:id="rId2"/>
    <p:sldId id="375" r:id="rId3"/>
    <p:sldId id="376" r:id="rId4"/>
    <p:sldId id="377" r:id="rId5"/>
    <p:sldId id="378" r:id="rId6"/>
    <p:sldId id="381" r:id="rId7"/>
    <p:sldId id="379" r:id="rId8"/>
    <p:sldId id="380" r:id="rId9"/>
    <p:sldId id="382" r:id="rId10"/>
    <p:sldId id="383" r:id="rId11"/>
    <p:sldId id="408" r:id="rId12"/>
    <p:sldId id="409" r:id="rId13"/>
    <p:sldId id="410" r:id="rId14"/>
    <p:sldId id="411" r:id="rId15"/>
    <p:sldId id="412" r:id="rId16"/>
    <p:sldId id="384" r:id="rId17"/>
    <p:sldId id="389" r:id="rId18"/>
    <p:sldId id="385" r:id="rId19"/>
    <p:sldId id="390" r:id="rId20"/>
    <p:sldId id="386" r:id="rId21"/>
    <p:sldId id="391" r:id="rId22"/>
    <p:sldId id="387" r:id="rId23"/>
    <p:sldId id="388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400" r:id="rId32"/>
    <p:sldId id="401" r:id="rId33"/>
    <p:sldId id="402" r:id="rId34"/>
    <p:sldId id="403" r:id="rId35"/>
    <p:sldId id="404" r:id="rId36"/>
    <p:sldId id="405" r:id="rId37"/>
    <p:sldId id="399" r:id="rId38"/>
    <p:sldId id="406" r:id="rId39"/>
    <p:sldId id="40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25.emf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7.bin"/><Relationship Id="rId2" Type="http://schemas.openxmlformats.org/officeDocument/2006/relationships/image" Target="../media/image9.png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jpe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18.emf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7.emf"/><Relationship Id="rId21" Type="http://schemas.openxmlformats.org/officeDocument/2006/relationships/image" Target="../media/image34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3.e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30.emf"/><Relationship Id="rId5" Type="http://schemas.openxmlformats.org/officeDocument/2006/relationships/image" Target="../media/image28.emf"/><Relationship Id="rId15" Type="http://schemas.openxmlformats.org/officeDocument/2006/relationships/image" Target="../media/image32.emf"/><Relationship Id="rId23" Type="http://schemas.openxmlformats.org/officeDocument/2006/relationships/image" Target="../media/image35.e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C6EB20-CC41-C781-197B-DC5ADDC7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54" y="743379"/>
            <a:ext cx="5213813" cy="573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9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AD02C9-C195-1EDF-411B-EF156BB3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54" y="720893"/>
            <a:ext cx="5213813" cy="573605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C9E5107-0964-525F-54D3-14F8FA5DC56A}"/>
              </a:ext>
            </a:extLst>
          </p:cNvPr>
          <p:cNvSpPr/>
          <p:nvPr/>
        </p:nvSpPr>
        <p:spPr>
          <a:xfrm>
            <a:off x="3617553" y="1515101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1E88F3-750F-5943-3292-3F6978F3F51B}"/>
              </a:ext>
            </a:extLst>
          </p:cNvPr>
          <p:cNvSpPr/>
          <p:nvPr/>
        </p:nvSpPr>
        <p:spPr>
          <a:xfrm>
            <a:off x="3617553" y="2354979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3C4FAC-DE13-2012-48B4-5945F43445A1}"/>
              </a:ext>
            </a:extLst>
          </p:cNvPr>
          <p:cNvSpPr/>
          <p:nvPr/>
        </p:nvSpPr>
        <p:spPr>
          <a:xfrm>
            <a:off x="3416254" y="3588918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FD66E7-9FBA-AD54-9B40-EE6A3D9AEC54}"/>
              </a:ext>
            </a:extLst>
          </p:cNvPr>
          <p:cNvSpPr/>
          <p:nvPr/>
        </p:nvSpPr>
        <p:spPr>
          <a:xfrm>
            <a:off x="3416253" y="4845504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C757E6A-FC0B-BDDE-3A63-CC4181D0D6EB}"/>
              </a:ext>
            </a:extLst>
          </p:cNvPr>
          <p:cNvSpPr/>
          <p:nvPr/>
        </p:nvSpPr>
        <p:spPr>
          <a:xfrm>
            <a:off x="5666209" y="2559416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7B3465-11F1-D24E-FAA6-2C4779F73EB8}"/>
              </a:ext>
            </a:extLst>
          </p:cNvPr>
          <p:cNvSpPr/>
          <p:nvPr/>
        </p:nvSpPr>
        <p:spPr>
          <a:xfrm>
            <a:off x="6250825" y="5647389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AE6405B-9CA0-E2A7-4000-99DB6789FF24}"/>
              </a:ext>
            </a:extLst>
          </p:cNvPr>
          <p:cNvSpPr/>
          <p:nvPr/>
        </p:nvSpPr>
        <p:spPr>
          <a:xfrm>
            <a:off x="7412563" y="2633808"/>
            <a:ext cx="1688965" cy="660771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1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61F332-8EC9-A752-DDDA-89E6C7925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755" y="1866023"/>
            <a:ext cx="4122489" cy="453541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0408604-916C-718B-5F3A-59F4F1E23BEF}"/>
              </a:ext>
            </a:extLst>
          </p:cNvPr>
          <p:cNvSpPr/>
          <p:nvPr/>
        </p:nvSpPr>
        <p:spPr>
          <a:xfrm>
            <a:off x="4348481" y="2410360"/>
            <a:ext cx="1151340" cy="522462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F9F7842-CDF8-6B70-8ECD-778F94074E57}"/>
              </a:ext>
            </a:extLst>
          </p:cNvPr>
          <p:cNvSpPr/>
          <p:nvPr/>
        </p:nvSpPr>
        <p:spPr>
          <a:xfrm>
            <a:off x="4412178" y="3163199"/>
            <a:ext cx="1151340" cy="522462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0F13B6-B014-67CB-16D7-FF9B1FBDB59F}"/>
              </a:ext>
            </a:extLst>
          </p:cNvPr>
          <p:cNvSpPr/>
          <p:nvPr/>
        </p:nvSpPr>
        <p:spPr>
          <a:xfrm>
            <a:off x="4147182" y="4204497"/>
            <a:ext cx="1151340" cy="522462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F874CC-2871-DB54-94F1-597765F6A5BB}"/>
              </a:ext>
            </a:extLst>
          </p:cNvPr>
          <p:cNvSpPr/>
          <p:nvPr/>
        </p:nvSpPr>
        <p:spPr>
          <a:xfrm>
            <a:off x="4147182" y="5129121"/>
            <a:ext cx="1151340" cy="522462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D502E5F-1412-540B-A53E-666D0F8E6D86}"/>
              </a:ext>
            </a:extLst>
          </p:cNvPr>
          <p:cNvSpPr/>
          <p:nvPr/>
        </p:nvSpPr>
        <p:spPr>
          <a:xfrm>
            <a:off x="5966942" y="3350038"/>
            <a:ext cx="1151340" cy="522462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38E6E1-7ECF-3E3E-8291-DB27D50DDE15}"/>
              </a:ext>
            </a:extLst>
          </p:cNvPr>
          <p:cNvSpPr/>
          <p:nvPr/>
        </p:nvSpPr>
        <p:spPr>
          <a:xfrm>
            <a:off x="6250825" y="5647389"/>
            <a:ext cx="1469109" cy="640985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E867585-DC4C-3D78-9042-15C6947F7812}"/>
              </a:ext>
            </a:extLst>
          </p:cNvPr>
          <p:cNvSpPr/>
          <p:nvPr/>
        </p:nvSpPr>
        <p:spPr>
          <a:xfrm>
            <a:off x="7207616" y="3350038"/>
            <a:ext cx="1151340" cy="522462"/>
          </a:xfrm>
          <a:prstGeom prst="ellipse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19A0055-7958-E303-B72A-0D181181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55" y="516637"/>
            <a:ext cx="102527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网络标签 </a:t>
            </a:r>
            <a:r>
              <a:rPr lang="en-US" altLang="zh-CN" sz="3200" b="0" i="0">
                <a:solidFill>
                  <a:srgbClr val="191B1F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(Net Label)</a:t>
            </a:r>
            <a:r>
              <a:rPr lang="zh-CN" altLang="en-US" sz="3200" b="0" i="0">
                <a:solidFill>
                  <a:srgbClr val="191B1F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：网络标号表示一个电器连接点，具有相同网络标号的器件表明是电气连接在一起。</a:t>
            </a:r>
            <a:endParaRPr kumimoji="1" lang="zh-CN" altLang="en-US" sz="1400"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504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45CD512-0602-00B5-0AF1-0042BD98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905" y="1772683"/>
            <a:ext cx="8344189" cy="4073482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2B977C0F-259B-49F7-D88B-6AA6AB527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2516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网络标签</a:t>
            </a:r>
          </a:p>
        </p:txBody>
      </p:sp>
    </p:spTree>
    <p:extLst>
      <p:ext uri="{BB962C8B-B14F-4D97-AF65-F5344CB8AC3E}">
        <p14:creationId xmlns:p14="http://schemas.microsoft.com/office/powerpoint/2010/main" val="115715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0407674-58EB-A773-C0C5-3F2828AD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2516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网络标签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FA1A685-C99D-3EF6-8C21-16D4B28DC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802" y="1361432"/>
            <a:ext cx="2516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简化连线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EC15948-F3DF-B0E2-F62B-54AEEA7C5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235" y="1361432"/>
            <a:ext cx="251611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便于理解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7CB6AA-2C9C-DFC8-B3D2-6200C8D7D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65" y="2410685"/>
            <a:ext cx="10570305" cy="41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8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A1511D97-B91C-A161-29B3-56B251119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07" y="211401"/>
            <a:ext cx="44123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常用电源网络标签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CDD397-0881-0256-5B3F-2C08E0877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091" y="2044367"/>
            <a:ext cx="7507817" cy="170996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6C2C29D0-C6FB-EC94-AAED-880E878D2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091" y="3702559"/>
            <a:ext cx="13918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正电源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609078-347D-261F-8522-581F08C6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925" y="3702558"/>
            <a:ext cx="19614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正</a:t>
            </a:r>
            <a:r>
              <a:rPr kumimoji="1" lang="en-US" altLang="zh-CN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5v</a:t>
            </a: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电源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0C3AF01-2881-90D0-BD47-41DAA8629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0" y="3770027"/>
            <a:ext cx="1961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地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75BC084-45F7-57DF-B4AC-39E6357F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834" y="3789470"/>
            <a:ext cx="1961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保护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B776639-6CFD-D71E-0428-6E1B9C14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219" y="3770027"/>
            <a:ext cx="19614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模拟地</a:t>
            </a:r>
          </a:p>
        </p:txBody>
      </p:sp>
    </p:spTree>
    <p:extLst>
      <p:ext uri="{BB962C8B-B14F-4D97-AF65-F5344CB8AC3E}">
        <p14:creationId xmlns:p14="http://schemas.microsoft.com/office/powerpoint/2010/main" val="338999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7F8D62E-6420-EB4B-0E8C-BBEBC384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37519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几个名词：支路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2B7E30D-8E8E-6E9A-C707-9A896550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212" y="2605887"/>
            <a:ext cx="69748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            电路中的每一分支叫做支路。支路是由一个或几个串联的电路元件构成的，是构成复杂电路的基本单元。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>
              <a:spcBef>
                <a:spcPct val="50000"/>
              </a:spcBef>
              <a:buClrTx/>
              <a:buSzTx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            支路是电路中通过同一电流的通路</a:t>
            </a:r>
            <a:endParaRPr kumimoji="1" lang="zh-CN" altLang="en-US" sz="280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E818BD-2885-1503-168F-5D1B91B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2" y="1726783"/>
            <a:ext cx="4592025" cy="37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7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7F8D62E-6420-EB4B-0E8C-BBEBC3843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37519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几个名词：支路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2B7E30D-8E8E-6E9A-C707-9A896550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212" y="2605887"/>
            <a:ext cx="697480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            电路中的每一分支叫做支路。支路是由一个或几个串联的电路元件构成的，是构成复杂电路的基本单元。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>
              <a:spcBef>
                <a:spcPct val="50000"/>
              </a:spcBef>
              <a:buClrTx/>
              <a:buSzTx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            支路是电路中通过同一电流的通路</a:t>
            </a:r>
            <a:endParaRPr kumimoji="1" lang="zh-CN" altLang="en-US" sz="280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E818BD-2885-1503-168F-5D1B91BE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2" y="1726783"/>
            <a:ext cx="4592025" cy="37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2AAB08-06B6-FF61-1F40-B380F508FB7D}"/>
              </a:ext>
            </a:extLst>
          </p:cNvPr>
          <p:cNvSpPr txBox="1"/>
          <p:nvPr/>
        </p:nvSpPr>
        <p:spPr>
          <a:xfrm>
            <a:off x="5951943" y="4968012"/>
            <a:ext cx="60971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左图的复杂电路有</a:t>
            </a:r>
            <a:r>
              <a:rPr lang="en-US" altLang="zh-CN" sz="28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AB,CD,EF</a:t>
            </a:r>
            <a:r>
              <a:rPr lang="zh-CN" altLang="en-US" sz="2800" b="0" i="0">
                <a:solidFill>
                  <a:srgbClr val="222222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三条支路</a:t>
            </a:r>
            <a:r>
              <a:rPr lang="zh-CN" alt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</a:t>
            </a:r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9495370-C2E3-1EE2-E6C3-C3B5A7EE8204}"/>
              </a:ext>
            </a:extLst>
          </p:cNvPr>
          <p:cNvCxnSpPr>
            <a:cxnSpLocks/>
          </p:cNvCxnSpPr>
          <p:nvPr/>
        </p:nvCxnSpPr>
        <p:spPr>
          <a:xfrm flipH="1">
            <a:off x="1648462" y="2735523"/>
            <a:ext cx="278157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71D6AD-C6A7-B1C2-763A-E0D7599B8975}"/>
              </a:ext>
            </a:extLst>
          </p:cNvPr>
          <p:cNvCxnSpPr>
            <a:cxnSpLocks/>
          </p:cNvCxnSpPr>
          <p:nvPr/>
        </p:nvCxnSpPr>
        <p:spPr>
          <a:xfrm flipH="1">
            <a:off x="1648462" y="4055952"/>
            <a:ext cx="278157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E80E74-96A8-E9CB-5C2C-F4549AB478BC}"/>
              </a:ext>
            </a:extLst>
          </p:cNvPr>
          <p:cNvCxnSpPr>
            <a:cxnSpLocks/>
          </p:cNvCxnSpPr>
          <p:nvPr/>
        </p:nvCxnSpPr>
        <p:spPr>
          <a:xfrm flipH="1">
            <a:off x="1668337" y="5190610"/>
            <a:ext cx="278157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31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BFDA0304-86DB-32E4-ADE9-14AE1B27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955" y="2201939"/>
            <a:ext cx="625728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            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电路中任意一个闭合的路径叫做回路。在每次所选用的回路中，至少包含一个没有选用过的新支路时，这些回路叫做独立回路。</a:t>
            </a:r>
            <a:endParaRPr kumimoji="1"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5F82C98-D4D8-1B91-B729-7C00D816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6" y="211400"/>
            <a:ext cx="39988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几个名词：回路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544F17-C371-5E76-D609-BB6F99AB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" y="1467182"/>
            <a:ext cx="4773241" cy="39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9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BFDA0304-86DB-32E4-ADE9-14AE1B271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8955" y="2201939"/>
            <a:ext cx="625728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            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电路中任意一个闭合的路径叫做回路。在每次所选用的回路中，至少包含一个没有选用过的新支路时，这些回路叫做独立回路。</a:t>
            </a:r>
            <a:endParaRPr kumimoji="1"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5F82C98-D4D8-1B91-B729-7C00D8165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6" y="211400"/>
            <a:ext cx="39988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几个名词：回路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544F17-C371-5E76-D609-BB6F99AB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" y="1467182"/>
            <a:ext cx="4773241" cy="39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723F89-3886-3115-5862-8B59F5A1725D}"/>
              </a:ext>
            </a:extLst>
          </p:cNvPr>
          <p:cNvSpPr txBox="1"/>
          <p:nvPr/>
        </p:nvSpPr>
        <p:spPr>
          <a:xfrm>
            <a:off x="6029255" y="4583300"/>
            <a:ext cx="54457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如左图所示，有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3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个回路，即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ACDBA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回路、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AEFBA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回路和</a:t>
            </a:r>
            <a:r>
              <a:rPr lang="en-US" altLang="zh-CN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AEFBDCA</a:t>
            </a:r>
            <a:r>
              <a:rPr lang="zh-CN" altLang="en-US" sz="24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回路。但独立回路只能选其中的任意两个。</a:t>
            </a:r>
            <a:endParaRPr lang="zh-CN" altLang="en-US" sz="24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7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63" y="1990655"/>
            <a:ext cx="2876690" cy="28766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212769" y="1536174"/>
            <a:ext cx="84330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第六课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电路分析基础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电路定理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1ED39F6-0A7D-A832-CAF4-BCFBB570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42191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几个名词：网孔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16FCE-8C78-F6C5-2EC4-6CDA0C36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" y="1467182"/>
            <a:ext cx="4773241" cy="39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3BE2E56B-6FB6-00B4-2D37-C9EED4F4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120" y="2413338"/>
            <a:ext cx="60670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            不可再分的回路叫做网孔。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            对平面电路，其内部不含任何支路的回路称网孔。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电路中的网孔数等于独立回路数。</a:t>
            </a:r>
            <a:endParaRPr kumimoji="1"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29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841C46B2-0A2E-10A2-115D-E45C72572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2304" y="2413338"/>
            <a:ext cx="64808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143000" indent="-11430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            不可再分的回路叫做网孔。</a:t>
            </a:r>
            <a:endParaRPr lang="en-US" altLang="zh-CN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 algn="just">
              <a:spcBef>
                <a:spcPct val="50000"/>
              </a:spcBef>
              <a:buClrTx/>
              <a:buSzTx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            对平面电路，其内部不含任何支路的回路称网孔。</a:t>
            </a: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电路中的网孔数等于独立回路数。</a:t>
            </a:r>
            <a:endParaRPr kumimoji="1"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C1ED39F6-0A7D-A832-CAF4-BCFBB570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42191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几个名词：网孔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16FCE-8C78-F6C5-2EC4-6CDA0C362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2" y="1467182"/>
            <a:ext cx="4773241" cy="39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2DD46F-13C4-5D41-049A-E89BFE78EF7A}"/>
              </a:ext>
            </a:extLst>
          </p:cNvPr>
          <p:cNvSpPr txBox="1"/>
          <p:nvPr/>
        </p:nvSpPr>
        <p:spPr>
          <a:xfrm>
            <a:off x="6029255" y="4583300"/>
            <a:ext cx="58112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如左图所示，有</a:t>
            </a:r>
            <a:r>
              <a:rPr lang="en-US" altLang="zh-CN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2</a:t>
            </a:r>
            <a:r>
              <a:rPr lang="zh-CN" altLang="en-US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个网孔，即</a:t>
            </a:r>
            <a:r>
              <a:rPr lang="en-US" altLang="zh-CN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ACDBA</a:t>
            </a:r>
            <a:r>
              <a:rPr lang="zh-CN" altLang="en-US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回路和</a:t>
            </a:r>
            <a:r>
              <a:rPr lang="en-US" altLang="zh-CN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AEFBA</a:t>
            </a:r>
            <a:r>
              <a:rPr lang="zh-CN" altLang="en-US" sz="28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回路</a:t>
            </a:r>
            <a:endParaRPr lang="zh-CN" altLang="en-US" sz="28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932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3FC37C1-52D0-0DDF-5087-9D3B839D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15" y="211400"/>
            <a:ext cx="59811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电路定理：基尔霍夫定律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E0FF58B-C094-2666-CA9D-E75DB64F4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005" y="1976843"/>
            <a:ext cx="549825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基尔霍夫定律包括基尔霍夫电流定律（</a:t>
            </a:r>
            <a:r>
              <a:rPr kumimoji="1" lang="en-US" altLang="zh-CN" sz="28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KCL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）和基尔霍夫电压定律（</a:t>
            </a:r>
            <a:r>
              <a:rPr kumimoji="1" lang="en-US" altLang="zh-CN" sz="28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KVL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）。它反映了电路中所有支路电压和电流所遵循的基本规律，是分析</a:t>
            </a:r>
            <a:r>
              <a:rPr kumimoji="1"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集总参数电路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的基本定律。</a:t>
            </a:r>
            <a:r>
              <a:rPr kumimoji="1"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基尔霍夫定律与元件自身的特性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构成了电路分析的基础。</a:t>
            </a:r>
          </a:p>
        </p:txBody>
      </p:sp>
      <p:pic>
        <p:nvPicPr>
          <p:cNvPr id="4" name="Picture 7" descr="t01ec67b45a6581952d">
            <a:extLst>
              <a:ext uri="{FF2B5EF4-FFF2-40B4-BE49-F238E27FC236}">
                <a16:creationId xmlns:a16="http://schemas.microsoft.com/office/drawing/2014/main" id="{8D63F78A-46A6-12EB-FD93-D67B9E78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83" y="1268679"/>
            <a:ext cx="3627321" cy="5121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194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9DE913-D74F-3941-68E1-65D4E643AD68}"/>
              </a:ext>
            </a:extLst>
          </p:cNvPr>
          <p:cNvSpPr txBox="1"/>
          <p:nvPr/>
        </p:nvSpPr>
        <p:spPr>
          <a:xfrm>
            <a:off x="318705" y="292664"/>
            <a:ext cx="3926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集总参数电路</a:t>
            </a:r>
            <a:endParaRPr lang="zh-CN" altLang="en-US" sz="4800"/>
          </a:p>
        </p:txBody>
      </p:sp>
      <p:sp>
        <p:nvSpPr>
          <p:cNvPr id="6" name="Text Box 75" descr="斜纹布">
            <a:extLst>
              <a:ext uri="{FF2B5EF4-FFF2-40B4-BE49-F238E27FC236}">
                <a16:creationId xmlns:a16="http://schemas.microsoft.com/office/drawing/2014/main" id="{5D1D405E-D98C-0EDB-9F9A-1F525FD5F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90" y="1580560"/>
            <a:ext cx="10400466" cy="13731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实际电路元件一般都和电能的消耗及电能、磁能的储存有关，它们交织在一起发生在整个元件中。一个实际元件可以用一到多个理想元件组合表示。</a:t>
            </a:r>
          </a:p>
        </p:txBody>
      </p:sp>
      <p:grpSp>
        <p:nvGrpSpPr>
          <p:cNvPr id="7" name="Group 63">
            <a:extLst>
              <a:ext uri="{FF2B5EF4-FFF2-40B4-BE49-F238E27FC236}">
                <a16:creationId xmlns:a16="http://schemas.microsoft.com/office/drawing/2014/main" id="{C03DF170-B502-951C-B7A9-E876244BA2E4}"/>
              </a:ext>
            </a:extLst>
          </p:cNvPr>
          <p:cNvGrpSpPr>
            <a:grpSpLocks/>
          </p:cNvGrpSpPr>
          <p:nvPr/>
        </p:nvGrpSpPr>
        <p:grpSpPr bwMode="auto">
          <a:xfrm>
            <a:off x="4601027" y="4165470"/>
            <a:ext cx="3384550" cy="1217612"/>
            <a:chOff x="567" y="2750"/>
            <a:chExt cx="2132" cy="767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A652762A-4D18-C303-C96C-7ACE408E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75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6D2A030D-23F0-391F-4ED1-B1C7CEDF0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3167"/>
              <a:ext cx="453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4DA7D238-1008-0286-B0B8-FB6C18751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16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E4EB3B07-7CE6-83E7-E505-C46C95F25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19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CCEF490-F319-52FD-5A34-0065BA400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" y="318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62B0FEA-FBDB-75FC-BB51-89E90E953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" y="2750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2819A40F-0F24-9785-8FE0-074674AF9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" y="3054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64">
              <a:extLst>
                <a:ext uri="{FF2B5EF4-FFF2-40B4-BE49-F238E27FC236}">
                  <a16:creationId xmlns:a16="http://schemas.microsoft.com/office/drawing/2014/main" id="{10F00950-707E-5932-4E79-A201285486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52" y="3009"/>
              <a:ext cx="81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F83BB592-7B3E-3B5B-F461-F6E61A9D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" y="3042"/>
              <a:ext cx="166" cy="117"/>
            </a:xfrm>
            <a:custGeom>
              <a:avLst/>
              <a:gdLst>
                <a:gd name="T0" fmla="*/ 16 w 166"/>
                <a:gd name="T1" fmla="*/ 117 h 117"/>
                <a:gd name="T2" fmla="*/ 83 w 166"/>
                <a:gd name="T3" fmla="*/ 17 h 117"/>
                <a:gd name="T4" fmla="*/ 166 w 166"/>
                <a:gd name="T5" fmla="*/ 83 h 117"/>
                <a:gd name="T6" fmla="*/ 166 w 166"/>
                <a:gd name="T7" fmla="*/ 117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117">
                  <a:moveTo>
                    <a:pt x="16" y="117"/>
                  </a:moveTo>
                  <a:cubicBezTo>
                    <a:pt x="0" y="67"/>
                    <a:pt x="33" y="17"/>
                    <a:pt x="83" y="17"/>
                  </a:cubicBezTo>
                  <a:cubicBezTo>
                    <a:pt x="116" y="0"/>
                    <a:pt x="166" y="34"/>
                    <a:pt x="166" y="83"/>
                  </a:cubicBezTo>
                  <a:cubicBezTo>
                    <a:pt x="166" y="100"/>
                    <a:pt x="166" y="100"/>
                    <a:pt x="166" y="117"/>
                  </a:cubicBezTo>
                </a:path>
              </a:pathLst>
            </a:custGeom>
            <a:noFill/>
            <a:ln w="523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F71BE7C1-16EF-8CB6-8BB0-0BD7A9AF3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" y="3042"/>
              <a:ext cx="149" cy="117"/>
            </a:xfrm>
            <a:custGeom>
              <a:avLst/>
              <a:gdLst>
                <a:gd name="T0" fmla="*/ 0 w 149"/>
                <a:gd name="T1" fmla="*/ 117 h 117"/>
                <a:gd name="T2" fmla="*/ 66 w 149"/>
                <a:gd name="T3" fmla="*/ 17 h 117"/>
                <a:gd name="T4" fmla="*/ 149 w 149"/>
                <a:gd name="T5" fmla="*/ 83 h 117"/>
                <a:gd name="T6" fmla="*/ 149 w 149"/>
                <a:gd name="T7" fmla="*/ 117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" h="117">
                  <a:moveTo>
                    <a:pt x="0" y="117"/>
                  </a:moveTo>
                  <a:cubicBezTo>
                    <a:pt x="0" y="67"/>
                    <a:pt x="16" y="17"/>
                    <a:pt x="66" y="17"/>
                  </a:cubicBezTo>
                  <a:cubicBezTo>
                    <a:pt x="99" y="0"/>
                    <a:pt x="149" y="34"/>
                    <a:pt x="149" y="83"/>
                  </a:cubicBezTo>
                  <a:cubicBezTo>
                    <a:pt x="149" y="100"/>
                    <a:pt x="149" y="100"/>
                    <a:pt x="149" y="117"/>
                  </a:cubicBezTo>
                </a:path>
              </a:pathLst>
            </a:custGeom>
            <a:noFill/>
            <a:ln w="523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57D02833-9C5F-2DCF-1F53-26C278D50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" y="3059"/>
              <a:ext cx="149" cy="100"/>
            </a:xfrm>
            <a:custGeom>
              <a:avLst/>
              <a:gdLst>
                <a:gd name="T0" fmla="*/ 17 w 149"/>
                <a:gd name="T1" fmla="*/ 100 h 100"/>
                <a:gd name="T2" fmla="*/ 66 w 149"/>
                <a:gd name="T3" fmla="*/ 0 h 100"/>
                <a:gd name="T4" fmla="*/ 149 w 149"/>
                <a:gd name="T5" fmla="*/ 66 h 100"/>
                <a:gd name="T6" fmla="*/ 149 w 149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" h="100">
                  <a:moveTo>
                    <a:pt x="17" y="100"/>
                  </a:moveTo>
                  <a:cubicBezTo>
                    <a:pt x="0" y="50"/>
                    <a:pt x="33" y="17"/>
                    <a:pt x="66" y="0"/>
                  </a:cubicBezTo>
                  <a:cubicBezTo>
                    <a:pt x="100" y="0"/>
                    <a:pt x="149" y="17"/>
                    <a:pt x="149" y="66"/>
                  </a:cubicBezTo>
                  <a:cubicBezTo>
                    <a:pt x="149" y="83"/>
                    <a:pt x="149" y="83"/>
                    <a:pt x="149" y="100"/>
                  </a:cubicBezTo>
                </a:path>
              </a:pathLst>
            </a:custGeom>
            <a:noFill/>
            <a:ln w="523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FBB4A00A-8A12-63C3-948E-7E24509071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3167"/>
              <a:ext cx="930" cy="1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DAC0F4C7-EC51-5E5F-8FCB-BB9328F64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090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AC5F1C0A-8178-9CAC-061D-89DC45657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" y="2782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2" name="Group 64">
            <a:extLst>
              <a:ext uri="{FF2B5EF4-FFF2-40B4-BE49-F238E27FC236}">
                <a16:creationId xmlns:a16="http://schemas.microsoft.com/office/drawing/2014/main" id="{A644C4CB-6723-D04E-6D4C-DD675DB54A2F}"/>
              </a:ext>
            </a:extLst>
          </p:cNvPr>
          <p:cNvGrpSpPr>
            <a:grpSpLocks/>
          </p:cNvGrpSpPr>
          <p:nvPr/>
        </p:nvGrpSpPr>
        <p:grpSpPr bwMode="auto">
          <a:xfrm>
            <a:off x="8348072" y="3743915"/>
            <a:ext cx="3203575" cy="2085975"/>
            <a:chOff x="3311" y="2751"/>
            <a:chExt cx="2018" cy="1314"/>
          </a:xfrm>
        </p:grpSpPr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2339FF30-34E8-23C6-B68B-EE3D3E652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75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L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E0012480-F5DA-CA98-8259-94ED659E0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3158"/>
              <a:ext cx="272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2F2ECF32-A07D-C26C-AC11-E1885C297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371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643B56C6-47BE-0C1D-A857-EA6C66F7C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6" y="370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63D5739F-058F-82C2-6EA8-77AC23074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3738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AA0B9357-C4A3-390B-DA5D-C9B85C576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" y="2772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28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C809C755-D863-D5BA-3175-5434EDFF0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3498"/>
              <a:ext cx="0" cy="20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105">
              <a:extLst>
                <a:ext uri="{FF2B5EF4-FFF2-40B4-BE49-F238E27FC236}">
                  <a16:creationId xmlns:a16="http://schemas.microsoft.com/office/drawing/2014/main" id="{5D605FD9-DBF3-74DD-4D85-DFEFDEC248D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41" y="3010"/>
              <a:ext cx="8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06">
              <a:extLst>
                <a:ext uri="{FF2B5EF4-FFF2-40B4-BE49-F238E27FC236}">
                  <a16:creationId xmlns:a16="http://schemas.microsoft.com/office/drawing/2014/main" id="{475A9B93-9CA9-0FBA-2943-00FCC36B2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" y="3044"/>
              <a:ext cx="166" cy="117"/>
            </a:xfrm>
            <a:custGeom>
              <a:avLst/>
              <a:gdLst>
                <a:gd name="T0" fmla="*/ 16 w 166"/>
                <a:gd name="T1" fmla="*/ 117 h 117"/>
                <a:gd name="T2" fmla="*/ 83 w 166"/>
                <a:gd name="T3" fmla="*/ 17 h 117"/>
                <a:gd name="T4" fmla="*/ 166 w 166"/>
                <a:gd name="T5" fmla="*/ 83 h 117"/>
                <a:gd name="T6" fmla="*/ 166 w 166"/>
                <a:gd name="T7" fmla="*/ 117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" h="117">
                  <a:moveTo>
                    <a:pt x="16" y="117"/>
                  </a:moveTo>
                  <a:cubicBezTo>
                    <a:pt x="0" y="67"/>
                    <a:pt x="33" y="17"/>
                    <a:pt x="83" y="17"/>
                  </a:cubicBezTo>
                  <a:cubicBezTo>
                    <a:pt x="116" y="0"/>
                    <a:pt x="166" y="34"/>
                    <a:pt x="166" y="83"/>
                  </a:cubicBezTo>
                  <a:cubicBezTo>
                    <a:pt x="166" y="100"/>
                    <a:pt x="166" y="100"/>
                    <a:pt x="166" y="117"/>
                  </a:cubicBezTo>
                </a:path>
              </a:pathLst>
            </a:custGeom>
            <a:noFill/>
            <a:ln w="523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07">
              <a:extLst>
                <a:ext uri="{FF2B5EF4-FFF2-40B4-BE49-F238E27FC236}">
                  <a16:creationId xmlns:a16="http://schemas.microsoft.com/office/drawing/2014/main" id="{D8C2C9D1-6AAD-0FDD-28A4-5548E8280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3044"/>
              <a:ext cx="149" cy="117"/>
            </a:xfrm>
            <a:custGeom>
              <a:avLst/>
              <a:gdLst>
                <a:gd name="T0" fmla="*/ 0 w 149"/>
                <a:gd name="T1" fmla="*/ 117 h 117"/>
                <a:gd name="T2" fmla="*/ 66 w 149"/>
                <a:gd name="T3" fmla="*/ 17 h 117"/>
                <a:gd name="T4" fmla="*/ 149 w 149"/>
                <a:gd name="T5" fmla="*/ 83 h 117"/>
                <a:gd name="T6" fmla="*/ 149 w 149"/>
                <a:gd name="T7" fmla="*/ 117 h 1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" h="117">
                  <a:moveTo>
                    <a:pt x="0" y="117"/>
                  </a:moveTo>
                  <a:cubicBezTo>
                    <a:pt x="0" y="67"/>
                    <a:pt x="16" y="17"/>
                    <a:pt x="66" y="17"/>
                  </a:cubicBezTo>
                  <a:cubicBezTo>
                    <a:pt x="99" y="0"/>
                    <a:pt x="149" y="34"/>
                    <a:pt x="149" y="83"/>
                  </a:cubicBezTo>
                  <a:cubicBezTo>
                    <a:pt x="149" y="100"/>
                    <a:pt x="149" y="100"/>
                    <a:pt x="149" y="117"/>
                  </a:cubicBezTo>
                </a:path>
              </a:pathLst>
            </a:custGeom>
            <a:noFill/>
            <a:ln w="523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08">
              <a:extLst>
                <a:ext uri="{FF2B5EF4-FFF2-40B4-BE49-F238E27FC236}">
                  <a16:creationId xmlns:a16="http://schemas.microsoft.com/office/drawing/2014/main" id="{24A5FF6F-1BD7-E98E-1930-578DD3D2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" y="3061"/>
              <a:ext cx="149" cy="100"/>
            </a:xfrm>
            <a:custGeom>
              <a:avLst/>
              <a:gdLst>
                <a:gd name="T0" fmla="*/ 17 w 149"/>
                <a:gd name="T1" fmla="*/ 100 h 100"/>
                <a:gd name="T2" fmla="*/ 66 w 149"/>
                <a:gd name="T3" fmla="*/ 0 h 100"/>
                <a:gd name="T4" fmla="*/ 149 w 149"/>
                <a:gd name="T5" fmla="*/ 66 h 100"/>
                <a:gd name="T6" fmla="*/ 149 w 149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" h="100">
                  <a:moveTo>
                    <a:pt x="17" y="100"/>
                  </a:moveTo>
                  <a:cubicBezTo>
                    <a:pt x="0" y="50"/>
                    <a:pt x="33" y="17"/>
                    <a:pt x="66" y="0"/>
                  </a:cubicBezTo>
                  <a:cubicBezTo>
                    <a:pt x="100" y="0"/>
                    <a:pt x="149" y="17"/>
                    <a:pt x="149" y="66"/>
                  </a:cubicBezTo>
                  <a:cubicBezTo>
                    <a:pt x="149" y="83"/>
                    <a:pt x="149" y="83"/>
                    <a:pt x="149" y="100"/>
                  </a:cubicBezTo>
                </a:path>
              </a:pathLst>
            </a:custGeom>
            <a:noFill/>
            <a:ln w="52388">
              <a:solidFill>
                <a:srgbClr val="FF99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id="{038C67FD-ECB5-6B4E-DD0B-135A0CECF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" y="3158"/>
              <a:ext cx="930" cy="1"/>
            </a:xfrm>
            <a:prstGeom prst="line">
              <a:avLst/>
            </a:prstGeom>
            <a:noFill/>
            <a:ln w="444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1D0F0173-8A2E-76DB-61A1-E6CDB80F8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079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A98D21C8-EBB5-C50C-908E-EC93AD08B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3453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7" name="Line 6">
              <a:extLst>
                <a:ext uri="{FF2B5EF4-FFF2-40B4-BE49-F238E27FC236}">
                  <a16:creationId xmlns:a16="http://schemas.microsoft.com/office/drawing/2014/main" id="{5C8C8F7B-DEBE-9819-0794-574D4C63D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521"/>
              <a:ext cx="726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88CA44F3-A3ED-E539-C7E3-C2D8FEE69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3521"/>
              <a:ext cx="726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2B075626-2542-FE41-CBB4-8748AB765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3" y="3408"/>
              <a:ext cx="0" cy="204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">
              <a:extLst>
                <a:ext uri="{FF2B5EF4-FFF2-40B4-BE49-F238E27FC236}">
                  <a16:creationId xmlns:a16="http://schemas.microsoft.com/office/drawing/2014/main" id="{3984E9BA-8FBB-B25B-2F02-6033106E9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6" y="3408"/>
              <a:ext cx="0" cy="204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">
              <a:extLst>
                <a:ext uri="{FF2B5EF4-FFF2-40B4-BE49-F238E27FC236}">
                  <a16:creationId xmlns:a16="http://schemas.microsoft.com/office/drawing/2014/main" id="{072E35DC-416F-14DD-9185-5D2F32D0B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" y="3158"/>
              <a:ext cx="0" cy="59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2A5E53E3-64DB-8EBF-F90E-897B5A9AD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3158"/>
              <a:ext cx="0" cy="59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86487E7A-62BE-469C-3BF4-1C30EA8D9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48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</p:grpSp>
      <p:sp>
        <p:nvSpPr>
          <p:cNvPr id="44" name="Text Box 2">
            <a:extLst>
              <a:ext uri="{FF2B5EF4-FFF2-40B4-BE49-F238E27FC236}">
                <a16:creationId xmlns:a16="http://schemas.microsoft.com/office/drawing/2014/main" id="{77D13306-11B5-5BAF-9370-98362707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08" y="5836823"/>
            <a:ext cx="1042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低频</a:t>
            </a: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F71CE144-8D53-DCD8-2FDA-C1035DED2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497" y="5836823"/>
            <a:ext cx="1744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理想电阻</a:t>
            </a: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62E38C36-FE62-2987-65C2-BC8401480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503" y="5836823"/>
            <a:ext cx="104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高频</a:t>
            </a:r>
          </a:p>
        </p:txBody>
      </p:sp>
      <p:grpSp>
        <p:nvGrpSpPr>
          <p:cNvPr id="47" name="Group 62">
            <a:extLst>
              <a:ext uri="{FF2B5EF4-FFF2-40B4-BE49-F238E27FC236}">
                <a16:creationId xmlns:a16="http://schemas.microsoft.com/office/drawing/2014/main" id="{B3B1BD42-51C3-623C-031F-D8163A54E849}"/>
              </a:ext>
            </a:extLst>
          </p:cNvPr>
          <p:cNvGrpSpPr>
            <a:grpSpLocks/>
          </p:cNvGrpSpPr>
          <p:nvPr/>
        </p:nvGrpSpPr>
        <p:grpSpPr bwMode="auto">
          <a:xfrm>
            <a:off x="589553" y="4283454"/>
            <a:ext cx="3384550" cy="1166813"/>
            <a:chOff x="3288" y="1897"/>
            <a:chExt cx="2132" cy="735"/>
          </a:xfrm>
        </p:grpSpPr>
        <p:sp>
          <p:nvSpPr>
            <p:cNvPr id="48" name="Text Box 4">
              <a:extLst>
                <a:ext uri="{FF2B5EF4-FFF2-40B4-BE49-F238E27FC236}">
                  <a16:creationId xmlns:a16="http://schemas.microsoft.com/office/drawing/2014/main" id="{AA4710F0-D601-AF5E-7275-9D96B77D8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924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9" name="Line 6">
              <a:extLst>
                <a:ext uri="{FF2B5EF4-FFF2-40B4-BE49-F238E27FC236}">
                  <a16:creationId xmlns:a16="http://schemas.microsoft.com/office/drawing/2014/main" id="{24F74904-4E2A-F41C-C0D9-F5C2F5EEF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273"/>
              <a:ext cx="748" cy="0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12B3FC95-65D5-4508-8E39-A8BCF769A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28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＋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F2075C39-D6F8-3808-915D-D5C2132F9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2305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－</a:t>
              </a:r>
            </a:p>
          </p:txBody>
        </p:sp>
        <p:sp>
          <p:nvSpPr>
            <p:cNvPr id="52" name="Text Box 11">
              <a:extLst>
                <a:ext uri="{FF2B5EF4-FFF2-40B4-BE49-F238E27FC236}">
                  <a16:creationId xmlns:a16="http://schemas.microsoft.com/office/drawing/2014/main" id="{D432D6CC-224D-5AAE-3380-34AA6EFD8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2295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3" name="Line 13">
              <a:extLst>
                <a:ext uri="{FF2B5EF4-FFF2-40B4-BE49-F238E27FC236}">
                  <a16:creationId xmlns:a16="http://schemas.microsoft.com/office/drawing/2014/main" id="{25176662-32A2-D273-DF3F-86AFE6732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169"/>
              <a:ext cx="318" cy="0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AutoShape 89">
              <a:extLst>
                <a:ext uri="{FF2B5EF4-FFF2-40B4-BE49-F238E27FC236}">
                  <a16:creationId xmlns:a16="http://schemas.microsoft.com/office/drawing/2014/main" id="{06F818A4-E816-8FAB-87E6-8C120D0E6EC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78" y="2115"/>
              <a:ext cx="817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6">
              <a:extLst>
                <a:ext uri="{FF2B5EF4-FFF2-40B4-BE49-F238E27FC236}">
                  <a16:creationId xmlns:a16="http://schemas.microsoft.com/office/drawing/2014/main" id="{B45F022A-888F-DF0F-74DE-60946F73C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2273"/>
              <a:ext cx="635" cy="1"/>
            </a:xfrm>
            <a:prstGeom prst="line">
              <a:avLst/>
            </a:prstGeom>
            <a:noFill/>
            <a:ln w="44450" cap="sq">
              <a:solidFill>
                <a:srgbClr val="FF99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028EA3B4-6E69-EBCB-EF23-AC06AEDC5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" y="1897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446900D7-2BA7-B856-7E1D-96EEEEF9C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205"/>
              <a:ext cx="362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 algn="ctr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92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6" descr="斜纹布">
            <a:extLst>
              <a:ext uri="{FF2B5EF4-FFF2-40B4-BE49-F238E27FC236}">
                <a16:creationId xmlns:a16="http://schemas.microsoft.com/office/drawing/2014/main" id="{1AA88A04-97AA-477D-1D81-AF05CD5F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01" y="3839468"/>
            <a:ext cx="10193558" cy="9541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理想化：假定这些现象可以分别研究，并且这些电磁过程都分别集中在各元件内部进行，这样的元件称为集总参数元件。</a:t>
            </a:r>
          </a:p>
        </p:txBody>
      </p:sp>
      <p:sp>
        <p:nvSpPr>
          <p:cNvPr id="3" name="Text Box 77" descr="斜纹布">
            <a:extLst>
              <a:ext uri="{FF2B5EF4-FFF2-40B4-BE49-F238E27FC236}">
                <a16:creationId xmlns:a16="http://schemas.microsoft.com/office/drawing/2014/main" id="{90649395-54DC-01FF-5F7C-3A8BF26B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01" y="5028452"/>
            <a:ext cx="10400466" cy="9541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用集总参数电路模型来近似地描述实际电路是有条件的，它要求实际电路的尺寸要远小于电路工作时电磁波的波长。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886C56-9F5C-4E9E-B04E-20ECB7067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98" y="860974"/>
            <a:ext cx="3399843" cy="25680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A553A9-C65F-0565-DA36-38B7EEE4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01" y="875441"/>
            <a:ext cx="3692847" cy="25849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0D8A2B-456F-7871-6FCA-EC42283766BA}"/>
              </a:ext>
            </a:extLst>
          </p:cNvPr>
          <p:cNvSpPr txBox="1"/>
          <p:nvPr/>
        </p:nvSpPr>
        <p:spPr>
          <a:xfrm>
            <a:off x="5148345" y="142408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抽象理想化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BF6530B-1F4F-83B1-A5D0-E8A99C477E0D}"/>
              </a:ext>
            </a:extLst>
          </p:cNvPr>
          <p:cNvSpPr/>
          <p:nvPr/>
        </p:nvSpPr>
        <p:spPr>
          <a:xfrm>
            <a:off x="4780595" y="1941632"/>
            <a:ext cx="2202569" cy="484632"/>
          </a:xfrm>
          <a:prstGeom prst="rightArrow">
            <a:avLst>
              <a:gd name="adj1" fmla="val 4449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68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7067CC2-0E53-274C-CF0A-D23432448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0534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基尔霍夫电流定律 </a:t>
            </a:r>
            <a:r>
              <a:rPr kumimoji="1" lang="en-US" altLang="zh-CN" sz="32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(KCL)</a:t>
            </a:r>
          </a:p>
        </p:txBody>
      </p:sp>
      <p:sp>
        <p:nvSpPr>
          <p:cNvPr id="3" name="Text Box 20">
            <a:extLst>
              <a:ext uri="{FF2B5EF4-FFF2-40B4-BE49-F238E27FC236}">
                <a16:creationId xmlns:a16="http://schemas.microsoft.com/office/drawing/2014/main" id="{CD037D4C-E631-EF08-3965-4AE969B4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987" y="3622676"/>
            <a:ext cx="4321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令流出为“</a:t>
            </a:r>
            <a:r>
              <a:rPr kumimoji="1" lang="en-US" altLang="zh-CN" sz="32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”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，有：</a:t>
            </a: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19B4C85F-1E62-B943-8D3F-83118DAA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27856"/>
            <a:ext cx="11256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在集总参数电路中，任意时刻，对任意结点流出（或流入）该结点电流的代数和等于零。</a:t>
            </a:r>
          </a:p>
        </p:txBody>
      </p:sp>
      <p:graphicFrame>
        <p:nvGraphicFramePr>
          <p:cNvPr id="5" name="Object 49">
            <a:extLst>
              <a:ext uri="{FF2B5EF4-FFF2-40B4-BE49-F238E27FC236}">
                <a16:creationId xmlns:a16="http://schemas.microsoft.com/office/drawing/2014/main" id="{CD6BD67D-9442-C3C7-9B20-739821088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9865"/>
              </p:ext>
            </p:extLst>
          </p:nvPr>
        </p:nvGraphicFramePr>
        <p:xfrm>
          <a:off x="4803774" y="2558257"/>
          <a:ext cx="3403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00032" imgH="142830" progId="Equation.3">
                  <p:embed/>
                </p:oleObj>
              </mc:Choice>
              <mc:Fallback>
                <p:oleObj name="公式" r:id="rId4" imgW="1000032" imgH="142830" progId="Equation.3">
                  <p:embed/>
                  <p:pic>
                    <p:nvPicPr>
                      <p:cNvPr id="247857" name="Object 49">
                        <a:extLst>
                          <a:ext uri="{FF2B5EF4-FFF2-40B4-BE49-F238E27FC236}">
                            <a16:creationId xmlns:a16="http://schemas.microsoft.com/office/drawing/2014/main" id="{E700E5C7-B98F-962D-6F14-20292574D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4" y="2558257"/>
                        <a:ext cx="3403600" cy="628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0" descr="羊皮纸">
            <a:extLst>
              <a:ext uri="{FF2B5EF4-FFF2-40B4-BE49-F238E27FC236}">
                <a16:creationId xmlns:a16="http://schemas.microsoft.com/office/drawing/2014/main" id="{11343D1E-5EEE-D330-A1C4-26333156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612" y="1874045"/>
            <a:ext cx="1187450" cy="2665412"/>
          </a:xfrm>
          <a:prstGeom prst="wedgeRectCallout">
            <a:avLst>
              <a:gd name="adj1" fmla="val -133690"/>
              <a:gd name="adj2" fmla="val -16708"/>
            </a:avLst>
          </a:prstGeom>
          <a:blipFill dpi="0" rotWithShape="1">
            <a:blip r:embed="rId6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流进的电流等于流出的电流</a:t>
            </a:r>
            <a:endParaRPr kumimoji="1"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  <p:grpSp>
        <p:nvGrpSpPr>
          <p:cNvPr id="7" name="Group 66">
            <a:extLst>
              <a:ext uri="{FF2B5EF4-FFF2-40B4-BE49-F238E27FC236}">
                <a16:creationId xmlns:a16="http://schemas.microsoft.com/office/drawing/2014/main" id="{AC121A02-10C2-DB8C-8A40-C19923B82F9E}"/>
              </a:ext>
            </a:extLst>
          </p:cNvPr>
          <p:cNvGrpSpPr>
            <a:grpSpLocks/>
          </p:cNvGrpSpPr>
          <p:nvPr/>
        </p:nvGrpSpPr>
        <p:grpSpPr bwMode="auto">
          <a:xfrm>
            <a:off x="825450" y="2872582"/>
            <a:ext cx="3384550" cy="2609850"/>
            <a:chOff x="385" y="2149"/>
            <a:chExt cx="2132" cy="1644"/>
          </a:xfrm>
        </p:grpSpPr>
        <p:sp>
          <p:nvSpPr>
            <p:cNvPr id="8" name="Line 51">
              <a:extLst>
                <a:ext uri="{FF2B5EF4-FFF2-40B4-BE49-F238E27FC236}">
                  <a16:creationId xmlns:a16="http://schemas.microsoft.com/office/drawing/2014/main" id="{BFADA685-B06E-EA61-A3FF-C239D3429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" y="2886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9" name="Line 52">
              <a:extLst>
                <a:ext uri="{FF2B5EF4-FFF2-40B4-BE49-F238E27FC236}">
                  <a16:creationId xmlns:a16="http://schemas.microsoft.com/office/drawing/2014/main" id="{1D08D368-5673-A847-4829-AF5729E5C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160"/>
              <a:ext cx="726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CCB733D2-BD00-EA01-CCD9-5A0284E0D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2886"/>
              <a:ext cx="544" cy="90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1" name="Line 54">
              <a:extLst>
                <a:ext uri="{FF2B5EF4-FFF2-40B4-BE49-F238E27FC236}">
                  <a16:creationId xmlns:a16="http://schemas.microsoft.com/office/drawing/2014/main" id="{9C339A95-D3A7-7D16-2AA3-6E3A6416B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2205"/>
              <a:ext cx="408" cy="6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2" name="Line 55">
              <a:extLst>
                <a:ext uri="{FF2B5EF4-FFF2-40B4-BE49-F238E27FC236}">
                  <a16:creationId xmlns:a16="http://schemas.microsoft.com/office/drawing/2014/main" id="{37A2B675-B426-38B2-5700-4D5331209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886"/>
              <a:ext cx="998" cy="72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3" name="Line 56">
              <a:extLst>
                <a:ext uri="{FF2B5EF4-FFF2-40B4-BE49-F238E27FC236}">
                  <a16:creationId xmlns:a16="http://schemas.microsoft.com/office/drawing/2014/main" id="{7B1D4CE5-2B58-8D3D-83EF-963BA965B6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2387"/>
              <a:ext cx="227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4" name="Line 57">
              <a:extLst>
                <a:ext uri="{FF2B5EF4-FFF2-40B4-BE49-F238E27FC236}">
                  <a16:creationId xmlns:a16="http://schemas.microsoft.com/office/drawing/2014/main" id="{235F5BB1-4C9F-6FE0-2143-0D7F42931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10" y="3067"/>
              <a:ext cx="499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5" name="Line 58">
              <a:extLst>
                <a:ext uri="{FF2B5EF4-FFF2-40B4-BE49-F238E27FC236}">
                  <a16:creationId xmlns:a16="http://schemas.microsoft.com/office/drawing/2014/main" id="{FDC41FD1-A6AD-AA5D-2558-6145CB42B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3203"/>
              <a:ext cx="27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6" name="Line 59">
              <a:extLst>
                <a:ext uri="{FF2B5EF4-FFF2-40B4-BE49-F238E27FC236}">
                  <a16:creationId xmlns:a16="http://schemas.microsoft.com/office/drawing/2014/main" id="{AAE87BDB-67CA-A0CB-4DA9-14627D7F6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2976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sp>
          <p:nvSpPr>
            <p:cNvPr id="17" name="Line 60">
              <a:extLst>
                <a:ext uri="{FF2B5EF4-FFF2-40B4-BE49-F238E27FC236}">
                  <a16:creationId xmlns:a16="http://schemas.microsoft.com/office/drawing/2014/main" id="{1515D7BF-07A8-A06D-75BB-CE5B77C6F2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20" y="2251"/>
              <a:ext cx="363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endParaRPr>
            </a:p>
          </p:txBody>
        </p:sp>
        <p:graphicFrame>
          <p:nvGraphicFramePr>
            <p:cNvPr id="18" name="Object 61">
              <a:extLst>
                <a:ext uri="{FF2B5EF4-FFF2-40B4-BE49-F238E27FC236}">
                  <a16:creationId xmlns:a16="http://schemas.microsoft.com/office/drawing/2014/main" id="{DBC52710-CE52-8095-11D5-B89ED3BC75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0" y="2456"/>
            <a:ext cx="24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0" imgH="123930" progId="Equation.3">
                    <p:embed/>
                  </p:oleObj>
                </mc:Choice>
                <mc:Fallback>
                  <p:oleObj name="公式" r:id="rId7" imgW="0" imgH="123930" progId="Equation.3">
                    <p:embed/>
                    <p:pic>
                      <p:nvPicPr>
                        <p:cNvPr id="81943" name="Object 61">
                          <a:extLst>
                            <a:ext uri="{FF2B5EF4-FFF2-40B4-BE49-F238E27FC236}">
                              <a16:creationId xmlns:a16="http://schemas.microsoft.com/office/drawing/2014/main" id="{40EEB8B7-242E-6230-D9B0-7347A867EB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0" y="2456"/>
                          <a:ext cx="247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62">
              <a:extLst>
                <a:ext uri="{FF2B5EF4-FFF2-40B4-BE49-F238E27FC236}">
                  <a16:creationId xmlns:a16="http://schemas.microsoft.com/office/drawing/2014/main" id="{5214C729-98D5-523E-F05D-081F51201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5" y="2149"/>
            <a:ext cx="275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9455" imgH="123930" progId="Equation.3">
                    <p:embed/>
                  </p:oleObj>
                </mc:Choice>
                <mc:Fallback>
                  <p:oleObj name="公式" r:id="rId9" imgW="9455" imgH="123930" progId="Equation.3">
                    <p:embed/>
                    <p:pic>
                      <p:nvPicPr>
                        <p:cNvPr id="81944" name="Object 62">
                          <a:extLst>
                            <a:ext uri="{FF2B5EF4-FFF2-40B4-BE49-F238E27FC236}">
                              <a16:creationId xmlns:a16="http://schemas.microsoft.com/office/drawing/2014/main" id="{7F249BBE-A963-2E7E-A438-D4A7A7E303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149"/>
                          <a:ext cx="275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3">
              <a:extLst>
                <a:ext uri="{FF2B5EF4-FFF2-40B4-BE49-F238E27FC236}">
                  <a16:creationId xmlns:a16="http://schemas.microsoft.com/office/drawing/2014/main" id="{63965A3E-3EE0-E4F5-CA7C-DA154266AE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909"/>
            <a:ext cx="30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8634" imgH="123930" progId="Equation.3">
                    <p:embed/>
                  </p:oleObj>
                </mc:Choice>
                <mc:Fallback>
                  <p:oleObj name="公式" r:id="rId11" imgW="28634" imgH="123930" progId="Equation.3">
                    <p:embed/>
                    <p:pic>
                      <p:nvPicPr>
                        <p:cNvPr id="81945" name="Object 63">
                          <a:extLst>
                            <a:ext uri="{FF2B5EF4-FFF2-40B4-BE49-F238E27FC236}">
                              <a16:creationId xmlns:a16="http://schemas.microsoft.com/office/drawing/2014/main" id="{A5891FB3-DC21-CF77-F6A8-B87D3E813A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909"/>
                          <a:ext cx="30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64">
              <a:extLst>
                <a:ext uri="{FF2B5EF4-FFF2-40B4-BE49-F238E27FC236}">
                  <a16:creationId xmlns:a16="http://schemas.microsoft.com/office/drawing/2014/main" id="{491D19A3-0A45-1639-BE6B-44B16A699E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1" y="3283"/>
            <a:ext cx="27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9455" imgH="123930" progId="Equation.3">
                    <p:embed/>
                  </p:oleObj>
                </mc:Choice>
                <mc:Fallback>
                  <p:oleObj name="公式" r:id="rId13" imgW="9455" imgH="123930" progId="Equation.3">
                    <p:embed/>
                    <p:pic>
                      <p:nvPicPr>
                        <p:cNvPr id="81946" name="Object 64">
                          <a:extLst>
                            <a:ext uri="{FF2B5EF4-FFF2-40B4-BE49-F238E27FC236}">
                              <a16:creationId xmlns:a16="http://schemas.microsoft.com/office/drawing/2014/main" id="{6A9142F9-F0E0-885D-1659-DD5653B6FE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3283"/>
                          <a:ext cx="274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5">
              <a:extLst>
                <a:ext uri="{FF2B5EF4-FFF2-40B4-BE49-F238E27FC236}">
                  <a16:creationId xmlns:a16="http://schemas.microsoft.com/office/drawing/2014/main" id="{A4C264A7-5D6E-83C3-D229-0EB1E07F4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3181"/>
            <a:ext cx="302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8634" imgH="123930" progId="Equation.3">
                    <p:embed/>
                  </p:oleObj>
                </mc:Choice>
                <mc:Fallback>
                  <p:oleObj name="公式" r:id="rId15" imgW="28634" imgH="123930" progId="Equation.3">
                    <p:embed/>
                    <p:pic>
                      <p:nvPicPr>
                        <p:cNvPr id="81947" name="Object 65">
                          <a:extLst>
                            <a:ext uri="{FF2B5EF4-FFF2-40B4-BE49-F238E27FC236}">
                              <a16:creationId xmlns:a16="http://schemas.microsoft.com/office/drawing/2014/main" id="{2E0614A7-0025-9610-E03F-23EB5514B5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181"/>
                          <a:ext cx="302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Object 67">
            <a:extLst>
              <a:ext uri="{FF2B5EF4-FFF2-40B4-BE49-F238E27FC236}">
                <a16:creationId xmlns:a16="http://schemas.microsoft.com/office/drawing/2014/main" id="{58CB2267-79C0-BA33-BA8E-084BAD3DF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025556"/>
              </p:ext>
            </p:extLst>
          </p:nvPr>
        </p:nvGraphicFramePr>
        <p:xfrm>
          <a:off x="4779912" y="4383881"/>
          <a:ext cx="46085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43101" imgH="114210" progId="Equation.3">
                  <p:embed/>
                </p:oleObj>
              </mc:Choice>
              <mc:Fallback>
                <p:oleObj name="Equation" r:id="rId17" imgW="1343101" imgH="114210" progId="Equation.3">
                  <p:embed/>
                  <p:pic>
                    <p:nvPicPr>
                      <p:cNvPr id="247875" name="Object 67">
                        <a:extLst>
                          <a:ext uri="{FF2B5EF4-FFF2-40B4-BE49-F238E27FC236}">
                            <a16:creationId xmlns:a16="http://schemas.microsoft.com/office/drawing/2014/main" id="{DC565273-37D8-AD57-1785-ED741F537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12" y="4383881"/>
                        <a:ext cx="4608512" cy="585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8">
            <a:extLst>
              <a:ext uri="{FF2B5EF4-FFF2-40B4-BE49-F238E27FC236}">
                <a16:creationId xmlns:a16="http://schemas.microsoft.com/office/drawing/2014/main" id="{0763BA4F-581C-ACCB-F399-B34B4FEBA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247573"/>
              </p:ext>
            </p:extLst>
          </p:nvPr>
        </p:nvGraphicFramePr>
        <p:xfrm>
          <a:off x="4779912" y="5219699"/>
          <a:ext cx="35671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19212" imgH="114210" progId="Equation.3">
                  <p:embed/>
                </p:oleObj>
              </mc:Choice>
              <mc:Fallback>
                <p:oleObj name="Equation" r:id="rId19" imgW="1019212" imgH="114210" progId="Equation.3">
                  <p:embed/>
                  <p:pic>
                    <p:nvPicPr>
                      <p:cNvPr id="247876" name="Object 68">
                        <a:extLst>
                          <a:ext uri="{FF2B5EF4-FFF2-40B4-BE49-F238E27FC236}">
                            <a16:creationId xmlns:a16="http://schemas.microsoft.com/office/drawing/2014/main" id="{A6376449-4ADB-488B-54FF-EEC9724E39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12" y="5219699"/>
                        <a:ext cx="3567113" cy="585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37EDF11D-08FD-BA44-8D65-645969A9C013}"/>
              </a:ext>
            </a:extLst>
          </p:cNvPr>
          <p:cNvSpPr txBox="1"/>
          <p:nvPr/>
        </p:nvSpPr>
        <p:spPr>
          <a:xfrm>
            <a:off x="3166219" y="3429000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i1</a:t>
            </a:r>
            <a:endParaRPr lang="zh-CN" altLang="en-US" sz="3200">
              <a:solidFill>
                <a:schemeClr val="bg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46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0">
            <a:extLst>
              <a:ext uri="{FF2B5EF4-FFF2-40B4-BE49-F238E27FC236}">
                <a16:creationId xmlns:a16="http://schemas.microsoft.com/office/drawing/2014/main" id="{A34D2A41-116D-7587-10D8-EC18BCF868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822688"/>
              </p:ext>
            </p:extLst>
          </p:nvPr>
        </p:nvGraphicFramePr>
        <p:xfrm>
          <a:off x="2030490" y="1013896"/>
          <a:ext cx="302418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09588" imgH="123930" progId="Equation.3">
                  <p:embed/>
                </p:oleObj>
              </mc:Choice>
              <mc:Fallback>
                <p:oleObj name="公式" r:id="rId2" imgW="809588" imgH="123930" progId="Equation.3">
                  <p:embed/>
                  <p:pic>
                    <p:nvPicPr>
                      <p:cNvPr id="248882" name="Object 50">
                        <a:extLst>
                          <a:ext uri="{FF2B5EF4-FFF2-40B4-BE49-F238E27FC236}">
                            <a16:creationId xmlns:a16="http://schemas.microsoft.com/office/drawing/2014/main" id="{E677BF74-2DF9-14E6-3044-0AB0E5D8C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90" y="1013896"/>
                        <a:ext cx="3024188" cy="6397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3">
            <a:extLst>
              <a:ext uri="{FF2B5EF4-FFF2-40B4-BE49-F238E27FC236}">
                <a16:creationId xmlns:a16="http://schemas.microsoft.com/office/drawing/2014/main" id="{B13C042D-AA48-7CC5-DA7F-CB5C03348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719828"/>
              </p:ext>
            </p:extLst>
          </p:nvPr>
        </p:nvGraphicFramePr>
        <p:xfrm>
          <a:off x="1670128" y="1734621"/>
          <a:ext cx="34559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61943" imgH="123930" progId="Equation.3">
                  <p:embed/>
                </p:oleObj>
              </mc:Choice>
              <mc:Fallback>
                <p:oleObj name="公式" r:id="rId4" imgW="961943" imgH="123930" progId="Equation.3">
                  <p:embed/>
                  <p:pic>
                    <p:nvPicPr>
                      <p:cNvPr id="248885" name="Object 53">
                        <a:extLst>
                          <a:ext uri="{FF2B5EF4-FFF2-40B4-BE49-F238E27FC236}">
                            <a16:creationId xmlns:a16="http://schemas.microsoft.com/office/drawing/2014/main" id="{3BCCAAB8-1FF0-D9EE-AA91-9E7BDB965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128" y="1734621"/>
                        <a:ext cx="3455987" cy="625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4">
            <a:extLst>
              <a:ext uri="{FF2B5EF4-FFF2-40B4-BE49-F238E27FC236}">
                <a16:creationId xmlns:a16="http://schemas.microsoft.com/office/drawing/2014/main" id="{CC5EABDF-4250-762A-D655-B9326B53B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51509"/>
              </p:ext>
            </p:extLst>
          </p:nvPr>
        </p:nvGraphicFramePr>
        <p:xfrm>
          <a:off x="2174953" y="2453758"/>
          <a:ext cx="29289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09588" imgH="123930" progId="Equation.3">
                  <p:embed/>
                </p:oleObj>
              </mc:Choice>
              <mc:Fallback>
                <p:oleObj name="公式" r:id="rId6" imgW="809588" imgH="123930" progId="Equation.3">
                  <p:embed/>
                  <p:pic>
                    <p:nvPicPr>
                      <p:cNvPr id="248886" name="Object 54">
                        <a:extLst>
                          <a:ext uri="{FF2B5EF4-FFF2-40B4-BE49-F238E27FC236}">
                            <a16:creationId xmlns:a16="http://schemas.microsoft.com/office/drawing/2014/main" id="{0726BD9D-AB7B-A441-074B-D0C145BFCB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53" y="2453758"/>
                        <a:ext cx="2928937" cy="619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5">
            <a:extLst>
              <a:ext uri="{FF2B5EF4-FFF2-40B4-BE49-F238E27FC236}">
                <a16:creationId xmlns:a16="http://schemas.microsoft.com/office/drawing/2014/main" id="{70546443-9324-FDCE-DF8B-3EB6DF92F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328" y="3174483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三式相加得：</a:t>
            </a:r>
          </a:p>
        </p:txBody>
      </p:sp>
      <p:graphicFrame>
        <p:nvGraphicFramePr>
          <p:cNvPr id="6" name="Object 56">
            <a:extLst>
              <a:ext uri="{FF2B5EF4-FFF2-40B4-BE49-F238E27FC236}">
                <a16:creationId xmlns:a16="http://schemas.microsoft.com/office/drawing/2014/main" id="{6EDF735C-A7A9-DBF7-98AE-3FAC5F263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033649"/>
              </p:ext>
            </p:extLst>
          </p:nvPr>
        </p:nvGraphicFramePr>
        <p:xfrm>
          <a:off x="2103515" y="3893621"/>
          <a:ext cx="29289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09588" imgH="123930" progId="Equation.3">
                  <p:embed/>
                </p:oleObj>
              </mc:Choice>
              <mc:Fallback>
                <p:oleObj name="公式" r:id="rId10" imgW="809588" imgH="123930" progId="Equation.3">
                  <p:embed/>
                  <p:pic>
                    <p:nvPicPr>
                      <p:cNvPr id="248888" name="Object 56">
                        <a:extLst>
                          <a:ext uri="{FF2B5EF4-FFF2-40B4-BE49-F238E27FC236}">
                            <a16:creationId xmlns:a16="http://schemas.microsoft.com/office/drawing/2014/main" id="{E4AF4B68-325F-AF12-FF06-9EE73E829F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515" y="3893621"/>
                        <a:ext cx="2928938" cy="6175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8">
            <a:extLst>
              <a:ext uri="{FF2B5EF4-FFF2-40B4-BE49-F238E27FC236}">
                <a16:creationId xmlns:a16="http://schemas.microsoft.com/office/drawing/2014/main" id="{7E54D001-6EC1-6BA7-7A90-442CCB30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29" y="5213803"/>
            <a:ext cx="10605541" cy="63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推广：</a:t>
            </a:r>
            <a:r>
              <a:rPr kumimoji="1" lang="en-US" altLang="zh-CN" sz="32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KCL</a:t>
            </a:r>
            <a:r>
              <a:rPr kumimoji="1"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可以应用于电路中包围多个结点的任一闭合面。</a:t>
            </a:r>
          </a:p>
        </p:txBody>
      </p:sp>
      <p:grpSp>
        <p:nvGrpSpPr>
          <p:cNvPr id="8" name="Group 77">
            <a:extLst>
              <a:ext uri="{FF2B5EF4-FFF2-40B4-BE49-F238E27FC236}">
                <a16:creationId xmlns:a16="http://schemas.microsoft.com/office/drawing/2014/main" id="{3550E5CC-0DB0-07E4-D6DD-B558CA09A550}"/>
              </a:ext>
            </a:extLst>
          </p:cNvPr>
          <p:cNvGrpSpPr>
            <a:grpSpLocks/>
          </p:cNvGrpSpPr>
          <p:nvPr/>
        </p:nvGrpSpPr>
        <p:grpSpPr bwMode="auto">
          <a:xfrm>
            <a:off x="7029528" y="1189315"/>
            <a:ext cx="3249612" cy="3271837"/>
            <a:chOff x="2653" y="925"/>
            <a:chExt cx="2047" cy="2061"/>
          </a:xfrm>
        </p:grpSpPr>
        <p:sp>
          <p:nvSpPr>
            <p:cNvPr id="9" name="Rectangle 78">
              <a:extLst>
                <a:ext uri="{FF2B5EF4-FFF2-40B4-BE49-F238E27FC236}">
                  <a16:creationId xmlns:a16="http://schemas.microsoft.com/office/drawing/2014/main" id="{53F308D2-3932-A683-5E34-FC0CDFB4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298"/>
              <a:ext cx="771" cy="1360"/>
            </a:xfrm>
            <a:prstGeom prst="rect">
              <a:avLst/>
            </a:prstGeom>
            <a:noFill/>
            <a:ln w="28575" algn="ctr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10" name="Line 79">
              <a:extLst>
                <a:ext uri="{FF2B5EF4-FFF2-40B4-BE49-F238E27FC236}">
                  <a16:creationId xmlns:a16="http://schemas.microsoft.com/office/drawing/2014/main" id="{E540FEF3-E57F-CFB3-8DB6-369EDC7C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29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Line 80">
              <a:extLst>
                <a:ext uri="{FF2B5EF4-FFF2-40B4-BE49-F238E27FC236}">
                  <a16:creationId xmlns:a16="http://schemas.microsoft.com/office/drawing/2014/main" id="{0C6E2162-9198-7FA7-4DBC-ECE3CDD87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97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" name="Line 81">
              <a:extLst>
                <a:ext uri="{FF2B5EF4-FFF2-40B4-BE49-F238E27FC236}">
                  <a16:creationId xmlns:a16="http://schemas.microsoft.com/office/drawing/2014/main" id="{27770C63-E744-CFFD-0EA7-4F736C688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265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Line 82">
              <a:extLst>
                <a:ext uri="{FF2B5EF4-FFF2-40B4-BE49-F238E27FC236}">
                  <a16:creationId xmlns:a16="http://schemas.microsoft.com/office/drawing/2014/main" id="{5EB67386-7E34-0FBC-8803-07895C3F5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388"/>
              <a:ext cx="363" cy="0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71488DEB-52C4-2010-B7DA-D47755C2E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2758"/>
              <a:ext cx="363" cy="0"/>
            </a:xfrm>
            <a:prstGeom prst="line">
              <a:avLst/>
            </a:prstGeom>
            <a:noFill/>
            <a:ln w="666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6FF189A6-523A-30E3-1DD1-CBC467034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7" y="2111"/>
              <a:ext cx="405" cy="0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" name="Line 85">
              <a:extLst>
                <a:ext uri="{FF2B5EF4-FFF2-40B4-BE49-F238E27FC236}">
                  <a16:creationId xmlns:a16="http://schemas.microsoft.com/office/drawing/2014/main" id="{ED1F2860-612A-C0A0-A1A5-42BD05799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2115"/>
              <a:ext cx="0" cy="363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Line 86">
              <a:extLst>
                <a:ext uri="{FF2B5EF4-FFF2-40B4-BE49-F238E27FC236}">
                  <a16:creationId xmlns:a16="http://schemas.microsoft.com/office/drawing/2014/main" id="{AE79A18E-46EA-33F7-D78C-EC19D0ED8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1388"/>
              <a:ext cx="0" cy="364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" name="Line 87">
              <a:extLst>
                <a:ext uri="{FF2B5EF4-FFF2-40B4-BE49-F238E27FC236}">
                  <a16:creationId xmlns:a16="http://schemas.microsoft.com/office/drawing/2014/main" id="{A0025CCD-0E07-2A28-4808-8E8A691F5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297"/>
              <a:ext cx="0" cy="364"/>
            </a:xfrm>
            <a:prstGeom prst="line">
              <a:avLst/>
            </a:prstGeom>
            <a:noFill/>
            <a:ln w="730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" name="Text Box 88">
              <a:extLst>
                <a:ext uri="{FF2B5EF4-FFF2-40B4-BE49-F238E27FC236}">
                  <a16:creationId xmlns:a16="http://schemas.microsoft.com/office/drawing/2014/main" id="{88EF5B0E-E8DB-0A2C-73BB-D78CF90E3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93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8001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2573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7145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1717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 </a:t>
              </a:r>
            </a:p>
          </p:txBody>
        </p:sp>
        <p:sp>
          <p:nvSpPr>
            <p:cNvPr id="20" name="Text Box 89">
              <a:extLst>
                <a:ext uri="{FF2B5EF4-FFF2-40B4-BE49-F238E27FC236}">
                  <a16:creationId xmlns:a16="http://schemas.microsoft.com/office/drawing/2014/main" id="{28B455BC-D25B-D279-DA60-BA3608BE9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5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8001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2573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7145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171700" indent="-3429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3 </a:t>
              </a:r>
            </a:p>
          </p:txBody>
        </p:sp>
        <p:sp>
          <p:nvSpPr>
            <p:cNvPr id="21" name="Rectangle 90">
              <a:extLst>
                <a:ext uri="{FF2B5EF4-FFF2-40B4-BE49-F238E27FC236}">
                  <a16:creationId xmlns:a16="http://schemas.microsoft.com/office/drawing/2014/main" id="{6E6F2F1A-DB81-809E-D11B-16190641C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7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graphicFrame>
          <p:nvGraphicFramePr>
            <p:cNvPr id="22" name="Object 91">
              <a:extLst>
                <a:ext uri="{FF2B5EF4-FFF2-40B4-BE49-F238E27FC236}">
                  <a16:creationId xmlns:a16="http://schemas.microsoft.com/office/drawing/2014/main" id="{0F0D9648-9B00-233C-D9DC-0E1C7A741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2115"/>
            <a:ext cx="253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9455" imgH="123930" progId="Equation.3">
                    <p:embed/>
                  </p:oleObj>
                </mc:Choice>
                <mc:Fallback>
                  <p:oleObj name="公式" r:id="rId12" imgW="9455" imgH="123930" progId="Equation.3">
                    <p:embed/>
                    <p:pic>
                      <p:nvPicPr>
                        <p:cNvPr id="82974" name="Object 91">
                          <a:extLst>
                            <a:ext uri="{FF2B5EF4-FFF2-40B4-BE49-F238E27FC236}">
                              <a16:creationId xmlns:a16="http://schemas.microsoft.com/office/drawing/2014/main" id="{C693DAFA-AAE7-579F-63B3-0D9A12E70C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115"/>
                          <a:ext cx="253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92">
              <a:extLst>
                <a:ext uri="{FF2B5EF4-FFF2-40B4-BE49-F238E27FC236}">
                  <a16:creationId xmlns:a16="http://schemas.microsoft.com/office/drawing/2014/main" id="{EB35E14F-774D-2821-94CD-397918643C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1253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8634" imgH="123930" progId="Equation.3">
                    <p:embed/>
                  </p:oleObj>
                </mc:Choice>
                <mc:Fallback>
                  <p:oleObj name="公式" r:id="rId14" imgW="28634" imgH="123930" progId="Equation.3">
                    <p:embed/>
                    <p:pic>
                      <p:nvPicPr>
                        <p:cNvPr id="82975" name="Object 92">
                          <a:extLst>
                            <a:ext uri="{FF2B5EF4-FFF2-40B4-BE49-F238E27FC236}">
                              <a16:creationId xmlns:a16="http://schemas.microsoft.com/office/drawing/2014/main" id="{63BBFE66-1BEF-FB89-90E5-E3D071F7BF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253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93">
              <a:extLst>
                <a:ext uri="{FF2B5EF4-FFF2-40B4-BE49-F238E27FC236}">
                  <a16:creationId xmlns:a16="http://schemas.microsoft.com/office/drawing/2014/main" id="{E616F44D-5AB5-8935-C0CA-1973154E47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344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8634" imgH="123930" progId="Equation.3">
                    <p:embed/>
                  </p:oleObj>
                </mc:Choice>
                <mc:Fallback>
                  <p:oleObj name="公式" r:id="rId16" imgW="28634" imgH="123930" progId="Equation.3">
                    <p:embed/>
                    <p:pic>
                      <p:nvPicPr>
                        <p:cNvPr id="82976" name="Object 93">
                          <a:extLst>
                            <a:ext uri="{FF2B5EF4-FFF2-40B4-BE49-F238E27FC236}">
                              <a16:creationId xmlns:a16="http://schemas.microsoft.com/office/drawing/2014/main" id="{12BC8091-EAA3-3A72-E3C4-E0146553B1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44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94">
              <a:extLst>
                <a:ext uri="{FF2B5EF4-FFF2-40B4-BE49-F238E27FC236}">
                  <a16:creationId xmlns:a16="http://schemas.microsoft.com/office/drawing/2014/main" id="{419AC190-1121-B98F-6B48-476A608B15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6" y="925"/>
            <a:ext cx="227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0" imgH="123930" progId="Equation.3">
                    <p:embed/>
                  </p:oleObj>
                </mc:Choice>
                <mc:Fallback>
                  <p:oleObj name="公式" r:id="rId18" imgW="0" imgH="123930" progId="Equation.3">
                    <p:embed/>
                    <p:pic>
                      <p:nvPicPr>
                        <p:cNvPr id="82977" name="Object 94">
                          <a:extLst>
                            <a:ext uri="{FF2B5EF4-FFF2-40B4-BE49-F238E27FC236}">
                              <a16:creationId xmlns:a16="http://schemas.microsoft.com/office/drawing/2014/main" id="{DA69ECDD-1E33-5347-FD59-F1E65F950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925"/>
                          <a:ext cx="227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95">
              <a:extLst>
                <a:ext uri="{FF2B5EF4-FFF2-40B4-BE49-F238E27FC236}">
                  <a16:creationId xmlns:a16="http://schemas.microsoft.com/office/drawing/2014/main" id="{F7DF2DB5-65B6-B165-AAC5-00346A5FE1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6" y="2230"/>
            <a:ext cx="25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9455" imgH="123930" progId="Equation.3">
                    <p:embed/>
                  </p:oleObj>
                </mc:Choice>
                <mc:Fallback>
                  <p:oleObj name="公式" r:id="rId20" imgW="9455" imgH="123930" progId="Equation.3">
                    <p:embed/>
                    <p:pic>
                      <p:nvPicPr>
                        <p:cNvPr id="82978" name="Object 95">
                          <a:extLst>
                            <a:ext uri="{FF2B5EF4-FFF2-40B4-BE49-F238E27FC236}">
                              <a16:creationId xmlns:a16="http://schemas.microsoft.com/office/drawing/2014/main" id="{FAD19019-CCFE-AB3B-DE08-970B2BE3C3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2230"/>
                          <a:ext cx="252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96">
              <a:extLst>
                <a:ext uri="{FF2B5EF4-FFF2-40B4-BE49-F238E27FC236}">
                  <a16:creationId xmlns:a16="http://schemas.microsoft.com/office/drawing/2014/main" id="{A38DC27C-EEB7-F348-1F2E-F67DEA764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595"/>
            <a:ext cx="2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28634" imgH="123930" progId="Equation.3">
                    <p:embed/>
                  </p:oleObj>
                </mc:Choice>
                <mc:Fallback>
                  <p:oleObj name="公式" r:id="rId22" imgW="28634" imgH="123930" progId="Equation.3">
                    <p:embed/>
                    <p:pic>
                      <p:nvPicPr>
                        <p:cNvPr id="82979" name="Object 96">
                          <a:extLst>
                            <a:ext uri="{FF2B5EF4-FFF2-40B4-BE49-F238E27FC236}">
                              <a16:creationId xmlns:a16="http://schemas.microsoft.com/office/drawing/2014/main" id="{50FCF1D3-1173-0E85-5213-02FEF2746C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595"/>
                          <a:ext cx="278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97">
              <a:extLst>
                <a:ext uri="{FF2B5EF4-FFF2-40B4-BE49-F238E27FC236}">
                  <a16:creationId xmlns:a16="http://schemas.microsoft.com/office/drawing/2014/main" id="{7288A2E3-B52D-B5B9-694A-F2EE63314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9" name="Rectangle 98">
              <a:extLst>
                <a:ext uri="{FF2B5EF4-FFF2-40B4-BE49-F238E27FC236}">
                  <a16:creationId xmlns:a16="http://schemas.microsoft.com/office/drawing/2014/main" id="{09BF358E-43EF-4E60-BC0C-042E9D6ED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21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0" name="Rectangle 99">
              <a:extLst>
                <a:ext uri="{FF2B5EF4-FFF2-40B4-BE49-F238E27FC236}">
                  <a16:creationId xmlns:a16="http://schemas.microsoft.com/office/drawing/2014/main" id="{F2F5D63C-2C59-4BA1-7536-2FA0F00B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4" name="Group 114">
            <a:extLst>
              <a:ext uri="{FF2B5EF4-FFF2-40B4-BE49-F238E27FC236}">
                <a16:creationId xmlns:a16="http://schemas.microsoft.com/office/drawing/2014/main" id="{F0EC2233-20BF-E163-B2CE-B01DD771F797}"/>
              </a:ext>
            </a:extLst>
          </p:cNvPr>
          <p:cNvGrpSpPr>
            <a:grpSpLocks/>
          </p:cNvGrpSpPr>
          <p:nvPr/>
        </p:nvGrpSpPr>
        <p:grpSpPr bwMode="auto">
          <a:xfrm>
            <a:off x="7893128" y="1333777"/>
            <a:ext cx="2701925" cy="3167063"/>
            <a:chOff x="3787" y="618"/>
            <a:chExt cx="1702" cy="1995"/>
          </a:xfrm>
        </p:grpSpPr>
        <p:sp>
          <p:nvSpPr>
            <p:cNvPr id="35" name="Oval 59">
              <a:extLst>
                <a:ext uri="{FF2B5EF4-FFF2-40B4-BE49-F238E27FC236}">
                  <a16:creationId xmlns:a16="http://schemas.microsoft.com/office/drawing/2014/main" id="{339AF26E-BDB6-EA68-8A11-E4DB018CC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618"/>
              <a:ext cx="1452" cy="1995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36" name="Text Box 113">
              <a:extLst>
                <a:ext uri="{FF2B5EF4-FFF2-40B4-BE49-F238E27FC236}">
                  <a16:creationId xmlns:a16="http://schemas.microsoft.com/office/drawing/2014/main" id="{C7FEA521-A083-6F1F-A31A-09AFB4F00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1842"/>
              <a:ext cx="250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S</a:t>
              </a:r>
              <a:endParaRPr kumimoji="1"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3830A99A-CB2A-094C-B3C6-0A87C2697717}"/>
              </a:ext>
            </a:extLst>
          </p:cNvPr>
          <p:cNvSpPr txBox="1"/>
          <p:nvPr/>
        </p:nvSpPr>
        <p:spPr>
          <a:xfrm>
            <a:off x="7579359" y="117495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i1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7E196CF-A8D9-74F5-5541-13EE35D93640}"/>
              </a:ext>
            </a:extLst>
          </p:cNvPr>
          <p:cNvSpPr txBox="1"/>
          <p:nvPr/>
        </p:nvSpPr>
        <p:spPr>
          <a:xfrm>
            <a:off x="7556578" y="224735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i2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55648E0-FA01-D456-8693-8DD71E3CD007}"/>
              </a:ext>
            </a:extLst>
          </p:cNvPr>
          <p:cNvSpPr txBox="1"/>
          <p:nvPr/>
        </p:nvSpPr>
        <p:spPr>
          <a:xfrm>
            <a:off x="7571921" y="3305335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i3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3752F67-E9D9-1FA3-E6FB-DF2CB9591D37}"/>
              </a:ext>
            </a:extLst>
          </p:cNvPr>
          <p:cNvSpPr txBox="1"/>
          <p:nvPr/>
        </p:nvSpPr>
        <p:spPr>
          <a:xfrm>
            <a:off x="8667313" y="1875839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i4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B6CB24-5492-29D5-42CF-9B68F86DCB3E}"/>
              </a:ext>
            </a:extLst>
          </p:cNvPr>
          <p:cNvSpPr txBox="1"/>
          <p:nvPr/>
        </p:nvSpPr>
        <p:spPr>
          <a:xfrm>
            <a:off x="8618099" y="3173856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i5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1CF391-1B24-DA1D-DE1E-7BB2EC65CDE3}"/>
              </a:ext>
            </a:extLst>
          </p:cNvPr>
          <p:cNvSpPr txBox="1"/>
          <p:nvPr/>
        </p:nvSpPr>
        <p:spPr>
          <a:xfrm>
            <a:off x="9830434" y="1754970"/>
            <a:ext cx="566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i6</a:t>
            </a:r>
            <a:endParaRPr lang="zh-CN" altLang="en-US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CEC9E614-433D-3049-ADE7-8BE68FB0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0534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571500" indent="-5715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基尔霍夫电流定律 </a:t>
            </a:r>
            <a:r>
              <a:rPr kumimoji="1" lang="en-US" altLang="zh-CN" sz="32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(KCL)</a:t>
            </a:r>
          </a:p>
        </p:txBody>
      </p:sp>
    </p:spTree>
    <p:extLst>
      <p:ext uri="{BB962C8B-B14F-4D97-AF65-F5344CB8AC3E}">
        <p14:creationId xmlns:p14="http://schemas.microsoft.com/office/powerpoint/2010/main" val="214255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">
            <a:extLst>
              <a:ext uri="{FF2B5EF4-FFF2-40B4-BE49-F238E27FC236}">
                <a16:creationId xmlns:a16="http://schemas.microsoft.com/office/drawing/2014/main" id="{8DA01A62-25F7-F1A0-D27C-EC10AB481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35" y="1757275"/>
            <a:ext cx="11199006" cy="122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sz="3200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KCL</a:t>
            </a:r>
            <a:r>
              <a:rPr kumimoji="1" lang="zh-CN" altLang="en-US" sz="320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是电荷守恒和电流连续性原理在电路中任意结点处的反映；</a:t>
            </a:r>
          </a:p>
        </p:txBody>
      </p:sp>
      <p:sp>
        <p:nvSpPr>
          <p:cNvPr id="3" name="Text Box 35">
            <a:extLst>
              <a:ext uri="{FF2B5EF4-FFF2-40B4-BE49-F238E27FC236}">
                <a16:creationId xmlns:a16="http://schemas.microsoft.com/office/drawing/2014/main" id="{18A7F1D5-596C-6CAB-87B9-F8FE1ACD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91" y="3266771"/>
            <a:ext cx="11199006" cy="122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 sz="3200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KCL</a:t>
            </a:r>
            <a:r>
              <a:rPr kumimoji="1" lang="zh-CN" altLang="en-US" sz="320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表示结点处支路电流间的约束，与支路上的元件性质无关；</a:t>
            </a:r>
          </a:p>
        </p:txBody>
      </p:sp>
      <p:sp>
        <p:nvSpPr>
          <p:cNvPr id="4" name="Text Box 36">
            <a:extLst>
              <a:ext uri="{FF2B5EF4-FFF2-40B4-BE49-F238E27FC236}">
                <a16:creationId xmlns:a16="http://schemas.microsoft.com/office/drawing/2014/main" id="{1ED95C96-54A4-0498-F736-C313E4621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91" y="4776267"/>
            <a:ext cx="11498809" cy="63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3"/>
            </a:pPr>
            <a:r>
              <a:rPr kumimoji="1" lang="en-US" altLang="zh-CN" sz="3200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KCL</a:t>
            </a:r>
            <a:r>
              <a:rPr kumimoji="1" lang="zh-CN" altLang="en-US" sz="320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方程是按电流参考方向列写的，与电流的实际方向无关。</a:t>
            </a:r>
          </a:p>
        </p:txBody>
      </p:sp>
      <p:sp>
        <p:nvSpPr>
          <p:cNvPr id="7" name="Text Box 45">
            <a:extLst>
              <a:ext uri="{FF2B5EF4-FFF2-40B4-BE49-F238E27FC236}">
                <a16:creationId xmlns:a16="http://schemas.microsoft.com/office/drawing/2014/main" id="{AF42BF65-DF6C-9F94-5ACB-C8C59483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35" y="504452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基尔霍夫电流定律</a:t>
            </a:r>
            <a:r>
              <a:rPr lang="zh-CN" altLang="en-US" sz="4000" b="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</a:t>
            </a:r>
          </a:p>
        </p:txBody>
      </p:sp>
    </p:spTree>
    <p:extLst>
      <p:ext uri="{BB962C8B-B14F-4D97-AF65-F5344CB8AC3E}">
        <p14:creationId xmlns:p14="http://schemas.microsoft.com/office/powerpoint/2010/main" val="280235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492259DC-9E2B-701D-33FF-121B378A2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graphicFrame>
        <p:nvGraphicFramePr>
          <p:cNvPr id="3" name="Object 80">
            <a:extLst>
              <a:ext uri="{FF2B5EF4-FFF2-40B4-BE49-F238E27FC236}">
                <a16:creationId xmlns:a16="http://schemas.microsoft.com/office/drawing/2014/main" id="{8A51DA74-C610-1C1D-698B-16CD4A4DC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15118"/>
              </p:ext>
            </p:extLst>
          </p:nvPr>
        </p:nvGraphicFramePr>
        <p:xfrm>
          <a:off x="684213" y="2392361"/>
          <a:ext cx="36004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9212" imgH="142830" progId="Equation.3">
                  <p:embed/>
                </p:oleObj>
              </mc:Choice>
              <mc:Fallback>
                <p:oleObj name="公式" r:id="rId4" imgW="1019212" imgH="142830" progId="Equation.3">
                  <p:embed/>
                  <p:pic>
                    <p:nvPicPr>
                      <p:cNvPr id="249936" name="Object 80">
                        <a:extLst>
                          <a:ext uri="{FF2B5EF4-FFF2-40B4-BE49-F238E27FC236}">
                            <a16:creationId xmlns:a16="http://schemas.microsoft.com/office/drawing/2014/main" id="{CCDEB41B-34AF-FF85-50D9-0179BBFB2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92361"/>
                        <a:ext cx="3600450" cy="6588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96">
            <a:extLst>
              <a:ext uri="{FF2B5EF4-FFF2-40B4-BE49-F238E27FC236}">
                <a16:creationId xmlns:a16="http://schemas.microsoft.com/office/drawing/2014/main" id="{817621CE-21A1-647C-4097-20CCE5CD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52880"/>
            <a:ext cx="352901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FontTx/>
              <a:buAutoNum type="circleNumDbPlain"/>
            </a:pP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标定各元件电压参考方向     </a:t>
            </a:r>
          </a:p>
        </p:txBody>
      </p:sp>
      <p:sp>
        <p:nvSpPr>
          <p:cNvPr id="5" name="Text Box 197">
            <a:extLst>
              <a:ext uri="{FF2B5EF4-FFF2-40B4-BE49-F238E27FC236}">
                <a16:creationId xmlns:a16="http://schemas.microsoft.com/office/drawing/2014/main" id="{28DE9302-FF7B-DA92-B0D4-FE23F13D0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61" y="4879636"/>
            <a:ext cx="38893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选定回路绕行方向，顺时针或逆时针</a:t>
            </a:r>
            <a:endParaRPr kumimoji="1" lang="en-US" altLang="zh-CN">
              <a:solidFill>
                <a:schemeClr val="tx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  <a:sym typeface="Symbol" panose="05050102010706020507" pitchFamily="18" charset="2"/>
            </a:endParaRPr>
          </a:p>
        </p:txBody>
      </p:sp>
      <p:grpSp>
        <p:nvGrpSpPr>
          <p:cNvPr id="6" name="Group 198">
            <a:extLst>
              <a:ext uri="{FF2B5EF4-FFF2-40B4-BE49-F238E27FC236}">
                <a16:creationId xmlns:a16="http://schemas.microsoft.com/office/drawing/2014/main" id="{E6771990-3D79-AD7E-C019-129AC6ECF1CD}"/>
              </a:ext>
            </a:extLst>
          </p:cNvPr>
          <p:cNvGrpSpPr>
            <a:grpSpLocks/>
          </p:cNvGrpSpPr>
          <p:nvPr/>
        </p:nvGrpSpPr>
        <p:grpSpPr bwMode="auto">
          <a:xfrm>
            <a:off x="5289004" y="2426858"/>
            <a:ext cx="6058550" cy="3899071"/>
            <a:chOff x="2699" y="2341"/>
            <a:chExt cx="2494" cy="1586"/>
          </a:xfrm>
        </p:grpSpPr>
        <p:sp>
          <p:nvSpPr>
            <p:cNvPr id="7" name="Oval 199">
              <a:extLst>
                <a:ext uri="{FF2B5EF4-FFF2-40B4-BE49-F238E27FC236}">
                  <a16:creationId xmlns:a16="http://schemas.microsoft.com/office/drawing/2014/main" id="{2C378C88-7F64-B52D-50C5-E958C8F5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333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Oval 200">
              <a:extLst>
                <a:ext uri="{FF2B5EF4-FFF2-40B4-BE49-F238E27FC236}">
                  <a16:creationId xmlns:a16="http://schemas.microsoft.com/office/drawing/2014/main" id="{0ABE6712-65ED-06D2-0AFA-96268B695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201">
              <a:extLst>
                <a:ext uri="{FF2B5EF4-FFF2-40B4-BE49-F238E27FC236}">
                  <a16:creationId xmlns:a16="http://schemas.microsoft.com/office/drawing/2014/main" id="{FDD05B68-6ECA-52CC-9D6B-933A26205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432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202">
              <a:extLst>
                <a:ext uri="{FF2B5EF4-FFF2-40B4-BE49-F238E27FC236}">
                  <a16:creationId xmlns:a16="http://schemas.microsoft.com/office/drawing/2014/main" id="{5A067ADC-0E88-5E0E-D67C-85D21640A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521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203">
              <a:extLst>
                <a:ext uri="{FF2B5EF4-FFF2-40B4-BE49-F238E27FC236}">
                  <a16:creationId xmlns:a16="http://schemas.microsoft.com/office/drawing/2014/main" id="{500A2393-9034-134B-F747-3760C449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43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204">
              <a:extLst>
                <a:ext uri="{FF2B5EF4-FFF2-40B4-BE49-F238E27FC236}">
                  <a16:creationId xmlns:a16="http://schemas.microsoft.com/office/drawing/2014/main" id="{D93FAA90-7CE6-492F-00D1-B112C5B38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3521"/>
              <a:ext cx="226" cy="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205">
              <a:extLst>
                <a:ext uri="{FF2B5EF4-FFF2-40B4-BE49-F238E27FC236}">
                  <a16:creationId xmlns:a16="http://schemas.microsoft.com/office/drawing/2014/main" id="{DE19A0A5-8BDC-5A1F-8748-002DD5F18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2341"/>
              <a:ext cx="226" cy="8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206">
              <a:extLst>
                <a:ext uri="{FF2B5EF4-FFF2-40B4-BE49-F238E27FC236}">
                  <a16:creationId xmlns:a16="http://schemas.microsoft.com/office/drawing/2014/main" id="{046533BE-6692-04E6-6B9F-9993D7248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521"/>
              <a:ext cx="232" cy="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207">
              <a:extLst>
                <a:ext uri="{FF2B5EF4-FFF2-40B4-BE49-F238E27FC236}">
                  <a16:creationId xmlns:a16="http://schemas.microsoft.com/office/drawing/2014/main" id="{6B66B289-C2A4-21DF-D2EA-DB1D957F8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341"/>
              <a:ext cx="199" cy="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208">
              <a:extLst>
                <a:ext uri="{FF2B5EF4-FFF2-40B4-BE49-F238E27FC236}">
                  <a16:creationId xmlns:a16="http://schemas.microsoft.com/office/drawing/2014/main" id="{90D7A613-D794-9F40-145F-048564749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840"/>
              <a:ext cx="0" cy="28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209">
              <a:extLst>
                <a:ext uri="{FF2B5EF4-FFF2-40B4-BE49-F238E27FC236}">
                  <a16:creationId xmlns:a16="http://schemas.microsoft.com/office/drawing/2014/main" id="{7D422B96-BAA8-45DA-D66E-93127AF5F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5" y="3430"/>
              <a:ext cx="263" cy="2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210">
              <a:extLst>
                <a:ext uri="{FF2B5EF4-FFF2-40B4-BE49-F238E27FC236}">
                  <a16:creationId xmlns:a16="http://schemas.microsoft.com/office/drawing/2014/main" id="{EEE8C0AA-9584-3F16-8245-6DB965452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523"/>
              <a:ext cx="309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211">
              <a:extLst>
                <a:ext uri="{FF2B5EF4-FFF2-40B4-BE49-F238E27FC236}">
                  <a16:creationId xmlns:a16="http://schemas.microsoft.com/office/drawing/2014/main" id="{3849CF0C-F96E-E66F-2F45-32675D0F7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1" y="2523"/>
              <a:ext cx="0" cy="281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212">
              <a:extLst>
                <a:ext uri="{FF2B5EF4-FFF2-40B4-BE49-F238E27FC236}">
                  <a16:creationId xmlns:a16="http://schemas.microsoft.com/office/drawing/2014/main" id="{0F2066F1-EC5F-0191-2C12-283F96666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2761"/>
              <a:ext cx="40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1" name="Text Box 213">
              <a:extLst>
                <a:ext uri="{FF2B5EF4-FFF2-40B4-BE49-F238E27FC236}">
                  <a16:creationId xmlns:a16="http://schemas.microsoft.com/office/drawing/2014/main" id="{A18514ED-1A7C-D39C-8B89-4C5C0E7AA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2418"/>
              <a:ext cx="22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2" name="Text Box 214">
              <a:extLst>
                <a:ext uri="{FF2B5EF4-FFF2-40B4-BE49-F238E27FC236}">
                  <a16:creationId xmlns:a16="http://schemas.microsoft.com/office/drawing/2014/main" id="{BE931BC0-120E-1597-C7F3-AC1E9665C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2625"/>
              <a:ext cx="4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S1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" name="Text Box 215">
              <a:extLst>
                <a:ext uri="{FF2B5EF4-FFF2-40B4-BE49-F238E27FC236}">
                  <a16:creationId xmlns:a16="http://schemas.microsoft.com/office/drawing/2014/main" id="{84BADBF9-6219-A748-FC40-B27CE9C6D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124"/>
              <a:ext cx="4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4" name="Text Box 216">
              <a:extLst>
                <a:ext uri="{FF2B5EF4-FFF2-40B4-BE49-F238E27FC236}">
                  <a16:creationId xmlns:a16="http://schemas.microsoft.com/office/drawing/2014/main" id="{815138E5-96EB-3D1F-2CE2-34074C35C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25"/>
              <a:ext cx="4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5" name="Text Box 217">
              <a:extLst>
                <a:ext uri="{FF2B5EF4-FFF2-40B4-BE49-F238E27FC236}">
                  <a16:creationId xmlns:a16="http://schemas.microsoft.com/office/drawing/2014/main" id="{D6100F72-0F0F-4770-0D0B-98E4DA20D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42"/>
              <a:ext cx="1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26" name="Text Box 218">
              <a:extLst>
                <a:ext uri="{FF2B5EF4-FFF2-40B4-BE49-F238E27FC236}">
                  <a16:creationId xmlns:a16="http://schemas.microsoft.com/office/drawing/2014/main" id="{680949BF-F2A5-9F7D-719F-245F8F52C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578"/>
              <a:ext cx="3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27" name="Text Box 219">
              <a:extLst>
                <a:ext uri="{FF2B5EF4-FFF2-40B4-BE49-F238E27FC236}">
                  <a16:creationId xmlns:a16="http://schemas.microsoft.com/office/drawing/2014/main" id="{49AA9A58-99C3-FF9F-511A-98F151F61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714"/>
              <a:ext cx="47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S4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8" name="Text Box 220">
              <a:extLst>
                <a:ext uri="{FF2B5EF4-FFF2-40B4-BE49-F238E27FC236}">
                  <a16:creationId xmlns:a16="http://schemas.microsoft.com/office/drawing/2014/main" id="{D5DDAD3B-EDAB-9921-5EF1-CC71ED209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169"/>
              <a:ext cx="4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9" name="Text Box 221">
              <a:extLst>
                <a:ext uri="{FF2B5EF4-FFF2-40B4-BE49-F238E27FC236}">
                  <a16:creationId xmlns:a16="http://schemas.microsoft.com/office/drawing/2014/main" id="{201CBA0A-4489-AB8C-B6BF-6456D9E8A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534"/>
              <a:ext cx="29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0" name="Text Box 222">
              <a:extLst>
                <a:ext uri="{FF2B5EF4-FFF2-40B4-BE49-F238E27FC236}">
                  <a16:creationId xmlns:a16="http://schemas.microsoft.com/office/drawing/2014/main" id="{FD254A1B-E575-2439-797F-FD2A2163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2806"/>
              <a:ext cx="39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1" name="Text Box 223">
              <a:extLst>
                <a:ext uri="{FF2B5EF4-FFF2-40B4-BE49-F238E27FC236}">
                  <a16:creationId xmlns:a16="http://schemas.microsoft.com/office/drawing/2014/main" id="{45B0DE93-ED37-EA8D-F3E0-57569724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580"/>
              <a:ext cx="43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" name="Text Box 224">
              <a:extLst>
                <a:ext uri="{FF2B5EF4-FFF2-40B4-BE49-F238E27FC236}">
                  <a16:creationId xmlns:a16="http://schemas.microsoft.com/office/drawing/2014/main" id="{D6881ED5-2D45-3B27-D097-01F1EDF80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534"/>
              <a:ext cx="32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3" name="Text Box 225">
              <a:extLst>
                <a:ext uri="{FF2B5EF4-FFF2-40B4-BE49-F238E27FC236}">
                  <a16:creationId xmlns:a16="http://schemas.microsoft.com/office/drawing/2014/main" id="{4B41B534-8CFE-8E39-B452-84C0FB17F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3" y="2665"/>
              <a:ext cx="22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800" b="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" name="Text Box 226">
              <a:extLst>
                <a:ext uri="{FF2B5EF4-FFF2-40B4-BE49-F238E27FC236}">
                  <a16:creationId xmlns:a16="http://schemas.microsoft.com/office/drawing/2014/main" id="{179BE02C-5866-94D7-2A3E-67DF412B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716"/>
              <a:ext cx="1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0">
                  <a:latin typeface="Times New Roman" panose="02020603050405020304" pitchFamily="18" charset="0"/>
                  <a:ea typeface="三极芯片体 超粗" panose="00000705000000000000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35" name="Line 227">
              <a:extLst>
                <a:ext uri="{FF2B5EF4-FFF2-40B4-BE49-F238E27FC236}">
                  <a16:creationId xmlns:a16="http://schemas.microsoft.com/office/drawing/2014/main" id="{C7B61F5D-FDD7-11AC-9A0E-6AF047F28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43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28">
              <a:extLst>
                <a:ext uri="{FF2B5EF4-FFF2-40B4-BE49-F238E27FC236}">
                  <a16:creationId xmlns:a16="http://schemas.microsoft.com/office/drawing/2014/main" id="{966F132F-DD87-63EF-546D-4A32678F8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74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229">
              <a:extLst>
                <a:ext uri="{FF2B5EF4-FFF2-40B4-BE49-F238E27FC236}">
                  <a16:creationId xmlns:a16="http://schemas.microsoft.com/office/drawing/2014/main" id="{C1ADBEF3-C67B-4E3A-A082-61475593D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43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30">
              <a:extLst>
                <a:ext uri="{FF2B5EF4-FFF2-40B4-BE49-F238E27FC236}">
                  <a16:creationId xmlns:a16="http://schemas.microsoft.com/office/drawing/2014/main" id="{C6D8DBF8-5AD2-FB80-6985-3C042E4B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3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231">
              <a:extLst>
                <a:ext uri="{FF2B5EF4-FFF2-40B4-BE49-F238E27FC236}">
                  <a16:creationId xmlns:a16="http://schemas.microsoft.com/office/drawing/2014/main" id="{B1A18DAF-1353-0025-0419-DDBDC305C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02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ea typeface="三极芯片体 超粗" panose="00000705000000000000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 Box 235" descr="斜纹布">
            <a:extLst>
              <a:ext uri="{FF2B5EF4-FFF2-40B4-BE49-F238E27FC236}">
                <a16:creationId xmlns:a16="http://schemas.microsoft.com/office/drawing/2014/main" id="{3D471992-470F-6C32-42D1-5BAB301B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20" y="1125646"/>
            <a:ext cx="10952265" cy="1117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8575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在</a:t>
            </a:r>
            <a:r>
              <a:rPr kumimoji="1" lang="zh-CN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集总参数电路中，任一时刻，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沿任一</a:t>
            </a:r>
            <a:r>
              <a:rPr kumimoji="1" lang="zh-CN" altLang="en-US" sz="28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回路</a:t>
            </a:r>
            <a:r>
              <a:rPr kumimoji="1"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，所有支路电压的代数和恒等于零</a:t>
            </a:r>
            <a:r>
              <a:rPr kumimoji="1" lang="zh-CN" altLang="zh-CN" sz="28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。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97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9718116-2214-C365-8194-475BC2521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9508" y="4675811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0"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–U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S1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S4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3200" b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" name="Text Box 65">
            <a:extLst>
              <a:ext uri="{FF2B5EF4-FFF2-40B4-BE49-F238E27FC236}">
                <a16:creationId xmlns:a16="http://schemas.microsoft.com/office/drawing/2014/main" id="{E76F9534-6C40-0048-2742-F2BD0C085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946" y="5323511"/>
            <a:ext cx="475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S4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200" b="0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+U</a:t>
            </a:r>
            <a:r>
              <a:rPr kumimoji="1" lang="en-US" altLang="zh-CN" sz="3200" b="0" baseline="-2500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S1</a:t>
            </a:r>
            <a:r>
              <a:rPr kumimoji="1" lang="en-US" altLang="zh-CN" sz="3200" b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Text Box 66">
            <a:extLst>
              <a:ext uri="{FF2B5EF4-FFF2-40B4-BE49-F238E27FC236}">
                <a16:creationId xmlns:a16="http://schemas.microsoft.com/office/drawing/2014/main" id="{4080AE9C-881D-6112-7CFF-2DA6F3E4C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20" y="5352086"/>
            <a:ext cx="122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或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: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" name="Text Box 67">
            <a:extLst>
              <a:ext uri="{FF2B5EF4-FFF2-40B4-BE49-F238E27FC236}">
                <a16:creationId xmlns:a16="http://schemas.microsoft.com/office/drawing/2014/main" id="{9EBD1F88-0B35-0D5C-2DD1-8EB793781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483" y="5899773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–R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+R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–R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+R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=U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S1</a:t>
            </a:r>
            <a:r>
              <a:rPr kumimoji="1" lang="en-US" altLang="zh-CN" sz="3200" b="0" i="1">
                <a:latin typeface="Times New Roman" panose="02020603050405020304" pitchFamily="18" charset="0"/>
                <a:sym typeface="Symbol" panose="05050102010706020507" pitchFamily="18" charset="2"/>
              </a:rPr>
              <a:t>–U</a:t>
            </a:r>
            <a:r>
              <a:rPr kumimoji="1" lang="en-US" altLang="zh-CN" sz="3200" b="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S4</a:t>
            </a:r>
            <a:endParaRPr kumimoji="1" lang="en-US" altLang="zh-CN" sz="3200" b="0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6" name="Group 136">
            <a:extLst>
              <a:ext uri="{FF2B5EF4-FFF2-40B4-BE49-F238E27FC236}">
                <a16:creationId xmlns:a16="http://schemas.microsoft.com/office/drawing/2014/main" id="{D574C1AD-EC42-5A0C-F8AB-26ED333CAE81}"/>
              </a:ext>
            </a:extLst>
          </p:cNvPr>
          <p:cNvGrpSpPr>
            <a:grpSpLocks/>
          </p:cNvGrpSpPr>
          <p:nvPr/>
        </p:nvGrpSpPr>
        <p:grpSpPr bwMode="auto">
          <a:xfrm>
            <a:off x="3415554" y="1111250"/>
            <a:ext cx="5108367" cy="3550274"/>
            <a:chOff x="295" y="392"/>
            <a:chExt cx="2670" cy="1869"/>
          </a:xfrm>
        </p:grpSpPr>
        <p:grpSp>
          <p:nvGrpSpPr>
            <p:cNvPr id="7" name="Group 77">
              <a:extLst>
                <a:ext uri="{FF2B5EF4-FFF2-40B4-BE49-F238E27FC236}">
                  <a16:creationId xmlns:a16="http://schemas.microsoft.com/office/drawing/2014/main" id="{2297C02E-7483-66E3-1F71-CB36BD47F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" y="890"/>
              <a:ext cx="311" cy="516"/>
              <a:chOff x="1673" y="401"/>
              <a:chExt cx="311" cy="516"/>
            </a:xfrm>
          </p:grpSpPr>
          <p:sp>
            <p:nvSpPr>
              <p:cNvPr id="62" name="Line 78">
                <a:extLst>
                  <a:ext uri="{FF2B5EF4-FFF2-40B4-BE49-F238E27FC236}">
                    <a16:creationId xmlns:a16="http://schemas.microsoft.com/office/drawing/2014/main" id="{A7E84588-0214-606B-6EED-00978411A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79">
                <a:extLst>
                  <a:ext uri="{FF2B5EF4-FFF2-40B4-BE49-F238E27FC236}">
                    <a16:creationId xmlns:a16="http://schemas.microsoft.com/office/drawing/2014/main" id="{5B6CC165-DCD8-101B-A306-41F62B774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80">
                <a:extLst>
                  <a:ext uri="{FF2B5EF4-FFF2-40B4-BE49-F238E27FC236}">
                    <a16:creationId xmlns:a16="http://schemas.microsoft.com/office/drawing/2014/main" id="{3B9779E7-E49C-AFE9-318B-4FDB6C54D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Text Box 81">
                <a:extLst>
                  <a:ext uri="{FF2B5EF4-FFF2-40B4-BE49-F238E27FC236}">
                    <a16:creationId xmlns:a16="http://schemas.microsoft.com/office/drawing/2014/main" id="{A2F5BDFF-ED88-68C6-CB48-84FB83383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8" name="Group 82">
              <a:extLst>
                <a:ext uri="{FF2B5EF4-FFF2-40B4-BE49-F238E27FC236}">
                  <a16:creationId xmlns:a16="http://schemas.microsoft.com/office/drawing/2014/main" id="{786E3E3D-C5B3-EF0C-D5DD-F6191D0A1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253"/>
              <a:ext cx="311" cy="516"/>
              <a:chOff x="1673" y="401"/>
              <a:chExt cx="311" cy="516"/>
            </a:xfrm>
          </p:grpSpPr>
          <p:sp>
            <p:nvSpPr>
              <p:cNvPr id="58" name="Line 83">
                <a:extLst>
                  <a:ext uri="{FF2B5EF4-FFF2-40B4-BE49-F238E27FC236}">
                    <a16:creationId xmlns:a16="http://schemas.microsoft.com/office/drawing/2014/main" id="{A4FA31A0-05DF-A147-6A6B-70B7893F0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84">
                <a:extLst>
                  <a:ext uri="{FF2B5EF4-FFF2-40B4-BE49-F238E27FC236}">
                    <a16:creationId xmlns:a16="http://schemas.microsoft.com/office/drawing/2014/main" id="{E73ABD91-8D8E-DA84-84D5-0B22E4BE1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85">
                <a:extLst>
                  <a:ext uri="{FF2B5EF4-FFF2-40B4-BE49-F238E27FC236}">
                    <a16:creationId xmlns:a16="http://schemas.microsoft.com/office/drawing/2014/main" id="{35715317-FBDB-A1B8-78A6-2F15D56F6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Text Box 86">
                <a:extLst>
                  <a:ext uri="{FF2B5EF4-FFF2-40B4-BE49-F238E27FC236}">
                    <a16:creationId xmlns:a16="http://schemas.microsoft.com/office/drawing/2014/main" id="{6CEDF1F9-12FF-C27A-5DA2-126ED60D3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9" name="Group 87">
              <a:extLst>
                <a:ext uri="{FF2B5EF4-FFF2-40B4-BE49-F238E27FC236}">
                  <a16:creationId xmlns:a16="http://schemas.microsoft.com/office/drawing/2014/main" id="{881970A1-C0DB-AE0F-3DB9-9E1F4DE84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92"/>
              <a:ext cx="667" cy="288"/>
              <a:chOff x="3291" y="1678"/>
              <a:chExt cx="667" cy="288"/>
            </a:xfrm>
          </p:grpSpPr>
          <p:sp>
            <p:nvSpPr>
              <p:cNvPr id="53" name="Line 88">
                <a:extLst>
                  <a:ext uri="{FF2B5EF4-FFF2-40B4-BE49-F238E27FC236}">
                    <a16:creationId xmlns:a16="http://schemas.microsoft.com/office/drawing/2014/main" id="{84E5DC78-928B-E782-FCA3-95F1791D8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1824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4" name="Group 89">
                <a:extLst>
                  <a:ext uri="{FF2B5EF4-FFF2-40B4-BE49-F238E27FC236}">
                    <a16:creationId xmlns:a16="http://schemas.microsoft.com/office/drawing/2014/main" id="{DAED73F2-3A1D-19E1-75E6-FD3CF8ADD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1" y="1728"/>
                <a:ext cx="168" cy="168"/>
                <a:chOff x="3303" y="1716"/>
                <a:chExt cx="168" cy="168"/>
              </a:xfrm>
            </p:grpSpPr>
            <p:sp>
              <p:nvSpPr>
                <p:cNvPr id="56" name="Line 90">
                  <a:extLst>
                    <a:ext uri="{FF2B5EF4-FFF2-40B4-BE49-F238E27FC236}">
                      <a16:creationId xmlns:a16="http://schemas.microsoft.com/office/drawing/2014/main" id="{B72BA797-2C10-6473-73D4-7B5D1945B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91">
                  <a:extLst>
                    <a:ext uri="{FF2B5EF4-FFF2-40B4-BE49-F238E27FC236}">
                      <a16:creationId xmlns:a16="http://schemas.microsoft.com/office/drawing/2014/main" id="{F198DBD6-ADD8-9A1E-8E06-67729178E3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" name="Text Box 92">
                <a:extLst>
                  <a:ext uri="{FF2B5EF4-FFF2-40B4-BE49-F238E27FC236}">
                    <a16:creationId xmlns:a16="http://schemas.microsoft.com/office/drawing/2014/main" id="{C292210A-1983-9841-F73A-996C3564A8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9" y="1678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6C01C815-6352-5723-69BA-A31A3B99F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843"/>
              <a:ext cx="583" cy="288"/>
              <a:chOff x="1408" y="3696"/>
              <a:chExt cx="583" cy="288"/>
            </a:xfrm>
          </p:grpSpPr>
          <p:grpSp>
            <p:nvGrpSpPr>
              <p:cNvPr id="48" name="Group 94">
                <a:extLst>
                  <a:ext uri="{FF2B5EF4-FFF2-40B4-BE49-F238E27FC236}">
                    <a16:creationId xmlns:a16="http://schemas.microsoft.com/office/drawing/2014/main" id="{8CBA6F05-D31F-CF69-CC2F-65BE6F3707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3760"/>
                <a:ext cx="168" cy="168"/>
                <a:chOff x="3303" y="1716"/>
                <a:chExt cx="168" cy="168"/>
              </a:xfrm>
            </p:grpSpPr>
            <p:sp>
              <p:nvSpPr>
                <p:cNvPr id="51" name="Line 95">
                  <a:extLst>
                    <a:ext uri="{FF2B5EF4-FFF2-40B4-BE49-F238E27FC236}">
                      <a16:creationId xmlns:a16="http://schemas.microsoft.com/office/drawing/2014/main" id="{DB3EC998-B4F3-DD45-EEF2-C72FBF9452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96">
                  <a:extLst>
                    <a:ext uri="{FF2B5EF4-FFF2-40B4-BE49-F238E27FC236}">
                      <a16:creationId xmlns:a16="http://schemas.microsoft.com/office/drawing/2014/main" id="{1F65760F-8D0E-21A7-8655-844669E63E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" name="Text Box 97">
                <a:extLst>
                  <a:ext uri="{FF2B5EF4-FFF2-40B4-BE49-F238E27FC236}">
                    <a16:creationId xmlns:a16="http://schemas.microsoft.com/office/drawing/2014/main" id="{F856835B-253C-BF1D-B0D1-25C7451E1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0" name="Line 98">
                <a:extLst>
                  <a:ext uri="{FF2B5EF4-FFF2-40B4-BE49-F238E27FC236}">
                    <a16:creationId xmlns:a16="http://schemas.microsoft.com/office/drawing/2014/main" id="{A8D3DDD7-944D-7A6E-DA22-73AF2A70D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8" y="3856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99">
              <a:extLst>
                <a:ext uri="{FF2B5EF4-FFF2-40B4-BE49-F238E27FC236}">
                  <a16:creationId xmlns:a16="http://schemas.microsoft.com/office/drawing/2014/main" id="{67722B11-46E7-95FD-0F19-F7380E867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" y="1098"/>
              <a:ext cx="599" cy="387"/>
              <a:chOff x="4980" y="1457"/>
              <a:chExt cx="500" cy="460"/>
            </a:xfrm>
          </p:grpSpPr>
          <p:sp>
            <p:nvSpPr>
              <p:cNvPr id="46" name="Arc 100">
                <a:extLst>
                  <a:ext uri="{FF2B5EF4-FFF2-40B4-BE49-F238E27FC236}">
                    <a16:creationId xmlns:a16="http://schemas.microsoft.com/office/drawing/2014/main" id="{FF6A7D9C-3A08-F4B5-2BE6-981B6D484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1457"/>
                <a:ext cx="500" cy="42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600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</a:path>
                  <a:path w="43200" h="43200" stroke="0" extrusionOk="0">
                    <a:moveTo>
                      <a:pt x="21600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635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101">
                <a:extLst>
                  <a:ext uri="{FF2B5EF4-FFF2-40B4-BE49-F238E27FC236}">
                    <a16:creationId xmlns:a16="http://schemas.microsoft.com/office/drawing/2014/main" id="{8C007D3F-7C1A-35E0-46B4-D91F4D48D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" y="1528"/>
                <a:ext cx="116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2" name="Group 102">
              <a:extLst>
                <a:ext uri="{FF2B5EF4-FFF2-40B4-BE49-F238E27FC236}">
                  <a16:creationId xmlns:a16="http://schemas.microsoft.com/office/drawing/2014/main" id="{864B7786-EA9A-231D-6501-23FC084A4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618"/>
              <a:ext cx="2494" cy="1643"/>
              <a:chOff x="2699" y="2341"/>
              <a:chExt cx="2494" cy="1643"/>
            </a:xfrm>
          </p:grpSpPr>
          <p:sp>
            <p:nvSpPr>
              <p:cNvPr id="13" name="Oval 103">
                <a:extLst>
                  <a:ext uri="{FF2B5EF4-FFF2-40B4-BE49-F238E27FC236}">
                    <a16:creationId xmlns:a16="http://schemas.microsoft.com/office/drawing/2014/main" id="{F42F6314-DE5D-5AE0-8EED-94BB311AB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33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solidFill>
                    <a:srgbClr val="FFFF00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4" name="Oval 104">
                <a:extLst>
                  <a:ext uri="{FF2B5EF4-FFF2-40B4-BE49-F238E27FC236}">
                    <a16:creationId xmlns:a16="http://schemas.microsoft.com/office/drawing/2014/main" id="{1F8CCCE0-AE12-70D2-23B4-502A63013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solidFill>
                    <a:srgbClr val="FFFF00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5" name="Line 105">
                <a:extLst>
                  <a:ext uri="{FF2B5EF4-FFF2-40B4-BE49-F238E27FC236}">
                    <a16:creationId xmlns:a16="http://schemas.microsoft.com/office/drawing/2014/main" id="{F5A2A3BE-1477-0F10-3FB1-505E8940E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2432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06">
                <a:extLst>
                  <a:ext uri="{FF2B5EF4-FFF2-40B4-BE49-F238E27FC236}">
                    <a16:creationId xmlns:a16="http://schemas.microsoft.com/office/drawing/2014/main" id="{FAFEACF7-B394-347A-0586-4DB71210B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521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7">
                <a:extLst>
                  <a:ext uri="{FF2B5EF4-FFF2-40B4-BE49-F238E27FC236}">
                    <a16:creationId xmlns:a16="http://schemas.microsoft.com/office/drawing/2014/main" id="{70E5F695-E021-50AB-7440-D8125C916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08">
                <a:extLst>
                  <a:ext uri="{FF2B5EF4-FFF2-40B4-BE49-F238E27FC236}">
                    <a16:creationId xmlns:a16="http://schemas.microsoft.com/office/drawing/2014/main" id="{F4623BF8-F0A9-A64E-3572-DFC94CDAD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3521"/>
                <a:ext cx="226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09">
                <a:extLst>
                  <a:ext uri="{FF2B5EF4-FFF2-40B4-BE49-F238E27FC236}">
                    <a16:creationId xmlns:a16="http://schemas.microsoft.com/office/drawing/2014/main" id="{7E854B67-668A-431E-8F3A-0EF035B51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7" y="2341"/>
                <a:ext cx="226" cy="8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10">
                <a:extLst>
                  <a:ext uri="{FF2B5EF4-FFF2-40B4-BE49-F238E27FC236}">
                    <a16:creationId xmlns:a16="http://schemas.microsoft.com/office/drawing/2014/main" id="{A862DCF7-9FA1-6F28-DB93-F538CDD99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7" y="3521"/>
                <a:ext cx="232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11">
                <a:extLst>
                  <a:ext uri="{FF2B5EF4-FFF2-40B4-BE49-F238E27FC236}">
                    <a16:creationId xmlns:a16="http://schemas.microsoft.com/office/drawing/2014/main" id="{9AA76688-B8A1-40AF-AA8D-C8AADC1BA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341"/>
                <a:ext cx="199" cy="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12">
                <a:extLst>
                  <a:ext uri="{FF2B5EF4-FFF2-40B4-BE49-F238E27FC236}">
                    <a16:creationId xmlns:a16="http://schemas.microsoft.com/office/drawing/2014/main" id="{3523C925-2328-2B0A-5D4C-6668DD90B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840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13">
                <a:extLst>
                  <a:ext uri="{FF2B5EF4-FFF2-40B4-BE49-F238E27FC236}">
                    <a16:creationId xmlns:a16="http://schemas.microsoft.com/office/drawing/2014/main" id="{1F89FDA9-B0B6-D8DD-2821-058C499D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05" y="3430"/>
                <a:ext cx="263" cy="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114">
                <a:extLst>
                  <a:ext uri="{FF2B5EF4-FFF2-40B4-BE49-F238E27FC236}">
                    <a16:creationId xmlns:a16="http://schemas.microsoft.com/office/drawing/2014/main" id="{7A783BB3-152C-C3F9-A8A4-9535E8BFDB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2523"/>
                <a:ext cx="309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15">
                <a:extLst>
                  <a:ext uri="{FF2B5EF4-FFF2-40B4-BE49-F238E27FC236}">
                    <a16:creationId xmlns:a16="http://schemas.microsoft.com/office/drawing/2014/main" id="{E55A69D5-A15D-844F-353D-997350065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1" y="2542"/>
                <a:ext cx="0" cy="26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Text Box 116">
                <a:extLst>
                  <a:ext uri="{FF2B5EF4-FFF2-40B4-BE49-F238E27FC236}">
                    <a16:creationId xmlns:a16="http://schemas.microsoft.com/office/drawing/2014/main" id="{4FC7121F-5175-74CE-F215-DBE187C1C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704"/>
                <a:ext cx="4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" name="Text Box 117">
                <a:extLst>
                  <a:ext uri="{FF2B5EF4-FFF2-40B4-BE49-F238E27FC236}">
                    <a16:creationId xmlns:a16="http://schemas.microsoft.com/office/drawing/2014/main" id="{5580B62C-207D-7593-D7A8-6F40D575B6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1" y="2360"/>
                <a:ext cx="223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" name="Text Box 118">
                <a:extLst>
                  <a:ext uri="{FF2B5EF4-FFF2-40B4-BE49-F238E27FC236}">
                    <a16:creationId xmlns:a16="http://schemas.microsoft.com/office/drawing/2014/main" id="{B9AE61F7-A64B-1146-98AA-B158EEA0B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2568"/>
                <a:ext cx="4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S1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" name="Text Box 119">
                <a:extLst>
                  <a:ext uri="{FF2B5EF4-FFF2-40B4-BE49-F238E27FC236}">
                    <a16:creationId xmlns:a16="http://schemas.microsoft.com/office/drawing/2014/main" id="{361D9FAA-C227-7079-EA45-2457C9B57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3067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" name="Text Box 120">
                <a:extLst>
                  <a:ext uri="{FF2B5EF4-FFF2-40B4-BE49-F238E27FC236}">
                    <a16:creationId xmlns:a16="http://schemas.microsoft.com/office/drawing/2014/main" id="{023501E5-3A19-5B24-DEED-004CAEA08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067"/>
                <a:ext cx="472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" name="Text Box 121">
                <a:extLst>
                  <a:ext uri="{FF2B5EF4-FFF2-40B4-BE49-F238E27FC236}">
                    <a16:creationId xmlns:a16="http://schemas.microsoft.com/office/drawing/2014/main" id="{ED0420CB-23A2-C3B9-EF94-C63F6584C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3385"/>
                <a:ext cx="18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2" name="Text Box 122">
                <a:extLst>
                  <a:ext uri="{FF2B5EF4-FFF2-40B4-BE49-F238E27FC236}">
                    <a16:creationId xmlns:a16="http://schemas.microsoft.com/office/drawing/2014/main" id="{04B5B642-CC75-2C36-638F-C4113216F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352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" name="Text Box 123">
                <a:extLst>
                  <a:ext uri="{FF2B5EF4-FFF2-40B4-BE49-F238E27FC236}">
                    <a16:creationId xmlns:a16="http://schemas.microsoft.com/office/drawing/2014/main" id="{9EB99966-0A7C-9B20-39C2-A414B69BD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3657"/>
                <a:ext cx="4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S4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" name="Text Box 124">
                <a:extLst>
                  <a:ext uri="{FF2B5EF4-FFF2-40B4-BE49-F238E27FC236}">
                    <a16:creationId xmlns:a16="http://schemas.microsoft.com/office/drawing/2014/main" id="{E1B0A22E-2F6E-7647-4CA4-7EA5A0091F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112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" name="Text Box 125">
                <a:extLst>
                  <a:ext uri="{FF2B5EF4-FFF2-40B4-BE49-F238E27FC236}">
                    <a16:creationId xmlns:a16="http://schemas.microsoft.com/office/drawing/2014/main" id="{19D3E6E5-726A-44D7-5E40-75F76E1F4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477"/>
                <a:ext cx="2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Text Box 126">
                <a:extLst>
                  <a:ext uri="{FF2B5EF4-FFF2-40B4-BE49-F238E27FC236}">
                    <a16:creationId xmlns:a16="http://schemas.microsoft.com/office/drawing/2014/main" id="{2F7D88F7-85DA-9727-5DF4-634B488A92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749"/>
                <a:ext cx="3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" name="Text Box 127">
                <a:extLst>
                  <a:ext uri="{FF2B5EF4-FFF2-40B4-BE49-F238E27FC236}">
                    <a16:creationId xmlns:a16="http://schemas.microsoft.com/office/drawing/2014/main" id="{0937C17A-9700-0C6A-B6EE-D1B96FA96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2523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8" name="Text Box 128">
                <a:extLst>
                  <a:ext uri="{FF2B5EF4-FFF2-40B4-BE49-F238E27FC236}">
                    <a16:creationId xmlns:a16="http://schemas.microsoft.com/office/drawing/2014/main" id="{354F7596-7A5D-DF63-5BF3-BF692CBC85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477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Text Box 129">
                <a:extLst>
                  <a:ext uri="{FF2B5EF4-FFF2-40B4-BE49-F238E27FC236}">
                    <a16:creationId xmlns:a16="http://schemas.microsoft.com/office/drawing/2014/main" id="{85BD06DC-C3F6-7822-8762-A228B447E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3" y="2608"/>
                <a:ext cx="22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0" name="Text Box 130">
                <a:extLst>
                  <a:ext uri="{FF2B5EF4-FFF2-40B4-BE49-F238E27FC236}">
                    <a16:creationId xmlns:a16="http://schemas.microsoft.com/office/drawing/2014/main" id="{52FBB1D9-1B0E-9952-9102-3F642FC222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1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" name="Line 131">
                <a:extLst>
                  <a:ext uri="{FF2B5EF4-FFF2-40B4-BE49-F238E27FC236}">
                    <a16:creationId xmlns:a16="http://schemas.microsoft.com/office/drawing/2014/main" id="{5B5155E6-8706-338A-C5BE-368888236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132">
                <a:extLst>
                  <a:ext uri="{FF2B5EF4-FFF2-40B4-BE49-F238E27FC236}">
                    <a16:creationId xmlns:a16="http://schemas.microsoft.com/office/drawing/2014/main" id="{6262DD3A-03C1-E129-692B-DD9C00A96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274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3" name="Rectangle 133">
                <a:extLst>
                  <a:ext uri="{FF2B5EF4-FFF2-40B4-BE49-F238E27FC236}">
                    <a16:creationId xmlns:a16="http://schemas.microsoft.com/office/drawing/2014/main" id="{6D9F8E50-9638-8E57-7270-0594D67AD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3430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4" name="Rectangle 134">
                <a:extLst>
                  <a:ext uri="{FF2B5EF4-FFF2-40B4-BE49-F238E27FC236}">
                    <a16:creationId xmlns:a16="http://schemas.microsoft.com/office/drawing/2014/main" id="{6F86D8DE-830F-0D0D-E481-64440810A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387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5" name="Rectangle 135">
                <a:extLst>
                  <a:ext uri="{FF2B5EF4-FFF2-40B4-BE49-F238E27FC236}">
                    <a16:creationId xmlns:a16="http://schemas.microsoft.com/office/drawing/2014/main" id="{9F81D716-B676-C65F-382E-D82F8640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2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67" name="Text Box 11">
            <a:extLst>
              <a:ext uri="{FF2B5EF4-FFF2-40B4-BE49-F238E27FC236}">
                <a16:creationId xmlns:a16="http://schemas.microsoft.com/office/drawing/2014/main" id="{47CD5A5A-5EB2-7C38-3B95-DB6616C3C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6" y="116928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47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0C9D9E-080D-2EE1-1983-FA8F7FF7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08" y="1926153"/>
            <a:ext cx="5228270" cy="3659789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3E40534F-67E0-051C-B085-9C170AD7CCE2}"/>
              </a:ext>
            </a:extLst>
          </p:cNvPr>
          <p:cNvSpPr/>
          <p:nvPr/>
        </p:nvSpPr>
        <p:spPr>
          <a:xfrm>
            <a:off x="6944867" y="2183557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1B17CFD-F710-4859-EA6D-238F937E1A7C}"/>
              </a:ext>
            </a:extLst>
          </p:cNvPr>
          <p:cNvSpPr/>
          <p:nvPr/>
        </p:nvSpPr>
        <p:spPr>
          <a:xfrm>
            <a:off x="6944867" y="3137212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7D02BC1-0D21-3BA6-55D2-B14E1C30CBD2}"/>
              </a:ext>
            </a:extLst>
          </p:cNvPr>
          <p:cNvSpPr/>
          <p:nvPr/>
        </p:nvSpPr>
        <p:spPr>
          <a:xfrm>
            <a:off x="6944867" y="4090867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E0322B86-24C2-E55B-F12A-11BFA9B321BE}"/>
              </a:ext>
            </a:extLst>
          </p:cNvPr>
          <p:cNvSpPr/>
          <p:nvPr/>
        </p:nvSpPr>
        <p:spPr>
          <a:xfrm>
            <a:off x="6944867" y="5044521"/>
            <a:ext cx="2085109" cy="39069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B3D4A8-C1FA-2BCF-2C63-B5F4E47B7DC0}"/>
              </a:ext>
            </a:extLst>
          </p:cNvPr>
          <p:cNvSpPr txBox="1"/>
          <p:nvPr/>
        </p:nvSpPr>
        <p:spPr>
          <a:xfrm>
            <a:off x="9301874" y="2112591"/>
            <a:ext cx="2085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rgbClr val="333333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元件符号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A1F65B-A349-8643-B717-640AA4490C6F}"/>
              </a:ext>
            </a:extLst>
          </p:cNvPr>
          <p:cNvSpPr txBox="1"/>
          <p:nvPr/>
        </p:nvSpPr>
        <p:spPr>
          <a:xfrm>
            <a:off x="9301875" y="3066246"/>
            <a:ext cx="15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333333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连接线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CBEDD8-211C-B665-3A10-955124E1BC9C}"/>
              </a:ext>
            </a:extLst>
          </p:cNvPr>
          <p:cNvSpPr txBox="1"/>
          <p:nvPr/>
        </p:nvSpPr>
        <p:spPr>
          <a:xfrm>
            <a:off x="9301875" y="4019901"/>
            <a:ext cx="15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333333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结点</a:t>
            </a:r>
            <a:endParaRPr lang="zh-CN" altLang="en-US" sz="28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2FDF1F-E233-BD24-2B7E-C09600DC19D9}"/>
              </a:ext>
            </a:extLst>
          </p:cNvPr>
          <p:cNvSpPr txBox="1"/>
          <p:nvPr/>
        </p:nvSpPr>
        <p:spPr>
          <a:xfrm>
            <a:off x="9301875" y="4973556"/>
            <a:ext cx="1570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注释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EB16CE-6A0C-6A62-9C2B-AD2D73768AFC}"/>
              </a:ext>
            </a:extLst>
          </p:cNvPr>
          <p:cNvSpPr txBox="1"/>
          <p:nvPr/>
        </p:nvSpPr>
        <p:spPr>
          <a:xfrm>
            <a:off x="1703265" y="936394"/>
            <a:ext cx="465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 原理图四要素</a:t>
            </a:r>
          </a:p>
        </p:txBody>
      </p:sp>
    </p:spTree>
    <p:extLst>
      <p:ext uri="{BB962C8B-B14F-4D97-AF65-F5344CB8AC3E}">
        <p14:creationId xmlns:p14="http://schemas.microsoft.com/office/powerpoint/2010/main" val="174091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4">
            <a:extLst>
              <a:ext uri="{FF2B5EF4-FFF2-40B4-BE49-F238E27FC236}">
                <a16:creationId xmlns:a16="http://schemas.microsoft.com/office/drawing/2014/main" id="{DD9679C0-7C1B-1979-543C-C82B26B4E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9548FF46-D39D-1FCC-0ABB-75928852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4603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D7F2-5992-3F67-CD8C-1FEDB42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7" y="2272956"/>
            <a:ext cx="7398606" cy="41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666A0-388B-443F-5774-B7F1EAA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6" y="4744388"/>
            <a:ext cx="951640" cy="951640"/>
          </a:xfrm>
          <a:prstGeom prst="rect">
            <a:avLst/>
          </a:prstGeom>
        </p:spPr>
      </p:pic>
      <p:sp>
        <p:nvSpPr>
          <p:cNvPr id="2" name="Text Box 44">
            <a:extLst>
              <a:ext uri="{FF2B5EF4-FFF2-40B4-BE49-F238E27FC236}">
                <a16:creationId xmlns:a16="http://schemas.microsoft.com/office/drawing/2014/main" id="{553C770C-B8D5-FFD6-1C7A-038FD88F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D787C33-AD4C-31EF-11BF-A649B1A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223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D7F2-5992-3F67-CD8C-1FEDB42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7" y="2272956"/>
            <a:ext cx="7398606" cy="41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666A0-388B-443F-5774-B7F1EAA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96" y="1941227"/>
            <a:ext cx="951640" cy="951640"/>
          </a:xfrm>
          <a:prstGeom prst="rect">
            <a:avLst/>
          </a:prstGeom>
        </p:spPr>
      </p:pic>
      <p:sp>
        <p:nvSpPr>
          <p:cNvPr id="2" name="Text Box 44">
            <a:extLst>
              <a:ext uri="{FF2B5EF4-FFF2-40B4-BE49-F238E27FC236}">
                <a16:creationId xmlns:a16="http://schemas.microsoft.com/office/drawing/2014/main" id="{553C770C-B8D5-FFD6-1C7A-038FD88F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D787C33-AD4C-31EF-11BF-A649B1A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487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D7F2-5992-3F67-CD8C-1FEDB42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7" y="2272956"/>
            <a:ext cx="7398606" cy="41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666A0-388B-443F-5774-B7F1EAA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375" y="4759379"/>
            <a:ext cx="951640" cy="951640"/>
          </a:xfrm>
          <a:prstGeom prst="rect">
            <a:avLst/>
          </a:prstGeom>
        </p:spPr>
      </p:pic>
      <p:sp>
        <p:nvSpPr>
          <p:cNvPr id="2" name="Text Box 44">
            <a:extLst>
              <a:ext uri="{FF2B5EF4-FFF2-40B4-BE49-F238E27FC236}">
                <a16:creationId xmlns:a16="http://schemas.microsoft.com/office/drawing/2014/main" id="{553C770C-B8D5-FFD6-1C7A-038FD88F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D787C33-AD4C-31EF-11BF-A649B1A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361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D7F2-5992-3F67-CD8C-1FEDB42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7" y="2272956"/>
            <a:ext cx="7398606" cy="416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666A0-388B-443F-5774-B7F1EAA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36" y="4744388"/>
            <a:ext cx="951640" cy="951640"/>
          </a:xfrm>
          <a:prstGeom prst="rect">
            <a:avLst/>
          </a:prstGeom>
        </p:spPr>
      </p:pic>
      <p:sp>
        <p:nvSpPr>
          <p:cNvPr id="2" name="Text Box 44">
            <a:extLst>
              <a:ext uri="{FF2B5EF4-FFF2-40B4-BE49-F238E27FC236}">
                <a16:creationId xmlns:a16="http://schemas.microsoft.com/office/drawing/2014/main" id="{553C770C-B8D5-FFD6-1C7A-038FD88F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D787C33-AD4C-31EF-11BF-A649B1A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66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D7F2-5992-3F67-CD8C-1FEDB42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540" y="3862737"/>
            <a:ext cx="3953943" cy="22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666A0-388B-443F-5774-B7F1EAA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86" y="5088184"/>
            <a:ext cx="539645" cy="539645"/>
          </a:xfrm>
          <a:prstGeom prst="rect">
            <a:avLst/>
          </a:prstGeom>
        </p:spPr>
      </p:pic>
      <p:sp>
        <p:nvSpPr>
          <p:cNvPr id="2" name="Text Box 44">
            <a:extLst>
              <a:ext uri="{FF2B5EF4-FFF2-40B4-BE49-F238E27FC236}">
                <a16:creationId xmlns:a16="http://schemas.microsoft.com/office/drawing/2014/main" id="{553C770C-B8D5-FFD6-1C7A-038FD88F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D787C33-AD4C-31EF-11BF-A649B1A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2051" name="Text Box 44">
            <a:extLst>
              <a:ext uri="{FF2B5EF4-FFF2-40B4-BE49-F238E27FC236}">
                <a16:creationId xmlns:a16="http://schemas.microsoft.com/office/drawing/2014/main" id="{82D39BCB-3E0D-752B-BCDD-4200DEC60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2064016"/>
            <a:ext cx="10479477" cy="63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高度相同（同一点）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=&gt;</a:t>
            </a: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高度差为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0=&gt;</a:t>
            </a: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高度升降代数和为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</a:t>
            </a:r>
            <a:endParaRPr kumimoji="1" lang="zh-CN" altLang="en-US" sz="32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43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97D7F2-5992-3F67-CD8C-1FEDB42C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32" y="4186005"/>
            <a:ext cx="3953943" cy="22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6666A0-388B-443F-5774-B7F1EAAFC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78" y="5411452"/>
            <a:ext cx="539645" cy="539645"/>
          </a:xfrm>
          <a:prstGeom prst="rect">
            <a:avLst/>
          </a:prstGeom>
        </p:spPr>
      </p:pic>
      <p:sp>
        <p:nvSpPr>
          <p:cNvPr id="2" name="Text Box 44">
            <a:extLst>
              <a:ext uri="{FF2B5EF4-FFF2-40B4-BE49-F238E27FC236}">
                <a16:creationId xmlns:a16="http://schemas.microsoft.com/office/drawing/2014/main" id="{553C770C-B8D5-FFD6-1C7A-038FD88F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1259409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3" name="Text Box 11">
            <a:extLst>
              <a:ext uri="{FF2B5EF4-FFF2-40B4-BE49-F238E27FC236}">
                <a16:creationId xmlns:a16="http://schemas.microsoft.com/office/drawing/2014/main" id="{AD787C33-AD4C-31EF-11BF-A649B1AE4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" name="Text Box 44">
            <a:extLst>
              <a:ext uri="{FF2B5EF4-FFF2-40B4-BE49-F238E27FC236}">
                <a16:creationId xmlns:a16="http://schemas.microsoft.com/office/drawing/2014/main" id="{D769842C-336E-271B-7A8C-67278535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70" y="2064016"/>
            <a:ext cx="10479477" cy="63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高度相同（同一点）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=&gt;</a:t>
            </a: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高度差为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0=&gt;</a:t>
            </a: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高度升降代数和为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</a:t>
            </a:r>
            <a:endParaRPr kumimoji="1" lang="zh-CN" altLang="en-US" sz="32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grpSp>
        <p:nvGrpSpPr>
          <p:cNvPr id="5" name="Group 136">
            <a:extLst>
              <a:ext uri="{FF2B5EF4-FFF2-40B4-BE49-F238E27FC236}">
                <a16:creationId xmlns:a16="http://schemas.microsoft.com/office/drawing/2014/main" id="{DDC0333D-F892-2773-C373-7E9A76315FFD}"/>
              </a:ext>
            </a:extLst>
          </p:cNvPr>
          <p:cNvGrpSpPr>
            <a:grpSpLocks/>
          </p:cNvGrpSpPr>
          <p:nvPr/>
        </p:nvGrpSpPr>
        <p:grpSpPr bwMode="auto">
          <a:xfrm>
            <a:off x="1447025" y="4068857"/>
            <a:ext cx="3749744" cy="2505740"/>
            <a:chOff x="295" y="392"/>
            <a:chExt cx="2670" cy="1905"/>
          </a:xfrm>
        </p:grpSpPr>
        <p:grpSp>
          <p:nvGrpSpPr>
            <p:cNvPr id="6" name="Group 77">
              <a:extLst>
                <a:ext uri="{FF2B5EF4-FFF2-40B4-BE49-F238E27FC236}">
                  <a16:creationId xmlns:a16="http://schemas.microsoft.com/office/drawing/2014/main" id="{0066B30D-AE20-0B5E-39A5-F7E9B528A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4" y="890"/>
              <a:ext cx="311" cy="516"/>
              <a:chOff x="1673" y="401"/>
              <a:chExt cx="311" cy="516"/>
            </a:xfrm>
          </p:grpSpPr>
          <p:sp>
            <p:nvSpPr>
              <p:cNvPr id="62" name="Line 78">
                <a:extLst>
                  <a:ext uri="{FF2B5EF4-FFF2-40B4-BE49-F238E27FC236}">
                    <a16:creationId xmlns:a16="http://schemas.microsoft.com/office/drawing/2014/main" id="{7148EF20-646A-0DA9-056A-F5D7D998B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79">
                <a:extLst>
                  <a:ext uri="{FF2B5EF4-FFF2-40B4-BE49-F238E27FC236}">
                    <a16:creationId xmlns:a16="http://schemas.microsoft.com/office/drawing/2014/main" id="{3FB32B8A-08C4-D356-CE65-48C20612A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" name="Line 80">
                <a:extLst>
                  <a:ext uri="{FF2B5EF4-FFF2-40B4-BE49-F238E27FC236}">
                    <a16:creationId xmlns:a16="http://schemas.microsoft.com/office/drawing/2014/main" id="{E51A017D-42B9-EE69-16A5-8392C9E8C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" name="Text Box 81">
                <a:extLst>
                  <a:ext uri="{FF2B5EF4-FFF2-40B4-BE49-F238E27FC236}">
                    <a16:creationId xmlns:a16="http://schemas.microsoft.com/office/drawing/2014/main" id="{8C27B546-2E00-BC8E-6BAB-401E20855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8" name="Group 82">
              <a:extLst>
                <a:ext uri="{FF2B5EF4-FFF2-40B4-BE49-F238E27FC236}">
                  <a16:creationId xmlns:a16="http://schemas.microsoft.com/office/drawing/2014/main" id="{EAE4B424-CD19-682D-5FE7-36987984C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253"/>
              <a:ext cx="311" cy="516"/>
              <a:chOff x="1673" y="401"/>
              <a:chExt cx="311" cy="516"/>
            </a:xfrm>
          </p:grpSpPr>
          <p:sp>
            <p:nvSpPr>
              <p:cNvPr id="58" name="Line 83">
                <a:extLst>
                  <a:ext uri="{FF2B5EF4-FFF2-40B4-BE49-F238E27FC236}">
                    <a16:creationId xmlns:a16="http://schemas.microsoft.com/office/drawing/2014/main" id="{0CDC75E3-FA26-5CD5-0E54-CDA26D87A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917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84">
                <a:extLst>
                  <a:ext uri="{FF2B5EF4-FFF2-40B4-BE49-F238E27FC236}">
                    <a16:creationId xmlns:a16="http://schemas.microsoft.com/office/drawing/2014/main" id="{CCEE2848-5A3B-07E2-EC90-D8737DE51B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85">
                <a:extLst>
                  <a:ext uri="{FF2B5EF4-FFF2-40B4-BE49-F238E27FC236}">
                    <a16:creationId xmlns:a16="http://schemas.microsoft.com/office/drawing/2014/main" id="{45A1C09E-9D7C-6CB8-E690-3872FC30B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764" y="485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Text Box 86">
                <a:extLst>
                  <a:ext uri="{FF2B5EF4-FFF2-40B4-BE49-F238E27FC236}">
                    <a16:creationId xmlns:a16="http://schemas.microsoft.com/office/drawing/2014/main" id="{DF803866-3816-5874-757B-0810B4959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3" y="593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9" name="Group 87">
              <a:extLst>
                <a:ext uri="{FF2B5EF4-FFF2-40B4-BE49-F238E27FC236}">
                  <a16:creationId xmlns:a16="http://schemas.microsoft.com/office/drawing/2014/main" id="{40EBC91D-B058-DE4F-B57B-B863846E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392"/>
              <a:ext cx="667" cy="288"/>
              <a:chOff x="3291" y="1678"/>
              <a:chExt cx="667" cy="288"/>
            </a:xfrm>
          </p:grpSpPr>
          <p:sp>
            <p:nvSpPr>
              <p:cNvPr id="53" name="Line 88">
                <a:extLst>
                  <a:ext uri="{FF2B5EF4-FFF2-40B4-BE49-F238E27FC236}">
                    <a16:creationId xmlns:a16="http://schemas.microsoft.com/office/drawing/2014/main" id="{D4B51629-9593-0C79-41FA-14B14B8B0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0" y="1824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4" name="Group 89">
                <a:extLst>
                  <a:ext uri="{FF2B5EF4-FFF2-40B4-BE49-F238E27FC236}">
                    <a16:creationId xmlns:a16="http://schemas.microsoft.com/office/drawing/2014/main" id="{2291B33A-1E91-E4CE-690A-A5628CD85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1" y="1728"/>
                <a:ext cx="168" cy="168"/>
                <a:chOff x="3303" y="1716"/>
                <a:chExt cx="168" cy="168"/>
              </a:xfrm>
            </p:grpSpPr>
            <p:sp>
              <p:nvSpPr>
                <p:cNvPr id="56" name="Line 90">
                  <a:extLst>
                    <a:ext uri="{FF2B5EF4-FFF2-40B4-BE49-F238E27FC236}">
                      <a16:creationId xmlns:a16="http://schemas.microsoft.com/office/drawing/2014/main" id="{4389BBB0-D193-2908-2025-AAC2AF365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91">
                  <a:extLst>
                    <a:ext uri="{FF2B5EF4-FFF2-40B4-BE49-F238E27FC236}">
                      <a16:creationId xmlns:a16="http://schemas.microsoft.com/office/drawing/2014/main" id="{94C70897-62AA-3150-50F5-E78E535EB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" name="Text Box 92">
                <a:extLst>
                  <a:ext uri="{FF2B5EF4-FFF2-40B4-BE49-F238E27FC236}">
                    <a16:creationId xmlns:a16="http://schemas.microsoft.com/office/drawing/2014/main" id="{0E914741-270F-CF4E-809B-F07E58627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9" y="1678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F3DC8B69-4B1E-0B40-0352-D15299BC22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843"/>
              <a:ext cx="583" cy="288"/>
              <a:chOff x="1408" y="3696"/>
              <a:chExt cx="583" cy="288"/>
            </a:xfrm>
          </p:grpSpPr>
          <p:grpSp>
            <p:nvGrpSpPr>
              <p:cNvPr id="48" name="Group 94">
                <a:extLst>
                  <a:ext uri="{FF2B5EF4-FFF2-40B4-BE49-F238E27FC236}">
                    <a16:creationId xmlns:a16="http://schemas.microsoft.com/office/drawing/2014/main" id="{7F66929F-2978-C906-598C-B63AFF9D8A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3" y="3760"/>
                <a:ext cx="168" cy="168"/>
                <a:chOff x="3303" y="1716"/>
                <a:chExt cx="168" cy="168"/>
              </a:xfrm>
            </p:grpSpPr>
            <p:sp>
              <p:nvSpPr>
                <p:cNvPr id="51" name="Line 95">
                  <a:extLst>
                    <a:ext uri="{FF2B5EF4-FFF2-40B4-BE49-F238E27FC236}">
                      <a16:creationId xmlns:a16="http://schemas.microsoft.com/office/drawing/2014/main" id="{440DB438-A80E-742A-5FD8-B316776666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3" y="1812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96">
                  <a:extLst>
                    <a:ext uri="{FF2B5EF4-FFF2-40B4-BE49-F238E27FC236}">
                      <a16:creationId xmlns:a16="http://schemas.microsoft.com/office/drawing/2014/main" id="{46A61C72-8164-6C6A-2725-F0F2DB7B3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03" y="1800"/>
                  <a:ext cx="16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9" name="Text Box 97">
                <a:extLst>
                  <a:ext uri="{FF2B5EF4-FFF2-40B4-BE49-F238E27FC236}">
                    <a16:creationId xmlns:a16="http://schemas.microsoft.com/office/drawing/2014/main" id="{480688F3-D183-141D-577A-C3C278528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14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kumimoji="1" lang="en-US" altLang="zh-CN" sz="24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50" name="Line 98">
                <a:extLst>
                  <a:ext uri="{FF2B5EF4-FFF2-40B4-BE49-F238E27FC236}">
                    <a16:creationId xmlns:a16="http://schemas.microsoft.com/office/drawing/2014/main" id="{6E56E2D6-2A9C-F2D0-3C3F-3C6B0B873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8" y="3856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Group 99">
              <a:extLst>
                <a:ext uri="{FF2B5EF4-FFF2-40B4-BE49-F238E27FC236}">
                  <a16:creationId xmlns:a16="http://schemas.microsoft.com/office/drawing/2014/main" id="{3A73909A-0288-6081-B0FE-BF65A8264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8" y="1098"/>
              <a:ext cx="599" cy="387"/>
              <a:chOff x="4980" y="1457"/>
              <a:chExt cx="500" cy="460"/>
            </a:xfrm>
          </p:grpSpPr>
          <p:sp>
            <p:nvSpPr>
              <p:cNvPr id="46" name="Arc 100">
                <a:extLst>
                  <a:ext uri="{FF2B5EF4-FFF2-40B4-BE49-F238E27FC236}">
                    <a16:creationId xmlns:a16="http://schemas.microsoft.com/office/drawing/2014/main" id="{559496BE-8D08-853E-AA2F-B013A7378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1457"/>
                <a:ext cx="500" cy="42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600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</a:path>
                  <a:path w="43200" h="43200" stroke="0" extrusionOk="0">
                    <a:moveTo>
                      <a:pt x="21600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1724"/>
                      <a:pt x="6697" y="3106"/>
                      <a:pt x="16268" y="668"/>
                    </a:cubicBez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635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101">
                <a:extLst>
                  <a:ext uri="{FF2B5EF4-FFF2-40B4-BE49-F238E27FC236}">
                    <a16:creationId xmlns:a16="http://schemas.microsoft.com/office/drawing/2014/main" id="{77AE86F4-7A82-28AC-F130-638069779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" y="1528"/>
                <a:ext cx="116" cy="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2" name="Group 102">
              <a:extLst>
                <a:ext uri="{FF2B5EF4-FFF2-40B4-BE49-F238E27FC236}">
                  <a16:creationId xmlns:a16="http://schemas.microsoft.com/office/drawing/2014/main" id="{2D913799-03A8-0BAD-A0DB-3D46BFF60A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618"/>
              <a:ext cx="2494" cy="1679"/>
              <a:chOff x="2699" y="2341"/>
              <a:chExt cx="2494" cy="1679"/>
            </a:xfrm>
          </p:grpSpPr>
          <p:sp>
            <p:nvSpPr>
              <p:cNvPr id="13" name="Oval 103">
                <a:extLst>
                  <a:ext uri="{FF2B5EF4-FFF2-40B4-BE49-F238E27FC236}">
                    <a16:creationId xmlns:a16="http://schemas.microsoft.com/office/drawing/2014/main" id="{4BB09F0D-4DD3-F9E0-3208-060171AE2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33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solidFill>
                    <a:srgbClr val="FFFF00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4" name="Oval 104">
                <a:extLst>
                  <a:ext uri="{FF2B5EF4-FFF2-40B4-BE49-F238E27FC236}">
                    <a16:creationId xmlns:a16="http://schemas.microsoft.com/office/drawing/2014/main" id="{BD8A5B47-4F60-B32A-DCDE-F3C11E681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52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 b="0">
                  <a:solidFill>
                    <a:srgbClr val="FFFF00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15" name="Line 105">
                <a:extLst>
                  <a:ext uri="{FF2B5EF4-FFF2-40B4-BE49-F238E27FC236}">
                    <a16:creationId xmlns:a16="http://schemas.microsoft.com/office/drawing/2014/main" id="{21E8145C-DD13-23A3-8F10-FDBC36C55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2432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106">
                <a:extLst>
                  <a:ext uri="{FF2B5EF4-FFF2-40B4-BE49-F238E27FC236}">
                    <a16:creationId xmlns:a16="http://schemas.microsoft.com/office/drawing/2014/main" id="{67EEFD2C-84A6-8BC7-3306-9F2995C7C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3521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107">
                <a:extLst>
                  <a:ext uri="{FF2B5EF4-FFF2-40B4-BE49-F238E27FC236}">
                    <a16:creationId xmlns:a16="http://schemas.microsoft.com/office/drawing/2014/main" id="{DED8E78E-AEEA-B555-84CD-B5A0FE6FF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108">
                <a:extLst>
                  <a:ext uri="{FF2B5EF4-FFF2-40B4-BE49-F238E27FC236}">
                    <a16:creationId xmlns:a16="http://schemas.microsoft.com/office/drawing/2014/main" id="{E2D4ADF2-E5BA-A9E7-6A6C-6228A2D57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3521"/>
                <a:ext cx="226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109">
                <a:extLst>
                  <a:ext uri="{FF2B5EF4-FFF2-40B4-BE49-F238E27FC236}">
                    <a16:creationId xmlns:a16="http://schemas.microsoft.com/office/drawing/2014/main" id="{6FE94F5C-B3E4-27C9-1F5B-94BEC35F8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67" y="2341"/>
                <a:ext cx="226" cy="8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110">
                <a:extLst>
                  <a:ext uri="{FF2B5EF4-FFF2-40B4-BE49-F238E27FC236}">
                    <a16:creationId xmlns:a16="http://schemas.microsoft.com/office/drawing/2014/main" id="{F2839FF6-59F8-6665-5342-0F3464EF6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7" y="3521"/>
                <a:ext cx="232" cy="9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111">
                <a:extLst>
                  <a:ext uri="{FF2B5EF4-FFF2-40B4-BE49-F238E27FC236}">
                    <a16:creationId xmlns:a16="http://schemas.microsoft.com/office/drawing/2014/main" id="{466A7EE9-27E9-06BF-D0C6-425EB9233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2341"/>
                <a:ext cx="199" cy="7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112">
                <a:extLst>
                  <a:ext uri="{FF2B5EF4-FFF2-40B4-BE49-F238E27FC236}">
                    <a16:creationId xmlns:a16="http://schemas.microsoft.com/office/drawing/2014/main" id="{72DB499B-F266-A616-B78A-8C0A9BC8B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840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" name="Line 113">
                <a:extLst>
                  <a:ext uri="{FF2B5EF4-FFF2-40B4-BE49-F238E27FC236}">
                    <a16:creationId xmlns:a16="http://schemas.microsoft.com/office/drawing/2014/main" id="{D47C8494-D427-658D-7DBF-190A4FD31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05" y="3430"/>
                <a:ext cx="263" cy="2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" name="Line 114">
                <a:extLst>
                  <a:ext uri="{FF2B5EF4-FFF2-40B4-BE49-F238E27FC236}">
                    <a16:creationId xmlns:a16="http://schemas.microsoft.com/office/drawing/2014/main" id="{7EB96F76-5882-6FED-E1C9-13E4C0BB2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2523"/>
                <a:ext cx="309" cy="0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Line 115">
                <a:extLst>
                  <a:ext uri="{FF2B5EF4-FFF2-40B4-BE49-F238E27FC236}">
                    <a16:creationId xmlns:a16="http://schemas.microsoft.com/office/drawing/2014/main" id="{DFF3ACEC-1C23-F29F-CD8D-23216E419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1" y="2523"/>
                <a:ext cx="0" cy="281"/>
              </a:xfrm>
              <a:prstGeom prst="line">
                <a:avLst/>
              </a:prstGeom>
              <a:noFill/>
              <a:ln w="38100">
                <a:solidFill>
                  <a:srgbClr val="00CC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Text Box 116">
                <a:extLst>
                  <a:ext uri="{FF2B5EF4-FFF2-40B4-BE49-F238E27FC236}">
                    <a16:creationId xmlns:a16="http://schemas.microsoft.com/office/drawing/2014/main" id="{85FC5E7F-E82A-8D20-0812-2907C9F09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2704"/>
                <a:ext cx="4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7" name="Text Box 117">
                <a:extLst>
                  <a:ext uri="{FF2B5EF4-FFF2-40B4-BE49-F238E27FC236}">
                    <a16:creationId xmlns:a16="http://schemas.microsoft.com/office/drawing/2014/main" id="{62E7DBD0-9013-4801-C9BA-EF34424C1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1" y="2360"/>
                <a:ext cx="223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8" name="Text Box 118">
                <a:extLst>
                  <a:ext uri="{FF2B5EF4-FFF2-40B4-BE49-F238E27FC236}">
                    <a16:creationId xmlns:a16="http://schemas.microsoft.com/office/drawing/2014/main" id="{C551FDBD-0BF9-B93B-971B-270D8D073A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9" y="2568"/>
                <a:ext cx="4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S1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9" name="Text Box 119">
                <a:extLst>
                  <a:ext uri="{FF2B5EF4-FFF2-40B4-BE49-F238E27FC236}">
                    <a16:creationId xmlns:a16="http://schemas.microsoft.com/office/drawing/2014/main" id="{77850C28-F177-2107-4FBC-139CC28B9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3067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0" name="Text Box 120">
                <a:extLst>
                  <a:ext uri="{FF2B5EF4-FFF2-40B4-BE49-F238E27FC236}">
                    <a16:creationId xmlns:a16="http://schemas.microsoft.com/office/drawing/2014/main" id="{132B7A3F-D366-2EBA-09BC-FD529ABC1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9" y="3067"/>
                <a:ext cx="472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1" name="Text Box 121">
                <a:extLst>
                  <a:ext uri="{FF2B5EF4-FFF2-40B4-BE49-F238E27FC236}">
                    <a16:creationId xmlns:a16="http://schemas.microsoft.com/office/drawing/2014/main" id="{81FA702A-506F-C241-5C26-F19085F44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0" y="3385"/>
                <a:ext cx="18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2" name="Text Box 122">
                <a:extLst>
                  <a:ext uri="{FF2B5EF4-FFF2-40B4-BE49-F238E27FC236}">
                    <a16:creationId xmlns:a16="http://schemas.microsoft.com/office/drawing/2014/main" id="{C5A591F6-D3C4-9737-39D3-29E5650F72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" y="352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3" name="Text Box 123">
                <a:extLst>
                  <a:ext uri="{FF2B5EF4-FFF2-40B4-BE49-F238E27FC236}">
                    <a16:creationId xmlns:a16="http://schemas.microsoft.com/office/drawing/2014/main" id="{F8F989ED-B4AB-65C1-FA2C-D69D5AA2D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3622"/>
                <a:ext cx="472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4" name="Text Box 124">
                <a:extLst>
                  <a:ext uri="{FF2B5EF4-FFF2-40B4-BE49-F238E27FC236}">
                    <a16:creationId xmlns:a16="http://schemas.microsoft.com/office/drawing/2014/main" id="{4D008629-4ED2-9225-D6CA-006B60528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3112"/>
                <a:ext cx="4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5" name="Text Box 125">
                <a:extLst>
                  <a:ext uri="{FF2B5EF4-FFF2-40B4-BE49-F238E27FC236}">
                    <a16:creationId xmlns:a16="http://schemas.microsoft.com/office/drawing/2014/main" id="{D6F1498B-E4C4-C720-4364-AA43C599E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477"/>
                <a:ext cx="2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Text Box 126">
                <a:extLst>
                  <a:ext uri="{FF2B5EF4-FFF2-40B4-BE49-F238E27FC236}">
                    <a16:creationId xmlns:a16="http://schemas.microsoft.com/office/drawing/2014/main" id="{39F34C10-D9E8-D3A1-9BBA-4BA41065D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2749"/>
                <a:ext cx="3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7" name="Text Box 127">
                <a:extLst>
                  <a:ext uri="{FF2B5EF4-FFF2-40B4-BE49-F238E27FC236}">
                    <a16:creationId xmlns:a16="http://schemas.microsoft.com/office/drawing/2014/main" id="{DBA08FB0-B010-5223-7C4B-4FB4A409A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" y="2523"/>
                <a:ext cx="4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8" name="Text Box 128">
                <a:extLst>
                  <a:ext uri="{FF2B5EF4-FFF2-40B4-BE49-F238E27FC236}">
                    <a16:creationId xmlns:a16="http://schemas.microsoft.com/office/drawing/2014/main" id="{E6B2BD2E-7666-8DAD-49DF-E23854FDF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6" y="2477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39" name="Text Box 129">
                <a:extLst>
                  <a:ext uri="{FF2B5EF4-FFF2-40B4-BE49-F238E27FC236}">
                    <a16:creationId xmlns:a16="http://schemas.microsoft.com/office/drawing/2014/main" id="{1E74A44B-DDEE-0CE7-EEB0-85947F2CB6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3" y="2608"/>
                <a:ext cx="22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0" name="Text Box 130">
                <a:extLst>
                  <a:ext uri="{FF2B5EF4-FFF2-40B4-BE49-F238E27FC236}">
                    <a16:creationId xmlns:a16="http://schemas.microsoft.com/office/drawing/2014/main" id="{40550656-A5D4-2F99-AEC0-1F9D10CE45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2659"/>
                <a:ext cx="1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800" b="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kumimoji="1" lang="en-US" altLang="zh-CN" sz="2800" b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41" name="Line 131">
                <a:extLst>
                  <a:ext uri="{FF2B5EF4-FFF2-40B4-BE49-F238E27FC236}">
                    <a16:creationId xmlns:a16="http://schemas.microsoft.com/office/drawing/2014/main" id="{EFCE8A4B-50B4-74DB-2AC9-DB898CC23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4" y="2432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Rectangle 132">
                <a:extLst>
                  <a:ext uri="{FF2B5EF4-FFF2-40B4-BE49-F238E27FC236}">
                    <a16:creationId xmlns:a16="http://schemas.microsoft.com/office/drawing/2014/main" id="{46016339-943A-D45E-48FB-E06084601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274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3" name="Rectangle 133">
                <a:extLst>
                  <a:ext uri="{FF2B5EF4-FFF2-40B4-BE49-F238E27FC236}">
                    <a16:creationId xmlns:a16="http://schemas.microsoft.com/office/drawing/2014/main" id="{6DEE6B32-7DA0-1EE7-0CD7-6B1D8E2B0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2" y="3430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4" name="Rectangle 134">
                <a:extLst>
                  <a:ext uri="{FF2B5EF4-FFF2-40B4-BE49-F238E27FC236}">
                    <a16:creationId xmlns:a16="http://schemas.microsoft.com/office/drawing/2014/main" id="{8E9C557B-9948-9F3A-0C83-932818DB6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387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5" name="Rectangle 135">
                <a:extLst>
                  <a:ext uri="{FF2B5EF4-FFF2-40B4-BE49-F238E27FC236}">
                    <a16:creationId xmlns:a16="http://schemas.microsoft.com/office/drawing/2014/main" id="{8994A7EA-FD7E-17B7-3E98-0D50757DF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4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solidFill>
                    <a:srgbClr val="FFFF00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2051" name="Text Box 44">
            <a:extLst>
              <a:ext uri="{FF2B5EF4-FFF2-40B4-BE49-F238E27FC236}">
                <a16:creationId xmlns:a16="http://schemas.microsoft.com/office/drawing/2014/main" id="{819D7E80-C087-D312-E459-D77F28778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68" y="2779816"/>
            <a:ext cx="10891697" cy="122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电位相同（同一点）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=&gt;</a:t>
            </a: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电位差（电压）为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0=&gt;</a:t>
            </a:r>
            <a:r>
              <a:rPr kumimoji="1" lang="zh-CN" altLang="en-US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电压升降代数和为</a:t>
            </a:r>
            <a:r>
              <a:rPr kumimoji="1" lang="en-US" altLang="zh-CN" sz="3200" b="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0</a:t>
            </a:r>
            <a:endParaRPr kumimoji="1" lang="zh-CN" altLang="en-US" sz="32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2052" name="箭头: 左右 2051">
            <a:extLst>
              <a:ext uri="{FF2B5EF4-FFF2-40B4-BE49-F238E27FC236}">
                <a16:creationId xmlns:a16="http://schemas.microsoft.com/office/drawing/2014/main" id="{A00CE755-12FB-6E5F-9D10-FA1CBBDC1361}"/>
              </a:ext>
            </a:extLst>
          </p:cNvPr>
          <p:cNvSpPr/>
          <p:nvPr/>
        </p:nvSpPr>
        <p:spPr>
          <a:xfrm>
            <a:off x="5447832" y="5089357"/>
            <a:ext cx="1300982" cy="26898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977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5">
            <a:extLst>
              <a:ext uri="{FF2B5EF4-FFF2-40B4-BE49-F238E27FC236}">
                <a16:creationId xmlns:a16="http://schemas.microsoft.com/office/drawing/2014/main" id="{13C3740E-7099-A783-5932-8C5091E3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26" y="2539678"/>
            <a:ext cx="898050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表示回路中的支路电压的约束，与回路中各支路上接的元件性质无关；</a:t>
            </a:r>
          </a:p>
        </p:txBody>
      </p:sp>
      <p:sp>
        <p:nvSpPr>
          <p:cNvPr id="4" name="Text Box 46">
            <a:extLst>
              <a:ext uri="{FF2B5EF4-FFF2-40B4-BE49-F238E27FC236}">
                <a16:creationId xmlns:a16="http://schemas.microsoft.com/office/drawing/2014/main" id="{60E84F6C-B101-AD39-C9BC-3034B85D6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27" y="3807258"/>
            <a:ext cx="88387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3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方程是按电压参考方向列写，与电压实际方向无关。</a:t>
            </a:r>
          </a:p>
        </p:txBody>
      </p:sp>
      <p:sp>
        <p:nvSpPr>
          <p:cNvPr id="2" name="Text Box 44">
            <a:extLst>
              <a:ext uri="{FF2B5EF4-FFF2-40B4-BE49-F238E27FC236}">
                <a16:creationId xmlns:a16="http://schemas.microsoft.com/office/drawing/2014/main" id="{BFA3F438-B3F6-8307-4646-2DC0AEFAF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27" y="1738381"/>
            <a:ext cx="7921625" cy="56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的实质反映了电路遵从能量守恒定律；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72B466C2-B4C8-C731-C102-D250E66D7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31" y="269015"/>
            <a:ext cx="6037745" cy="76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666750" indent="-666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基尔霍夫电压定律 </a:t>
            </a:r>
            <a:r>
              <a:rPr kumimoji="1" lang="en-US" altLang="zh-CN" sz="4000" b="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(KVL)</a:t>
            </a:r>
            <a:endParaRPr kumimoji="1" lang="en-US" altLang="zh-CN" sz="4000" b="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6271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5AFCB90-BF4C-FA8E-C956-3FE273585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23" y="457681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  <a:sym typeface="Symbol" panose="05050102010706020507" pitchFamily="18" charset="2"/>
              </a:rPr>
              <a:t>电路定理小结：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F1F9740F-792A-8805-854E-675DBFA09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5" y="1124129"/>
            <a:ext cx="8280400" cy="10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76250" indent="-4762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1104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954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FontTx/>
              <a:buAutoNum type="circleNumDbPlain"/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KCL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是对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结点中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支路电流的线性约束，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用于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结点中各支路电流，或支路中各元件的电流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</a:t>
            </a:r>
            <a:endParaRPr kumimoji="1" lang="zh-CN" altLang="en-US">
              <a:solidFill>
                <a:schemeClr val="tx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AD92ED2B-04FE-1FB1-68D4-07F815CB2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5" y="3719993"/>
            <a:ext cx="828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76250" indent="-4762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1104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954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③ KCL</a:t>
            </a:r>
            <a:r>
              <a:rPr kumimoji="1" lang="zh-CN" altLang="en-US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、</a:t>
            </a: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与组成支路的元件性质及参数无关。</a:t>
            </a:r>
            <a:endParaRPr kumimoji="1" lang="zh-CN" altLang="en-US">
              <a:solidFill>
                <a:schemeClr val="tx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7649D778-C49F-B40B-9F4F-0CA712B1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5" y="4457879"/>
            <a:ext cx="7993063" cy="10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76250" indent="-4762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100965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④ KCL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只能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电流，不能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电压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；</a:t>
            </a: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只能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电压，不能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电流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</a:t>
            </a:r>
            <a:endParaRPr kumimoji="1" lang="zh-CN" altLang="en-US">
              <a:solidFill>
                <a:schemeClr val="tx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08AE938A-683E-1FEE-F07A-BB992446A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23" y="5807556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8001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573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⑤ KCL</a:t>
            </a:r>
            <a:r>
              <a:rPr kumimoji="1" lang="zh-CN" altLang="en-US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、</a:t>
            </a: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KVL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只适用于集总参数的电路。</a:t>
            </a:r>
            <a:endParaRPr kumimoji="1" lang="zh-CN" altLang="en-US">
              <a:solidFill>
                <a:schemeClr val="tx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3456AC46-289F-78BB-91FE-049DB2917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85" y="2348092"/>
            <a:ext cx="8101013" cy="108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76250" indent="-4762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11049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2954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171700" indent="-3429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0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② KVL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是对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路电压的线性约束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，用于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约束</a:t>
            </a:r>
            <a:r>
              <a:rPr kumimoji="1" lang="zh-CN" altLang="en-US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回路中各支路电压，或回路中各元件的电压</a:t>
            </a:r>
            <a:r>
              <a:rPr kumimoji="1" lang="zh-CN" altLang="zh-CN">
                <a:solidFill>
                  <a:schemeClr val="tx1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。</a:t>
            </a:r>
            <a:endParaRPr kumimoji="1" lang="zh-CN" altLang="en-US">
              <a:solidFill>
                <a:schemeClr val="tx1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82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0D1E1C44-CAED-33B6-1031-98EA04D03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4800" l="10000" r="90000">
                        <a14:foregroundMark x1="24000" y1="8000" x2="63200" y2="9800"/>
                        <a14:foregroundMark x1="19400" y1="91000" x2="35600" y2="94800"/>
                        <a14:foregroundMark x1="35600" y1="94800" x2="440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84" y="707286"/>
            <a:ext cx="5443427" cy="544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75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B2D68D-0E58-E12B-7046-17EBE511F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46580" r="38647" b="1918"/>
          <a:stretch/>
        </p:blipFill>
        <p:spPr>
          <a:xfrm>
            <a:off x="1390337" y="983962"/>
            <a:ext cx="9511259" cy="57452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DBF884-E037-DD0F-DADE-2C61638B88FF}"/>
              </a:ext>
            </a:extLst>
          </p:cNvPr>
          <p:cNvSpPr txBox="1"/>
          <p:nvPr/>
        </p:nvSpPr>
        <p:spPr>
          <a:xfrm>
            <a:off x="286194" y="128777"/>
            <a:ext cx="1737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rgbClr val="333333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连接线</a:t>
            </a:r>
            <a:endParaRPr lang="zh-CN" altLang="en-US" sz="40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C3E7EB-B48E-4ED0-90F2-3066E4DE6F01}"/>
              </a:ext>
            </a:extLst>
          </p:cNvPr>
          <p:cNvSpPr txBox="1"/>
          <p:nvPr/>
        </p:nvSpPr>
        <p:spPr>
          <a:xfrm>
            <a:off x="5831174" y="970863"/>
            <a:ext cx="6097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连线表示的是实际电路中的导线，在原理图中虽然是一根线，但在常用的印刷电路板中往往不是线而是各种形状的铜箔条、铜箔块。</a:t>
            </a:r>
            <a:endParaRPr lang="zh-CN" altLang="en-US" sz="2000">
              <a:solidFill>
                <a:srgbClr val="FF0000"/>
              </a:solidFill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0BDF521-EE1A-E687-52F4-F94933F3E298}"/>
              </a:ext>
            </a:extLst>
          </p:cNvPr>
          <p:cNvCxnSpPr>
            <a:cxnSpLocks/>
          </p:cNvCxnSpPr>
          <p:nvPr/>
        </p:nvCxnSpPr>
        <p:spPr>
          <a:xfrm flipH="1">
            <a:off x="3208611" y="879423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416B5F-27C9-FD30-B830-97478B2187D2}"/>
              </a:ext>
            </a:extLst>
          </p:cNvPr>
          <p:cNvCxnSpPr>
            <a:cxnSpLocks/>
          </p:cNvCxnSpPr>
          <p:nvPr/>
        </p:nvCxnSpPr>
        <p:spPr>
          <a:xfrm flipV="1">
            <a:off x="2023863" y="2690734"/>
            <a:ext cx="584426" cy="36800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02AB998-1B68-0206-2B1F-9FF69498F1F2}"/>
              </a:ext>
            </a:extLst>
          </p:cNvPr>
          <p:cNvCxnSpPr>
            <a:cxnSpLocks/>
          </p:cNvCxnSpPr>
          <p:nvPr/>
        </p:nvCxnSpPr>
        <p:spPr>
          <a:xfrm flipV="1">
            <a:off x="3862656" y="5931107"/>
            <a:ext cx="584426" cy="36800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9A2BEE-8A04-7FC3-7D61-9A76ED3C55FF}"/>
              </a:ext>
            </a:extLst>
          </p:cNvPr>
          <p:cNvCxnSpPr>
            <a:cxnSpLocks/>
          </p:cNvCxnSpPr>
          <p:nvPr/>
        </p:nvCxnSpPr>
        <p:spPr>
          <a:xfrm flipH="1">
            <a:off x="4844648" y="1374099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B6491D-963B-39CA-D073-E8F8D31BEAC7}"/>
              </a:ext>
            </a:extLst>
          </p:cNvPr>
          <p:cNvCxnSpPr>
            <a:cxnSpLocks/>
          </p:cNvCxnSpPr>
          <p:nvPr/>
        </p:nvCxnSpPr>
        <p:spPr>
          <a:xfrm flipH="1">
            <a:off x="3410516" y="4716906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545057E-EE03-5743-B405-3BEA3731B674}"/>
              </a:ext>
            </a:extLst>
          </p:cNvPr>
          <p:cNvCxnSpPr>
            <a:cxnSpLocks/>
          </p:cNvCxnSpPr>
          <p:nvPr/>
        </p:nvCxnSpPr>
        <p:spPr>
          <a:xfrm flipV="1">
            <a:off x="1614132" y="6006058"/>
            <a:ext cx="584426" cy="36800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395710F-E1A0-3899-03AA-89C066B4F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46580" r="38647" b="1918"/>
          <a:stretch/>
        </p:blipFill>
        <p:spPr>
          <a:xfrm>
            <a:off x="1390337" y="983962"/>
            <a:ext cx="9511259" cy="57452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EDE0A-66E8-04DD-86F2-0C54867BE744}"/>
              </a:ext>
            </a:extLst>
          </p:cNvPr>
          <p:cNvSpPr txBox="1"/>
          <p:nvPr/>
        </p:nvSpPr>
        <p:spPr>
          <a:xfrm>
            <a:off x="284689" y="128777"/>
            <a:ext cx="1737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rgbClr val="333333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结点</a:t>
            </a:r>
            <a:endParaRPr lang="zh-CN" altLang="en-US" sz="40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37BB3AF-B4B4-34AC-4579-5F31E8D70F6B}"/>
              </a:ext>
            </a:extLst>
          </p:cNvPr>
          <p:cNvCxnSpPr>
            <a:cxnSpLocks/>
          </p:cNvCxnSpPr>
          <p:nvPr/>
        </p:nvCxnSpPr>
        <p:spPr>
          <a:xfrm flipH="1">
            <a:off x="4697014" y="1346635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046DD51-D06D-4EC1-C229-46B36ED88A02}"/>
              </a:ext>
            </a:extLst>
          </p:cNvPr>
          <p:cNvSpPr txBox="1"/>
          <p:nvPr/>
        </p:nvSpPr>
        <p:spPr>
          <a:xfrm>
            <a:off x="5831174" y="970863"/>
            <a:ext cx="60971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>
                <a:solidFill>
                  <a:srgbClr val="FF0000"/>
                </a:solid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结点表示几个元件引脚或几条导线之间相互的连接关系。所有和结点相连的元件引脚、导线，不论数目多少，都是导通的。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0706335-F365-33A0-341B-0B1879F55122}"/>
              </a:ext>
            </a:extLst>
          </p:cNvPr>
          <p:cNvCxnSpPr>
            <a:cxnSpLocks/>
          </p:cNvCxnSpPr>
          <p:nvPr/>
        </p:nvCxnSpPr>
        <p:spPr>
          <a:xfrm flipH="1">
            <a:off x="5083020" y="1359734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C56D0E-4DF3-58F0-C0B3-75EC05044CC8}"/>
              </a:ext>
            </a:extLst>
          </p:cNvPr>
          <p:cNvCxnSpPr>
            <a:cxnSpLocks/>
          </p:cNvCxnSpPr>
          <p:nvPr/>
        </p:nvCxnSpPr>
        <p:spPr>
          <a:xfrm flipH="1">
            <a:off x="4697014" y="2453482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ECF0A87-253E-F53E-973D-7AF3C12FD60D}"/>
              </a:ext>
            </a:extLst>
          </p:cNvPr>
          <p:cNvCxnSpPr>
            <a:cxnSpLocks/>
          </p:cNvCxnSpPr>
          <p:nvPr/>
        </p:nvCxnSpPr>
        <p:spPr>
          <a:xfrm flipH="1">
            <a:off x="3674711" y="4736144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4AB52F-213E-2083-46CB-49E3C36E625B}"/>
              </a:ext>
            </a:extLst>
          </p:cNvPr>
          <p:cNvCxnSpPr>
            <a:cxnSpLocks/>
          </p:cNvCxnSpPr>
          <p:nvPr/>
        </p:nvCxnSpPr>
        <p:spPr>
          <a:xfrm flipH="1">
            <a:off x="2333227" y="4736144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E2FA13D-975B-425B-8F97-75EFA0B39026}"/>
              </a:ext>
            </a:extLst>
          </p:cNvPr>
          <p:cNvCxnSpPr>
            <a:cxnSpLocks/>
          </p:cNvCxnSpPr>
          <p:nvPr/>
        </p:nvCxnSpPr>
        <p:spPr>
          <a:xfrm flipH="1">
            <a:off x="2827055" y="2934324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872436A-CBAB-BE93-0738-0EDAB41FFB7C}"/>
              </a:ext>
            </a:extLst>
          </p:cNvPr>
          <p:cNvCxnSpPr>
            <a:cxnSpLocks/>
          </p:cNvCxnSpPr>
          <p:nvPr/>
        </p:nvCxnSpPr>
        <p:spPr>
          <a:xfrm flipH="1">
            <a:off x="3447240" y="2934324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25A3A67-D0DE-05C2-1605-C4BFCBB837EC}"/>
              </a:ext>
            </a:extLst>
          </p:cNvPr>
          <p:cNvCxnSpPr>
            <a:cxnSpLocks/>
          </p:cNvCxnSpPr>
          <p:nvPr/>
        </p:nvCxnSpPr>
        <p:spPr>
          <a:xfrm flipH="1">
            <a:off x="3874424" y="1379842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92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3034E5-77CD-52AF-2FB0-8203B76AE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1" t="44631" r="15598" b="7714"/>
          <a:stretch/>
        </p:blipFill>
        <p:spPr>
          <a:xfrm>
            <a:off x="3170367" y="1688637"/>
            <a:ext cx="5125978" cy="38444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17DCB9-AC00-F6B8-523B-31731B7F00A6}"/>
              </a:ext>
            </a:extLst>
          </p:cNvPr>
          <p:cNvSpPr txBox="1"/>
          <p:nvPr/>
        </p:nvSpPr>
        <p:spPr>
          <a:xfrm>
            <a:off x="284689" y="128777"/>
            <a:ext cx="4040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图中有几个结点？</a:t>
            </a:r>
          </a:p>
        </p:txBody>
      </p:sp>
    </p:spTree>
    <p:extLst>
      <p:ext uri="{BB962C8B-B14F-4D97-AF65-F5344CB8AC3E}">
        <p14:creationId xmlns:p14="http://schemas.microsoft.com/office/powerpoint/2010/main" val="329074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3034E5-77CD-52AF-2FB0-8203B76AE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91" t="44631" r="15598" b="7714"/>
          <a:stretch/>
        </p:blipFill>
        <p:spPr>
          <a:xfrm>
            <a:off x="3170367" y="1688637"/>
            <a:ext cx="5125978" cy="384448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17DCB9-AC00-F6B8-523B-31731B7F00A6}"/>
              </a:ext>
            </a:extLst>
          </p:cNvPr>
          <p:cNvSpPr txBox="1"/>
          <p:nvPr/>
        </p:nvSpPr>
        <p:spPr>
          <a:xfrm>
            <a:off x="284689" y="128777"/>
            <a:ext cx="40403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图中有几个结点？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55297B-DEF1-9951-7A5C-C0E65653D1EB}"/>
              </a:ext>
            </a:extLst>
          </p:cNvPr>
          <p:cNvCxnSpPr>
            <a:cxnSpLocks/>
          </p:cNvCxnSpPr>
          <p:nvPr/>
        </p:nvCxnSpPr>
        <p:spPr>
          <a:xfrm flipH="1">
            <a:off x="3702132" y="2950108"/>
            <a:ext cx="569518" cy="47889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6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1F2523-18CA-DDB3-3AD4-0EE14A024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08" y="1248192"/>
            <a:ext cx="7068140" cy="471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63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5B0A48-4231-768E-3FC1-F7FD9265D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46580" r="38647" b="1918"/>
          <a:stretch/>
        </p:blipFill>
        <p:spPr>
          <a:xfrm>
            <a:off x="1123359" y="783728"/>
            <a:ext cx="9511259" cy="5745261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6D5B43C-725E-F5F8-D10D-326494E33F2E}"/>
              </a:ext>
            </a:extLst>
          </p:cNvPr>
          <p:cNvCxnSpPr>
            <a:cxnSpLocks/>
          </p:cNvCxnSpPr>
          <p:nvPr/>
        </p:nvCxnSpPr>
        <p:spPr>
          <a:xfrm flipH="1">
            <a:off x="4430036" y="1146401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05821E1-9F8E-5B07-A4E2-98FF9B05A14F}"/>
              </a:ext>
            </a:extLst>
          </p:cNvPr>
          <p:cNvCxnSpPr>
            <a:cxnSpLocks/>
          </p:cNvCxnSpPr>
          <p:nvPr/>
        </p:nvCxnSpPr>
        <p:spPr>
          <a:xfrm flipH="1">
            <a:off x="4816042" y="1159500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8E8E194-BC43-06AD-F466-A3EFA1C60640}"/>
              </a:ext>
            </a:extLst>
          </p:cNvPr>
          <p:cNvCxnSpPr>
            <a:cxnSpLocks/>
          </p:cNvCxnSpPr>
          <p:nvPr/>
        </p:nvCxnSpPr>
        <p:spPr>
          <a:xfrm flipH="1">
            <a:off x="4430036" y="2253248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C027519-461A-2C6E-6230-157D943230DA}"/>
              </a:ext>
            </a:extLst>
          </p:cNvPr>
          <p:cNvCxnSpPr>
            <a:cxnSpLocks/>
          </p:cNvCxnSpPr>
          <p:nvPr/>
        </p:nvCxnSpPr>
        <p:spPr>
          <a:xfrm flipH="1">
            <a:off x="3407733" y="4535910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02FEAC-E670-9162-B626-6358C5C667F8}"/>
              </a:ext>
            </a:extLst>
          </p:cNvPr>
          <p:cNvCxnSpPr>
            <a:cxnSpLocks/>
          </p:cNvCxnSpPr>
          <p:nvPr/>
        </p:nvCxnSpPr>
        <p:spPr>
          <a:xfrm flipH="1">
            <a:off x="2066249" y="4535910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95681A-AED1-0232-9622-B57E125B55B4}"/>
              </a:ext>
            </a:extLst>
          </p:cNvPr>
          <p:cNvCxnSpPr>
            <a:cxnSpLocks/>
          </p:cNvCxnSpPr>
          <p:nvPr/>
        </p:nvCxnSpPr>
        <p:spPr>
          <a:xfrm flipH="1">
            <a:off x="2560077" y="2734090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1540A1-0791-D322-0648-254B956CA168}"/>
              </a:ext>
            </a:extLst>
          </p:cNvPr>
          <p:cNvCxnSpPr>
            <a:cxnSpLocks/>
          </p:cNvCxnSpPr>
          <p:nvPr/>
        </p:nvCxnSpPr>
        <p:spPr>
          <a:xfrm flipH="1">
            <a:off x="3180262" y="2734090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E6E0151-2581-F20F-601F-088845CC37F3}"/>
              </a:ext>
            </a:extLst>
          </p:cNvPr>
          <p:cNvCxnSpPr>
            <a:cxnSpLocks/>
          </p:cNvCxnSpPr>
          <p:nvPr/>
        </p:nvCxnSpPr>
        <p:spPr>
          <a:xfrm flipH="1">
            <a:off x="3607446" y="1179608"/>
            <a:ext cx="629587" cy="49467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DF379A-E27F-BA78-78E7-9CEDEF2D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638" y="1267395"/>
            <a:ext cx="4362382" cy="296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6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1276</Words>
  <Application>Microsoft Office PowerPoint</Application>
  <PresentationFormat>宽屏</PresentationFormat>
  <Paragraphs>188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等线</vt:lpstr>
      <vt:lpstr>等线 Light</vt:lpstr>
      <vt:lpstr>仿宋_GB2312</vt:lpstr>
      <vt:lpstr>楷体_GB2312</vt:lpstr>
      <vt:lpstr>三极芯片体 超粗</vt:lpstr>
      <vt:lpstr>幼圆</vt:lpstr>
      <vt:lpstr>Arial</vt:lpstr>
      <vt:lpstr>Arial</vt:lpstr>
      <vt:lpstr>Times New Roman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29</cp:revision>
  <dcterms:created xsi:type="dcterms:W3CDTF">2024-01-23T04:02:51Z</dcterms:created>
  <dcterms:modified xsi:type="dcterms:W3CDTF">2024-02-04T17:57:23Z</dcterms:modified>
</cp:coreProperties>
</file>