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4" r:id="rId2"/>
    <p:sldId id="375" r:id="rId3"/>
    <p:sldId id="378" r:id="rId4"/>
    <p:sldId id="386" r:id="rId5"/>
    <p:sldId id="383" r:id="rId6"/>
    <p:sldId id="385" r:id="rId7"/>
    <p:sldId id="382" r:id="rId8"/>
    <p:sldId id="380" r:id="rId9"/>
    <p:sldId id="38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3F94-88A8-8151-BE8B-75945917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12664C-828E-1CE1-BF0E-8400B6F6F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D7934CC-84DC-DDE7-0E4E-1BDD03842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2C36F-0E23-6828-A26F-FD5650AFC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3FA8A-98B0-4AA8-9E57-9232433126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0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8D9BD-49A0-C1B9-7093-CE493F47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5712CD-D8EE-A3F7-B729-C3A4CBA19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BEA988-6B0E-EC31-FC8D-B550FD79D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C3F37-D482-6D35-1799-F3F84C788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3FA8A-98B0-4AA8-9E57-9232433126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5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5" y="2077422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302817" y="2459504"/>
            <a:ext cx="8664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第二十一课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单片机核心板</a:t>
            </a:r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PCB</a:t>
            </a:r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布线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2B67F9-1D2F-4E82-BDB8-F032535E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68" y="-1"/>
            <a:ext cx="6426906" cy="69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76E3DD-0B9C-0293-F0A8-95D8E6724872}"/>
              </a:ext>
            </a:extLst>
          </p:cNvPr>
          <p:cNvSpPr txBox="1"/>
          <p:nvPr/>
        </p:nvSpPr>
        <p:spPr>
          <a:xfrm>
            <a:off x="2426597" y="1536174"/>
            <a:ext cx="73388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不要用自动布线</a:t>
            </a:r>
            <a:endParaRPr lang="en-US" altLang="zh-CN" sz="8000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zh-CN" altLang="en-US" sz="8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不要用自动布线</a:t>
            </a:r>
          </a:p>
          <a:p>
            <a:r>
              <a:rPr lang="zh-CN" altLang="en-US" sz="8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不要用自动布线</a:t>
            </a:r>
          </a:p>
        </p:txBody>
      </p:sp>
    </p:spTree>
    <p:extLst>
      <p:ext uri="{BB962C8B-B14F-4D97-AF65-F5344CB8AC3E}">
        <p14:creationId xmlns:p14="http://schemas.microsoft.com/office/powerpoint/2010/main" val="265428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64080-5340-96E2-1B32-08F14CB18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551DAD-102D-735A-6DFD-9709569C17B4}"/>
              </a:ext>
            </a:extLst>
          </p:cNvPr>
          <p:cNvSpPr txBox="1"/>
          <p:nvPr/>
        </p:nvSpPr>
        <p:spPr>
          <a:xfrm>
            <a:off x="274292" y="224852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布线要求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B3FAD-128B-62FF-B174-F039FD482447}"/>
              </a:ext>
            </a:extLst>
          </p:cNvPr>
          <p:cNvSpPr txBox="1"/>
          <p:nvPr/>
        </p:nvSpPr>
        <p:spPr>
          <a:xfrm>
            <a:off x="413818" y="1228397"/>
            <a:ext cx="113866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1.</a:t>
            </a:r>
            <a:r>
              <a:rPr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顶层优先原则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：尽量在顶层布线</a:t>
            </a:r>
            <a:endParaRPr lang="en-US" altLang="zh-CN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2.</a:t>
            </a:r>
            <a:r>
              <a:rPr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电源线原则上要加粗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：因为电源线是要给电路板各个模块供电的，电源线加粗有利于电流在主干道上流通；在日常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设计中，在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25℃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时，对于铜厚为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10z(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盎司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)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的导线，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10mil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线宽能够承载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0.65A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电流，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40mil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线宽能够承载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2.3A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电流。</a:t>
            </a:r>
            <a:endParaRPr lang="en-US" altLang="zh-CN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3.</a:t>
            </a:r>
            <a:r>
              <a:rPr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同一层内走线大于</a:t>
            </a:r>
            <a:r>
              <a:rPr lang="en-US" altLang="zh-CN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90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°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：同一层走线禁止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90°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或者走锐角，从原理上讲，锐角直角走线会造成走线阻抗不连续，对于信号的传输有影响，推荐走线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135°</a:t>
            </a:r>
          </a:p>
          <a:p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4.</a:t>
            </a:r>
            <a:r>
              <a:rPr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注意电流路径和电容的摆放位置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：电源要先经过电容滤波再给后级，去耦电容要贴近芯片引脚放置，并就近接地。</a:t>
            </a:r>
          </a:p>
        </p:txBody>
      </p:sp>
    </p:spTree>
    <p:extLst>
      <p:ext uri="{BB962C8B-B14F-4D97-AF65-F5344CB8AC3E}">
        <p14:creationId xmlns:p14="http://schemas.microsoft.com/office/powerpoint/2010/main" val="94662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DF62C1-A2F4-F39C-5256-99E1A681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3" y="1895381"/>
            <a:ext cx="6302283" cy="30672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FD23F2-A04B-FE2F-FB3C-46BD3179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99" y="1435883"/>
            <a:ext cx="4570352" cy="39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2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F8A0F-0EC4-477D-E7F7-2CE54A30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12685E-C907-E9C3-6D9D-72F61A4613EC}"/>
              </a:ext>
            </a:extLst>
          </p:cNvPr>
          <p:cNvSpPr txBox="1"/>
          <p:nvPr/>
        </p:nvSpPr>
        <p:spPr>
          <a:xfrm>
            <a:off x="274292" y="224852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布线要求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3DBBB2-62D0-8B03-67B1-FEE514D3F9F1}"/>
              </a:ext>
            </a:extLst>
          </p:cNvPr>
          <p:cNvSpPr txBox="1"/>
          <p:nvPr/>
        </p:nvSpPr>
        <p:spPr>
          <a:xfrm>
            <a:off x="334740" y="1297243"/>
            <a:ext cx="668678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4.</a:t>
            </a:r>
            <a:r>
              <a:rPr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高频信号线尽可能短，并做好与其他信号的屏蔽隔离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。为了降低相邻走线之间的串扰，尽量避免相邻层平行走线，走线应遵循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3W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原则：相邻层信号线应采用正交方向。差分线布线尽量等距等长。</a:t>
            </a:r>
            <a:endParaRPr lang="en-US" altLang="zh-CN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5.</a:t>
            </a:r>
            <a:r>
              <a:rPr lang="en-US" altLang="zh-CN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布线要尽量远离安装孔与电路板边缘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：在</a:t>
            </a:r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钻孔加工中，很容易会切掉一部分导线，为了电路板功能，应尽量远离这些位置。</a:t>
            </a:r>
            <a:endParaRPr lang="en-US" altLang="zh-CN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6.</a:t>
            </a:r>
            <a:r>
              <a:rPr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需要添加泪滴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。</a:t>
            </a: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3FA4B4C0-BB78-52E5-A7E5-F73CD06B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6" y="578795"/>
            <a:ext cx="2755953" cy="38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1308A8-E1B1-A76A-DF8D-9E5E75CC8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11" y="4565324"/>
            <a:ext cx="3949562" cy="20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6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87BEBF-9B3E-514E-AEA1-BC8302F0F8FD}"/>
              </a:ext>
            </a:extLst>
          </p:cNvPr>
          <p:cNvSpPr txBox="1"/>
          <p:nvPr/>
        </p:nvSpPr>
        <p:spPr>
          <a:xfrm>
            <a:off x="274292" y="224852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布线顺序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DC8579-DAD2-D01D-4E00-3EAF25CF3BB7}"/>
              </a:ext>
            </a:extLst>
          </p:cNvPr>
          <p:cNvSpPr txBox="1"/>
          <p:nvPr/>
        </p:nvSpPr>
        <p:spPr>
          <a:xfrm>
            <a:off x="274292" y="1659285"/>
            <a:ext cx="112658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关键元件优先、关键信号线优先、密度优先</a:t>
            </a:r>
            <a:endParaRPr lang="en-US" altLang="zh-CN" sz="3200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(1)</a:t>
            </a:r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密度优先原则：从单板上连线最密集的区域开始布线。</a:t>
            </a:r>
            <a:endParaRPr lang="en-US" altLang="zh-CN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(2)</a:t>
            </a:r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优先关键元器件：如</a:t>
            </a:r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DDR</a:t>
            </a:r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、射频等核心部分应优先布线，类似信号传输线应提供专层、电源、地回路。其他次要信号要顾全整体，不可以和关键信号相抵触。</a:t>
            </a:r>
            <a:endParaRPr lang="en-US" altLang="zh-CN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(3)</a:t>
            </a:r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关键信号线优先：电源、模拟小信号、高速信号、时钟信号和同步信号等关键信号优先布线。</a:t>
            </a:r>
          </a:p>
        </p:txBody>
      </p:sp>
    </p:spTree>
    <p:extLst>
      <p:ext uri="{BB962C8B-B14F-4D97-AF65-F5344CB8AC3E}">
        <p14:creationId xmlns:p14="http://schemas.microsoft.com/office/powerpoint/2010/main" val="34904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96EC3B-0366-28B4-9539-EEEF04DA3A8B}"/>
              </a:ext>
            </a:extLst>
          </p:cNvPr>
          <p:cNvSpPr txBox="1"/>
          <p:nvPr/>
        </p:nvSpPr>
        <p:spPr>
          <a:xfrm>
            <a:off x="274292" y="224852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布线要求</a:t>
            </a:r>
          </a:p>
        </p:txBody>
      </p:sp>
    </p:spTree>
    <p:extLst>
      <p:ext uri="{BB962C8B-B14F-4D97-AF65-F5344CB8AC3E}">
        <p14:creationId xmlns:p14="http://schemas.microsoft.com/office/powerpoint/2010/main" val="116700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422</Words>
  <Application>Microsoft Office PowerPoint</Application>
  <PresentationFormat>宽屏</PresentationFormat>
  <Paragraphs>30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45</cp:revision>
  <dcterms:created xsi:type="dcterms:W3CDTF">2024-01-23T04:02:51Z</dcterms:created>
  <dcterms:modified xsi:type="dcterms:W3CDTF">2024-02-14T18:56:02Z</dcterms:modified>
</cp:coreProperties>
</file>