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BA5E1-0ED1-403C-BD50-1BAD06AEAB69}" type="datetimeFigureOut">
              <a:rPr lang="zh-CN" altLang="en-US" smtClean="0"/>
              <a:t>2021/3/18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21684-794B-4642-8FA4-BFE0A7AFD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27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模板来自 </a:t>
            </a:r>
            <a:r>
              <a:rPr lang="en-US"/>
              <a:t>http://docer.mysoeasy.com/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6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90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4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3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443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3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58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50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309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3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83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26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554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43" r:id="rId5"/>
    <p:sldLayoutId id="2147483737" r:id="rId6"/>
    <p:sldLayoutId id="2147483738" r:id="rId7"/>
    <p:sldLayoutId id="2147483739" r:id="rId8"/>
    <p:sldLayoutId id="2147483742" r:id="rId9"/>
    <p:sldLayoutId id="2147483740" r:id="rId10"/>
    <p:sldLayoutId id="214748374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B695AA2-4B70-477F-AF90-536B720A1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E3C69-5435-4676-93D3-6121458BEB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634" b="809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98F4711-C1A8-438E-8ED4-5BC95085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1" y="1020431"/>
            <a:ext cx="10225530" cy="1475013"/>
          </a:xfrm>
        </p:spPr>
        <p:txBody>
          <a:bodyPr>
            <a:normAutofit fontScale="90000"/>
          </a:bodyPr>
          <a:lstStyle/>
          <a:p>
            <a:r>
              <a:rPr lang="en-US" altLang="zh-CN" sz="4000" b="1" dirty="0">
                <a:solidFill>
                  <a:schemeClr val="tx1"/>
                </a:solidFill>
              </a:rPr>
              <a:t>       </a:t>
            </a:r>
            <a:br>
              <a:rPr lang="en-US" altLang="zh-CN" sz="4000" b="1" dirty="0">
                <a:solidFill>
                  <a:schemeClr val="tx1"/>
                </a:solidFill>
              </a:rPr>
            </a:br>
            <a:br>
              <a:rPr lang="en-US" altLang="zh-CN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                             </a:t>
            </a:r>
            <a:br>
              <a:rPr lang="en-US" altLang="zh-CN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br>
              <a:rPr lang="en-US" altLang="zh-CN" sz="4000" b="1" dirty="0">
                <a:solidFill>
                  <a:schemeClr val="tx1"/>
                </a:solidFill>
              </a:rPr>
            </a:br>
            <a:r>
              <a:rPr lang="en-US" altLang="zh-CN" sz="4000" b="1" dirty="0">
                <a:solidFill>
                  <a:schemeClr val="tx1"/>
                </a:solidFill>
              </a:rPr>
              <a:t>          </a:t>
            </a:r>
            <a:r>
              <a:rPr lang="zh-CN" altLang="zh-CN" sz="4000" b="1" dirty="0">
                <a:solidFill>
                  <a:schemeClr val="tx1"/>
                </a:solidFill>
              </a:rPr>
              <a:t>探究海尔贝克阵列磁铁的磁场及应用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CAB96F-C6F8-4D3F-B769-B4B5E2B6C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2495445"/>
            <a:ext cx="10225530" cy="590321"/>
          </a:xfrm>
        </p:spPr>
        <p:txBody>
          <a:bodyPr>
            <a:normAutofit fontScale="32500" lnSpcReduction="20000"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sz="2200" dirty="0"/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5000" dirty="0"/>
              <a:t>BY</a:t>
            </a:r>
            <a:r>
              <a:rPr lang="zh-CN" altLang="zh-CN" sz="5000" dirty="0"/>
              <a:t>范弘杰（</a:t>
            </a:r>
            <a:r>
              <a:rPr lang="en-US" altLang="zh-CN" sz="5000" dirty="0"/>
              <a:t>PB18020729</a:t>
            </a:r>
            <a:r>
              <a:rPr lang="zh-CN" altLang="zh-CN" sz="5000" dirty="0"/>
              <a:t>）</a:t>
            </a:r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E348FB-D7AD-46D1-BB38-A351D06FE1E4}"/>
              </a:ext>
            </a:extLst>
          </p:cNvPr>
          <p:cNvSpPr txBox="1"/>
          <p:nvPr/>
        </p:nvSpPr>
        <p:spPr>
          <a:xfrm>
            <a:off x="8229601" y="5532582"/>
            <a:ext cx="335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电磁学小论文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4779766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1B1E8E2-ACDD-433D-A24C-9417E7BB22B1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4664" r="44931" b="47547"/>
          <a:stretch/>
        </p:blipFill>
        <p:spPr bwMode="auto">
          <a:xfrm>
            <a:off x="1081261" y="2862238"/>
            <a:ext cx="2888500" cy="1755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38B6547-8D5D-4C56-88EC-810BC742B52A}"/>
              </a:ext>
            </a:extLst>
          </p:cNvPr>
          <p:cNvSpPr/>
          <p:nvPr/>
        </p:nvSpPr>
        <p:spPr>
          <a:xfrm>
            <a:off x="461818" y="741464"/>
            <a:ext cx="111482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回到原来的海尔贝克阵列，圆心为坐标原点，刚才已经得到一块磁铁的磁场分布，对于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24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块磁铁，只需利用叠加原理，值得注意的是，对于每块磁铁的磁场分布，在换到现在的坐标架时，都应乘上一个旋转矩阵和平移变换。如下图：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065349-92EB-45C8-983E-82581C31AAB3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963" y="1664794"/>
            <a:ext cx="3792249" cy="432729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FF6126-85E2-435D-AD5B-FD88625843A3}"/>
                  </a:ext>
                </a:extLst>
              </p:cNvPr>
              <p:cNvSpPr/>
              <p:nvPr/>
            </p:nvSpPr>
            <p:spPr>
              <a:xfrm>
                <a:off x="5032664" y="1937336"/>
                <a:ext cx="6096000" cy="403110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设与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y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轴正方向相交的磁铁规定为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号，按逆时针排号，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，则在这个坐标下点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对应原</a:t>
                </a:r>
                <a:r>
                  <a:rPr lang="en-US" altLang="zh-CN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号磁铁坐标架的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𝑠𝑖𝑛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𝑐𝑜𝑠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𝜃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𝑙𝑐𝑜𝑠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𝑙𝑠𝑖𝑛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𝜑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为旋转角，第</a:t>
                </a:r>
                <a:r>
                  <a:rPr lang="en-US" altLang="zh-CN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个磁铁对应的旋转角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zh-CN" altLang="en-US" i="1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−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kern="10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微软雅黑" panose="020B0503020204020204" pitchFamily="34" charset="-122"/>
                      </a:rPr>
                      <m:t>+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−1)</m:t>
                    </m:r>
                    <m:f>
                      <m:f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5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12</m:t>
                        </m:r>
                      </m:den>
                    </m:f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而换坐标架后的磁场为 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sin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unc>
                        <m:func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4FF6126-85E2-435D-AD5B-FD8862584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664" y="1937336"/>
                <a:ext cx="6096000" cy="4031104"/>
              </a:xfrm>
              <a:prstGeom prst="rect">
                <a:avLst/>
              </a:prstGeom>
              <a:blipFill>
                <a:blip r:embed="rId4"/>
                <a:stretch>
                  <a:fillRect l="-900" t="-908" r="-8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60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A30705-E912-42C0-81E2-41BF4159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43517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2 simulation</a:t>
            </a:r>
            <a:br>
              <a:rPr lang="zh-CN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FE1703-E8E5-4CEF-B846-144DDB1CCD8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25" y="1223914"/>
            <a:ext cx="7628783" cy="5395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9652D5-149A-4D36-B101-5AAFB9F075EA}"/>
              </a:ext>
            </a:extLst>
          </p:cNvPr>
          <p:cNvSpPr/>
          <p:nvPr/>
        </p:nvSpPr>
        <p:spPr>
          <a:xfrm>
            <a:off x="737056" y="3267487"/>
            <a:ext cx="3113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下面求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轴上的磁场的数值解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核心代码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如图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17409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DB05614-81CC-41D6-9C0A-F6A947A058E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85" y="720602"/>
            <a:ext cx="4100542" cy="331107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347A2D9-F800-448E-B9E2-A0C25C6FB16F}"/>
              </a:ext>
            </a:extLst>
          </p:cNvPr>
          <p:cNvSpPr/>
          <p:nvPr/>
        </p:nvSpPr>
        <p:spPr>
          <a:xfrm>
            <a:off x="1199879" y="4221079"/>
            <a:ext cx="261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轴上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的关系图。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7ABB0C-1C9D-413A-85DC-7B75FAFF2751}"/>
              </a:ext>
            </a:extLst>
          </p:cNvPr>
          <p:cNvSpPr/>
          <p:nvPr/>
        </p:nvSpPr>
        <p:spPr>
          <a:xfrm>
            <a:off x="5797415" y="1790044"/>
            <a:ext cx="53190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利用</a:t>
            </a:r>
            <a:r>
              <a:rPr lang="en-US" altLang="zh-CN" kern="1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comsol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模拟可以得到更直观的图例，如下：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AD40F4-955D-49E1-A3E7-020E5ECBA0B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244" y="2612395"/>
            <a:ext cx="3829714" cy="292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8AFDC67-5669-4F1B-A8EA-F0515BFA58B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820" y="2641610"/>
            <a:ext cx="3734332" cy="278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EE47A60D-12F1-464A-A1B2-B44E3C16288A}"/>
              </a:ext>
            </a:extLst>
          </p:cNvPr>
          <p:cNvSpPr/>
          <p:nvPr/>
        </p:nvSpPr>
        <p:spPr>
          <a:xfrm>
            <a:off x="4891999" y="5874754"/>
            <a:ext cx="63177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857250" algn="just"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（磁场线）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（磁场强度分布）</a:t>
            </a:r>
          </a:p>
        </p:txBody>
      </p:sp>
    </p:spTree>
    <p:extLst>
      <p:ext uri="{BB962C8B-B14F-4D97-AF65-F5344CB8AC3E}">
        <p14:creationId xmlns:p14="http://schemas.microsoft.com/office/powerpoint/2010/main" val="62177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6976A-F5FA-4928-81E2-2CCBED27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70780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/>
              <a:t>3.</a:t>
            </a:r>
            <a:r>
              <a:rPr lang="zh-CN" altLang="zh-CN" sz="4400" b="1" dirty="0"/>
              <a:t> </a:t>
            </a:r>
            <a:r>
              <a:rPr lang="en-US" altLang="zh-CN" sz="4400" b="1" dirty="0"/>
              <a:t>experiment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78B30A-1F55-4DAE-A757-5CA4F6712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02773"/>
            <a:ext cx="11029615" cy="1298863"/>
          </a:xfrm>
        </p:spPr>
        <p:txBody>
          <a:bodyPr/>
          <a:lstStyle/>
          <a:p>
            <a:r>
              <a:rPr lang="zh-CN" altLang="zh-CN" dirty="0"/>
              <a:t>装置：</a:t>
            </a:r>
            <a:r>
              <a:rPr lang="en-US" altLang="zh-CN" dirty="0"/>
              <a:t>24</a:t>
            </a:r>
            <a:r>
              <a:rPr lang="zh-CN" altLang="zh-CN" dirty="0"/>
              <a:t>个</a:t>
            </a:r>
            <a:r>
              <a:rPr lang="en-US" altLang="zh-CN" dirty="0"/>
              <a:t>5*5*5mm</a:t>
            </a:r>
            <a:r>
              <a:rPr lang="zh-CN" altLang="zh-CN" dirty="0"/>
              <a:t>的方形磁铁，</a:t>
            </a:r>
            <a:r>
              <a:rPr lang="en-US" altLang="zh-CN" dirty="0"/>
              <a:t>3D</a:t>
            </a:r>
            <a:r>
              <a:rPr lang="zh-CN" altLang="zh-CN" dirty="0"/>
              <a:t>打印的圆环框架（磁铁空位位于距圆心</a:t>
            </a:r>
            <a:r>
              <a:rPr lang="en-US" altLang="zh-CN" dirty="0"/>
              <a:t>30mm</a:t>
            </a:r>
            <a:r>
              <a:rPr lang="zh-CN" altLang="zh-CN" dirty="0"/>
              <a:t>处）。</a:t>
            </a:r>
          </a:p>
          <a:p>
            <a:r>
              <a:rPr lang="zh-CN" altLang="zh-CN" dirty="0"/>
              <a:t>组建如下：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8510083-4914-4847-9D79-C64A52665658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25108" r="921" b="30463"/>
          <a:stretch/>
        </p:blipFill>
        <p:spPr bwMode="auto">
          <a:xfrm>
            <a:off x="1105649" y="2471074"/>
            <a:ext cx="4006677" cy="354526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E731B68-153C-47BD-AE99-BDED755BE2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783" y="2471074"/>
            <a:ext cx="5817668" cy="354526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02B9E9C-41B1-4743-9B63-688AD909747C}"/>
              </a:ext>
            </a:extLst>
          </p:cNvPr>
          <p:cNvSpPr/>
          <p:nvPr/>
        </p:nvSpPr>
        <p:spPr>
          <a:xfrm>
            <a:off x="1610591" y="6155844"/>
            <a:ext cx="910243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143000" algn="just"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（磁环）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（特斯拉计）</a:t>
            </a:r>
          </a:p>
        </p:txBody>
      </p:sp>
    </p:spTree>
    <p:extLst>
      <p:ext uri="{BB962C8B-B14F-4D97-AF65-F5344CB8AC3E}">
        <p14:creationId xmlns:p14="http://schemas.microsoft.com/office/powerpoint/2010/main" val="51922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7F0DBEE-C2D4-4600-8691-8A2BD7B13B8E}"/>
              </a:ext>
            </a:extLst>
          </p:cNvPr>
          <p:cNvSpPr/>
          <p:nvPr/>
        </p:nvSpPr>
        <p:spPr>
          <a:xfrm>
            <a:off x="1099472" y="650620"/>
            <a:ext cx="780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测量了轴线上的磁场，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并用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tracker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提取了数据，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根据所测的数据绘制图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199B14-6061-427C-97A2-4377EE3908B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472" y="1183264"/>
            <a:ext cx="4272628" cy="405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2696BB8-AC33-412A-A9DF-84BE1842444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736" y="1067246"/>
            <a:ext cx="5203067" cy="41745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DB30332-EFE4-41BC-8029-0DD10655177C}"/>
              </a:ext>
            </a:extLst>
          </p:cNvPr>
          <p:cNvSpPr/>
          <p:nvPr/>
        </p:nvSpPr>
        <p:spPr>
          <a:xfrm>
            <a:off x="1558636" y="5336339"/>
            <a:ext cx="93414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62000" algn="just"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（部分实验图）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E2B742-CF46-4D3E-B46D-5F620BBAE3F4}"/>
              </a:ext>
            </a:extLst>
          </p:cNvPr>
          <p:cNvSpPr/>
          <p:nvPr/>
        </p:nvSpPr>
        <p:spPr>
          <a:xfrm>
            <a:off x="820197" y="5903888"/>
            <a:ext cx="10786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可以看出与理论曲线大致相符，磁场集中在磁铁附近，当离磁环距离渐远时，磁场迅速衰减，在磁环内部，其中心处磁场很小。</a:t>
            </a:r>
          </a:p>
        </p:txBody>
      </p:sp>
    </p:spTree>
    <p:extLst>
      <p:ext uri="{BB962C8B-B14F-4D97-AF65-F5344CB8AC3E}">
        <p14:creationId xmlns:p14="http://schemas.microsoft.com/office/powerpoint/2010/main" val="325131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CD74-5A75-40A2-8F82-0C060C9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1200535"/>
          </a:xfrm>
        </p:spPr>
        <p:txBody>
          <a:bodyPr>
            <a:noAutofit/>
          </a:bodyPr>
          <a:lstStyle/>
          <a:p>
            <a:r>
              <a:rPr lang="en-US" altLang="zh-CN" sz="4400" b="1" dirty="0"/>
              <a:t>4.</a:t>
            </a:r>
            <a:r>
              <a:rPr lang="zh-CN" altLang="zh-CN" sz="4400" b="1" dirty="0"/>
              <a:t> </a:t>
            </a:r>
            <a:r>
              <a:rPr lang="en-US" altLang="zh-CN" sz="4400" b="1" dirty="0"/>
              <a:t>application</a:t>
            </a:r>
            <a:br>
              <a:rPr lang="zh-CN" altLang="zh-CN" sz="4400" dirty="0"/>
            </a:br>
            <a:endParaRPr lang="zh-CN" altLang="en-US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0A81F8B-D211-4BAC-8C36-BC4C8BD4F757}"/>
              </a:ext>
            </a:extLst>
          </p:cNvPr>
          <p:cNvSpPr/>
          <p:nvPr/>
        </p:nvSpPr>
        <p:spPr>
          <a:xfrm>
            <a:off x="739487" y="1242721"/>
            <a:ext cx="10713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种磁铁阵列由于其较好集中磁场，可以用于磁悬浮列车。当磁环有一转动的角速度时，将其放于导体轨道上，导体会产生感应电流，进而提供悬浮力，和推力，但其转速会减小，故只需将以电机放于磁环中间使其维持转动，便可有持续推力。</a:t>
            </a:r>
          </a:p>
          <a:p>
            <a:pPr algn="just">
              <a:spcAft>
                <a:spcPts val="0"/>
              </a:spcAft>
            </a:pP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下面利用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COMSOL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进行模拟（模拟的情形时给定初始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2000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转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/min,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计算其之后受力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模拟是基于对案例库现存模型的修改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）。</a:t>
            </a:r>
          </a:p>
          <a:p>
            <a:r>
              <a:rPr lang="zh-CN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结果如下图：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2666ED-0B49-468D-9326-42AEB82C3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595128"/>
            <a:ext cx="5379028" cy="403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8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1F7A70E-6498-4AA4-9263-12AB7E008D2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63" y="1581064"/>
            <a:ext cx="4746944" cy="3853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D36FC5F-E6ED-47E2-A080-47E448489F0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872" y="1581065"/>
            <a:ext cx="5531427" cy="385338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3414364-1799-4EC2-A9EC-A061D80904FE}"/>
              </a:ext>
            </a:extLst>
          </p:cNvPr>
          <p:cNvSpPr/>
          <p:nvPr/>
        </p:nvSpPr>
        <p:spPr>
          <a:xfrm>
            <a:off x="1892400" y="5645358"/>
            <a:ext cx="92466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推力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    </a:t>
            </a:r>
            <a:r>
              <a:rPr lang="zh-CN" altLang="en-US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升力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61D47-F76D-42D3-A9E8-B4A42F90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dirty="0"/>
              <a:t>5. reference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F6ACC9-722D-4186-8E7A-B636886D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56064"/>
            <a:ext cx="11029615" cy="4219286"/>
          </a:xfrm>
        </p:spPr>
        <p:txBody>
          <a:bodyPr/>
          <a:lstStyle/>
          <a:p>
            <a:r>
              <a:rPr lang="en-US" altLang="zh-CN" dirty="0"/>
              <a:t>[1].</a:t>
            </a:r>
            <a:r>
              <a:rPr lang="zh-CN" altLang="zh-CN" dirty="0"/>
              <a:t>海尔贝克阵列百度百科：</a:t>
            </a:r>
            <a:r>
              <a:rPr lang="en-US" altLang="zh-CN" dirty="0"/>
              <a:t>https://baike.baidu.com/item/</a:t>
            </a:r>
            <a:r>
              <a:rPr lang="zh-CN" altLang="zh-CN" dirty="0"/>
              <a:t>海尔贝克阵列</a:t>
            </a:r>
            <a:r>
              <a:rPr lang="en-US" altLang="zh-CN" dirty="0"/>
              <a:t>/4092015?fr=</a:t>
            </a:r>
            <a:r>
              <a:rPr lang="en-US" altLang="zh-CN" dirty="0" err="1"/>
              <a:t>aladdin</a:t>
            </a:r>
            <a:endParaRPr lang="zh-CN" altLang="zh-CN" dirty="0"/>
          </a:p>
          <a:p>
            <a:r>
              <a:rPr lang="en-US" altLang="zh-CN" dirty="0"/>
              <a:t>[2].”</a:t>
            </a:r>
            <a:r>
              <a:rPr lang="en-US" altLang="zh-CN" dirty="0" err="1"/>
              <a:t>static_field_halbach_rotor”from</a:t>
            </a:r>
            <a:r>
              <a:rPr lang="en-US" altLang="zh-CN" dirty="0"/>
              <a:t> COMSOL AC/DC</a:t>
            </a:r>
            <a:endParaRPr lang="zh-CN" altLang="zh-CN" dirty="0"/>
          </a:p>
          <a:p>
            <a:r>
              <a:rPr lang="en-US" altLang="zh-CN" dirty="0"/>
              <a:t>[3].”</a:t>
            </a:r>
            <a:r>
              <a:rPr lang="en-US" altLang="zh-CN" dirty="0" err="1"/>
              <a:t>edw_maglev_omega_step”from</a:t>
            </a:r>
            <a:r>
              <a:rPr lang="en-US" altLang="zh-CN" dirty="0"/>
              <a:t> COMSOL AC/DC</a:t>
            </a:r>
            <a:endParaRPr lang="zh-CN" altLang="zh-CN" dirty="0"/>
          </a:p>
          <a:p>
            <a:r>
              <a:rPr lang="en-US" altLang="zh-CN" dirty="0"/>
              <a:t>[4].</a:t>
            </a:r>
            <a:r>
              <a:rPr lang="zh-CN" altLang="zh-CN" dirty="0"/>
              <a:t>胡友秋，程福臻，叶邦角编著，电磁学与电动力学，上【</a:t>
            </a:r>
            <a:r>
              <a:rPr lang="en-US" altLang="zh-CN" dirty="0"/>
              <a:t>M</a:t>
            </a:r>
            <a:r>
              <a:rPr lang="zh-CN" altLang="zh-CN" dirty="0"/>
              <a:t>】</a:t>
            </a:r>
            <a:r>
              <a:rPr lang="en-US" altLang="zh-CN" dirty="0"/>
              <a:t>.</a:t>
            </a:r>
            <a:r>
              <a:rPr lang="zh-CN" altLang="zh-CN" dirty="0"/>
              <a:t>科学出版社</a:t>
            </a:r>
            <a:r>
              <a:rPr lang="en-US" altLang="zh-CN" dirty="0"/>
              <a:t>.2008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7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524000" y="2775858"/>
            <a:ext cx="9144000" cy="420914"/>
          </a:xfrm>
          <a:prstGeom prst="rect">
            <a:avLst/>
          </a:prstGeom>
          <a:solidFill>
            <a:srgbClr val="AAAC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524000" y="2873829"/>
            <a:ext cx="9144000" cy="682172"/>
          </a:xfrm>
          <a:prstGeom prst="rect">
            <a:avLst/>
          </a:prstGeom>
          <a:solidFill>
            <a:srgbClr val="C86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zh-CN" sz="4800" b="1" dirty="0">
                <a:solidFill>
                  <a:srgbClr val="FFFFFF"/>
                </a:solidFill>
                <a:effectLst>
                  <a:reflection blurRad="6350" stA="55000" endA="300" endPos="45500" dir="5400000" sy="-100000" algn="bl" rotWithShape="0"/>
                </a:effectLst>
                <a:latin typeface="Castellar" panose="020A0402060406010301" pitchFamily="18" charset="0"/>
                <a:ea typeface="HanWangWCL10" panose="02020500000000000000" pitchFamily="18" charset="-120"/>
              </a:rPr>
              <a:t>Thank you</a:t>
            </a:r>
            <a:endParaRPr lang="zh-CN" altLang="en-US" sz="4800" b="1" dirty="0">
              <a:solidFill>
                <a:srgbClr val="FFFFFF"/>
              </a:solidFill>
              <a:effectLst>
                <a:reflection blurRad="6350" stA="55000" endA="300" endPos="45500" dir="5400000" sy="-100000" algn="bl" rotWithShape="0"/>
              </a:effectLst>
              <a:latin typeface="Castellar" panose="020A0402060406010301" pitchFamily="18" charset="0"/>
              <a:ea typeface="HanWangWCL10" panose="02020500000000000000" pitchFamily="18" charset="-12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379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SubTitle_1"/>
          <p:cNvSpPr/>
          <p:nvPr>
            <p:custDataLst>
              <p:tags r:id="rId2"/>
            </p:custDataLst>
          </p:nvPr>
        </p:nvSpPr>
        <p:spPr>
          <a:xfrm>
            <a:off x="4785948" y="1711841"/>
            <a:ext cx="4210007" cy="77880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rgbClr val="4BABC2"/>
          </a:solidFill>
          <a:ln w="25400" cap="flat" cmpd="sng" algn="ctr">
            <a:noFill/>
            <a:prstDash val="solid"/>
          </a:ln>
          <a:effectLst/>
        </p:spPr>
        <p:txBody>
          <a:bodyPr wrap="square" lIns="1332000" rIns="180000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rgbClr val="666666"/>
                </a:solidFill>
                <a:ea typeface="幼圆" panose="02010509060101010101" pitchFamily="49" charset="-122"/>
                <a:cs typeface="Arial" pitchFamily="34" charset="0"/>
              </a:rPr>
              <a:t>theory</a:t>
            </a:r>
          </a:p>
        </p:txBody>
      </p:sp>
      <p:sp>
        <p:nvSpPr>
          <p:cNvPr id="37" name="MH_Other_1"/>
          <p:cNvSpPr txBox="1"/>
          <p:nvPr>
            <p:custDataLst>
              <p:tags r:id="rId3"/>
            </p:custDataLst>
          </p:nvPr>
        </p:nvSpPr>
        <p:spPr>
          <a:xfrm flipH="1">
            <a:off x="5012163" y="1866382"/>
            <a:ext cx="887370" cy="46972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Bell MT" panose="02020503060305020303" pitchFamily="18" charset="0"/>
                <a:cs typeface="Times New Roman" pitchFamily="18" charset="0"/>
              </a:rPr>
              <a:t>01</a:t>
            </a:r>
            <a:endParaRPr lang="zh-CN" altLang="en-US" dirty="0">
              <a:solidFill>
                <a:srgbClr val="FFFFFF"/>
              </a:solidFill>
              <a:latin typeface="Bell MT" panose="02020503060305020303" pitchFamily="18" charset="0"/>
              <a:cs typeface="Times New Roman" pitchFamily="18" charset="0"/>
            </a:endParaRPr>
          </a:p>
        </p:txBody>
      </p:sp>
      <p:sp>
        <p:nvSpPr>
          <p:cNvPr id="19" name="MH_SubTitle_2"/>
          <p:cNvSpPr/>
          <p:nvPr>
            <p:custDataLst>
              <p:tags r:id="rId4"/>
            </p:custDataLst>
          </p:nvPr>
        </p:nvSpPr>
        <p:spPr>
          <a:xfrm flipH="1">
            <a:off x="2777791" y="2598540"/>
            <a:ext cx="4208400" cy="77760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rgbClr val="4BABC2"/>
          </a:solidFill>
          <a:ln w="25400" cap="flat" cmpd="sng" algn="ctr">
            <a:noFill/>
            <a:prstDash val="solid"/>
          </a:ln>
          <a:effectLst/>
        </p:spPr>
        <p:txBody>
          <a:bodyPr wrap="square" lIns="252000" tIns="0" rIns="1260000" bIns="0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rgbClr val="666666"/>
                </a:solidFill>
                <a:ea typeface="幼圆" panose="02010509060101010101" pitchFamily="49" charset="-122"/>
                <a:cs typeface="Arial" pitchFamily="34" charset="0"/>
              </a:rPr>
              <a:t>simulation</a:t>
            </a:r>
          </a:p>
        </p:txBody>
      </p:sp>
      <p:sp>
        <p:nvSpPr>
          <p:cNvPr id="38" name="MH_Other_2"/>
          <p:cNvSpPr txBox="1"/>
          <p:nvPr>
            <p:custDataLst>
              <p:tags r:id="rId5"/>
            </p:custDataLst>
          </p:nvPr>
        </p:nvSpPr>
        <p:spPr>
          <a:xfrm flipH="1">
            <a:off x="5934369" y="2694954"/>
            <a:ext cx="887370" cy="58477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Bell MT" panose="02020503060305020303" pitchFamily="18" charset="0"/>
                <a:cs typeface="Times New Roman" pitchFamily="18" charset="0"/>
              </a:rPr>
              <a:t>02</a:t>
            </a:r>
            <a:endParaRPr lang="zh-CN" altLang="en-US" dirty="0">
              <a:solidFill>
                <a:srgbClr val="FFFFFF"/>
              </a:solidFill>
              <a:latin typeface="Bell MT" panose="02020503060305020303" pitchFamily="18" charset="0"/>
              <a:cs typeface="Times New Roman" pitchFamily="18" charset="0"/>
            </a:endParaRPr>
          </a:p>
        </p:txBody>
      </p:sp>
      <p:sp>
        <p:nvSpPr>
          <p:cNvPr id="13" name="MH_SubTitle_3"/>
          <p:cNvSpPr/>
          <p:nvPr>
            <p:custDataLst>
              <p:tags r:id="rId6"/>
            </p:custDataLst>
          </p:nvPr>
        </p:nvSpPr>
        <p:spPr>
          <a:xfrm>
            <a:off x="4873033" y="3484033"/>
            <a:ext cx="4210007" cy="77880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rgbClr val="4BABC2"/>
          </a:solidFill>
          <a:ln w="25400" cap="flat" cmpd="sng" algn="ctr">
            <a:noFill/>
            <a:prstDash val="solid"/>
          </a:ln>
          <a:effectLst/>
        </p:spPr>
        <p:txBody>
          <a:bodyPr wrap="square" lIns="1332000" rIns="180000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rgbClr val="666666"/>
                </a:solidFill>
                <a:ea typeface="微软雅黑" panose="020B0503020204020204" pitchFamily="34" charset="-122"/>
                <a:cs typeface="Arial" pitchFamily="34" charset="0"/>
              </a:rPr>
              <a:t>experiment</a:t>
            </a:r>
            <a:endParaRPr lang="en-US" altLang="zh-CN" sz="2400" kern="0" dirty="0">
              <a:solidFill>
                <a:srgbClr val="666666"/>
              </a:solidFill>
              <a:ea typeface="幼圆" panose="02010509060101010101" pitchFamily="49" charset="-122"/>
              <a:cs typeface="Arial" pitchFamily="34" charset="0"/>
            </a:endParaRPr>
          </a:p>
        </p:txBody>
      </p:sp>
      <p:sp>
        <p:nvSpPr>
          <p:cNvPr id="15" name="MH_Other_3"/>
          <p:cNvSpPr txBox="1"/>
          <p:nvPr>
            <p:custDataLst>
              <p:tags r:id="rId7"/>
            </p:custDataLst>
          </p:nvPr>
        </p:nvSpPr>
        <p:spPr>
          <a:xfrm flipH="1">
            <a:off x="5099248" y="3638574"/>
            <a:ext cx="887370" cy="46972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Bell MT" panose="02020503060305020303" pitchFamily="18" charset="0"/>
                <a:cs typeface="Times New Roman" pitchFamily="18" charset="0"/>
              </a:rPr>
              <a:t>03</a:t>
            </a:r>
            <a:endParaRPr lang="zh-CN" altLang="en-US" dirty="0">
              <a:solidFill>
                <a:srgbClr val="FFFFFF"/>
              </a:solidFill>
              <a:latin typeface="Bell MT" panose="02020503060305020303" pitchFamily="18" charset="0"/>
              <a:cs typeface="Times New Roman" pitchFamily="18" charset="0"/>
            </a:endParaRPr>
          </a:p>
        </p:txBody>
      </p:sp>
      <p:sp>
        <p:nvSpPr>
          <p:cNvPr id="14" name="MH_SubTitle_4"/>
          <p:cNvSpPr/>
          <p:nvPr>
            <p:custDataLst>
              <p:tags r:id="rId8"/>
            </p:custDataLst>
          </p:nvPr>
        </p:nvSpPr>
        <p:spPr>
          <a:xfrm flipH="1">
            <a:off x="2864876" y="4370732"/>
            <a:ext cx="4208400" cy="777600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3969983 w 4508453"/>
              <a:gd name="connsiteY3" fmla="*/ 88141 h 969560"/>
              <a:gd name="connsiteX4" fmla="*/ 4411497 w 4508453"/>
              <a:gd name="connsiteY4" fmla="*/ 489518 h 969560"/>
              <a:gd name="connsiteX5" fmla="*/ 4411496 w 4508453"/>
              <a:gd name="connsiteY5" fmla="*/ 489518 h 969560"/>
              <a:gd name="connsiteX6" fmla="*/ 3969982 w 4508453"/>
              <a:gd name="connsiteY6" fmla="*/ 890894 h 969560"/>
              <a:gd name="connsiteX7" fmla="*/ 1260428 w 4508453"/>
              <a:gd name="connsiteY7" fmla="*/ 890894 h 969560"/>
              <a:gd name="connsiteX8" fmla="*/ 1260428 w 4508453"/>
              <a:gd name="connsiteY8" fmla="*/ 88141 h 969560"/>
              <a:gd name="connsiteX9" fmla="*/ 4023673 w 4508453"/>
              <a:gd name="connsiteY9" fmla="*/ 0 h 969560"/>
              <a:gd name="connsiteX10" fmla="*/ 484780 w 4508453"/>
              <a:gd name="connsiteY10" fmla="*/ 0 h 969560"/>
              <a:gd name="connsiteX11" fmla="*/ 9849 w 4508453"/>
              <a:gd name="connsiteY11" fmla="*/ 387080 h 969560"/>
              <a:gd name="connsiteX12" fmla="*/ 0 w 4508453"/>
              <a:gd name="connsiteY12" fmla="*/ 484780 h 969560"/>
              <a:gd name="connsiteX13" fmla="*/ 9849 w 4508453"/>
              <a:gd name="connsiteY13" fmla="*/ 582479 h 969560"/>
              <a:gd name="connsiteX14" fmla="*/ 484780 w 4508453"/>
              <a:gd name="connsiteY14" fmla="*/ 969559 h 969560"/>
              <a:gd name="connsiteX15" fmla="*/ 4023672 w 4508453"/>
              <a:gd name="connsiteY15" fmla="*/ 969560 h 969560"/>
              <a:gd name="connsiteX16" fmla="*/ 4508452 w 4508453"/>
              <a:gd name="connsiteY16" fmla="*/ 484780 h 969560"/>
              <a:gd name="connsiteX17" fmla="*/ 4508453 w 4508453"/>
              <a:gd name="connsiteY17" fmla="*/ 484780 h 969560"/>
              <a:gd name="connsiteX18" fmla="*/ 4023673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3969983" y="88141"/>
                </a:moveTo>
                <a:cubicBezTo>
                  <a:pt x="4213825" y="88141"/>
                  <a:pt x="4411497" y="267843"/>
                  <a:pt x="4411497" y="489518"/>
                </a:cubicBezTo>
                <a:lnTo>
                  <a:pt x="4411496" y="489518"/>
                </a:lnTo>
                <a:cubicBezTo>
                  <a:pt x="4411496" y="711192"/>
                  <a:pt x="4213824" y="890894"/>
                  <a:pt x="3969982" y="890894"/>
                </a:cubicBezTo>
                <a:lnTo>
                  <a:pt x="1260428" y="890894"/>
                </a:lnTo>
                <a:lnTo>
                  <a:pt x="1260428" y="88141"/>
                </a:lnTo>
                <a:close/>
                <a:moveTo>
                  <a:pt x="4023673" y="0"/>
                </a:moveTo>
                <a:lnTo>
                  <a:pt x="484780" y="0"/>
                </a:lnTo>
                <a:cubicBezTo>
                  <a:pt x="250510" y="0"/>
                  <a:pt x="55053" y="166174"/>
                  <a:pt x="9849" y="387080"/>
                </a:cubicBezTo>
                <a:lnTo>
                  <a:pt x="0" y="484780"/>
                </a:lnTo>
                <a:lnTo>
                  <a:pt x="9849" y="582479"/>
                </a:lnTo>
                <a:cubicBezTo>
                  <a:pt x="55053" y="803386"/>
                  <a:pt x="250510" y="969559"/>
                  <a:pt x="484780" y="969559"/>
                </a:cubicBezTo>
                <a:lnTo>
                  <a:pt x="4023672" y="969560"/>
                </a:lnTo>
                <a:cubicBezTo>
                  <a:pt x="4291409" y="969560"/>
                  <a:pt x="4508452" y="752517"/>
                  <a:pt x="4508452" y="484780"/>
                </a:cubicBezTo>
                <a:lnTo>
                  <a:pt x="4508453" y="484780"/>
                </a:lnTo>
                <a:cubicBezTo>
                  <a:pt x="4508453" y="217043"/>
                  <a:pt x="4291410" y="0"/>
                  <a:pt x="4023673" y="0"/>
                </a:cubicBezTo>
                <a:close/>
              </a:path>
            </a:pathLst>
          </a:custGeom>
          <a:solidFill>
            <a:srgbClr val="4BABC2"/>
          </a:solidFill>
          <a:ln w="25400" cap="flat" cmpd="sng" algn="ctr">
            <a:noFill/>
            <a:prstDash val="solid"/>
          </a:ln>
          <a:effectLst/>
        </p:spPr>
        <p:txBody>
          <a:bodyPr wrap="square" lIns="252000" tIns="0" rIns="1260000" bIns="0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rgbClr val="666666"/>
                </a:solidFill>
                <a:ea typeface="微软雅黑" panose="020B0503020204020204" pitchFamily="34" charset="-122"/>
                <a:cs typeface="Arial" pitchFamily="34" charset="0"/>
              </a:rPr>
              <a:t>application</a:t>
            </a:r>
            <a:endParaRPr lang="en-US" altLang="zh-CN" sz="2400" kern="0" dirty="0">
              <a:solidFill>
                <a:srgbClr val="666666"/>
              </a:solidFill>
              <a:ea typeface="幼圆" panose="02010509060101010101" pitchFamily="49" charset="-122"/>
              <a:cs typeface="Arial" pitchFamily="34" charset="0"/>
            </a:endParaRPr>
          </a:p>
        </p:txBody>
      </p:sp>
      <p:sp>
        <p:nvSpPr>
          <p:cNvPr id="17" name="MH_Other_4"/>
          <p:cNvSpPr txBox="1"/>
          <p:nvPr>
            <p:custDataLst>
              <p:tags r:id="rId9"/>
            </p:custDataLst>
          </p:nvPr>
        </p:nvSpPr>
        <p:spPr>
          <a:xfrm flipH="1">
            <a:off x="6021454" y="4467145"/>
            <a:ext cx="887370" cy="584775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Bell MT" panose="02020503060305020303" pitchFamily="18" charset="0"/>
                <a:cs typeface="Times New Roman" pitchFamily="18" charset="0"/>
              </a:rPr>
              <a:t>04</a:t>
            </a:r>
            <a:endParaRPr lang="zh-CN" altLang="en-US" dirty="0">
              <a:solidFill>
                <a:srgbClr val="FFFFFF"/>
              </a:solidFill>
              <a:latin typeface="Bell MT" panose="02020503060305020303" pitchFamily="18" charset="0"/>
              <a:cs typeface="Times New Roman" pitchFamily="18" charset="0"/>
            </a:endParaRPr>
          </a:p>
        </p:txBody>
      </p:sp>
      <p:sp>
        <p:nvSpPr>
          <p:cNvPr id="18" name="MH_SubTitle_5"/>
          <p:cNvSpPr/>
          <p:nvPr>
            <p:custDataLst>
              <p:tags r:id="rId10"/>
            </p:custDataLst>
          </p:nvPr>
        </p:nvSpPr>
        <p:spPr>
          <a:xfrm>
            <a:off x="5099249" y="5256224"/>
            <a:ext cx="4210007" cy="778806"/>
          </a:xfrm>
          <a:custGeom>
            <a:avLst/>
            <a:gdLst>
              <a:gd name="connsiteX0" fmla="*/ 0 w 4508453"/>
              <a:gd name="connsiteY0" fmla="*/ 484779 h 969560"/>
              <a:gd name="connsiteX1" fmla="*/ 0 w 4508453"/>
              <a:gd name="connsiteY1" fmla="*/ 484780 h 969560"/>
              <a:gd name="connsiteX2" fmla="*/ 0 w 4508453"/>
              <a:gd name="connsiteY2" fmla="*/ 484780 h 969560"/>
              <a:gd name="connsiteX3" fmla="*/ 1260428 w 4508453"/>
              <a:gd name="connsiteY3" fmla="*/ 88141 h 969560"/>
              <a:gd name="connsiteX4" fmla="*/ 1260428 w 4508453"/>
              <a:gd name="connsiteY4" fmla="*/ 890894 h 969560"/>
              <a:gd name="connsiteX5" fmla="*/ 3969982 w 4508453"/>
              <a:gd name="connsiteY5" fmla="*/ 890894 h 969560"/>
              <a:gd name="connsiteX6" fmla="*/ 4411496 w 4508453"/>
              <a:gd name="connsiteY6" fmla="*/ 489518 h 969560"/>
              <a:gd name="connsiteX7" fmla="*/ 4411497 w 4508453"/>
              <a:gd name="connsiteY7" fmla="*/ 489518 h 969560"/>
              <a:gd name="connsiteX8" fmla="*/ 3969983 w 4508453"/>
              <a:gd name="connsiteY8" fmla="*/ 88141 h 969560"/>
              <a:gd name="connsiteX9" fmla="*/ 484780 w 4508453"/>
              <a:gd name="connsiteY9" fmla="*/ 0 h 969560"/>
              <a:gd name="connsiteX10" fmla="*/ 4023673 w 4508453"/>
              <a:gd name="connsiteY10" fmla="*/ 0 h 969560"/>
              <a:gd name="connsiteX11" fmla="*/ 4508453 w 4508453"/>
              <a:gd name="connsiteY11" fmla="*/ 484780 h 969560"/>
              <a:gd name="connsiteX12" fmla="*/ 4508452 w 4508453"/>
              <a:gd name="connsiteY12" fmla="*/ 484780 h 969560"/>
              <a:gd name="connsiteX13" fmla="*/ 4023672 w 4508453"/>
              <a:gd name="connsiteY13" fmla="*/ 969560 h 969560"/>
              <a:gd name="connsiteX14" fmla="*/ 484780 w 4508453"/>
              <a:gd name="connsiteY14" fmla="*/ 969559 h 969560"/>
              <a:gd name="connsiteX15" fmla="*/ 9849 w 4508453"/>
              <a:gd name="connsiteY15" fmla="*/ 582479 h 969560"/>
              <a:gd name="connsiteX16" fmla="*/ 0 w 4508453"/>
              <a:gd name="connsiteY16" fmla="*/ 484780 h 969560"/>
              <a:gd name="connsiteX17" fmla="*/ 9849 w 4508453"/>
              <a:gd name="connsiteY17" fmla="*/ 387080 h 969560"/>
              <a:gd name="connsiteX18" fmla="*/ 484780 w 4508453"/>
              <a:gd name="connsiteY18" fmla="*/ 0 h 969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08453" h="969560">
                <a:moveTo>
                  <a:pt x="0" y="484779"/>
                </a:moveTo>
                <a:lnTo>
                  <a:pt x="0" y="484780"/>
                </a:lnTo>
                <a:lnTo>
                  <a:pt x="0" y="484780"/>
                </a:lnTo>
                <a:close/>
                <a:moveTo>
                  <a:pt x="1260428" y="88141"/>
                </a:moveTo>
                <a:lnTo>
                  <a:pt x="1260428" y="890894"/>
                </a:lnTo>
                <a:lnTo>
                  <a:pt x="3969982" y="890894"/>
                </a:lnTo>
                <a:cubicBezTo>
                  <a:pt x="4213824" y="890894"/>
                  <a:pt x="4411496" y="711192"/>
                  <a:pt x="4411496" y="489518"/>
                </a:cubicBezTo>
                <a:lnTo>
                  <a:pt x="4411497" y="489518"/>
                </a:lnTo>
                <a:cubicBezTo>
                  <a:pt x="4411497" y="267843"/>
                  <a:pt x="4213825" y="88141"/>
                  <a:pt x="3969983" y="88141"/>
                </a:cubicBezTo>
                <a:close/>
                <a:moveTo>
                  <a:pt x="484780" y="0"/>
                </a:moveTo>
                <a:lnTo>
                  <a:pt x="4023673" y="0"/>
                </a:lnTo>
                <a:cubicBezTo>
                  <a:pt x="4291410" y="0"/>
                  <a:pt x="4508453" y="217043"/>
                  <a:pt x="4508453" y="484780"/>
                </a:cubicBezTo>
                <a:lnTo>
                  <a:pt x="4508452" y="484780"/>
                </a:lnTo>
                <a:cubicBezTo>
                  <a:pt x="4508452" y="752517"/>
                  <a:pt x="4291409" y="969560"/>
                  <a:pt x="4023672" y="969560"/>
                </a:cubicBezTo>
                <a:lnTo>
                  <a:pt x="484780" y="969559"/>
                </a:lnTo>
                <a:cubicBezTo>
                  <a:pt x="250510" y="969559"/>
                  <a:pt x="55053" y="803386"/>
                  <a:pt x="9849" y="582479"/>
                </a:cubicBezTo>
                <a:lnTo>
                  <a:pt x="0" y="484780"/>
                </a:lnTo>
                <a:lnTo>
                  <a:pt x="9849" y="387080"/>
                </a:lnTo>
                <a:cubicBezTo>
                  <a:pt x="55053" y="166174"/>
                  <a:pt x="250510" y="0"/>
                  <a:pt x="484780" y="0"/>
                </a:cubicBezTo>
                <a:close/>
              </a:path>
            </a:pathLst>
          </a:custGeom>
          <a:solidFill>
            <a:srgbClr val="4BABC2"/>
          </a:solidFill>
          <a:ln w="25400" cap="flat" cmpd="sng" algn="ctr">
            <a:noFill/>
            <a:prstDash val="solid"/>
          </a:ln>
          <a:effectLst/>
        </p:spPr>
        <p:txBody>
          <a:bodyPr wrap="square" lIns="1332000" rIns="180000" rtlCol="0" anchor="ctr">
            <a:normAutofit/>
          </a:bodyPr>
          <a:lstStyle/>
          <a:p>
            <a:pPr lvl="0" algn="ctr">
              <a:lnSpc>
                <a:spcPct val="130000"/>
              </a:lnSpc>
              <a:defRPr/>
            </a:pPr>
            <a:r>
              <a:rPr lang="en-US" altLang="zh-CN" sz="2400" kern="0" dirty="0">
                <a:solidFill>
                  <a:srgbClr val="666666"/>
                </a:solidFill>
                <a:ea typeface="幼圆" panose="02010509060101010101" pitchFamily="49" charset="-122"/>
                <a:cs typeface="Arial" pitchFamily="34" charset="0"/>
              </a:rPr>
              <a:t>reference</a:t>
            </a:r>
          </a:p>
        </p:txBody>
      </p:sp>
      <p:sp>
        <p:nvSpPr>
          <p:cNvPr id="22" name="MH_Other_5"/>
          <p:cNvSpPr txBox="1"/>
          <p:nvPr>
            <p:custDataLst>
              <p:tags r:id="rId11"/>
            </p:custDataLst>
          </p:nvPr>
        </p:nvSpPr>
        <p:spPr>
          <a:xfrm flipH="1">
            <a:off x="5325464" y="5410765"/>
            <a:ext cx="887370" cy="469724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itchFamily="34" charset="0"/>
                <a:ea typeface="微软雅黑" pitchFamily="34" charset="-122"/>
              </a:defRPr>
            </a:lvl1pPr>
          </a:lstStyle>
          <a:p>
            <a:pPr algn="ctr">
              <a:defRPr/>
            </a:pPr>
            <a:r>
              <a:rPr lang="en-US" altLang="zh-CN" dirty="0">
                <a:solidFill>
                  <a:srgbClr val="FFFFFF"/>
                </a:solidFill>
                <a:latin typeface="Bell MT" panose="02020503060305020303" pitchFamily="18" charset="0"/>
                <a:cs typeface="Times New Roman" pitchFamily="18" charset="0"/>
              </a:rPr>
              <a:t>05</a:t>
            </a:r>
            <a:endParaRPr lang="zh-CN" altLang="en-US" dirty="0">
              <a:solidFill>
                <a:srgbClr val="FFFFFF"/>
              </a:solidFill>
              <a:latin typeface="Bell MT" panose="02020503060305020303" pitchFamily="18" charset="0"/>
              <a:cs typeface="Times New Roman" pitchFamily="18" charset="0"/>
            </a:endParaRPr>
          </a:p>
        </p:txBody>
      </p:sp>
      <p:sp>
        <p:nvSpPr>
          <p:cNvPr id="10" name="MH_PageTitle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19561" y="568968"/>
            <a:ext cx="11029616" cy="988332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content</a:t>
            </a:r>
            <a:endParaRPr lang="zh-CN" alt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26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35FFE-3C94-449E-AB4F-6F820A3F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97035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1.theory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3F76A-F108-43AF-8C52-F66C6215D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6149"/>
            <a:ext cx="11029615" cy="1392865"/>
          </a:xfrm>
        </p:spPr>
        <p:txBody>
          <a:bodyPr/>
          <a:lstStyle/>
          <a:p>
            <a:r>
              <a:rPr lang="zh-CN" altLang="zh-CN" dirty="0"/>
              <a:t>海尔贝克阵列是一种磁体结构，目标是用最少量的磁体产生最强的磁场。</a:t>
            </a:r>
            <a:r>
              <a:rPr lang="en-US" altLang="zh-CN" dirty="0"/>
              <a:t>1979 </a:t>
            </a:r>
            <a:r>
              <a:rPr lang="zh-CN" altLang="zh-CN" dirty="0"/>
              <a:t>年，美国学者</a:t>
            </a:r>
            <a:r>
              <a:rPr lang="en-US" altLang="zh-CN" dirty="0"/>
              <a:t>Klaus Halbach</a:t>
            </a:r>
            <a:r>
              <a:rPr lang="zh-CN" altLang="zh-CN" dirty="0"/>
              <a:t>做电子加速实验时，发现了这种特殊的永磁铁结构，并逐步完善这种结构，最终形成了所谓的</a:t>
            </a:r>
            <a:r>
              <a:rPr lang="en-US" altLang="zh-CN" dirty="0"/>
              <a:t>“Halbach”</a:t>
            </a:r>
            <a:r>
              <a:rPr lang="zh-CN" altLang="zh-CN" dirty="0"/>
              <a:t>磁铁。这种排布有线性（如图</a:t>
            </a:r>
            <a:r>
              <a:rPr lang="en-US" altLang="zh-CN" dirty="0"/>
              <a:t>1</a:t>
            </a:r>
            <a:r>
              <a:rPr lang="zh-CN" altLang="zh-CN" dirty="0"/>
              <a:t>）和环形（如图</a:t>
            </a:r>
            <a:r>
              <a:rPr lang="en-US" altLang="zh-CN" dirty="0"/>
              <a:t>2</a:t>
            </a:r>
            <a:r>
              <a:rPr lang="zh-CN" altLang="zh-CN" dirty="0"/>
              <a:t>）。本文主要对磁环进行探究。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8A6729-2B5C-468F-ADA3-3FE095A0336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907" y="3009012"/>
            <a:ext cx="2987809" cy="2669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F7A1EA1-1646-4B3A-9341-211EFFEDF5C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94" y="3580227"/>
            <a:ext cx="5451851" cy="1527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655862-B3B7-4E3C-840D-395201F9F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91" y="3010457"/>
            <a:ext cx="2987040" cy="2667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D7DD45D-CE49-42F0-A0DD-9828590BA6F2}"/>
              </a:ext>
            </a:extLst>
          </p:cNvPr>
          <p:cNvSpPr/>
          <p:nvPr/>
        </p:nvSpPr>
        <p:spPr>
          <a:xfrm>
            <a:off x="1337907" y="5462736"/>
            <a:ext cx="101128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62000" algn="just"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（图片源于网络） 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                                                                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（图片源于网络）</a:t>
            </a:r>
          </a:p>
        </p:txBody>
      </p:sp>
    </p:spTree>
    <p:extLst>
      <p:ext uri="{BB962C8B-B14F-4D97-AF65-F5344CB8AC3E}">
        <p14:creationId xmlns:p14="http://schemas.microsoft.com/office/powerpoint/2010/main" val="3890880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A0E8-80FD-4FD8-B96F-C6EB1ECB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76992"/>
            <a:ext cx="11029615" cy="813725"/>
          </a:xfrm>
        </p:spPr>
        <p:txBody>
          <a:bodyPr/>
          <a:lstStyle/>
          <a:p>
            <a:r>
              <a:rPr lang="zh-CN" altLang="zh-CN" dirty="0"/>
              <a:t>本文的模型是由</a:t>
            </a:r>
            <a:r>
              <a:rPr lang="en-US" altLang="zh-CN" dirty="0"/>
              <a:t>24</a:t>
            </a:r>
            <a:r>
              <a:rPr lang="zh-CN" altLang="zh-CN" dirty="0"/>
              <a:t>块方形永磁铁组成的海尔贝克阵列，概念图如下：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6A633A-C1E2-41E5-99E3-F0A1CA23261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563" y="1551979"/>
            <a:ext cx="4411173" cy="44128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F974EC-0C56-4CC0-998C-B542AE1D8B7A}"/>
              </a:ext>
            </a:extLst>
          </p:cNvPr>
          <p:cNvSpPr/>
          <p:nvPr/>
        </p:nvSpPr>
        <p:spPr>
          <a:xfrm>
            <a:off x="5172364" y="5986119"/>
            <a:ext cx="161957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（概念图）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008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11973-9947-4AED-9D20-72D02114A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6"/>
            <a:ext cx="11029615" cy="1182254"/>
          </a:xfrm>
        </p:spPr>
        <p:txBody>
          <a:bodyPr/>
          <a:lstStyle/>
          <a:p>
            <a:r>
              <a:rPr lang="zh-CN" altLang="zh-CN" dirty="0"/>
              <a:t>永磁铁视为均匀磁化的，内部</a:t>
            </a:r>
            <a:r>
              <a:rPr lang="en-US" altLang="zh-CN" dirty="0"/>
              <a:t>M</a:t>
            </a:r>
            <a:r>
              <a:rPr lang="zh-CN" altLang="zh-CN" dirty="0"/>
              <a:t>处处相同，边长为</a:t>
            </a:r>
            <a:r>
              <a:rPr lang="en-US" altLang="zh-CN" dirty="0"/>
              <a:t>a,</a:t>
            </a:r>
            <a:r>
              <a:rPr lang="zh-CN" altLang="zh-CN" dirty="0"/>
              <a:t>将模型型为并排方形电流，如图</a:t>
            </a:r>
            <a:r>
              <a:rPr lang="en-US" altLang="zh-CN" dirty="0"/>
              <a:t>4</a:t>
            </a:r>
            <a:r>
              <a:rPr lang="zh-CN" altLang="zh-CN" dirty="0"/>
              <a:t>，先计算一个方形电流环的空间磁场，如图</a:t>
            </a:r>
            <a:r>
              <a:rPr lang="en-US" altLang="zh-CN" dirty="0"/>
              <a:t>5</a:t>
            </a:r>
            <a:r>
              <a:rPr lang="zh-CN" altLang="zh-CN" dirty="0"/>
              <a:t>：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C3E1BFA-325C-4CA0-93DD-F09DC1E3CD3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4" t="16190" r="39968" b="4480"/>
          <a:stretch/>
        </p:blipFill>
        <p:spPr bwMode="auto">
          <a:xfrm>
            <a:off x="1361989" y="1782001"/>
            <a:ext cx="2236932" cy="21190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FBE20B-AC45-4BC3-BA79-817D1D77CA0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87" t="4664" r="44931" b="47547"/>
          <a:stretch/>
        </p:blipFill>
        <p:spPr bwMode="auto">
          <a:xfrm>
            <a:off x="1361989" y="4275401"/>
            <a:ext cx="2888500" cy="17553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1B19C4-6A3D-49BE-A533-DE378D301583}"/>
              </a:ext>
            </a:extLst>
          </p:cNvPr>
          <p:cNvSpPr/>
          <p:nvPr/>
        </p:nvSpPr>
        <p:spPr>
          <a:xfrm>
            <a:off x="2239043" y="3747137"/>
            <a:ext cx="482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C7D5667-DDC5-40C4-9932-BA2A0558D5A1}"/>
              </a:ext>
            </a:extLst>
          </p:cNvPr>
          <p:cNvSpPr/>
          <p:nvPr/>
        </p:nvSpPr>
        <p:spPr>
          <a:xfrm>
            <a:off x="904756" y="6055845"/>
            <a:ext cx="190148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428750" algn="just">
              <a:spcAft>
                <a:spcPts val="0"/>
              </a:spcAft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图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0FE55AE-E8F4-40D9-BC72-EAED401DD10C}"/>
                  </a:ext>
                </a:extLst>
              </p:cNvPr>
              <p:cNvSpPr/>
              <p:nvPr/>
            </p:nvSpPr>
            <p:spPr>
              <a:xfrm>
                <a:off x="5302827" y="1495103"/>
                <a:ext cx="6064827" cy="45211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AB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段电流在空间（</a:t>
                </a:r>
                <a:r>
                  <a:rPr lang="en-US" altLang="zh-CN" kern="100" dirty="0" err="1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x’,y’,z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’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）点产生的磁场为：</a:t>
                </a: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666875"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𝐼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,0,0)×(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f>
                                          <m:fPr>
                                            <m:ctrlPr>
                                              <a:rPr lang="zh-CN" altLang="zh-CN" i="1" kern="10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i="1" kern="100"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zh-CN" i="1" kern="10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altLang="zh-CN" i="1" kern="100"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zh-CN" altLang="zh-CN" i="1" kern="1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i="1" kern="100"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    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积分得：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0FE55AE-E8F4-40D9-BC72-EAED401DD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827" y="1495103"/>
                <a:ext cx="6064827" cy="4521174"/>
              </a:xfrm>
              <a:prstGeom prst="rect">
                <a:avLst/>
              </a:prstGeom>
              <a:blipFill>
                <a:blip r:embed="rId4"/>
                <a:stretch>
                  <a:fillRect l="-905" t="-6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45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A85B02-00A3-4E0B-A4E2-E0FDB45334C4}"/>
                  </a:ext>
                </a:extLst>
              </p:cNvPr>
              <p:cNvSpPr/>
              <p:nvPr/>
            </p:nvSpPr>
            <p:spPr>
              <a:xfrm>
                <a:off x="1911928" y="774279"/>
                <a:ext cx="8104908" cy="59536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同理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BC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段：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CD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段：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A6A85B02-00A3-4E0B-A4E2-E0FDB4533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28" y="774279"/>
                <a:ext cx="8104908" cy="5953681"/>
              </a:xfrm>
              <a:prstGeom prst="rect">
                <a:avLst/>
              </a:prstGeom>
              <a:blipFill>
                <a:blip r:embed="rId2"/>
                <a:stretch>
                  <a:fillRect l="-677" t="-5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6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F71493-3CB0-49B1-B619-743441C3668F}"/>
                  </a:ext>
                </a:extLst>
              </p:cNvPr>
              <p:cNvSpPr/>
              <p:nvPr/>
            </p:nvSpPr>
            <p:spPr>
              <a:xfrm>
                <a:off x="1735282" y="940563"/>
                <a:ext cx="9123218" cy="4976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DA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段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:</a:t>
                </a: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[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对于并排电流， 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indent="1600200" algn="just">
                  <a:spcAft>
                    <a:spcPts val="0"/>
                  </a:spcAft>
                </a:pP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>
                          <m:fPr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i="1" kern="100"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𝑑𝑧</m:t>
                            </m:r>
                          </m:num>
                          <m:den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f>
                            <m:f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𝑑𝑧</m:t>
                              </m:r>
                            </m:num>
                            <m:den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7F71493-3CB0-49B1-B619-743441C3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282" y="940563"/>
                <a:ext cx="9123218" cy="4976875"/>
              </a:xfrm>
              <a:prstGeom prst="rect">
                <a:avLst/>
              </a:prstGeom>
              <a:blipFill>
                <a:blip r:embed="rId2"/>
                <a:stretch>
                  <a:fillRect l="-602" t="-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49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47EBC-522F-4BC5-8EB3-FBF098EFDFB1}"/>
                  </a:ext>
                </a:extLst>
              </p:cNvPr>
              <p:cNvSpPr/>
              <p:nvPr/>
            </p:nvSpPr>
            <p:spPr>
              <a:xfrm>
                <a:off x="768927" y="1015059"/>
                <a:ext cx="10858499" cy="48606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积分后得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atanh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  <m:sSubSup>
                        <m:sSub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F8D47EBC-522F-4BC5-8EB3-FBF098EFDF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7" y="1015059"/>
                <a:ext cx="10858499" cy="4860626"/>
              </a:xfrm>
              <a:prstGeom prst="rect">
                <a:avLst/>
              </a:prstGeom>
              <a:blipFill>
                <a:blip r:embed="rId2"/>
                <a:stretch>
                  <a:fillRect l="-281" t="-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9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0D74BF-FD2A-4141-AE2B-C08159933109}"/>
                  </a:ext>
                </a:extLst>
              </p:cNvPr>
              <p:cNvSpPr/>
              <p:nvPr/>
            </p:nvSpPr>
            <p:spPr>
              <a:xfrm>
                <a:off x="498763" y="1163711"/>
                <a:ext cx="11333018" cy="48856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d>
                        <m:d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atanh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+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𝑧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altLang="zh-CN" sz="1600" i="1" kern="1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′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zh-CN" sz="1600" i="1" kern="100"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−</m:t>
                                              </m:r>
                                              <m:f>
                                                <m:fPr>
                                                  <m:ctrlPr>
                                                    <a:rPr lang="zh-CN" altLang="zh-CN" sz="1600" i="1" kern="10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𝑎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altLang="zh-CN" sz="1600" i="1" kern="100">
                                                      <a:latin typeface="Cambria Math" panose="02040503050406030204" pitchFamily="18" charset="0"/>
                                                      <a:ea typeface="等线" panose="02010600030101010101" pitchFamily="2" charset="-122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)+(</m:t>
                      </m:r>
                      <m:sSup>
                        <m:s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atanh</m:t>
                      </m:r>
                      <m:r>
                        <a:rPr lang="en-US" altLang="zh-CN" sz="1600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f>
                        <m:f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zh-CN" altLang="zh-CN" sz="1600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 kern="100"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zh-CN" altLang="zh-CN" sz="1600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zh-CN" altLang="zh-CN" sz="1600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1600" i="1" kern="100"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sz="1600" i="1" kern="100"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16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))</m:t>
                      </m:r>
                      <m:sSubSup>
                        <m:sSubSupPr>
                          <m:ctrlPr>
                            <a:rPr lang="zh-CN" altLang="zh-CN" sz="16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16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16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altLang="zh-CN" sz="16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zh-CN" altLang="zh-CN" sz="16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Z</a:t>
                </a:r>
                <a:r>
                  <a:rPr lang="zh-CN" alt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方向磁场的符号解</a:t>
                </a:r>
                <a:r>
                  <a:rPr lang="en-US" altLang="zh-CN" sz="1600" kern="100" dirty="0" err="1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matlab</a:t>
                </a:r>
                <a:r>
                  <a:rPr lang="zh-CN" altLang="zh-CN" sz="16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未能解出。</a:t>
                </a: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B0D74BF-FD2A-4141-AE2B-C081599331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63" y="1163711"/>
                <a:ext cx="11333018" cy="4885696"/>
              </a:xfrm>
              <a:prstGeom prst="rect">
                <a:avLst/>
              </a:prstGeom>
              <a:blipFill>
                <a:blip r:embed="rId2"/>
                <a:stretch>
                  <a:fillRect l="-323" b="-7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77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5"/>
  <p:tag name="MH_CATEGORY" val="#BingLLB#"/>
  <p:tag name="MH_LAYOUT" val="SubTitle"/>
  <p:tag name="RESOURCELIBID_SLIDE" val="305646"/>
  <p:tag name="RESOURCELIB_SLIDETYPE" val="12"/>
  <p:tag name="POCKET_APPLY_TIME" val="2019年6月23日"/>
  <p:tag name="POCKET_APPLY_TYPE" val="Slid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SubTitle"/>
  <p:tag name="APPLYORDER" val="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Other"/>
  <p:tag name="APPLYORDER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PageTitle"/>
  <p:tag name="APPLYORDER" val="Page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LIBID_SLIDE" val="307010"/>
  <p:tag name="RESOURCELIB_SLIDETYPE" val="12"/>
  <p:tag name="POCKET_APPLY_TIME" val="2019年6月23日"/>
  <p:tag name="POCKET_APPLY_TYPE" val="Slid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SubTitle"/>
  <p:tag name="APPLY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Other"/>
  <p:tag name="APPLY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SubTitle"/>
  <p:tag name="APPLY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Other"/>
  <p:tag name="APPLY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SubTitle"/>
  <p:tag name="APPLY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Other"/>
  <p:tag name="APPLYORDER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SubTitle"/>
  <p:tag name="APPLY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CKET_APPLY_TIME" val="2019年6月23日"/>
  <p:tag name="POCKET_APPLY_TYPE" val="Slide"/>
  <p:tag name="APPLYTYPE" val="Other"/>
  <p:tag name="APPLYORDER" val="4"/>
</p:tagLst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996</Words>
  <Application>Microsoft Office PowerPoint</Application>
  <PresentationFormat>宽屏</PresentationFormat>
  <Paragraphs>85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Bell MT</vt:lpstr>
      <vt:lpstr>Cambria Math</vt:lpstr>
      <vt:lpstr>Castellar</vt:lpstr>
      <vt:lpstr>Gill Sans MT</vt:lpstr>
      <vt:lpstr>Wingdings 2</vt:lpstr>
      <vt:lpstr>DividendVTI</vt:lpstr>
      <vt:lpstr>                                                  探究海尔贝克阵列磁铁的磁场及应用</vt:lpstr>
      <vt:lpstr>content</vt:lpstr>
      <vt:lpstr>1.theory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 simulation </vt:lpstr>
      <vt:lpstr>PowerPoint 演示文稿</vt:lpstr>
      <vt:lpstr>3. experiment </vt:lpstr>
      <vt:lpstr>PowerPoint 演示文稿</vt:lpstr>
      <vt:lpstr>4. application </vt:lpstr>
      <vt:lpstr>PowerPoint 演示文稿</vt:lpstr>
      <vt:lpstr>5. reference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探究海尔贝克阵列磁铁的磁场及应用</dc:title>
  <dc:creator>Windows 用户</dc:creator>
  <cp:lastModifiedBy>李 力</cp:lastModifiedBy>
  <cp:revision>12</cp:revision>
  <dcterms:created xsi:type="dcterms:W3CDTF">2019-06-23T02:29:15Z</dcterms:created>
  <dcterms:modified xsi:type="dcterms:W3CDTF">2021-03-18T13:25:42Z</dcterms:modified>
</cp:coreProperties>
</file>