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
      <p:font typeface="Pacifico"/>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acifico-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1b108c34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1b108c34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1b108c34d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21b108c34d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1cdbe0b3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1cdbe0b3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1b3c970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1b3c970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1b3c9701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1b3c9701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1b3c9701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1b3c9701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1b108c34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1b108c3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1b108c34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1b108c34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1b108c34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1b108c34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1b108c34d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1b108c34d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1b108c34d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1b108c34d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1b108c34d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21b108c34d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1b3c9701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1b3c970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21b108c34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21b108c34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r.wikipedia.org/wiki/Elektrik_motoru" TargetMode="External"/><Relationship Id="rId4" Type="http://schemas.openxmlformats.org/officeDocument/2006/relationships/hyperlink" Target="https://bilimgenc.tubitak.gov.tr/makale/kendimiz-yapalim-basit-elektrik-motoru" TargetMode="External"/><Relationship Id="rId5" Type="http://schemas.openxmlformats.org/officeDocument/2006/relationships/hyperlink" Target="https://www.intermotor.com.tr/tr/blog/elektrik-motoru-nedir-elektrik-motoru-nasil-calisir" TargetMode="External"/><Relationship Id="rId6" Type="http://schemas.openxmlformats.org/officeDocument/2006/relationships/hyperlink" Target="https://www.botem.com.tr/servo-motor-nedir" TargetMode="External"/><Relationship Id="rId7" Type="http://schemas.openxmlformats.org/officeDocument/2006/relationships/hyperlink" Target="https://maker.robotistan.com/rc-servo-motor-nedir/" TargetMode="External"/><Relationship Id="rId8" Type="http://schemas.openxmlformats.org/officeDocument/2006/relationships/hyperlink" Target="https://tr.wikipedia.org/wiki/Lorentz_kuvvet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8065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ELEKTRİK MOTORLARI</a:t>
            </a:r>
            <a:endParaRPr b="1"/>
          </a:p>
        </p:txBody>
      </p:sp>
      <p:sp>
        <p:nvSpPr>
          <p:cNvPr id="135" name="Google Shape;135;p13"/>
          <p:cNvSpPr txBox="1"/>
          <p:nvPr>
            <p:ph idx="1" type="subTitle"/>
          </p:nvPr>
        </p:nvSpPr>
        <p:spPr>
          <a:xfrm>
            <a:off x="3537150" y="2470975"/>
            <a:ext cx="5017500" cy="195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Furkan Göloğlu  (23310581021)</a:t>
            </a:r>
            <a:endParaRPr/>
          </a:p>
          <a:p>
            <a:pPr indent="0" lvl="0" marL="0" rtl="0" algn="l">
              <a:spcBef>
                <a:spcPts val="0"/>
              </a:spcBef>
              <a:spcAft>
                <a:spcPts val="0"/>
              </a:spcAft>
              <a:buNone/>
            </a:pPr>
            <a:r>
              <a:rPr lang="tr"/>
              <a:t>Ahmet Furkan Sevgili </a:t>
            </a:r>
            <a:r>
              <a:rPr lang="tr"/>
              <a:t>(23310581009)</a:t>
            </a:r>
            <a:endParaRPr/>
          </a:p>
          <a:p>
            <a:pPr indent="0" lvl="0" marL="0" rtl="0" algn="l">
              <a:spcBef>
                <a:spcPts val="0"/>
              </a:spcBef>
              <a:spcAft>
                <a:spcPts val="0"/>
              </a:spcAft>
              <a:buNone/>
            </a:pPr>
            <a:r>
              <a:rPr lang="tr"/>
              <a:t>Abdulkerim Alalmış </a:t>
            </a:r>
            <a:r>
              <a:rPr lang="tr"/>
              <a:t>(233105810)</a:t>
            </a:r>
            <a:endParaRPr/>
          </a:p>
          <a:p>
            <a:pPr indent="0" lvl="0" marL="0" rtl="0" algn="l">
              <a:spcBef>
                <a:spcPts val="0"/>
              </a:spcBef>
              <a:spcAft>
                <a:spcPts val="0"/>
              </a:spcAft>
              <a:buNone/>
            </a:pPr>
            <a:r>
              <a:rPr lang="tr"/>
              <a:t>Yusuf Akgül </a:t>
            </a:r>
            <a:r>
              <a:rPr lang="tr"/>
              <a:t>(233105810)</a:t>
            </a:r>
            <a:endParaRPr/>
          </a:p>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mt="10000"/>
          </a:blip>
          <a:stretch>
            <a:fillRect/>
          </a:stretch>
        </p:blipFill>
        <p:spPr>
          <a:xfrm>
            <a:off x="4442301" y="646017"/>
            <a:ext cx="5608000" cy="42059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Elektrik Motorunun Bileşenleri</a:t>
            </a:r>
            <a:endParaRPr b="1"/>
          </a:p>
        </p:txBody>
      </p:sp>
      <p:sp>
        <p:nvSpPr>
          <p:cNvPr id="196" name="Google Shape;196;p22"/>
          <p:cNvSpPr txBox="1"/>
          <p:nvPr>
            <p:ph idx="1" type="body"/>
          </p:nvPr>
        </p:nvSpPr>
        <p:spPr>
          <a:xfrm>
            <a:off x="873350" y="1672550"/>
            <a:ext cx="4702800" cy="28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Armatür</a:t>
            </a:r>
            <a:r>
              <a:rPr lang="tr"/>
              <a:t>, ferromanyetik bir çekirdek üzerindeki tel sargılardan oluşur. Telin içinden geçen elektrik akımı, manyetik alanın tel üzerine bir kuvvet (Lorentz kuvveti) uygulayarak rotoru döndürmesine neden olur. Sargılar, akımla enerji verildiğinde manyetik kutuplar oluşturacak şekilde lamine, yumuşak, demir, ferromanyetik bir çekirdeğin etrafına sarılmış sarmal tellerdir.</a:t>
            </a:r>
            <a:endParaRPr/>
          </a:p>
          <a:p>
            <a:pPr indent="0" lvl="0" marL="0" rtl="0" algn="l">
              <a:spcBef>
                <a:spcPts val="1200"/>
              </a:spcBef>
              <a:spcAft>
                <a:spcPts val="0"/>
              </a:spcAft>
              <a:buNone/>
            </a:pPr>
            <a:r>
              <a:rPr b="1" lang="tr"/>
              <a:t>Komütatör</a:t>
            </a:r>
            <a:r>
              <a:rPr lang="tr"/>
              <a:t>, rotora akım sağlayan döner bir elektrik anahtarıdır. Mil döndükçe rotor sargılarındaki akımın akışını periyodik olarak tersine çevirir. Armatür üzerinde birden fazla metal temas bölümünden oluşan bir silindirden oluşur.</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197" name="Google Shape;197;p22"/>
          <p:cNvPicPr preferRelativeResize="0"/>
          <p:nvPr/>
        </p:nvPicPr>
        <p:blipFill>
          <a:blip r:embed="rId3">
            <a:alphaModFix/>
          </a:blip>
          <a:stretch>
            <a:fillRect/>
          </a:stretch>
        </p:blipFill>
        <p:spPr>
          <a:xfrm>
            <a:off x="6528600" y="2866550"/>
            <a:ext cx="1961125" cy="1745875"/>
          </a:xfrm>
          <a:prstGeom prst="rect">
            <a:avLst/>
          </a:prstGeom>
          <a:noFill/>
          <a:ln>
            <a:noFill/>
          </a:ln>
        </p:spPr>
      </p:pic>
      <p:pic>
        <p:nvPicPr>
          <p:cNvPr id="198" name="Google Shape;198;p22"/>
          <p:cNvPicPr preferRelativeResize="0"/>
          <p:nvPr/>
        </p:nvPicPr>
        <p:blipFill>
          <a:blip r:embed="rId4">
            <a:alphaModFix/>
          </a:blip>
          <a:stretch>
            <a:fillRect/>
          </a:stretch>
        </p:blipFill>
        <p:spPr>
          <a:xfrm>
            <a:off x="6437588" y="922838"/>
            <a:ext cx="2143125" cy="214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tr"/>
              <a:t>Elektrik Motorlarının Temel Çalışma Prensibi</a:t>
            </a:r>
            <a:endParaRPr b="1"/>
          </a:p>
          <a:p>
            <a:pPr indent="0" lvl="0" marL="0" rtl="0" algn="l">
              <a:spcBef>
                <a:spcPts val="1200"/>
              </a:spcBef>
              <a:spcAft>
                <a:spcPts val="0"/>
              </a:spcAft>
              <a:buNone/>
            </a:pPr>
            <a:r>
              <a:t/>
            </a:r>
            <a:endParaRPr b="1"/>
          </a:p>
        </p:txBody>
      </p:sp>
      <p:sp>
        <p:nvSpPr>
          <p:cNvPr id="204" name="Google Shape;204;p23"/>
          <p:cNvSpPr txBox="1"/>
          <p:nvPr>
            <p:ph idx="1" type="body"/>
          </p:nvPr>
        </p:nvSpPr>
        <p:spPr>
          <a:xfrm>
            <a:off x="1297500" y="2236075"/>
            <a:ext cx="7038900" cy="16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Elektrik motorlarının temel çalışma prensibi, manyetik alanların bir iletkende hareket oluşturmasıdır.</a:t>
            </a:r>
            <a:endParaRPr/>
          </a:p>
          <a:p>
            <a:pPr indent="0" lvl="0" marL="0" rtl="0" algn="l">
              <a:spcBef>
                <a:spcPts val="1200"/>
              </a:spcBef>
              <a:spcAft>
                <a:spcPts val="0"/>
              </a:spcAft>
              <a:buNone/>
            </a:pPr>
            <a:r>
              <a:rPr b="1" lang="tr"/>
              <a:t>Lorentz kuvveti,</a:t>
            </a:r>
            <a:r>
              <a:rPr lang="tr"/>
              <a:t> fizikte, özellikle elektromanyetizmada, elektromanyetik alanların noktasal yük üzerinde oluşturduğu elektrik ve manyetik kuvvetlerin bileşkesidir. Eğer q yük içeren bir parçacık bir elektriksel E ve B manyetik alanın var olduğu bir ortamda v hızında ilerliyor ise bir kuvvet hissedecektir. </a:t>
            </a:r>
            <a:endParaRPr/>
          </a:p>
          <a:p>
            <a:pPr indent="0" lvl="0" marL="0" rtl="0" algn="l">
              <a:spcBef>
                <a:spcPts val="1200"/>
              </a:spcBef>
              <a:spcAft>
                <a:spcPts val="0"/>
              </a:spcAft>
              <a:buNone/>
            </a:pPr>
            <a:r>
              <a:t/>
            </a:r>
            <a:endParaRPr b="1">
              <a:latin typeface="Pacifico"/>
              <a:ea typeface="Pacifico"/>
              <a:cs typeface="Pacifico"/>
              <a:sym typeface="Pacific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idx="1" type="body"/>
          </p:nvPr>
        </p:nvSpPr>
        <p:spPr>
          <a:xfrm>
            <a:off x="1251100" y="807725"/>
            <a:ext cx="7038900" cy="12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Akım taşıyan bir tel manyetik bir alan içine yerleştirildiğinde, hareket eden, akımı taşıyan her bir yük Lorents kuvvetinden etkilenir ve tel üzerinde, bazen Laplace kuvveti olarak da adlandırılan, makroskopik büyüklükte bir kuvvet oluşturur. Yukarıda tanımı verilmiş olan Lorentz kuvveti kanununu elektrik akımı kavramı ile birleştirince düz ve hareketsiz tel için aşağıdaki denklem elde edilir:</a:t>
            </a:r>
            <a:endParaRPr/>
          </a:p>
          <a:p>
            <a:pPr indent="0" lvl="0" marL="0" rtl="0" algn="l">
              <a:spcBef>
                <a:spcPts val="1200"/>
              </a:spcBef>
              <a:spcAft>
                <a:spcPts val="1200"/>
              </a:spcAft>
              <a:buNone/>
            </a:pPr>
            <a:r>
              <a:t/>
            </a:r>
            <a:endParaRPr/>
          </a:p>
        </p:txBody>
      </p:sp>
      <p:sp>
        <p:nvSpPr>
          <p:cNvPr id="210" name="Google Shape;210;p24"/>
          <p:cNvSpPr txBox="1"/>
          <p:nvPr/>
        </p:nvSpPr>
        <p:spPr>
          <a:xfrm>
            <a:off x="3615750" y="2284000"/>
            <a:ext cx="1912500" cy="44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tr" sz="1800">
                <a:solidFill>
                  <a:schemeClr val="lt1"/>
                </a:solidFill>
                <a:latin typeface="Lato"/>
                <a:ea typeface="Lato"/>
                <a:cs typeface="Lato"/>
                <a:sym typeface="Lato"/>
              </a:rPr>
              <a:t>F = </a:t>
            </a:r>
            <a:r>
              <a:rPr lang="tr" sz="1800">
                <a:solidFill>
                  <a:schemeClr val="lt1"/>
                </a:solidFill>
                <a:latin typeface="Pacifico"/>
                <a:ea typeface="Pacifico"/>
                <a:cs typeface="Pacifico"/>
                <a:sym typeface="Pacifico"/>
              </a:rPr>
              <a:t> </a:t>
            </a:r>
            <a:r>
              <a:rPr lang="tr" sz="1800">
                <a:solidFill>
                  <a:schemeClr val="lt1"/>
                </a:solidFill>
                <a:latin typeface="Lato"/>
                <a:ea typeface="Lato"/>
                <a:cs typeface="Lato"/>
                <a:sym typeface="Lato"/>
              </a:rPr>
              <a:t>IL</a:t>
            </a:r>
            <a:r>
              <a:rPr lang="tr" sz="1800">
                <a:solidFill>
                  <a:schemeClr val="lt1"/>
                </a:solidFill>
                <a:latin typeface="Lato"/>
                <a:ea typeface="Lato"/>
                <a:cs typeface="Lato"/>
                <a:sym typeface="Lato"/>
              </a:rPr>
              <a:t>x </a:t>
            </a:r>
            <a:r>
              <a:rPr b="1" lang="tr" sz="1800">
                <a:solidFill>
                  <a:schemeClr val="lt1"/>
                </a:solidFill>
                <a:latin typeface="Lato"/>
                <a:ea typeface="Lato"/>
                <a:cs typeface="Lato"/>
                <a:sym typeface="Lato"/>
              </a:rPr>
              <a:t>B</a:t>
            </a:r>
            <a:endParaRPr sz="1800">
              <a:solidFill>
                <a:schemeClr val="lt1"/>
              </a:solidFill>
              <a:latin typeface="Lato"/>
              <a:ea typeface="Lato"/>
              <a:cs typeface="Lato"/>
              <a:sym typeface="Lato"/>
            </a:endParaRPr>
          </a:p>
        </p:txBody>
      </p:sp>
      <p:pic>
        <p:nvPicPr>
          <p:cNvPr id="211" name="Google Shape;211;p24"/>
          <p:cNvPicPr preferRelativeResize="0"/>
          <p:nvPr/>
        </p:nvPicPr>
        <p:blipFill>
          <a:blip r:embed="rId3">
            <a:alphaModFix/>
          </a:blip>
          <a:stretch>
            <a:fillRect/>
          </a:stretch>
        </p:blipFill>
        <p:spPr>
          <a:xfrm>
            <a:off x="3425450" y="3035825"/>
            <a:ext cx="2690175" cy="149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idx="1" type="body"/>
          </p:nvPr>
        </p:nvSpPr>
        <p:spPr>
          <a:xfrm>
            <a:off x="1297525" y="884050"/>
            <a:ext cx="38571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Elektrik motorunun tasarımı uygun şekilde gerçekleştirildiğinde, iletkene etki eden bu manyetik kuvvet motorun dönmesini sağlar. Akım geçen iletken ile manyetik alan kaynağı arasındaki etkileşim, iki mıknatısın birbirine etkisine çok benzer.</a:t>
            </a:r>
            <a:endParaRPr/>
          </a:p>
          <a:p>
            <a:pPr indent="0" lvl="0" marL="0" rtl="0" algn="l">
              <a:spcBef>
                <a:spcPts val="1200"/>
              </a:spcBef>
              <a:spcAft>
                <a:spcPts val="0"/>
              </a:spcAft>
              <a:buNone/>
            </a:pPr>
            <a:r>
              <a:rPr lang="tr"/>
              <a:t>Düşük güçlü motorlarda stator olarak genellikle sabit mıknatıs kullanılır. Rotorda ise sarımlar yer alır. Akımın sarımlardan geçişini sağlamak üzere motor üzerinde fırça-kollektör yapısı bulunur. Bu yapı, motorun dönüşü sırasında sarımlardan geçen akımın belirli zamanlarda yön değiştirmesini de sağlar. Böylece rotordaki iletkenlere etki eden manyetik kuvvet hep aynı yönde olur.</a:t>
            </a:r>
            <a:endParaRPr/>
          </a:p>
          <a:p>
            <a:pPr indent="0" lvl="0" marL="0" rtl="0" algn="l">
              <a:spcBef>
                <a:spcPts val="1200"/>
              </a:spcBef>
              <a:spcAft>
                <a:spcPts val="1200"/>
              </a:spcAft>
              <a:buNone/>
            </a:pPr>
            <a:r>
              <a:t/>
            </a:r>
            <a:endParaRPr/>
          </a:p>
        </p:txBody>
      </p:sp>
      <p:pic>
        <p:nvPicPr>
          <p:cNvPr id="217" name="Google Shape;217;p25"/>
          <p:cNvPicPr preferRelativeResize="0"/>
          <p:nvPr/>
        </p:nvPicPr>
        <p:blipFill>
          <a:blip r:embed="rId3">
            <a:alphaModFix/>
          </a:blip>
          <a:stretch>
            <a:fillRect/>
          </a:stretch>
        </p:blipFill>
        <p:spPr>
          <a:xfrm>
            <a:off x="5652350" y="1317363"/>
            <a:ext cx="2508775" cy="2508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3" name="Google Shape;223;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4" name="Google Shape;224;p26"/>
          <p:cNvPicPr preferRelativeResize="0"/>
          <p:nvPr/>
        </p:nvPicPr>
        <p:blipFill>
          <a:blip r:embed="rId3">
            <a:alphaModFix/>
          </a:blip>
          <a:stretch>
            <a:fillRect/>
          </a:stretch>
        </p:blipFill>
        <p:spPr>
          <a:xfrm>
            <a:off x="1476613" y="960163"/>
            <a:ext cx="6680675" cy="3315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a:t>
            </a:r>
            <a:endParaRPr/>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u="sng">
                <a:solidFill>
                  <a:schemeClr val="hlink"/>
                </a:solidFill>
                <a:hlinkClick r:id="rId3"/>
              </a:rPr>
              <a:t>https://tr.wikipedia.org/wiki/Elektrik_motoru</a:t>
            </a:r>
            <a:endParaRPr/>
          </a:p>
          <a:p>
            <a:pPr indent="0" lvl="0" marL="0" rtl="0" algn="l">
              <a:spcBef>
                <a:spcPts val="1200"/>
              </a:spcBef>
              <a:spcAft>
                <a:spcPts val="0"/>
              </a:spcAft>
              <a:buNone/>
            </a:pPr>
            <a:r>
              <a:rPr lang="tr" u="sng">
                <a:solidFill>
                  <a:schemeClr val="hlink"/>
                </a:solidFill>
                <a:hlinkClick r:id="rId4"/>
              </a:rPr>
              <a:t>https://bilimgenc.tubitak.gov.tr/makale/kendimiz-yapalim-basit-elektrik-motoru</a:t>
            </a:r>
            <a:endParaRPr/>
          </a:p>
          <a:p>
            <a:pPr indent="0" lvl="0" marL="0" rtl="0" algn="l">
              <a:spcBef>
                <a:spcPts val="1200"/>
              </a:spcBef>
              <a:spcAft>
                <a:spcPts val="0"/>
              </a:spcAft>
              <a:buNone/>
            </a:pPr>
            <a:r>
              <a:rPr lang="tr" u="sng">
                <a:solidFill>
                  <a:schemeClr val="hlink"/>
                </a:solidFill>
                <a:hlinkClick r:id="rId5"/>
              </a:rPr>
              <a:t>https://www.intermotor.com.tr/tr/blog/elektrik-motoru-nedir-elektrik-motoru-nasil-calisir</a:t>
            </a:r>
            <a:endParaRPr/>
          </a:p>
          <a:p>
            <a:pPr indent="0" lvl="0" marL="0" rtl="0" algn="l">
              <a:spcBef>
                <a:spcPts val="1200"/>
              </a:spcBef>
              <a:spcAft>
                <a:spcPts val="0"/>
              </a:spcAft>
              <a:buNone/>
            </a:pPr>
            <a:r>
              <a:rPr lang="tr" u="sng">
                <a:solidFill>
                  <a:schemeClr val="hlink"/>
                </a:solidFill>
                <a:hlinkClick r:id="rId6"/>
              </a:rPr>
              <a:t>https://www.botem.com.tr/servo-motor-nedir</a:t>
            </a:r>
            <a:endParaRPr/>
          </a:p>
          <a:p>
            <a:pPr indent="0" lvl="0" marL="0" rtl="0" algn="l">
              <a:spcBef>
                <a:spcPts val="1200"/>
              </a:spcBef>
              <a:spcAft>
                <a:spcPts val="0"/>
              </a:spcAft>
              <a:buNone/>
            </a:pPr>
            <a:r>
              <a:rPr lang="tr" u="sng">
                <a:solidFill>
                  <a:schemeClr val="hlink"/>
                </a:solidFill>
                <a:hlinkClick r:id="rId7"/>
              </a:rPr>
              <a:t>https://maker.robotistan.com/rc-servo-motor-nedir/</a:t>
            </a:r>
            <a:endParaRPr/>
          </a:p>
          <a:p>
            <a:pPr indent="0" lvl="0" marL="0" rtl="0" algn="l">
              <a:spcBef>
                <a:spcPts val="1200"/>
              </a:spcBef>
              <a:spcAft>
                <a:spcPts val="0"/>
              </a:spcAft>
              <a:buNone/>
            </a:pPr>
            <a:r>
              <a:rPr lang="tr" u="sng">
                <a:solidFill>
                  <a:schemeClr val="hlink"/>
                </a:solidFill>
                <a:hlinkClick r:id="rId8"/>
              </a:rPr>
              <a:t>https://tr.wikipedia.org/wiki/Lorentz_kuvveti</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Elektrik Motoru Nedir?</a:t>
            </a:r>
            <a:endParaRPr b="1"/>
          </a:p>
        </p:txBody>
      </p:sp>
      <p:sp>
        <p:nvSpPr>
          <p:cNvPr id="142" name="Google Shape;142;p14"/>
          <p:cNvSpPr txBox="1"/>
          <p:nvPr>
            <p:ph idx="1" type="body"/>
          </p:nvPr>
        </p:nvSpPr>
        <p:spPr>
          <a:xfrm>
            <a:off x="1297500" y="2092425"/>
            <a:ext cx="7038900" cy="16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Elektrik motorları, elektrik enerjisini mekanik enerjiye dönüştüren cihazlardır. Bu motorlar, çeşitli uygulamalarda hareket üretmek için kullanılır. Ev aletlerinden sanayi makinelerine, taşıtlardan robot teknolojisine kadar geniş bir yelpazede kullanım alanı bulur.</a:t>
            </a:r>
            <a:endParaRPr/>
          </a:p>
          <a:p>
            <a:pPr indent="0" lvl="0" marL="0" rtl="0" algn="l">
              <a:spcBef>
                <a:spcPts val="1200"/>
              </a:spcBef>
              <a:spcAft>
                <a:spcPts val="0"/>
              </a:spcAft>
              <a:buNone/>
            </a:pPr>
            <a:r>
              <a:rPr lang="tr"/>
              <a:t>Elektrik motorları, yapıları ve çalışma prensiplerine göre farklı türlere ayrılır. Temelde, doğrusal hareket (lineer motorlar) ya da dönme hareketi (rotary motorlar) üretirler.</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Elektrik Motorlarının Kısa Tarihi</a:t>
            </a:r>
            <a:endParaRPr b="1"/>
          </a:p>
        </p:txBody>
      </p:sp>
      <p:sp>
        <p:nvSpPr>
          <p:cNvPr id="148" name="Google Shape;148;p15"/>
          <p:cNvSpPr txBox="1"/>
          <p:nvPr>
            <p:ph idx="1" type="body"/>
          </p:nvPr>
        </p:nvSpPr>
        <p:spPr>
          <a:xfrm>
            <a:off x="985200" y="1648350"/>
            <a:ext cx="7663500" cy="240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 sz="1200"/>
              <a:t>Elektrik motorlarının gelişimi, elektromanyetizmanın keşfiyle başlamıştır</a:t>
            </a:r>
            <a:endParaRPr sz="1200"/>
          </a:p>
          <a:p>
            <a:pPr indent="0" lvl="0" marL="0" rtl="0" algn="l">
              <a:lnSpc>
                <a:spcPct val="100000"/>
              </a:lnSpc>
              <a:spcBef>
                <a:spcPts val="1200"/>
              </a:spcBef>
              <a:spcAft>
                <a:spcPts val="0"/>
              </a:spcAft>
              <a:buNone/>
            </a:pPr>
            <a:r>
              <a:rPr lang="tr" sz="1200"/>
              <a:t>1820'ler: Hans Christian Ørsted, elektrik akımının manyetik alan oluşturduğunu keşfetti. Bu, elektromanyetizmanın temelini oluşturdu.</a:t>
            </a:r>
            <a:endParaRPr sz="1200"/>
          </a:p>
          <a:p>
            <a:pPr indent="0" lvl="0" marL="0" rtl="0" algn="l">
              <a:lnSpc>
                <a:spcPct val="100000"/>
              </a:lnSpc>
              <a:spcBef>
                <a:spcPts val="1200"/>
              </a:spcBef>
              <a:spcAft>
                <a:spcPts val="0"/>
              </a:spcAft>
              <a:buNone/>
            </a:pPr>
            <a:r>
              <a:rPr lang="tr" sz="1200"/>
              <a:t>Elektrik enerjisini mekanik enerjiye çeviren, bugünkü anlamda ilk döner elektrik makinesini Prusyalı bilim insanı Moritz Hermann von Jacobi 1834 yılında icat etmiştir. Bu yıllarda elektromanyetik etkileşim ile elektrik enerjisinden mekanik enerji elde etmek yaygın bir bilim problemiydi. 1880’li yıllarda Nikola Tesla, alternatif akım motorları üzerine çalıştı ve endüstriyel kullanıma uygun motorlar geliştirdi.</a:t>
            </a:r>
            <a:endParaRPr sz="1200"/>
          </a:p>
          <a:p>
            <a:pPr indent="0" lvl="0" marL="0" rtl="0" algn="l">
              <a:lnSpc>
                <a:spcPct val="100000"/>
              </a:lnSpc>
              <a:spcBef>
                <a:spcPts val="1200"/>
              </a:spcBef>
              <a:spcAft>
                <a:spcPts val="0"/>
              </a:spcAft>
              <a:buNone/>
            </a:pPr>
            <a:r>
              <a:rPr lang="tr" sz="1200"/>
              <a:t>2000’li yıllarda elektrik motorları, sanayileşme ve teknolojinin ilerlemesiyle hemen hemen her sektörde yaygınlaştı.</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t/>
            </a:r>
            <a:endParaRPr sz="1200"/>
          </a:p>
          <a:p>
            <a:pPr indent="0" lvl="0" marL="0" rtl="0" algn="l">
              <a:spcBef>
                <a:spcPts val="1200"/>
              </a:spcBef>
              <a:spcAft>
                <a:spcPts val="0"/>
              </a:spcAft>
              <a:buNone/>
            </a:pPr>
            <a:r>
              <a:t/>
            </a:r>
            <a:endParaRPr sz="1200">
              <a:solidFill>
                <a:srgbClr val="FFFFFF"/>
              </a:solidFill>
            </a:endParaRPr>
          </a:p>
          <a:p>
            <a:pPr indent="0" lvl="0" marL="0" rtl="0" algn="l">
              <a:lnSpc>
                <a:spcPct val="100000"/>
              </a:lnSpc>
              <a:spcBef>
                <a:spcPts val="0"/>
              </a:spcBef>
              <a:spcAft>
                <a:spcPts val="0"/>
              </a:spcAft>
              <a:buNone/>
            </a:pPr>
            <a:r>
              <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0"/>
              </a:spcAft>
              <a:buNone/>
            </a:pPr>
            <a:r>
              <a:t/>
            </a:r>
            <a:endParaRPr sz="1200"/>
          </a:p>
          <a:p>
            <a:pPr indent="0" lvl="0" marL="0" rtl="0" algn="l">
              <a:lnSpc>
                <a:spcPct val="100000"/>
              </a:lnSpc>
              <a:spcBef>
                <a:spcPts val="1200"/>
              </a:spcBef>
              <a:spcAft>
                <a:spcPts val="120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Elektrik Motorlarının Günümüzdeki Rolü</a:t>
            </a:r>
            <a:endParaRPr b="1"/>
          </a:p>
        </p:txBody>
      </p:sp>
      <p:sp>
        <p:nvSpPr>
          <p:cNvPr id="154" name="Google Shape;154;p16"/>
          <p:cNvSpPr txBox="1"/>
          <p:nvPr>
            <p:ph idx="1" type="body"/>
          </p:nvPr>
        </p:nvSpPr>
        <p:spPr>
          <a:xfrm>
            <a:off x="1343925" y="1747350"/>
            <a:ext cx="7038900" cy="1648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a:t>Elektrik motorları, modern dünyada çok önemli bir rol oynar. Elektrikli araçların yaygınlaşmasıyla birlikte, özellikle düşük karbon salınımı hedefleyen çevreci teknolojilerde kullanımları çok daha kritik hale gelmiştir. Aynı zamanda yenilenebilir enerji sistemlerinde, rüzgar türbinleri ve hidroelektrik santrallerde, elektrik motorları hareketin üretimi ve enerji dönüşümü için vazgeçilmezdir.</a:t>
            </a:r>
            <a:endParaRPr/>
          </a:p>
          <a:p>
            <a:pPr indent="0" lvl="0" marL="0" rtl="0" algn="l">
              <a:spcBef>
                <a:spcPts val="1200"/>
              </a:spcBef>
              <a:spcAft>
                <a:spcPts val="0"/>
              </a:spcAft>
              <a:buNone/>
            </a:pPr>
            <a:r>
              <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Elektrik Motoru Çeşitleri Nelerdir</a:t>
            </a:r>
            <a:endParaRPr b="1"/>
          </a:p>
        </p:txBody>
      </p:sp>
      <p:sp>
        <p:nvSpPr>
          <p:cNvPr id="160" name="Google Shape;160;p17"/>
          <p:cNvSpPr txBox="1"/>
          <p:nvPr>
            <p:ph idx="1" type="body"/>
          </p:nvPr>
        </p:nvSpPr>
        <p:spPr>
          <a:xfrm>
            <a:off x="1297500" y="1862850"/>
            <a:ext cx="7038900" cy="141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a:t>Elektrik motorları, temelde, doğru akım(DC) ve alternatif akımla(AC) çalışan motorlar olarak ikiye ayrılır. Alternatif akımla çalışan motorlar da kendi aralarında senkron ve asenkron motorlar olarak ikiye ayrılıyor. Doğru akımla çalışan motorlar da genellikle fırçalı ve fırçasız olarak kategorize ediliyor. Tüm elektrik motoru çeşitlerinin çalışma prensibi teoride aynıdır ancak uygulama alanları farklılık göstermektedir.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Doğru Akım Motorları Nerelerde Kullanılır?</a:t>
            </a:r>
            <a:endParaRPr b="1"/>
          </a:p>
        </p:txBody>
      </p:sp>
      <p:sp>
        <p:nvSpPr>
          <p:cNvPr id="166" name="Google Shape;166;p18"/>
          <p:cNvSpPr txBox="1"/>
          <p:nvPr>
            <p:ph idx="1" type="body"/>
          </p:nvPr>
        </p:nvSpPr>
        <p:spPr>
          <a:xfrm>
            <a:off x="1297500" y="1548000"/>
            <a:ext cx="3963600" cy="204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a:t>Doğru akım motorları; mekanik hareketin kesin, düzgün ve güçlü olduğu motor çeşididir. Bu motorların hızını ayarlamak oldukça kolaydır. Çalışma esnasında kıvılcım üretmesiyle dikkat çeken doğru akım motorları, yüksek verim gerektiren uygulamalarda kullanılır. Doğru akım motorları, ürettiği kıvılcım sebebiyle akaryakıt deposu gibi patlama riski olan alanlarda kullanılamaz. </a:t>
            </a:r>
            <a:endParaRPr/>
          </a:p>
        </p:txBody>
      </p:sp>
      <p:pic>
        <p:nvPicPr>
          <p:cNvPr id="167" name="Google Shape;167;p18"/>
          <p:cNvPicPr preferRelativeResize="0"/>
          <p:nvPr/>
        </p:nvPicPr>
        <p:blipFill>
          <a:blip r:embed="rId3">
            <a:alphaModFix/>
          </a:blip>
          <a:stretch>
            <a:fillRect/>
          </a:stretch>
        </p:blipFill>
        <p:spPr>
          <a:xfrm>
            <a:off x="5761838" y="1174575"/>
            <a:ext cx="2576528" cy="1449301"/>
          </a:xfrm>
          <a:prstGeom prst="rect">
            <a:avLst/>
          </a:prstGeom>
          <a:noFill/>
          <a:ln>
            <a:noFill/>
          </a:ln>
        </p:spPr>
      </p:pic>
      <p:pic>
        <p:nvPicPr>
          <p:cNvPr id="168" name="Google Shape;168;p18"/>
          <p:cNvPicPr preferRelativeResize="0"/>
          <p:nvPr/>
        </p:nvPicPr>
        <p:blipFill>
          <a:blip r:embed="rId4">
            <a:alphaModFix/>
          </a:blip>
          <a:stretch>
            <a:fillRect/>
          </a:stretch>
        </p:blipFill>
        <p:spPr>
          <a:xfrm>
            <a:off x="5761838" y="2571750"/>
            <a:ext cx="3000450" cy="200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584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Alternatif Akım Motorları Nerelerde Kullanılır?</a:t>
            </a:r>
            <a:endParaRPr b="1"/>
          </a:p>
        </p:txBody>
      </p:sp>
      <p:sp>
        <p:nvSpPr>
          <p:cNvPr id="174" name="Google Shape;174;p19"/>
          <p:cNvSpPr txBox="1"/>
          <p:nvPr>
            <p:ph idx="1" type="body"/>
          </p:nvPr>
        </p:nvSpPr>
        <p:spPr>
          <a:xfrm>
            <a:off x="1297494" y="1307838"/>
            <a:ext cx="3480600" cy="318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Bir AC motor tipi olan asenkron ya da diğer ismiyle indüksiyon motorlar, dönme hızının sabit olmadığı motor tipidir. Sürekli bakıma ihtiyaç duymaması, ekonomik olması ve çalışırken kıvılcım üretmemesi gibi özellikleri ile endüstriyel uygulamalarda en çok tercih edilen motor çeşididir.</a:t>
            </a:r>
            <a:endParaRPr/>
          </a:p>
          <a:p>
            <a:pPr indent="0" lvl="0" marL="0" rtl="0" algn="l">
              <a:spcBef>
                <a:spcPts val="1200"/>
              </a:spcBef>
              <a:spcAft>
                <a:spcPts val="1200"/>
              </a:spcAft>
              <a:buNone/>
            </a:pPr>
            <a:r>
              <a:rPr lang="tr"/>
              <a:t>Üzerindeki yük değişse bile aynı devirle dönmeye devam eden senkron motor ise sabit hız ve yüksek kararlılık gerektiren uygulamalarda kullanılır.</a:t>
            </a:r>
            <a:endParaRPr/>
          </a:p>
        </p:txBody>
      </p:sp>
      <p:pic>
        <p:nvPicPr>
          <p:cNvPr id="175" name="Google Shape;175;p19"/>
          <p:cNvPicPr preferRelativeResize="0"/>
          <p:nvPr/>
        </p:nvPicPr>
        <p:blipFill>
          <a:blip r:embed="rId3">
            <a:alphaModFix/>
          </a:blip>
          <a:stretch>
            <a:fillRect/>
          </a:stretch>
        </p:blipFill>
        <p:spPr>
          <a:xfrm>
            <a:off x="5859825" y="1501450"/>
            <a:ext cx="2718275" cy="271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Servo Motorlar</a:t>
            </a:r>
            <a:endParaRPr b="1"/>
          </a:p>
        </p:txBody>
      </p:sp>
      <p:sp>
        <p:nvSpPr>
          <p:cNvPr id="181" name="Google Shape;181;p20"/>
          <p:cNvSpPr txBox="1"/>
          <p:nvPr>
            <p:ph idx="1" type="body"/>
          </p:nvPr>
        </p:nvSpPr>
        <p:spPr>
          <a:xfrm>
            <a:off x="1297500" y="1324500"/>
            <a:ext cx="3627600" cy="249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tr"/>
              <a:t>Servo motorların içerisinde motorun hareketini sağlayan bir DC motor bulunmaktadır. Bu motorun dışında bir dişli mekanizması, potansiyometre ve bir motor sürücü devresi bulunmaktadır. Potansiyometre, motor milinin dönüş miktarını ölçmektedir. Servo içerisindeki DC motor hareket ettikçe potansiyometre döner ve kontrol devresi motorun bulunduğu pozisyon ile istenilen pozisyonu karşılaştırarak motor sürme işlemi yapar.</a:t>
            </a:r>
            <a:endParaRPr/>
          </a:p>
        </p:txBody>
      </p:sp>
      <p:pic>
        <p:nvPicPr>
          <p:cNvPr id="182" name="Google Shape;182;p20"/>
          <p:cNvPicPr preferRelativeResize="0"/>
          <p:nvPr/>
        </p:nvPicPr>
        <p:blipFill>
          <a:blip r:embed="rId3">
            <a:alphaModFix/>
          </a:blip>
          <a:stretch>
            <a:fillRect/>
          </a:stretch>
        </p:blipFill>
        <p:spPr>
          <a:xfrm>
            <a:off x="5991200" y="2459775"/>
            <a:ext cx="2494425" cy="2494425"/>
          </a:xfrm>
          <a:prstGeom prst="rect">
            <a:avLst/>
          </a:prstGeom>
          <a:noFill/>
          <a:ln>
            <a:noFill/>
          </a:ln>
        </p:spPr>
      </p:pic>
      <p:pic>
        <p:nvPicPr>
          <p:cNvPr id="183" name="Google Shape;183;p20"/>
          <p:cNvPicPr preferRelativeResize="0"/>
          <p:nvPr/>
        </p:nvPicPr>
        <p:blipFill>
          <a:blip r:embed="rId4">
            <a:alphaModFix/>
          </a:blip>
          <a:stretch>
            <a:fillRect/>
          </a:stretch>
        </p:blipFill>
        <p:spPr>
          <a:xfrm>
            <a:off x="5164875" y="194303"/>
            <a:ext cx="4021125" cy="261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a:t>Elektrik Motorunun Bileşenleri</a:t>
            </a:r>
            <a:endParaRPr b="1"/>
          </a:p>
        </p:txBody>
      </p:sp>
      <p:sp>
        <p:nvSpPr>
          <p:cNvPr id="189" name="Google Shape;189;p21"/>
          <p:cNvSpPr txBox="1"/>
          <p:nvPr>
            <p:ph idx="1" type="body"/>
          </p:nvPr>
        </p:nvSpPr>
        <p:spPr>
          <a:xfrm>
            <a:off x="904825" y="1672550"/>
            <a:ext cx="4671300" cy="28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a:t>Stator</a:t>
            </a:r>
            <a:r>
              <a:rPr lang="tr"/>
              <a:t>, rotoru çevreler ve genellikle elektromıknatıslar (ferromanyetik bir demir çekirdeğin etrafındaki tel sargılar) veya kalıcı mıknatıslar olan alan mıknatıslarını tutar. Bunlar, rotor armatüründen geçen ve rotor sargılarına kuvvet uygulayan bir manyetik alan oluşturur.</a:t>
            </a:r>
            <a:endParaRPr b="1"/>
          </a:p>
          <a:p>
            <a:pPr indent="0" lvl="0" marL="0" rtl="0" algn="l">
              <a:spcBef>
                <a:spcPts val="1200"/>
              </a:spcBef>
              <a:spcAft>
                <a:spcPts val="0"/>
              </a:spcAft>
              <a:buNone/>
            </a:pPr>
            <a:r>
              <a:rPr b="1" lang="tr"/>
              <a:t>Rotor</a:t>
            </a:r>
            <a:r>
              <a:rPr lang="tr"/>
              <a:t>, mekanik gücü sağlayan hareketli parçadır. Rotor tipik olarak statorun manyetik alanının şaftı döndürmek için kuvvet uyguladığı akımları taşıyan iletkenleri tutar. Bazı rotorlar kalıcı mıknatıslar taşır. Kalıcı mıknatıslar geniş çalışma hızı ve güç aralığında yüksek verimlilik sunar.</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t/>
            </a:r>
            <a:endParaRPr/>
          </a:p>
          <a:p>
            <a:pPr indent="0" lvl="0" marL="0" rtl="0" algn="l">
              <a:spcBef>
                <a:spcPts val="1200"/>
              </a:spcBef>
              <a:spcAft>
                <a:spcPts val="1200"/>
              </a:spcAft>
              <a:buNone/>
            </a:pPr>
            <a:r>
              <a:t/>
            </a:r>
            <a:endParaRPr/>
          </a:p>
        </p:txBody>
      </p:sp>
      <p:pic>
        <p:nvPicPr>
          <p:cNvPr id="190" name="Google Shape;190;p21"/>
          <p:cNvPicPr preferRelativeResize="0"/>
          <p:nvPr/>
        </p:nvPicPr>
        <p:blipFill>
          <a:blip r:embed="rId3">
            <a:alphaModFix/>
          </a:blip>
          <a:stretch>
            <a:fillRect/>
          </a:stretch>
        </p:blipFill>
        <p:spPr>
          <a:xfrm>
            <a:off x="5718050" y="1722675"/>
            <a:ext cx="3143250" cy="222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