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0251" autoAdjust="0"/>
    <p:restoredTop sz="94660"/>
  </p:normalViewPr>
  <p:slideViewPr>
    <p:cSldViewPr snapToGrid="0">
      <p:cViewPr varScale="1">
        <p:scale>
          <a:sx n="60" d="100"/>
          <a:sy n="60" d="100"/>
        </p:scale>
        <p:origin x="96"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1F5163BD-F679-45B7-96EE-48CA9950FC96}" type="datetimeFigureOut">
              <a:rPr lang="tr-TR" smtClean="0"/>
              <a:t>25.12.2024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CAFB0CF-8062-40ED-A7E9-6A013D4737CD}" type="slidenum">
              <a:rPr lang="tr-TR" smtClean="0"/>
              <a:t>‹#›</a:t>
            </a:fld>
            <a:endParaRPr lang="tr-T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252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Date Placeholder 2"/>
          <p:cNvSpPr>
            <a:spLocks noGrp="1"/>
          </p:cNvSpPr>
          <p:nvPr>
            <p:ph type="dt" sz="half" idx="10"/>
          </p:nvPr>
        </p:nvSpPr>
        <p:spPr/>
        <p:txBody>
          <a:bodyPr/>
          <a:lstStyle/>
          <a:p>
            <a:fld id="{1F5163BD-F679-45B7-96EE-48CA9950FC96}" type="datetimeFigureOut">
              <a:rPr lang="tr-TR" smtClean="0"/>
              <a:t>25.12.2024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CAFB0CF-8062-40ED-A7E9-6A013D4737CD}" type="slidenum">
              <a:rPr lang="tr-TR" smtClean="0"/>
              <a:t>‹#›</a:t>
            </a:fld>
            <a:endParaRPr lang="tr-TR"/>
          </a:p>
        </p:txBody>
      </p:sp>
    </p:spTree>
    <p:extLst>
      <p:ext uri="{BB962C8B-B14F-4D97-AF65-F5344CB8AC3E}">
        <p14:creationId xmlns:p14="http://schemas.microsoft.com/office/powerpoint/2010/main" val="75120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F5163BD-F679-45B7-96EE-48CA9950FC96}" type="datetimeFigureOut">
              <a:rPr lang="tr-TR" smtClean="0"/>
              <a:t>25.12.2024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CAFB0CF-8062-40ED-A7E9-6A013D4737CD}" type="slidenum">
              <a:rPr lang="tr-TR" smtClean="0"/>
              <a:t>‹#›</a:t>
            </a:fld>
            <a:endParaRPr lang="tr-TR"/>
          </a:p>
        </p:txBody>
      </p:sp>
    </p:spTree>
    <p:extLst>
      <p:ext uri="{BB962C8B-B14F-4D97-AF65-F5344CB8AC3E}">
        <p14:creationId xmlns:p14="http://schemas.microsoft.com/office/powerpoint/2010/main" val="3299337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F5163BD-F679-45B7-96EE-48CA9950FC96}" type="datetimeFigureOut">
              <a:rPr lang="tr-TR" smtClean="0"/>
              <a:t>25.12.2024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CAFB0CF-8062-40ED-A7E9-6A013D4737CD}" type="slidenum">
              <a:rPr lang="tr-TR" smtClean="0"/>
              <a:t>‹#›</a:t>
            </a:fld>
            <a:endParaRPr lang="tr-T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75553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F5163BD-F679-45B7-96EE-48CA9950FC96}" type="datetimeFigureOut">
              <a:rPr lang="tr-TR" smtClean="0"/>
              <a:t>25.12.2024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CAFB0CF-8062-40ED-A7E9-6A013D4737CD}" type="slidenum">
              <a:rPr lang="tr-TR" smtClean="0"/>
              <a:t>‹#›</a:t>
            </a:fld>
            <a:endParaRPr lang="tr-TR"/>
          </a:p>
        </p:txBody>
      </p:sp>
    </p:spTree>
    <p:extLst>
      <p:ext uri="{BB962C8B-B14F-4D97-AF65-F5344CB8AC3E}">
        <p14:creationId xmlns:p14="http://schemas.microsoft.com/office/powerpoint/2010/main" val="2598428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F5163BD-F679-45B7-96EE-48CA9950FC96}" type="datetimeFigureOut">
              <a:rPr lang="tr-TR" smtClean="0"/>
              <a:t>25.12.2024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CAFB0CF-8062-40ED-A7E9-6A013D4737CD}" type="slidenum">
              <a:rPr lang="tr-TR" smtClean="0"/>
              <a:t>‹#›</a:t>
            </a:fld>
            <a:endParaRPr lang="tr-T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21680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tr-TR" smtClean="0"/>
              <a:t>Asıl başlık stili için tıklatın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tr-TR" smtClean="0"/>
              <a:t>Asıl metin stillerini düzenle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F5163BD-F679-45B7-96EE-48CA9950FC96}" type="datetimeFigureOut">
              <a:rPr lang="tr-TR" smtClean="0"/>
              <a:t>25.12.2024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CAFB0CF-8062-40ED-A7E9-6A013D4737CD}" type="slidenum">
              <a:rPr lang="tr-TR" smtClean="0"/>
              <a:t>‹#›</a:t>
            </a:fld>
            <a:endParaRPr lang="tr-TR"/>
          </a:p>
        </p:txBody>
      </p:sp>
    </p:spTree>
    <p:extLst>
      <p:ext uri="{BB962C8B-B14F-4D97-AF65-F5344CB8AC3E}">
        <p14:creationId xmlns:p14="http://schemas.microsoft.com/office/powerpoint/2010/main" val="2702676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5163BD-F679-45B7-96EE-48CA9950FC96}" type="datetimeFigureOut">
              <a:rPr lang="tr-TR" smtClean="0"/>
              <a:t>25.12.2024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CAFB0CF-8062-40ED-A7E9-6A013D4737CD}" type="slidenum">
              <a:rPr lang="tr-TR" smtClean="0"/>
              <a:t>‹#›</a:t>
            </a:fld>
            <a:endParaRPr lang="tr-TR"/>
          </a:p>
        </p:txBody>
      </p:sp>
    </p:spTree>
    <p:extLst>
      <p:ext uri="{BB962C8B-B14F-4D97-AF65-F5344CB8AC3E}">
        <p14:creationId xmlns:p14="http://schemas.microsoft.com/office/powerpoint/2010/main" val="1517976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5163BD-F679-45B7-96EE-48CA9950FC96}" type="datetimeFigureOut">
              <a:rPr lang="tr-TR" smtClean="0"/>
              <a:t>25.12.2024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CAFB0CF-8062-40ED-A7E9-6A013D4737CD}" type="slidenum">
              <a:rPr lang="tr-TR" smtClean="0"/>
              <a:t>‹#›</a:t>
            </a:fld>
            <a:endParaRPr lang="tr-TR"/>
          </a:p>
        </p:txBody>
      </p:sp>
    </p:spTree>
    <p:extLst>
      <p:ext uri="{BB962C8B-B14F-4D97-AF65-F5344CB8AC3E}">
        <p14:creationId xmlns:p14="http://schemas.microsoft.com/office/powerpoint/2010/main" val="121981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nchor="ct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F5163BD-F679-45B7-96EE-48CA9950FC96}" type="datetimeFigureOut">
              <a:rPr lang="tr-TR" smtClean="0"/>
              <a:t>25.12.2024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CAFB0CF-8062-40ED-A7E9-6A013D4737CD}" type="slidenum">
              <a:rPr lang="tr-TR" smtClean="0"/>
              <a:t>‹#›</a:t>
            </a:fld>
            <a:endParaRPr lang="tr-TR"/>
          </a:p>
        </p:txBody>
      </p:sp>
    </p:spTree>
    <p:extLst>
      <p:ext uri="{BB962C8B-B14F-4D97-AF65-F5344CB8AC3E}">
        <p14:creationId xmlns:p14="http://schemas.microsoft.com/office/powerpoint/2010/main" val="313667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tr-TR" smtClean="0"/>
              <a:t>Asıl başlık stili için tıklatın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F5163BD-F679-45B7-96EE-48CA9950FC96}" type="datetimeFigureOut">
              <a:rPr lang="tr-TR" smtClean="0"/>
              <a:t>25.12.2024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CAFB0CF-8062-40ED-A7E9-6A013D4737CD}" type="slidenum">
              <a:rPr lang="tr-TR" smtClean="0"/>
              <a:t>‹#›</a:t>
            </a:fld>
            <a:endParaRPr lang="tr-TR"/>
          </a:p>
        </p:txBody>
      </p:sp>
    </p:spTree>
    <p:extLst>
      <p:ext uri="{BB962C8B-B14F-4D97-AF65-F5344CB8AC3E}">
        <p14:creationId xmlns:p14="http://schemas.microsoft.com/office/powerpoint/2010/main" val="183646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F5163BD-F679-45B7-96EE-48CA9950FC96}" type="datetimeFigureOut">
              <a:rPr lang="tr-TR" smtClean="0"/>
              <a:t>25.12.2024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CAFB0CF-8062-40ED-A7E9-6A013D4737CD}" type="slidenum">
              <a:rPr lang="tr-TR" smtClean="0"/>
              <a:t>‹#›</a:t>
            </a:fld>
            <a:endParaRPr lang="tr-TR"/>
          </a:p>
        </p:txBody>
      </p:sp>
    </p:spTree>
    <p:extLst>
      <p:ext uri="{BB962C8B-B14F-4D97-AF65-F5344CB8AC3E}">
        <p14:creationId xmlns:p14="http://schemas.microsoft.com/office/powerpoint/2010/main" val="358987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F5163BD-F679-45B7-96EE-48CA9950FC96}" type="datetimeFigureOut">
              <a:rPr lang="tr-TR" smtClean="0"/>
              <a:t>25.12.2024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CAFB0CF-8062-40ED-A7E9-6A013D4737CD}" type="slidenum">
              <a:rPr lang="tr-TR" smtClean="0"/>
              <a:t>‹#›</a:t>
            </a:fld>
            <a:endParaRPr lang="tr-TR"/>
          </a:p>
        </p:txBody>
      </p:sp>
    </p:spTree>
    <p:extLst>
      <p:ext uri="{BB962C8B-B14F-4D97-AF65-F5344CB8AC3E}">
        <p14:creationId xmlns:p14="http://schemas.microsoft.com/office/powerpoint/2010/main" val="413994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F5163BD-F679-45B7-96EE-48CA9950FC96}" type="datetimeFigureOut">
              <a:rPr lang="tr-TR" smtClean="0"/>
              <a:t>25.12.2024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CAFB0CF-8062-40ED-A7E9-6A013D4737CD}" type="slidenum">
              <a:rPr lang="tr-TR" smtClean="0"/>
              <a:t>‹#›</a:t>
            </a:fld>
            <a:endParaRPr lang="tr-TR"/>
          </a:p>
        </p:txBody>
      </p:sp>
    </p:spTree>
    <p:extLst>
      <p:ext uri="{BB962C8B-B14F-4D97-AF65-F5344CB8AC3E}">
        <p14:creationId xmlns:p14="http://schemas.microsoft.com/office/powerpoint/2010/main" val="3549093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163BD-F679-45B7-96EE-48CA9950FC96}" type="datetimeFigureOut">
              <a:rPr lang="tr-TR" smtClean="0"/>
              <a:t>25.12.2024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CAFB0CF-8062-40ED-A7E9-6A013D4737CD}" type="slidenum">
              <a:rPr lang="tr-TR" smtClean="0"/>
              <a:t>‹#›</a:t>
            </a:fld>
            <a:endParaRPr lang="tr-TR"/>
          </a:p>
        </p:txBody>
      </p:sp>
    </p:spTree>
    <p:extLst>
      <p:ext uri="{BB962C8B-B14F-4D97-AF65-F5344CB8AC3E}">
        <p14:creationId xmlns:p14="http://schemas.microsoft.com/office/powerpoint/2010/main" val="151529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F5163BD-F679-45B7-96EE-48CA9950FC96}" type="datetimeFigureOut">
              <a:rPr lang="tr-TR" smtClean="0"/>
              <a:t>25.12.2024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CAFB0CF-8062-40ED-A7E9-6A013D4737CD}" type="slidenum">
              <a:rPr lang="tr-TR" smtClean="0"/>
              <a:t>‹#›</a:t>
            </a:fld>
            <a:endParaRPr lang="tr-TR"/>
          </a:p>
        </p:txBody>
      </p:sp>
    </p:spTree>
    <p:extLst>
      <p:ext uri="{BB962C8B-B14F-4D97-AF65-F5344CB8AC3E}">
        <p14:creationId xmlns:p14="http://schemas.microsoft.com/office/powerpoint/2010/main" val="3572091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tr-TR" smtClean="0"/>
              <a:t>Asıl başlık stili için tıklatın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F5163BD-F679-45B7-96EE-48CA9950FC96}" type="datetimeFigureOut">
              <a:rPr lang="tr-TR" smtClean="0"/>
              <a:t>25.12.2024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CAFB0CF-8062-40ED-A7E9-6A013D4737CD}" type="slidenum">
              <a:rPr lang="tr-TR" smtClean="0"/>
              <a:t>‹#›</a:t>
            </a:fld>
            <a:endParaRPr lang="tr-TR"/>
          </a:p>
        </p:txBody>
      </p:sp>
    </p:spTree>
    <p:extLst>
      <p:ext uri="{BB962C8B-B14F-4D97-AF65-F5344CB8AC3E}">
        <p14:creationId xmlns:p14="http://schemas.microsoft.com/office/powerpoint/2010/main" val="1905178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F5163BD-F679-45B7-96EE-48CA9950FC96}" type="datetimeFigureOut">
              <a:rPr lang="tr-TR" smtClean="0"/>
              <a:t>25.12.2024</a:t>
            </a:fld>
            <a:endParaRPr lang="tr-T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tr-T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CAFB0CF-8062-40ED-A7E9-6A013D4737CD}" type="slidenum">
              <a:rPr lang="tr-TR" smtClean="0"/>
              <a:t>‹#›</a:t>
            </a:fld>
            <a:endParaRPr lang="tr-TR"/>
          </a:p>
        </p:txBody>
      </p:sp>
    </p:spTree>
    <p:extLst>
      <p:ext uri="{BB962C8B-B14F-4D97-AF65-F5344CB8AC3E}">
        <p14:creationId xmlns:p14="http://schemas.microsoft.com/office/powerpoint/2010/main" val="2757470878"/>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BİLİMİN DOĞASI SUNUM</a:t>
            </a:r>
            <a:endParaRPr lang="tr-TR" dirty="0"/>
          </a:p>
        </p:txBody>
      </p:sp>
      <p:sp>
        <p:nvSpPr>
          <p:cNvPr id="3" name="Alt Başlık 2"/>
          <p:cNvSpPr>
            <a:spLocks noGrp="1"/>
          </p:cNvSpPr>
          <p:nvPr>
            <p:ph type="subTitle" idx="1"/>
          </p:nvPr>
        </p:nvSpPr>
        <p:spPr/>
        <p:txBody>
          <a:bodyPr>
            <a:normAutofit/>
          </a:bodyPr>
          <a:lstStyle/>
          <a:p>
            <a:r>
              <a:rPr lang="tr-TR" sz="4000" dirty="0" smtClean="0"/>
              <a:t>YAPAY ZEKANIN GELİŞİM SÜRECİ</a:t>
            </a:r>
            <a:endParaRPr lang="tr-TR" sz="4000" dirty="0"/>
          </a:p>
        </p:txBody>
      </p:sp>
    </p:spTree>
    <p:extLst>
      <p:ext uri="{BB962C8B-B14F-4D97-AF65-F5344CB8AC3E}">
        <p14:creationId xmlns:p14="http://schemas.microsoft.com/office/powerpoint/2010/main" val="1551376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en-US" dirty="0" smtClean="0"/>
              <a:t>KAYNAKÇA:1. Russell, S., &amp; </a:t>
            </a:r>
            <a:r>
              <a:rPr lang="en-US" dirty="0" err="1" smtClean="0"/>
              <a:t>Norvig</a:t>
            </a:r>
            <a:r>
              <a:rPr lang="en-US" dirty="0" smtClean="0"/>
              <a:t>, P. (2016). Artificial Intelligence: A Modern Approach (3rd Edition). Prentice Hall.2. </a:t>
            </a:r>
            <a:r>
              <a:rPr lang="en-US" dirty="0" err="1" smtClean="0"/>
              <a:t>McCorduck</a:t>
            </a:r>
            <a:r>
              <a:rPr lang="en-US" dirty="0" smtClean="0"/>
              <a:t>, P. (2004). Machines Who Think: A Personal Inquiry into the History and Prospects of Artificial Intelligence. A. K. Peters.3. Turing, A. M. (1950). Computing Machinery and Intelligence. Mind, 59(236), 433–460.4. Newell, A., &amp; Simon, H. A. (1956). The Logic Theorist. RAND Corporation.5. Rosenblatt, F. (1958). The Perceptron: A Probabilistic Model for Information Storage and Organization in the Brain. Psychological Review, 65(6), 386–408.6. Stanford University AI History: A Brief History of Artificial Intelligence        https://ai.stanford.edu</a:t>
            </a:r>
            <a:endParaRPr lang="tr-TR" dirty="0"/>
          </a:p>
        </p:txBody>
      </p:sp>
    </p:spTree>
    <p:extLst>
      <p:ext uri="{BB962C8B-B14F-4D97-AF65-F5344CB8AC3E}">
        <p14:creationId xmlns:p14="http://schemas.microsoft.com/office/powerpoint/2010/main" val="395624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2541588" y="685800"/>
            <a:ext cx="4819650" cy="3614738"/>
          </a:xfrm>
          <a:prstGeom prst="rect">
            <a:avLst/>
          </a:prstGeom>
        </p:spPr>
      </p:pic>
    </p:spTree>
    <p:extLst>
      <p:ext uri="{BB962C8B-B14F-4D97-AF65-F5344CB8AC3E}">
        <p14:creationId xmlns:p14="http://schemas.microsoft.com/office/powerpoint/2010/main" val="125817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Yapay zekâ kışı Yapay zeka kışı, yapay zeka araştırmalarına yönelik fonların ve ilginin azaldığı bir dönemdir. Bu terim, nükleer kış fikrine benzetilerek ortaya atılmıştır. Bu alanda birkaç </a:t>
            </a:r>
            <a:r>
              <a:rPr lang="tr-TR" dirty="0" err="1" smtClean="0"/>
              <a:t>hype</a:t>
            </a:r>
            <a:r>
              <a:rPr lang="tr-TR" dirty="0" smtClean="0"/>
              <a:t> döngüsü yaşanmış, ardından hayal kırıklığı ve eleştiriler gelmiştir. Tarihsel olarak, YZ kışları, satıcı vaatlerinin yetersiz kalması ve YZ girişimlerinin gerçekleştirilmesinin beklenenden daha karmaşık olması nedeniyle meydana gelmiştir.</a:t>
            </a:r>
            <a:endParaRPr lang="tr-TR" dirty="0"/>
          </a:p>
        </p:txBody>
      </p:sp>
    </p:spTree>
    <p:extLst>
      <p:ext uri="{BB962C8B-B14F-4D97-AF65-F5344CB8AC3E}">
        <p14:creationId xmlns:p14="http://schemas.microsoft.com/office/powerpoint/2010/main" val="236150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smtClean="0"/>
              <a:t>YZ'nin</a:t>
            </a:r>
            <a:r>
              <a:rPr lang="tr-TR" dirty="0" smtClean="0"/>
              <a:t> yörüngesi, 1955'teki başlangıcından bu yana birkaç kış ile işaretlenmiştir. 1956 ve 1974 yılları arasında ABD Savunma İleri Araştırma Projeleri Ajansı (DARPA), YZ araştırmalarını birkaç kesinti ile finanse etmiştir. Bununla birlikte, 1974'ten 1980'e kadar, YZ araştırmaları için finansmanda önemli bir azalma oldu - bu dönem ilk YZ kışı olarak bilinir. İkinci YZ kışı, uzman sistemlerin vaatlerini yerine getiremediği 1980'lerin sonunda meydana geldi. [1</a:t>
            </a:r>
            <a:endParaRPr lang="tr-TR" dirty="0"/>
          </a:p>
        </p:txBody>
      </p:sp>
    </p:spTree>
    <p:extLst>
      <p:ext uri="{BB962C8B-B14F-4D97-AF65-F5344CB8AC3E}">
        <p14:creationId xmlns:p14="http://schemas.microsoft.com/office/powerpoint/2010/main" val="382362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YZ kışları, yapay zeka alanına yönelik fonların ve kamu ilgisinin önemli ölçüde azaldığı zamanlardır. Yapay zeka gelişmelerinin vaatleri ve potansiyeli yetersiz kaldığında veya yatırımın geri dönüşünü sağlayamadığında ortaya çıkarlar ve sektördeki ilgi ve heyecanın azalmasına neden olurlar. Bununla birlikte, mevcut "yapay zeka baharı", finansman, geliştirme, dağıtım ve ticari kullanımdaki artışın yapay zeka kışının çoktan sona erdiği fikrine yol açtığını göstermektedir. </a:t>
            </a:r>
            <a:endParaRPr lang="tr-TR" dirty="0"/>
          </a:p>
        </p:txBody>
      </p:sp>
    </p:spTree>
    <p:extLst>
      <p:ext uri="{BB962C8B-B14F-4D97-AF65-F5344CB8AC3E}">
        <p14:creationId xmlns:p14="http://schemas.microsoft.com/office/powerpoint/2010/main" val="1047817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Kaynakça</a:t>
            </a:r>
            <a:endParaRPr lang="tr-TR" dirty="0"/>
          </a:p>
        </p:txBody>
      </p:sp>
      <p:sp>
        <p:nvSpPr>
          <p:cNvPr id="3" name="İçerik Yer Tutucusu 2"/>
          <p:cNvSpPr>
            <a:spLocks noGrp="1"/>
          </p:cNvSpPr>
          <p:nvPr>
            <p:ph idx="1"/>
          </p:nvPr>
        </p:nvSpPr>
        <p:spPr/>
        <p:txBody>
          <a:bodyPr>
            <a:normAutofit fontScale="92500" lnSpcReduction="20000"/>
          </a:bodyPr>
          <a:lstStyle/>
          <a:p>
            <a:r>
              <a:rPr lang="tr-TR" dirty="0" smtClean="0"/>
              <a:t>1. ^ </a:t>
            </a:r>
            <a:r>
              <a:rPr lang="tr-TR" dirty="0" err="1" smtClean="0"/>
              <a:t>Thorwirth</a:t>
            </a:r>
            <a:r>
              <a:rPr lang="tr-TR" dirty="0" smtClean="0"/>
              <a:t>, </a:t>
            </a:r>
            <a:r>
              <a:rPr lang="tr-TR" dirty="0" err="1" smtClean="0"/>
              <a:t>Zacharie</a:t>
            </a:r>
            <a:r>
              <a:rPr lang="tr-TR" dirty="0" smtClean="0"/>
              <a:t> (1 Eylül 2021). "AI </a:t>
            </a:r>
            <a:r>
              <a:rPr lang="tr-TR" dirty="0" err="1" smtClean="0"/>
              <a:t>Winter</a:t>
            </a:r>
            <a:r>
              <a:rPr lang="tr-TR" dirty="0" smtClean="0"/>
              <a:t>: </a:t>
            </a:r>
            <a:r>
              <a:rPr lang="tr-TR" dirty="0" err="1" smtClean="0"/>
              <a:t>The</a:t>
            </a:r>
            <a:r>
              <a:rPr lang="tr-TR" dirty="0" smtClean="0"/>
              <a:t> </a:t>
            </a:r>
            <a:r>
              <a:rPr lang="tr-TR" dirty="0" err="1" smtClean="0"/>
              <a:t>Highs</a:t>
            </a:r>
            <a:r>
              <a:rPr lang="tr-TR" dirty="0" smtClean="0"/>
              <a:t> </a:t>
            </a:r>
            <a:r>
              <a:rPr lang="tr-TR" dirty="0" err="1" smtClean="0"/>
              <a:t>and</a:t>
            </a:r>
            <a:r>
              <a:rPr lang="tr-TR" dirty="0" smtClean="0"/>
              <a:t> </a:t>
            </a:r>
            <a:r>
              <a:rPr lang="tr-TR" dirty="0" err="1" smtClean="0"/>
              <a:t>Lows</a:t>
            </a:r>
            <a:r>
              <a:rPr lang="tr-TR" dirty="0" smtClean="0"/>
              <a:t> of </a:t>
            </a:r>
            <a:r>
              <a:rPr lang="tr-TR" dirty="0" err="1" smtClean="0"/>
              <a:t>Artificial</a:t>
            </a:r>
            <a:r>
              <a:rPr lang="tr-TR" dirty="0" smtClean="0"/>
              <a:t> </a:t>
            </a:r>
            <a:r>
              <a:rPr lang="tr-TR" dirty="0" err="1" smtClean="0"/>
              <a:t>Intelligence</a:t>
            </a:r>
            <a:r>
              <a:rPr lang="tr-TR" dirty="0" smtClean="0"/>
              <a:t>" (https:// www.historyofdatascience.com/</a:t>
            </a:r>
            <a:r>
              <a:rPr lang="tr-TR" dirty="0" err="1" smtClean="0"/>
              <a:t>ai</a:t>
            </a:r>
            <a:r>
              <a:rPr lang="tr-TR" dirty="0" smtClean="0"/>
              <a:t>-</a:t>
            </a:r>
            <a:r>
              <a:rPr lang="tr-TR" dirty="0" err="1" smtClean="0"/>
              <a:t>winter</a:t>
            </a:r>
            <a:r>
              <a:rPr lang="tr-TR" dirty="0" smtClean="0"/>
              <a:t>-</a:t>
            </a:r>
            <a:r>
              <a:rPr lang="tr-TR" dirty="0" err="1" smtClean="0"/>
              <a:t>the</a:t>
            </a:r>
            <a:r>
              <a:rPr lang="tr-TR" dirty="0" smtClean="0"/>
              <a:t>-</a:t>
            </a:r>
            <a:r>
              <a:rPr lang="tr-TR" dirty="0" err="1" smtClean="0"/>
              <a:t>highs</a:t>
            </a:r>
            <a:r>
              <a:rPr lang="tr-TR" dirty="0" smtClean="0"/>
              <a:t>-</a:t>
            </a:r>
            <a:r>
              <a:rPr lang="tr-TR" dirty="0" err="1" smtClean="0"/>
              <a:t>and</a:t>
            </a:r>
            <a:r>
              <a:rPr lang="tr-TR" dirty="0" smtClean="0"/>
              <a:t>-</a:t>
            </a:r>
            <a:r>
              <a:rPr lang="tr-TR" dirty="0" err="1" smtClean="0"/>
              <a:t>lows</a:t>
            </a:r>
            <a:r>
              <a:rPr lang="tr-TR" dirty="0" smtClean="0"/>
              <a:t>-of-</a:t>
            </a:r>
            <a:r>
              <a:rPr lang="tr-TR" dirty="0" err="1" smtClean="0"/>
              <a:t>artificial</a:t>
            </a:r>
            <a:r>
              <a:rPr lang="tr-TR" dirty="0" smtClean="0"/>
              <a:t>-</a:t>
            </a:r>
            <a:r>
              <a:rPr lang="tr-TR" dirty="0" err="1" smtClean="0"/>
              <a:t>intelligence</a:t>
            </a:r>
            <a:r>
              <a:rPr lang="tr-TR" dirty="0" smtClean="0"/>
              <a:t>/) . </a:t>
            </a:r>
            <a:r>
              <a:rPr lang="tr-TR" dirty="0" err="1" smtClean="0"/>
              <a:t>History</a:t>
            </a:r>
            <a:r>
              <a:rPr lang="tr-TR" dirty="0" smtClean="0"/>
              <a:t> of Data </a:t>
            </a:r>
            <a:r>
              <a:rPr lang="tr-TR" dirty="0" err="1" smtClean="0"/>
              <a:t>Science</a:t>
            </a:r>
            <a:r>
              <a:rPr lang="tr-TR" dirty="0" smtClean="0"/>
              <a:t> (İngilizce). 28 Şubat 2023 tarihinde kaynağından arşivlendi (https://web.archive.org/we b/20230228174256/https://www.historyofdatascience.com/ai-winter-the-highs-and-lows-of-artificial-i </a:t>
            </a:r>
            <a:r>
              <a:rPr lang="tr-TR" dirty="0" err="1" smtClean="0"/>
              <a:t>ntelligence</a:t>
            </a:r>
            <a:r>
              <a:rPr lang="tr-TR" dirty="0" smtClean="0"/>
              <a:t>/) . Erişim tarihi: 28 Şubat 2023. 2. ^ "</a:t>
            </a:r>
            <a:r>
              <a:rPr lang="tr-TR" dirty="0" err="1" smtClean="0"/>
              <a:t>What</a:t>
            </a:r>
            <a:r>
              <a:rPr lang="tr-TR" dirty="0" smtClean="0"/>
              <a:t> is AI </a:t>
            </a:r>
            <a:r>
              <a:rPr lang="tr-TR" dirty="0" err="1" smtClean="0"/>
              <a:t>Winter</a:t>
            </a:r>
            <a:r>
              <a:rPr lang="tr-TR" dirty="0" smtClean="0"/>
              <a:t>? Definition, </a:t>
            </a:r>
            <a:r>
              <a:rPr lang="tr-TR" dirty="0" err="1" smtClean="0"/>
              <a:t>History</a:t>
            </a:r>
            <a:r>
              <a:rPr lang="tr-TR" dirty="0" smtClean="0"/>
              <a:t> </a:t>
            </a:r>
            <a:r>
              <a:rPr lang="tr-TR" dirty="0" err="1" smtClean="0"/>
              <a:t>and</a:t>
            </a:r>
            <a:r>
              <a:rPr lang="tr-TR" dirty="0" smtClean="0"/>
              <a:t> </a:t>
            </a:r>
            <a:r>
              <a:rPr lang="tr-TR" dirty="0" err="1" smtClean="0"/>
              <a:t>Timeline</a:t>
            </a:r>
            <a:r>
              <a:rPr lang="tr-TR" dirty="0" smtClean="0"/>
              <a:t>" (https://www.techtarget.com/searchenterprisea i/</a:t>
            </a:r>
            <a:r>
              <a:rPr lang="tr-TR" dirty="0" err="1" smtClean="0"/>
              <a:t>definition</a:t>
            </a:r>
            <a:r>
              <a:rPr lang="tr-TR" dirty="0" smtClean="0"/>
              <a:t>/AI-</a:t>
            </a:r>
            <a:r>
              <a:rPr lang="tr-TR" dirty="0" err="1" smtClean="0"/>
              <a:t>winter</a:t>
            </a:r>
            <a:r>
              <a:rPr lang="tr-TR" dirty="0" smtClean="0"/>
              <a:t>) . Enterprise AI (İngilizce). 28 Şubat 2023 tarihinde kaynağından arşivlendi (</a:t>
            </a:r>
            <a:r>
              <a:rPr lang="tr-TR" dirty="0" err="1" smtClean="0"/>
              <a:t>htt</a:t>
            </a:r>
            <a:r>
              <a:rPr lang="tr-TR" dirty="0" smtClean="0"/>
              <a:t> ps://web.archive.org/web/20230228174256/https://www.techtarget.com/searchenterpriseai/definitio n/AI-</a:t>
            </a:r>
            <a:r>
              <a:rPr lang="tr-TR" dirty="0" err="1" smtClean="0"/>
              <a:t>winter</a:t>
            </a:r>
            <a:r>
              <a:rPr lang="tr-TR" dirty="0" smtClean="0"/>
              <a:t>) . Erişim tarihi: 28 Şubat 2023.</a:t>
            </a:r>
            <a:endParaRPr lang="tr-TR" dirty="0"/>
          </a:p>
        </p:txBody>
      </p:sp>
    </p:spTree>
    <p:extLst>
      <p:ext uri="{BB962C8B-B14F-4D97-AF65-F5344CB8AC3E}">
        <p14:creationId xmlns:p14="http://schemas.microsoft.com/office/powerpoint/2010/main" val="1350499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1681544" y="685800"/>
            <a:ext cx="6539738" cy="3614738"/>
          </a:xfrm>
          <a:prstGeom prst="rect">
            <a:avLst/>
          </a:prstGeom>
        </p:spPr>
      </p:pic>
    </p:spTree>
    <p:extLst>
      <p:ext uri="{BB962C8B-B14F-4D97-AF65-F5344CB8AC3E}">
        <p14:creationId xmlns:p14="http://schemas.microsoft.com/office/powerpoint/2010/main" val="1909197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YAPAY ZEKANIN YENİDEN CANLANMA VE BÜYÜK VERİ </a:t>
            </a:r>
            <a:r>
              <a:rPr lang="tr-TR" dirty="0" err="1" smtClean="0"/>
              <a:t>DÖNEMİYapay</a:t>
            </a:r>
            <a:r>
              <a:rPr lang="tr-TR" dirty="0" smtClean="0"/>
              <a:t> zekanın gelişiminde iki önemli durak vardır: "Kış" dönemleri ve "canlanma" dönemleri. Kış dönemleri, fonlama ve ilginin azaldığı zamanlardır; canlanma dönemleriyse teknolojik sıçramaların olduğu zamanları ifade eder. </a:t>
            </a:r>
            <a:r>
              <a:rPr lang="tr-TR" dirty="0" err="1" smtClean="0"/>
              <a:t>YZ'nin</a:t>
            </a:r>
            <a:r>
              <a:rPr lang="tr-TR" dirty="0" smtClean="0"/>
              <a:t> son canlanma dönemi, 2010'larda büyük veri, güçlü donanımlar ve yeni algoritmalar sayesinde başlamıştır.</a:t>
            </a:r>
            <a:endParaRPr lang="tr-TR" dirty="0"/>
          </a:p>
        </p:txBody>
      </p:sp>
    </p:spTree>
    <p:extLst>
      <p:ext uri="{BB962C8B-B14F-4D97-AF65-F5344CB8AC3E}">
        <p14:creationId xmlns:p14="http://schemas.microsoft.com/office/powerpoint/2010/main" val="504772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Derin Öğrenme (</a:t>
            </a:r>
            <a:r>
              <a:rPr lang="tr-TR" dirty="0" err="1" smtClean="0"/>
              <a:t>Deep</a:t>
            </a:r>
            <a:r>
              <a:rPr lang="tr-TR" dirty="0" smtClean="0"/>
              <a:t> Learning): Derin öğrenme, sinir ağlarını daha büyük ve karmaşık hale getirerek, </a:t>
            </a:r>
            <a:r>
              <a:rPr lang="tr-TR" dirty="0" err="1" smtClean="0"/>
              <a:t>YZ'nin</a:t>
            </a:r>
            <a:r>
              <a:rPr lang="tr-TR" dirty="0" smtClean="0"/>
              <a:t> birçok alanda üstün performans göstermesini sağladı. Bu algoritmalar, büyük veri üzerinde eğitildiklerinde olağanüstü sonuçlar </a:t>
            </a:r>
            <a:r>
              <a:rPr lang="tr-TR" dirty="0" err="1" smtClean="0"/>
              <a:t>verebiliyor.Artan</a:t>
            </a:r>
            <a:r>
              <a:rPr lang="tr-TR" dirty="0" smtClean="0"/>
              <a:t> Hesaplama Gücü: </a:t>
            </a:r>
            <a:r>
              <a:rPr lang="tr-TR" dirty="0" err="1" smtClean="0"/>
              <a:t>GPU'lar</a:t>
            </a:r>
            <a:r>
              <a:rPr lang="tr-TR" dirty="0" smtClean="0"/>
              <a:t> ve </a:t>
            </a:r>
            <a:r>
              <a:rPr lang="tr-TR" dirty="0" err="1" smtClean="0"/>
              <a:t>TPU'lar</a:t>
            </a:r>
            <a:r>
              <a:rPr lang="tr-TR" dirty="0" smtClean="0"/>
              <a:t> gibi özel donanımlar sayesinde, daha karmaşık modeller hızlı bir şekilde eğitilebilir hale </a:t>
            </a:r>
            <a:r>
              <a:rPr lang="tr-TR" dirty="0" err="1" smtClean="0"/>
              <a:t>geldi.Yeni</a:t>
            </a:r>
            <a:r>
              <a:rPr lang="tr-TR" dirty="0" smtClean="0"/>
              <a:t> Algoritmalar: Örneğin, 2012'de </a:t>
            </a:r>
            <a:r>
              <a:rPr lang="tr-TR" dirty="0" err="1" smtClean="0"/>
              <a:t>AlexNet'in</a:t>
            </a:r>
            <a:r>
              <a:rPr lang="tr-TR" dirty="0" smtClean="0"/>
              <a:t> görüntü sınıflandırmada çığır açması, derin öğrenmenin gücünü </a:t>
            </a:r>
            <a:r>
              <a:rPr lang="tr-TR" dirty="0" err="1" smtClean="0"/>
              <a:t>gösterdi.Endüstri</a:t>
            </a:r>
            <a:r>
              <a:rPr lang="tr-TR" dirty="0" smtClean="0"/>
              <a:t> Yatırımları: Google, Microsoft, Amazon gibi devler, YZ ve makine öğrenimine milyarlarca dolar yatırım yaptı.</a:t>
            </a:r>
            <a:endParaRPr lang="tr-TR" dirty="0"/>
          </a:p>
        </p:txBody>
      </p:sp>
    </p:spTree>
    <p:extLst>
      <p:ext uri="{BB962C8B-B14F-4D97-AF65-F5344CB8AC3E}">
        <p14:creationId xmlns:p14="http://schemas.microsoft.com/office/powerpoint/2010/main" val="1530586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Büyük Veri </a:t>
            </a:r>
            <a:r>
              <a:rPr lang="tr-TR" dirty="0" err="1" smtClean="0"/>
              <a:t>DönemiBüyük</a:t>
            </a:r>
            <a:r>
              <a:rPr lang="tr-TR" dirty="0" smtClean="0"/>
              <a:t> veri, </a:t>
            </a:r>
            <a:r>
              <a:rPr lang="tr-TR" dirty="0" err="1" smtClean="0"/>
              <a:t>YZ'nin</a:t>
            </a:r>
            <a:r>
              <a:rPr lang="tr-TR" dirty="0" smtClean="0"/>
              <a:t> canlanmasını mümkün kılan en önemli faktörlerden biridir. Büyük veri, devasa boyutlardaki yapılandırılmış veya yapılandırılmamış veri kümelerini ifade eder. Bu veriler, YZ algoritmalarının eğitimi için vazgeçilmezdir.</a:t>
            </a:r>
            <a:endParaRPr lang="tr-TR" dirty="0"/>
          </a:p>
        </p:txBody>
      </p:sp>
    </p:spTree>
    <p:extLst>
      <p:ext uri="{BB962C8B-B14F-4D97-AF65-F5344CB8AC3E}">
        <p14:creationId xmlns:p14="http://schemas.microsoft.com/office/powerpoint/2010/main" val="229934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marL="0" indent="0">
              <a:buNone/>
            </a:pPr>
            <a:r>
              <a:rPr lang="tr-TR" b="1" dirty="0" smtClean="0"/>
              <a:t>1. Antik Çağlarda Yapay Zeka </a:t>
            </a:r>
            <a:r>
              <a:rPr lang="tr-TR" b="1" dirty="0" err="1" smtClean="0"/>
              <a:t>DüşüncesiYapay</a:t>
            </a:r>
            <a:r>
              <a:rPr lang="tr-TR" b="1" dirty="0" smtClean="0"/>
              <a:t> zeka fikri, ilk olarak mitoloji ve felsefede ortaya </a:t>
            </a:r>
            <a:r>
              <a:rPr lang="tr-TR" b="1" dirty="0" err="1" smtClean="0"/>
              <a:t>çıktı.Antik</a:t>
            </a:r>
            <a:r>
              <a:rPr lang="tr-TR" b="1" dirty="0" smtClean="0"/>
              <a:t> Yunan Mitolojisi: Yunan mitolojisinde </a:t>
            </a:r>
            <a:r>
              <a:rPr lang="tr-TR" b="1" dirty="0" err="1" smtClean="0"/>
              <a:t>Hephaistos'un</a:t>
            </a:r>
            <a:r>
              <a:rPr lang="tr-TR" b="1" dirty="0" smtClean="0"/>
              <a:t> (Demirci Tanrı) insan gibi hareket eden mekanik varlıklar yarattığına inanılıyordu. Örneğin, altından yapılmış </a:t>
            </a:r>
            <a:r>
              <a:rPr lang="tr-TR" b="1" dirty="0" err="1" smtClean="0"/>
              <a:t>otomatonlar</a:t>
            </a:r>
            <a:r>
              <a:rPr lang="tr-TR" b="1" dirty="0" smtClean="0"/>
              <a:t> (kendiliğinden hareket eden mekanizmalar) bir tür erken "makine-insan" düşüncesini temsil </a:t>
            </a:r>
            <a:r>
              <a:rPr lang="tr-TR" b="1" dirty="0" err="1" smtClean="0"/>
              <a:t>eder.Aristoteles</a:t>
            </a:r>
            <a:r>
              <a:rPr lang="tr-TR" b="1" dirty="0" smtClean="0"/>
              <a:t> ve Mantık: Aristoteles, insan aklını sistematik bir şekilde tanımlamaya çalışan ilk düşünürlerden biriydi. Onun mantık çalışmaları (örneğin "Kıyaslama" yöntemi), gelecekte bilgisayar programlamasında kullanılan kuralların temelini oluşturdu.---</a:t>
            </a:r>
            <a:endParaRPr lang="tr-TR" b="1" dirty="0"/>
          </a:p>
        </p:txBody>
      </p:sp>
    </p:spTree>
    <p:extLst>
      <p:ext uri="{BB962C8B-B14F-4D97-AF65-F5344CB8AC3E}">
        <p14:creationId xmlns:p14="http://schemas.microsoft.com/office/powerpoint/2010/main" val="32056196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smtClean="0"/>
              <a:t>YZ'nin</a:t>
            </a:r>
            <a:r>
              <a:rPr lang="tr-TR" dirty="0" smtClean="0"/>
              <a:t> bu canlanma döneminde, kuantum bilişim, daha verimli algoritmalar ve daha büyük ve çeşitli veri setleri ile daha da ilerlemesi bekleniyor. Ancak, bu süreçte etik, gizlilik ve güvenlik gibi sorunların da çözülmesi kritik öneme sahiptir.</a:t>
            </a:r>
            <a:endParaRPr lang="tr-TR" dirty="0"/>
          </a:p>
        </p:txBody>
      </p:sp>
    </p:spTree>
    <p:extLst>
      <p:ext uri="{BB962C8B-B14F-4D97-AF65-F5344CB8AC3E}">
        <p14:creationId xmlns:p14="http://schemas.microsoft.com/office/powerpoint/2010/main" val="160244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3413125" y="969169"/>
            <a:ext cx="3076575" cy="3048000"/>
          </a:xfrm>
          <a:prstGeom prst="rect">
            <a:avLst/>
          </a:prstGeom>
        </p:spPr>
      </p:pic>
    </p:spTree>
    <p:extLst>
      <p:ext uri="{BB962C8B-B14F-4D97-AF65-F5344CB8AC3E}">
        <p14:creationId xmlns:p14="http://schemas.microsoft.com/office/powerpoint/2010/main" val="2867437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Modern yapay zeka (YZ), son yıllarda hızla gelişen ve çeşitli sektörlerde devrim yaratmaya başlayan bir alandır. Bu alandaki temel gelişmeler, özellikle derin öğrenme (</a:t>
            </a:r>
            <a:r>
              <a:rPr lang="tr-TR" dirty="0" err="1" smtClean="0"/>
              <a:t>deep</a:t>
            </a:r>
            <a:r>
              <a:rPr lang="tr-TR" dirty="0" smtClean="0"/>
              <a:t> </a:t>
            </a:r>
            <a:r>
              <a:rPr lang="tr-TR" dirty="0" err="1" smtClean="0"/>
              <a:t>learning</a:t>
            </a:r>
            <a:r>
              <a:rPr lang="tr-TR" dirty="0" smtClean="0"/>
              <a:t>), makine öğrenimi (</a:t>
            </a:r>
            <a:r>
              <a:rPr lang="tr-TR" dirty="0" err="1" smtClean="0"/>
              <a:t>machine</a:t>
            </a:r>
            <a:r>
              <a:rPr lang="tr-TR" dirty="0" smtClean="0"/>
              <a:t> </a:t>
            </a:r>
            <a:r>
              <a:rPr lang="tr-TR" dirty="0" err="1" smtClean="0"/>
              <a:t>learning</a:t>
            </a:r>
            <a:r>
              <a:rPr lang="tr-TR" dirty="0" smtClean="0"/>
              <a:t>) ve doğal dil işleme (</a:t>
            </a:r>
            <a:r>
              <a:rPr lang="tr-TR" dirty="0" err="1" smtClean="0"/>
              <a:t>natural</a:t>
            </a:r>
            <a:r>
              <a:rPr lang="tr-TR" dirty="0" smtClean="0"/>
              <a:t> </a:t>
            </a:r>
            <a:r>
              <a:rPr lang="tr-TR" dirty="0" err="1" smtClean="0"/>
              <a:t>language</a:t>
            </a:r>
            <a:r>
              <a:rPr lang="tr-TR" dirty="0" smtClean="0"/>
              <a:t> </a:t>
            </a:r>
            <a:r>
              <a:rPr lang="tr-TR" dirty="0" err="1" smtClean="0"/>
              <a:t>processing</a:t>
            </a:r>
            <a:r>
              <a:rPr lang="tr-TR" dirty="0" smtClean="0"/>
              <a:t>) gibi ileri düzey tekniklerle sağlanmıştır. Aşağıda, modern yapay zeka hakkında detaylı bilgi sunulmuştur.</a:t>
            </a:r>
            <a:endParaRPr lang="tr-TR" dirty="0"/>
          </a:p>
        </p:txBody>
      </p:sp>
    </p:spTree>
    <p:extLst>
      <p:ext uri="{BB962C8B-B14F-4D97-AF65-F5344CB8AC3E}">
        <p14:creationId xmlns:p14="http://schemas.microsoft.com/office/powerpoint/2010/main" val="2573056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Derin Öğrenme ve Sinir </a:t>
            </a:r>
            <a:r>
              <a:rPr lang="tr-TR" dirty="0" err="1" smtClean="0"/>
              <a:t>AğlarıModern</a:t>
            </a:r>
            <a:r>
              <a:rPr lang="tr-TR" dirty="0" smtClean="0"/>
              <a:t> yapay zekanın temelini atan en önemli tekniklerden biri derin öğrenmedir. Derin öğrenme, yapay sinir ağlarının çok katmanlı yapılarını kullanarak büyük veri kümelerindeki karmaşık desenleri öğrenmesini sağlar. 2012'de </a:t>
            </a:r>
            <a:r>
              <a:rPr lang="tr-TR" dirty="0" err="1" smtClean="0"/>
              <a:t>Geoffrey</a:t>
            </a:r>
            <a:r>
              <a:rPr lang="tr-TR" dirty="0" smtClean="0"/>
              <a:t> </a:t>
            </a:r>
            <a:r>
              <a:rPr lang="tr-TR" dirty="0" err="1" smtClean="0"/>
              <a:t>Hinton</a:t>
            </a:r>
            <a:r>
              <a:rPr lang="tr-TR" dirty="0" smtClean="0"/>
              <a:t> ve ekibi, derin öğrenme modelini kullanarak </a:t>
            </a:r>
            <a:r>
              <a:rPr lang="tr-TR" dirty="0" err="1" smtClean="0"/>
              <a:t>ImageNet</a:t>
            </a:r>
            <a:r>
              <a:rPr lang="tr-TR" dirty="0" smtClean="0"/>
              <a:t> yarışmasında büyük bir başarı elde etmiş ve derin öğrenme araştırmalarının önemini vurgulamıştır (</a:t>
            </a:r>
            <a:r>
              <a:rPr lang="tr-TR" dirty="0" err="1" smtClean="0"/>
              <a:t>Krizhevsky</a:t>
            </a:r>
            <a:r>
              <a:rPr lang="tr-TR" dirty="0" smtClean="0"/>
              <a:t>, </a:t>
            </a:r>
            <a:r>
              <a:rPr lang="tr-TR" dirty="0" err="1" smtClean="0"/>
              <a:t>Sutskever</a:t>
            </a:r>
            <a:r>
              <a:rPr lang="tr-TR" dirty="0" smtClean="0"/>
              <a:t> ve </a:t>
            </a:r>
            <a:r>
              <a:rPr lang="tr-TR" dirty="0" err="1" smtClean="0"/>
              <a:t>Hinton</a:t>
            </a:r>
            <a:r>
              <a:rPr lang="tr-TR" dirty="0" smtClean="0"/>
              <a:t>, 2012). Sinir ağları, günümüzde görsel tanıma, ses tanıma ve dil modelleme gibi birçok uygulamada kullanılır (</a:t>
            </a:r>
            <a:r>
              <a:rPr lang="tr-TR" dirty="0" err="1" smtClean="0"/>
              <a:t>LeCun</a:t>
            </a:r>
            <a:r>
              <a:rPr lang="tr-TR" dirty="0" smtClean="0"/>
              <a:t>, </a:t>
            </a:r>
            <a:r>
              <a:rPr lang="tr-TR" dirty="0" err="1" smtClean="0"/>
              <a:t>Bengio</a:t>
            </a:r>
            <a:r>
              <a:rPr lang="tr-TR" dirty="0" smtClean="0"/>
              <a:t> ve </a:t>
            </a:r>
            <a:r>
              <a:rPr lang="tr-TR" dirty="0" err="1" smtClean="0"/>
              <a:t>Hinton</a:t>
            </a:r>
            <a:r>
              <a:rPr lang="tr-TR" dirty="0" smtClean="0"/>
              <a:t>, 2015).</a:t>
            </a:r>
            <a:endParaRPr lang="tr-TR" dirty="0"/>
          </a:p>
        </p:txBody>
      </p:sp>
    </p:spTree>
    <p:extLst>
      <p:ext uri="{BB962C8B-B14F-4D97-AF65-F5344CB8AC3E}">
        <p14:creationId xmlns:p14="http://schemas.microsoft.com/office/powerpoint/2010/main" val="476113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Yapay Zeka ve Otonom </a:t>
            </a:r>
            <a:r>
              <a:rPr lang="tr-TR" dirty="0" err="1" smtClean="0"/>
              <a:t>SistemlerYapay</a:t>
            </a:r>
            <a:r>
              <a:rPr lang="tr-TR" dirty="0" smtClean="0"/>
              <a:t> zeka, otonom sistemlerin geliştirilmesinde de büyük bir rol oynamaktadır. Özellikle otonom araçlar, </a:t>
            </a:r>
            <a:r>
              <a:rPr lang="tr-TR" dirty="0" err="1" smtClean="0"/>
              <a:t>drone'lar</a:t>
            </a:r>
            <a:r>
              <a:rPr lang="tr-TR" dirty="0" smtClean="0"/>
              <a:t> ve robotlar gibi sistemler, yapay zekanın çeşitli alanlarda nasıl uygulandığını göstermektedir. Otonom araçlar, çevrelerini algılamak, kararlar almak ve araçları güvenli bir şekilde sürmek için derin öğrenme ve makine öğrenimi tekniklerini kullanmaktadır. 2015'te Google'ın otonom aracı, sürücüsüz araçların ticari potansiyelini gösteren önemli bir adım atmıştır (</a:t>
            </a:r>
            <a:r>
              <a:rPr lang="tr-TR" dirty="0" err="1" smtClean="0"/>
              <a:t>Goodall</a:t>
            </a:r>
            <a:r>
              <a:rPr lang="tr-TR" dirty="0" smtClean="0"/>
              <a:t>, 2014).</a:t>
            </a:r>
            <a:endParaRPr lang="tr-TR" dirty="0"/>
          </a:p>
        </p:txBody>
      </p:sp>
    </p:spTree>
    <p:extLst>
      <p:ext uri="{BB962C8B-B14F-4D97-AF65-F5344CB8AC3E}">
        <p14:creationId xmlns:p14="http://schemas.microsoft.com/office/powerpoint/2010/main" val="4200540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Yapay Zeka ve </a:t>
            </a:r>
            <a:r>
              <a:rPr lang="tr-TR" dirty="0" err="1" smtClean="0"/>
              <a:t>EtikModern</a:t>
            </a:r>
            <a:r>
              <a:rPr lang="tr-TR" dirty="0" smtClean="0"/>
              <a:t> yapay zekanın gelişimi, etik sorunları da beraberinde getirmiştir. Yapay zekanın karar alma süreçlerinde şeffaflık, güvenlik ve önyargı gibi sorunlar, alanın tartışmalı yönlerindendir. Özellikle, yapay zekanın toplumsal etkileri, iş gücü piyasasına olan etkisi ve veri güvenliği gibi konular sıklıkla tartışılmaktadır (</a:t>
            </a:r>
            <a:r>
              <a:rPr lang="tr-TR" dirty="0" err="1" smtClean="0"/>
              <a:t>Binns</a:t>
            </a:r>
            <a:r>
              <a:rPr lang="tr-TR" dirty="0" smtClean="0"/>
              <a:t>, 2018). Örneğin, yapay zekanın iş gücü piyasasında yarattığı değişiklikler, bazı mesleklerin otomasyonu ve işsizliğe yol açması gibi endişelere neden olmuştur.</a:t>
            </a:r>
            <a:endParaRPr lang="tr-TR" dirty="0"/>
          </a:p>
        </p:txBody>
      </p:sp>
    </p:spTree>
    <p:extLst>
      <p:ext uri="{BB962C8B-B14F-4D97-AF65-F5344CB8AC3E}">
        <p14:creationId xmlns:p14="http://schemas.microsoft.com/office/powerpoint/2010/main" val="272112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Gelişen Yapay Zeka </a:t>
            </a:r>
            <a:r>
              <a:rPr lang="tr-TR" dirty="0" err="1" smtClean="0"/>
              <a:t>UygulamalarıModern</a:t>
            </a:r>
            <a:r>
              <a:rPr lang="tr-TR" dirty="0" smtClean="0"/>
              <a:t> yapay zeka, sağlık, finans, eğitim, eğlence ve birçok sektörde uygulamalar bulmaktadır. Sağlık sektöründe, yapay zeka, hastalıkların teşhisinde ve tedavi planlamasında önemli bir araç haline gelmiştir. 2016 yılında, IBM'in Watson adlı yapay zeka sistemi, kanser tedavisinde doktorlara yardımcı olmak için kullanılmaya başlanmıştır (</a:t>
            </a:r>
            <a:r>
              <a:rPr lang="tr-TR" dirty="0" err="1" smtClean="0"/>
              <a:t>Jiang</a:t>
            </a:r>
            <a:r>
              <a:rPr lang="tr-TR" dirty="0" smtClean="0"/>
              <a:t> ve diğerleri, 2017). Ayrıca, yapay zeka tabanlı finansal analizler ve otomatik yatırım stratejileri, finans sektöründe devrim yaratmaktadır.</a:t>
            </a:r>
            <a:endParaRPr lang="tr-TR" dirty="0"/>
          </a:p>
        </p:txBody>
      </p:sp>
    </p:spTree>
    <p:extLst>
      <p:ext uri="{BB962C8B-B14F-4D97-AF65-F5344CB8AC3E}">
        <p14:creationId xmlns:p14="http://schemas.microsoft.com/office/powerpoint/2010/main" val="3670725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Yapay Zeka ve </a:t>
            </a:r>
            <a:r>
              <a:rPr lang="tr-TR" dirty="0" err="1" smtClean="0"/>
              <a:t>GelecekModern</a:t>
            </a:r>
            <a:r>
              <a:rPr lang="tr-TR" dirty="0" smtClean="0"/>
              <a:t> yapay zekanın geleceği, daha akıllı, daha hızlı ve daha etkileşimli sistemlerin gelişimini vaat etmektedir. Yapay zekanın gelişimi, "genel yapay zeka" (AGI) gibi daha gelişmiş sistemlere ulaşma hedefiyle devam etmektedir. Genel yapay zeka, insan benzeri düşünme ve öğrenme yeteneklerine sahip olacak şekilde tasarlanmıştır ve bu alandaki ilerlemeler, büyük tartışmalara yol açmaktadır (</a:t>
            </a:r>
            <a:r>
              <a:rPr lang="tr-TR" dirty="0" err="1" smtClean="0"/>
              <a:t>Yudkowsky</a:t>
            </a:r>
            <a:r>
              <a:rPr lang="tr-TR" dirty="0" smtClean="0"/>
              <a:t>, 2008).</a:t>
            </a:r>
            <a:endParaRPr lang="tr-TR" dirty="0"/>
          </a:p>
        </p:txBody>
      </p:sp>
    </p:spTree>
    <p:extLst>
      <p:ext uri="{BB962C8B-B14F-4D97-AF65-F5344CB8AC3E}">
        <p14:creationId xmlns:p14="http://schemas.microsoft.com/office/powerpoint/2010/main" val="1656549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10000"/>
          </a:bodyPr>
          <a:lstStyle/>
          <a:p>
            <a:r>
              <a:rPr lang="tr-TR" dirty="0" err="1" smtClean="0"/>
              <a:t>Kaynakça:Krizhevsky</a:t>
            </a:r>
            <a:r>
              <a:rPr lang="tr-TR" dirty="0" smtClean="0"/>
              <a:t>, A., </a:t>
            </a:r>
            <a:r>
              <a:rPr lang="tr-TR" dirty="0" err="1" smtClean="0"/>
              <a:t>Sutskever</a:t>
            </a:r>
            <a:r>
              <a:rPr lang="tr-TR" dirty="0" smtClean="0"/>
              <a:t>, I., &amp; </a:t>
            </a:r>
            <a:r>
              <a:rPr lang="tr-TR" dirty="0" err="1" smtClean="0"/>
              <a:t>Hinton</a:t>
            </a:r>
            <a:r>
              <a:rPr lang="tr-TR" dirty="0" smtClean="0"/>
              <a:t>, G. E. (2012). </a:t>
            </a:r>
            <a:r>
              <a:rPr lang="tr-TR" dirty="0" err="1" smtClean="0"/>
              <a:t>ImageNet</a:t>
            </a:r>
            <a:r>
              <a:rPr lang="tr-TR" dirty="0" smtClean="0"/>
              <a:t> </a:t>
            </a:r>
            <a:r>
              <a:rPr lang="tr-TR" dirty="0" err="1" smtClean="0"/>
              <a:t>Classification</a:t>
            </a:r>
            <a:r>
              <a:rPr lang="tr-TR" dirty="0" smtClean="0"/>
              <a:t> </a:t>
            </a:r>
            <a:r>
              <a:rPr lang="tr-TR" dirty="0" err="1" smtClean="0"/>
              <a:t>with</a:t>
            </a:r>
            <a:r>
              <a:rPr lang="tr-TR" dirty="0" smtClean="0"/>
              <a:t> </a:t>
            </a:r>
            <a:r>
              <a:rPr lang="tr-TR" dirty="0" err="1" smtClean="0"/>
              <a:t>Deep</a:t>
            </a:r>
            <a:r>
              <a:rPr lang="tr-TR" dirty="0" smtClean="0"/>
              <a:t> </a:t>
            </a:r>
            <a:r>
              <a:rPr lang="tr-TR" dirty="0" err="1" smtClean="0"/>
              <a:t>Convolutional</a:t>
            </a:r>
            <a:r>
              <a:rPr lang="tr-TR" dirty="0" smtClean="0"/>
              <a:t> </a:t>
            </a:r>
            <a:r>
              <a:rPr lang="tr-TR" dirty="0" err="1" smtClean="0"/>
              <a:t>Neural</a:t>
            </a:r>
            <a:r>
              <a:rPr lang="tr-TR" dirty="0" smtClean="0"/>
              <a:t> Networks. </a:t>
            </a:r>
            <a:r>
              <a:rPr lang="tr-TR" dirty="0" err="1" smtClean="0"/>
              <a:t>In</a:t>
            </a:r>
            <a:r>
              <a:rPr lang="tr-TR" dirty="0" smtClean="0"/>
              <a:t> NIPS 2012.LeCun, Y., </a:t>
            </a:r>
            <a:r>
              <a:rPr lang="tr-TR" dirty="0" err="1" smtClean="0"/>
              <a:t>Bengio</a:t>
            </a:r>
            <a:r>
              <a:rPr lang="tr-TR" dirty="0" smtClean="0"/>
              <a:t>, Y., &amp; </a:t>
            </a:r>
            <a:r>
              <a:rPr lang="tr-TR" dirty="0" err="1" smtClean="0"/>
              <a:t>Hinton</a:t>
            </a:r>
            <a:r>
              <a:rPr lang="tr-TR" dirty="0" smtClean="0"/>
              <a:t>, G. (2015). </a:t>
            </a:r>
            <a:r>
              <a:rPr lang="tr-TR" dirty="0" err="1" smtClean="0"/>
              <a:t>Deep</a:t>
            </a:r>
            <a:r>
              <a:rPr lang="tr-TR" dirty="0" smtClean="0"/>
              <a:t> Learning. Nature, 521(7553), 436–444.Cortes, C., &amp; </a:t>
            </a:r>
            <a:r>
              <a:rPr lang="tr-TR" dirty="0" err="1" smtClean="0"/>
              <a:t>Vapnik</a:t>
            </a:r>
            <a:r>
              <a:rPr lang="tr-TR" dirty="0" smtClean="0"/>
              <a:t>, V. (1995). </a:t>
            </a:r>
            <a:r>
              <a:rPr lang="tr-TR" dirty="0" err="1" smtClean="0"/>
              <a:t>Support-vector</a:t>
            </a:r>
            <a:r>
              <a:rPr lang="tr-TR" dirty="0" smtClean="0"/>
              <a:t> </a:t>
            </a:r>
            <a:r>
              <a:rPr lang="tr-TR" dirty="0" err="1" smtClean="0"/>
              <a:t>networks</a:t>
            </a:r>
            <a:r>
              <a:rPr lang="tr-TR" dirty="0" smtClean="0"/>
              <a:t>. Machine Learning, 20(3), 273–297.Vaswani, A., </a:t>
            </a:r>
            <a:r>
              <a:rPr lang="tr-TR" dirty="0" err="1" smtClean="0"/>
              <a:t>Shazeer</a:t>
            </a:r>
            <a:r>
              <a:rPr lang="tr-TR" dirty="0" smtClean="0"/>
              <a:t>, N., </a:t>
            </a:r>
            <a:r>
              <a:rPr lang="tr-TR" dirty="0" err="1" smtClean="0"/>
              <a:t>Parmar</a:t>
            </a:r>
            <a:r>
              <a:rPr lang="tr-TR" dirty="0" smtClean="0"/>
              <a:t>, N., </a:t>
            </a:r>
            <a:r>
              <a:rPr lang="tr-TR" dirty="0" err="1" smtClean="0"/>
              <a:t>Uszkoreit</a:t>
            </a:r>
            <a:r>
              <a:rPr lang="tr-TR" dirty="0" smtClean="0"/>
              <a:t>, J., </a:t>
            </a:r>
            <a:r>
              <a:rPr lang="tr-TR" dirty="0" err="1" smtClean="0"/>
              <a:t>Jones</a:t>
            </a:r>
            <a:r>
              <a:rPr lang="tr-TR" dirty="0" smtClean="0"/>
              <a:t>, L., </a:t>
            </a:r>
            <a:r>
              <a:rPr lang="tr-TR" dirty="0" err="1" smtClean="0"/>
              <a:t>Gomez</a:t>
            </a:r>
            <a:r>
              <a:rPr lang="tr-TR" dirty="0" smtClean="0"/>
              <a:t>, A. A., </a:t>
            </a:r>
            <a:r>
              <a:rPr lang="tr-TR" dirty="0" err="1" smtClean="0"/>
              <a:t>Kaiser</a:t>
            </a:r>
            <a:r>
              <a:rPr lang="tr-TR" dirty="0" smtClean="0"/>
              <a:t>, Ł., &amp; </a:t>
            </a:r>
            <a:r>
              <a:rPr lang="tr-TR" dirty="0" err="1" smtClean="0"/>
              <a:t>Polosukhin</a:t>
            </a:r>
            <a:r>
              <a:rPr lang="tr-TR" dirty="0" smtClean="0"/>
              <a:t>, I. (2017). </a:t>
            </a:r>
            <a:r>
              <a:rPr lang="tr-TR" dirty="0" err="1" smtClean="0"/>
              <a:t>Attention</a:t>
            </a:r>
            <a:r>
              <a:rPr lang="tr-TR" dirty="0" smtClean="0"/>
              <a:t> is </a:t>
            </a:r>
            <a:r>
              <a:rPr lang="tr-TR" dirty="0" err="1" smtClean="0"/>
              <a:t>all</a:t>
            </a:r>
            <a:r>
              <a:rPr lang="tr-TR" dirty="0" smtClean="0"/>
              <a:t> </a:t>
            </a:r>
            <a:r>
              <a:rPr lang="tr-TR" dirty="0" err="1" smtClean="0"/>
              <a:t>you</a:t>
            </a:r>
            <a:r>
              <a:rPr lang="tr-TR" dirty="0" smtClean="0"/>
              <a:t> </a:t>
            </a:r>
            <a:r>
              <a:rPr lang="tr-TR" dirty="0" err="1" smtClean="0"/>
              <a:t>need</a:t>
            </a:r>
            <a:r>
              <a:rPr lang="tr-TR" dirty="0" smtClean="0"/>
              <a:t>. </a:t>
            </a:r>
            <a:r>
              <a:rPr lang="tr-TR" dirty="0" err="1" smtClean="0"/>
              <a:t>In</a:t>
            </a:r>
            <a:r>
              <a:rPr lang="tr-TR" dirty="0" smtClean="0"/>
              <a:t> </a:t>
            </a:r>
            <a:r>
              <a:rPr lang="tr-TR" dirty="0" err="1" smtClean="0"/>
              <a:t>Advances</a:t>
            </a:r>
            <a:r>
              <a:rPr lang="tr-TR" dirty="0" smtClean="0"/>
              <a:t> in </a:t>
            </a:r>
            <a:r>
              <a:rPr lang="tr-TR" dirty="0" err="1" smtClean="0"/>
              <a:t>Neural</a:t>
            </a:r>
            <a:r>
              <a:rPr lang="tr-TR" dirty="0" smtClean="0"/>
              <a:t> Information </a:t>
            </a:r>
            <a:r>
              <a:rPr lang="tr-TR" dirty="0" err="1" smtClean="0"/>
              <a:t>Processing</a:t>
            </a:r>
            <a:r>
              <a:rPr lang="tr-TR" dirty="0" smtClean="0"/>
              <a:t> </a:t>
            </a:r>
            <a:r>
              <a:rPr lang="tr-TR" dirty="0" err="1" smtClean="0"/>
              <a:t>Systems</a:t>
            </a:r>
            <a:r>
              <a:rPr lang="tr-TR" dirty="0" smtClean="0"/>
              <a:t> (</a:t>
            </a:r>
            <a:r>
              <a:rPr lang="tr-TR" dirty="0" err="1" smtClean="0"/>
              <a:t>NeurIPS</a:t>
            </a:r>
            <a:r>
              <a:rPr lang="tr-TR" dirty="0" smtClean="0"/>
              <a:t> 2017).</a:t>
            </a:r>
            <a:r>
              <a:rPr lang="tr-TR" dirty="0" err="1" smtClean="0"/>
              <a:t>Goodall</a:t>
            </a:r>
            <a:r>
              <a:rPr lang="tr-TR" dirty="0" smtClean="0"/>
              <a:t>, N. J. (2014). Machine </a:t>
            </a:r>
            <a:r>
              <a:rPr lang="tr-TR" dirty="0" err="1" smtClean="0"/>
              <a:t>ethics</a:t>
            </a:r>
            <a:r>
              <a:rPr lang="tr-TR" dirty="0" smtClean="0"/>
              <a:t> </a:t>
            </a:r>
            <a:r>
              <a:rPr lang="tr-TR" dirty="0" err="1" smtClean="0"/>
              <a:t>and</a:t>
            </a:r>
            <a:r>
              <a:rPr lang="tr-TR" dirty="0" smtClean="0"/>
              <a:t> </a:t>
            </a:r>
            <a:r>
              <a:rPr lang="tr-TR" dirty="0" err="1" smtClean="0"/>
              <a:t>automated</a:t>
            </a:r>
            <a:r>
              <a:rPr lang="tr-TR" dirty="0" smtClean="0"/>
              <a:t> </a:t>
            </a:r>
            <a:r>
              <a:rPr lang="tr-TR" dirty="0" err="1" smtClean="0"/>
              <a:t>vehicles</a:t>
            </a:r>
            <a:r>
              <a:rPr lang="tr-TR" dirty="0" smtClean="0"/>
              <a:t>. </a:t>
            </a:r>
            <a:r>
              <a:rPr lang="tr-TR" dirty="0" err="1" smtClean="0"/>
              <a:t>In</a:t>
            </a:r>
            <a:r>
              <a:rPr lang="tr-TR" dirty="0" smtClean="0"/>
              <a:t> Road </a:t>
            </a:r>
            <a:r>
              <a:rPr lang="tr-TR" dirty="0" err="1" smtClean="0"/>
              <a:t>Vehicle</a:t>
            </a:r>
            <a:r>
              <a:rPr lang="tr-TR" dirty="0" smtClean="0"/>
              <a:t> </a:t>
            </a:r>
            <a:r>
              <a:rPr lang="tr-TR" dirty="0" err="1" smtClean="0"/>
              <a:t>Automation</a:t>
            </a:r>
            <a:r>
              <a:rPr lang="tr-TR" dirty="0" smtClean="0"/>
              <a:t> (</a:t>
            </a:r>
            <a:r>
              <a:rPr lang="tr-TR" dirty="0" err="1" smtClean="0"/>
              <a:t>pp</a:t>
            </a:r>
            <a:r>
              <a:rPr lang="tr-TR" dirty="0" smtClean="0"/>
              <a:t>. 93–102). </a:t>
            </a:r>
            <a:r>
              <a:rPr lang="tr-TR" dirty="0" err="1" smtClean="0"/>
              <a:t>Springer</a:t>
            </a:r>
            <a:r>
              <a:rPr lang="tr-TR" dirty="0" smtClean="0"/>
              <a:t> </a:t>
            </a:r>
            <a:r>
              <a:rPr lang="tr-TR" dirty="0" err="1" smtClean="0"/>
              <a:t>Vieweg</a:t>
            </a:r>
            <a:r>
              <a:rPr lang="tr-TR" dirty="0" smtClean="0"/>
              <a:t>, Berlin, </a:t>
            </a:r>
            <a:r>
              <a:rPr lang="tr-TR" dirty="0" err="1" smtClean="0"/>
              <a:t>Heidelberg.Binns</a:t>
            </a:r>
            <a:r>
              <a:rPr lang="tr-TR" dirty="0" smtClean="0"/>
              <a:t>, R. (2018). On </a:t>
            </a:r>
            <a:r>
              <a:rPr lang="tr-TR" dirty="0" err="1" smtClean="0"/>
              <a:t>the</a:t>
            </a:r>
            <a:r>
              <a:rPr lang="tr-TR" dirty="0" smtClean="0"/>
              <a:t> </a:t>
            </a:r>
            <a:r>
              <a:rPr lang="tr-TR" dirty="0" err="1" smtClean="0"/>
              <a:t>Ethics</a:t>
            </a:r>
            <a:r>
              <a:rPr lang="tr-TR" dirty="0" smtClean="0"/>
              <a:t> of </a:t>
            </a:r>
            <a:r>
              <a:rPr lang="tr-TR" dirty="0" err="1" smtClean="0"/>
              <a:t>Artificial</a:t>
            </a:r>
            <a:r>
              <a:rPr lang="tr-TR" dirty="0" smtClean="0"/>
              <a:t> </a:t>
            </a:r>
            <a:r>
              <a:rPr lang="tr-TR" dirty="0" err="1" smtClean="0"/>
              <a:t>Intelligence</a:t>
            </a:r>
            <a:r>
              <a:rPr lang="tr-TR" dirty="0" smtClean="0"/>
              <a:t>. </a:t>
            </a:r>
            <a:r>
              <a:rPr lang="tr-TR" dirty="0" err="1" smtClean="0"/>
              <a:t>Philosophy</a:t>
            </a:r>
            <a:r>
              <a:rPr lang="tr-TR" dirty="0" smtClean="0"/>
              <a:t> &amp; </a:t>
            </a:r>
            <a:r>
              <a:rPr lang="tr-TR" dirty="0" err="1" smtClean="0"/>
              <a:t>Technology</a:t>
            </a:r>
            <a:r>
              <a:rPr lang="tr-TR" dirty="0" smtClean="0"/>
              <a:t>, 31(3), 321–336.Jiang, F., </a:t>
            </a:r>
            <a:r>
              <a:rPr lang="tr-TR" dirty="0" err="1" smtClean="0"/>
              <a:t>Jiang</a:t>
            </a:r>
            <a:r>
              <a:rPr lang="tr-TR" dirty="0" smtClean="0"/>
              <a:t>, Y., </a:t>
            </a:r>
            <a:r>
              <a:rPr lang="tr-TR" dirty="0" err="1" smtClean="0"/>
              <a:t>Zhi</a:t>
            </a:r>
            <a:r>
              <a:rPr lang="tr-TR" dirty="0" smtClean="0"/>
              <a:t>, H., </a:t>
            </a:r>
            <a:r>
              <a:rPr lang="tr-TR" dirty="0" err="1" smtClean="0"/>
              <a:t>Dong</a:t>
            </a:r>
            <a:r>
              <a:rPr lang="tr-TR" dirty="0" smtClean="0"/>
              <a:t>, Y., </a:t>
            </a:r>
            <a:r>
              <a:rPr lang="tr-TR" dirty="0" err="1" smtClean="0"/>
              <a:t>Li</a:t>
            </a:r>
            <a:r>
              <a:rPr lang="tr-TR" dirty="0" smtClean="0"/>
              <a:t>, H., </a:t>
            </a:r>
            <a:r>
              <a:rPr lang="tr-TR" dirty="0" err="1" smtClean="0"/>
              <a:t>Ma</a:t>
            </a:r>
            <a:r>
              <a:rPr lang="tr-TR" dirty="0" smtClean="0"/>
              <a:t>, S., &amp; </a:t>
            </a:r>
            <a:r>
              <a:rPr lang="tr-TR" dirty="0" err="1" smtClean="0"/>
              <a:t>Wang</a:t>
            </a:r>
            <a:r>
              <a:rPr lang="tr-TR" dirty="0" smtClean="0"/>
              <a:t>, Y. (2017). </a:t>
            </a:r>
            <a:r>
              <a:rPr lang="tr-TR" dirty="0" err="1" smtClean="0"/>
              <a:t>Artificial</a:t>
            </a:r>
            <a:r>
              <a:rPr lang="tr-TR" dirty="0" smtClean="0"/>
              <a:t> </a:t>
            </a:r>
            <a:r>
              <a:rPr lang="tr-TR" dirty="0" err="1" smtClean="0"/>
              <a:t>intelligence</a:t>
            </a:r>
            <a:r>
              <a:rPr lang="tr-TR" dirty="0" smtClean="0"/>
              <a:t> in </a:t>
            </a:r>
            <a:r>
              <a:rPr lang="tr-TR" dirty="0" err="1" smtClean="0"/>
              <a:t>healthcare</a:t>
            </a:r>
            <a:r>
              <a:rPr lang="tr-TR" dirty="0" smtClean="0"/>
              <a:t>: </a:t>
            </a:r>
            <a:r>
              <a:rPr lang="tr-TR" dirty="0" err="1" smtClean="0"/>
              <a:t>Past</a:t>
            </a:r>
            <a:r>
              <a:rPr lang="tr-TR" dirty="0" smtClean="0"/>
              <a:t>, </a:t>
            </a:r>
            <a:r>
              <a:rPr lang="tr-TR" dirty="0" err="1" smtClean="0"/>
              <a:t>present</a:t>
            </a:r>
            <a:r>
              <a:rPr lang="tr-TR" dirty="0" smtClean="0"/>
              <a:t> </a:t>
            </a:r>
            <a:r>
              <a:rPr lang="tr-TR" dirty="0" err="1" smtClean="0"/>
              <a:t>and</a:t>
            </a:r>
            <a:r>
              <a:rPr lang="tr-TR" dirty="0" smtClean="0"/>
              <a:t> </a:t>
            </a:r>
            <a:r>
              <a:rPr lang="tr-TR" dirty="0" err="1" smtClean="0"/>
              <a:t>future</a:t>
            </a:r>
            <a:r>
              <a:rPr lang="tr-TR" dirty="0" smtClean="0"/>
              <a:t>. </a:t>
            </a:r>
            <a:r>
              <a:rPr lang="tr-TR" dirty="0" err="1" smtClean="0"/>
              <a:t>Stroke</a:t>
            </a:r>
            <a:r>
              <a:rPr lang="tr-TR" dirty="0" smtClean="0"/>
              <a:t> </a:t>
            </a:r>
            <a:r>
              <a:rPr lang="tr-TR" dirty="0" err="1" smtClean="0"/>
              <a:t>and</a:t>
            </a:r>
            <a:r>
              <a:rPr lang="tr-TR" dirty="0" smtClean="0"/>
              <a:t> </a:t>
            </a:r>
            <a:r>
              <a:rPr lang="tr-TR" dirty="0" err="1" smtClean="0"/>
              <a:t>Vascular</a:t>
            </a:r>
            <a:r>
              <a:rPr lang="tr-TR" dirty="0" smtClean="0"/>
              <a:t> </a:t>
            </a:r>
            <a:r>
              <a:rPr lang="tr-TR" dirty="0" err="1" smtClean="0"/>
              <a:t>Neurology</a:t>
            </a:r>
            <a:r>
              <a:rPr lang="tr-TR" dirty="0" smtClean="0"/>
              <a:t>, 2(4), 230–243.Yudkowsky, E. (2008). </a:t>
            </a:r>
            <a:r>
              <a:rPr lang="tr-TR" dirty="0" err="1" smtClean="0"/>
              <a:t>Artificial</a:t>
            </a:r>
            <a:r>
              <a:rPr lang="tr-TR" dirty="0" smtClean="0"/>
              <a:t> </a:t>
            </a:r>
            <a:r>
              <a:rPr lang="tr-TR" dirty="0" err="1" smtClean="0"/>
              <a:t>Intelligence</a:t>
            </a:r>
            <a:r>
              <a:rPr lang="tr-TR" dirty="0" smtClean="0"/>
              <a:t> as a </a:t>
            </a:r>
            <a:r>
              <a:rPr lang="tr-TR" dirty="0" err="1" smtClean="0"/>
              <a:t>Positive</a:t>
            </a:r>
            <a:r>
              <a:rPr lang="tr-TR" dirty="0" smtClean="0"/>
              <a:t> </a:t>
            </a:r>
            <a:r>
              <a:rPr lang="tr-TR" dirty="0" err="1" smtClean="0"/>
              <a:t>and</a:t>
            </a:r>
            <a:r>
              <a:rPr lang="tr-TR" dirty="0" smtClean="0"/>
              <a:t> </a:t>
            </a:r>
            <a:r>
              <a:rPr lang="tr-TR" dirty="0" err="1" smtClean="0"/>
              <a:t>Negative</a:t>
            </a:r>
            <a:r>
              <a:rPr lang="tr-TR" dirty="0" smtClean="0"/>
              <a:t> </a:t>
            </a:r>
            <a:r>
              <a:rPr lang="tr-TR" dirty="0" err="1" smtClean="0"/>
              <a:t>Factor</a:t>
            </a:r>
            <a:r>
              <a:rPr lang="tr-TR" dirty="0" smtClean="0"/>
              <a:t> in Global Risk. </a:t>
            </a:r>
            <a:r>
              <a:rPr lang="tr-TR" dirty="0" err="1" smtClean="0"/>
              <a:t>In</a:t>
            </a:r>
            <a:r>
              <a:rPr lang="tr-TR" dirty="0" smtClean="0"/>
              <a:t> Global </a:t>
            </a:r>
            <a:r>
              <a:rPr lang="tr-TR" dirty="0" err="1" smtClean="0"/>
              <a:t>Catastrophic</a:t>
            </a:r>
            <a:r>
              <a:rPr lang="tr-TR" dirty="0" smtClean="0"/>
              <a:t> </a:t>
            </a:r>
            <a:r>
              <a:rPr lang="tr-TR" dirty="0" err="1" smtClean="0"/>
              <a:t>Risks</a:t>
            </a:r>
            <a:r>
              <a:rPr lang="tr-TR" dirty="0" smtClean="0"/>
              <a:t> (</a:t>
            </a:r>
            <a:r>
              <a:rPr lang="tr-TR" dirty="0" err="1" smtClean="0"/>
              <a:t>pp</a:t>
            </a:r>
            <a:r>
              <a:rPr lang="tr-TR" dirty="0" smtClean="0"/>
              <a:t>. 303–345).</a:t>
            </a:r>
            <a:endParaRPr lang="tr-TR" dirty="0"/>
          </a:p>
        </p:txBody>
      </p:sp>
    </p:spTree>
    <p:extLst>
      <p:ext uri="{BB962C8B-B14F-4D97-AF65-F5344CB8AC3E}">
        <p14:creationId xmlns:p14="http://schemas.microsoft.com/office/powerpoint/2010/main" val="3907573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1738313" y="685800"/>
            <a:ext cx="6426200" cy="3614738"/>
          </a:xfrm>
          <a:prstGeom prst="rect">
            <a:avLst/>
          </a:prstGeom>
        </p:spPr>
      </p:pic>
    </p:spTree>
    <p:extLst>
      <p:ext uri="{BB962C8B-B14F-4D97-AF65-F5344CB8AC3E}">
        <p14:creationId xmlns:p14="http://schemas.microsoft.com/office/powerpoint/2010/main" val="3227323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smtClean="0"/>
              <a:t>2. Orta Çağ ve Rönesans: Mekanik Modellerin </a:t>
            </a:r>
            <a:r>
              <a:rPr lang="tr-TR" dirty="0" err="1" smtClean="0"/>
              <a:t>GelişimiBu</a:t>
            </a:r>
            <a:r>
              <a:rPr lang="tr-TR" dirty="0" smtClean="0"/>
              <a:t> dönemde insanlar, düşünmeyi ve insan davranışlarını mekanik sistemlerle modelleme arayışına girdi.1206: El-</a:t>
            </a:r>
            <a:r>
              <a:rPr lang="tr-TR" dirty="0" err="1" smtClean="0"/>
              <a:t>Cezeri</a:t>
            </a:r>
            <a:r>
              <a:rPr lang="tr-TR" dirty="0" smtClean="0"/>
              <a:t>, otomasyon alanında öncü oldu. Su saatleri, mekanik filleri ve diğer otomatik cihazları tasarlayarak, makinelerin karmaşık işlevleri gerçekleştirebileceğini gösterdi.17. Yüzyıl: Descartes, insan bedenini bir makine gibi görerek mekanik düşünceye önemli bir katkı sağladı. Aynı dönemde </a:t>
            </a:r>
            <a:r>
              <a:rPr lang="tr-TR" dirty="0" err="1" smtClean="0"/>
              <a:t>Blaise</a:t>
            </a:r>
            <a:r>
              <a:rPr lang="tr-TR" dirty="0" smtClean="0"/>
              <a:t> Pascal ve </a:t>
            </a:r>
            <a:r>
              <a:rPr lang="tr-TR" dirty="0" err="1" smtClean="0"/>
              <a:t>Gottfried</a:t>
            </a:r>
            <a:r>
              <a:rPr lang="tr-TR" dirty="0" smtClean="0"/>
              <a:t> Wilhelm </a:t>
            </a:r>
            <a:r>
              <a:rPr lang="tr-TR" dirty="0" err="1" smtClean="0"/>
              <a:t>Leibniz</a:t>
            </a:r>
            <a:r>
              <a:rPr lang="tr-TR" dirty="0" smtClean="0"/>
              <a:t> gibi bilim insanları, matematiksel hesaplamaları otomatikleştiren cihazlar geliştirdi. </a:t>
            </a:r>
            <a:r>
              <a:rPr lang="tr-TR" dirty="0" err="1" smtClean="0"/>
              <a:t>Leibniz'in</a:t>
            </a:r>
            <a:r>
              <a:rPr lang="tr-TR" dirty="0" smtClean="0"/>
              <a:t> "Evrensel Hesaplama Makinesi" konsepti, daha sonra bilgisayarların temel fikirlerinden biri oldu.</a:t>
            </a:r>
            <a:endParaRPr lang="tr-TR" dirty="0"/>
          </a:p>
        </p:txBody>
      </p:sp>
    </p:spTree>
    <p:extLst>
      <p:ext uri="{BB962C8B-B14F-4D97-AF65-F5344CB8AC3E}">
        <p14:creationId xmlns:p14="http://schemas.microsoft.com/office/powerpoint/2010/main" val="2854050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BİZİ DİNLEDİĞİNİZ İÇİN TEŞEKKÜRLER</a:t>
            </a:r>
            <a:endParaRPr lang="tr-TR" dirty="0"/>
          </a:p>
        </p:txBody>
      </p:sp>
    </p:spTree>
    <p:extLst>
      <p:ext uri="{BB962C8B-B14F-4D97-AF65-F5344CB8AC3E}">
        <p14:creationId xmlns:p14="http://schemas.microsoft.com/office/powerpoint/2010/main" val="42693679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smtClean="0"/>
              <a:t>3. Sanayi Devrimi ve Mekanik </a:t>
            </a:r>
            <a:r>
              <a:rPr lang="tr-TR" dirty="0" err="1" smtClean="0"/>
              <a:t>HesaplamalarSanayi</a:t>
            </a:r>
            <a:r>
              <a:rPr lang="tr-TR" dirty="0" smtClean="0"/>
              <a:t> Devrimi, makine teknolojisinde devasa ilerlemelere yol açtı ve bu süreçte bilgi işlem cihazları </a:t>
            </a:r>
            <a:r>
              <a:rPr lang="tr-TR" dirty="0" err="1" smtClean="0"/>
              <a:t>geliştirildi.Charles</a:t>
            </a:r>
            <a:r>
              <a:rPr lang="tr-TR" dirty="0" smtClean="0"/>
              <a:t> </a:t>
            </a:r>
            <a:r>
              <a:rPr lang="tr-TR" dirty="0" err="1" smtClean="0"/>
              <a:t>Babbage</a:t>
            </a:r>
            <a:r>
              <a:rPr lang="tr-TR" dirty="0" smtClean="0"/>
              <a:t> (1791-1871): </a:t>
            </a:r>
            <a:r>
              <a:rPr lang="tr-TR" dirty="0" err="1" smtClean="0"/>
              <a:t>Babbage</a:t>
            </a:r>
            <a:r>
              <a:rPr lang="tr-TR" dirty="0" smtClean="0"/>
              <a:t>, "Fark Makinesi" ve "Analitik Makine" olarak adlandırılan cihazları tasarlayarak, modern bilgisayarların temelini attı. Analitik Makine, veri girişi, saklama ve işleme özellikleriyle ilk programlanabilir bilgisayar olarak kabul </a:t>
            </a:r>
            <a:r>
              <a:rPr lang="tr-TR" dirty="0" err="1" smtClean="0"/>
              <a:t>edilebilir.Ada</a:t>
            </a:r>
            <a:r>
              <a:rPr lang="tr-TR" dirty="0" smtClean="0"/>
              <a:t> </a:t>
            </a:r>
            <a:r>
              <a:rPr lang="tr-TR" dirty="0" err="1" smtClean="0"/>
              <a:t>Lovelace</a:t>
            </a:r>
            <a:r>
              <a:rPr lang="tr-TR" dirty="0" smtClean="0"/>
              <a:t> (1815-1852): </a:t>
            </a:r>
            <a:r>
              <a:rPr lang="tr-TR" dirty="0" err="1" smtClean="0"/>
              <a:t>Babbage'ın</a:t>
            </a:r>
            <a:r>
              <a:rPr lang="tr-TR" dirty="0" smtClean="0"/>
              <a:t> çalışmalarına katkıda bulunan </a:t>
            </a:r>
            <a:r>
              <a:rPr lang="tr-TR" dirty="0" err="1" smtClean="0"/>
              <a:t>Lovelace</a:t>
            </a:r>
            <a:r>
              <a:rPr lang="tr-TR" dirty="0" smtClean="0"/>
              <a:t>, bu makinelerin sadece matematiksel hesaplamalarla sınırlı kalmayıp daha genel problemleri çözebileceğini öngörmüştür. Onun bu öngörüsü, yapay zekanın temel hedeflerinden biri olan "genel amaçlı zeka" fikrinin erken bir işaretidir.</a:t>
            </a:r>
            <a:endParaRPr lang="tr-TR" dirty="0"/>
          </a:p>
        </p:txBody>
      </p:sp>
    </p:spTree>
    <p:extLst>
      <p:ext uri="{BB962C8B-B14F-4D97-AF65-F5344CB8AC3E}">
        <p14:creationId xmlns:p14="http://schemas.microsoft.com/office/powerpoint/2010/main" val="361579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4. 20. Yüzyılın Başları: Matematik ve Mantık Temelleri20. yüzyılın başlarında, matematik ve mantık üzerine yapılan çalışmalar yapay zekanın doğrudan temellerini </a:t>
            </a:r>
            <a:r>
              <a:rPr lang="tr-TR" dirty="0" err="1" smtClean="0"/>
              <a:t>oluşturdu.Kurt</a:t>
            </a:r>
            <a:r>
              <a:rPr lang="tr-TR" dirty="0" smtClean="0"/>
              <a:t> </a:t>
            </a:r>
            <a:r>
              <a:rPr lang="tr-TR" dirty="0" err="1" smtClean="0"/>
              <a:t>Gödel</a:t>
            </a:r>
            <a:r>
              <a:rPr lang="tr-TR" dirty="0" smtClean="0"/>
              <a:t> (1931): </a:t>
            </a:r>
            <a:r>
              <a:rPr lang="tr-TR" dirty="0" err="1" smtClean="0"/>
              <a:t>Gödel</a:t>
            </a:r>
            <a:r>
              <a:rPr lang="tr-TR" dirty="0" smtClean="0"/>
              <a:t>, matematikte eksiklik teoremleriyle, herhangi bir aksiyom sisteminin bazı ifadeleri kanıtlayamayacağını gösterdi. Bu, hem insan hem de makine zekasının sınırlarını anlamak açısından </a:t>
            </a:r>
            <a:r>
              <a:rPr lang="tr-TR" dirty="0" err="1" smtClean="0"/>
              <a:t>önemliydi.Alan</a:t>
            </a:r>
            <a:r>
              <a:rPr lang="tr-TR" dirty="0" smtClean="0"/>
              <a:t> Turing (1936): Turing, "Hesaplanabilir Sayılar" adlı makalesinde, bir problemin bir makine tarafından çözülebilir olup olmadığını analiz etti. Bu, "Turing Makinesi" fikrinin doğmasına yol açtı. Turing Makinesi, modern bilgisayarların teorik temelidir.</a:t>
            </a:r>
            <a:endParaRPr lang="tr-TR" dirty="0"/>
          </a:p>
        </p:txBody>
      </p:sp>
    </p:spTree>
    <p:extLst>
      <p:ext uri="{BB962C8B-B14F-4D97-AF65-F5344CB8AC3E}">
        <p14:creationId xmlns:p14="http://schemas.microsoft.com/office/powerpoint/2010/main" val="51219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en-US" dirty="0" smtClean="0"/>
              <a:t>Kaynakça1. Copeland, B. J. (2004). The Essential Turing: Seminal Writings in Computing, Logic, Philosophy, Artificial Intelligence, and Artificial Life. Oxford University Press.2. Russell, S., &amp; </a:t>
            </a:r>
            <a:r>
              <a:rPr lang="en-US" dirty="0" err="1" smtClean="0"/>
              <a:t>Norvig</a:t>
            </a:r>
            <a:r>
              <a:rPr lang="en-US" dirty="0" smtClean="0"/>
              <a:t>, P. (2009). Artificial Intelligence: A Modern Approach. Pearson Education.3. Babbage, C. (1864). Passages from the Life of a Philosopher. Longman.4. </a:t>
            </a:r>
            <a:r>
              <a:rPr lang="en-US" dirty="0" err="1" smtClean="0"/>
              <a:t>McCorduck</a:t>
            </a:r>
            <a:r>
              <a:rPr lang="en-US" dirty="0" smtClean="0"/>
              <a:t>, P. (2004). Machines Who Think. A. K. Peters.5. Turing, A. M. (1950). Computing Machinery and Intelligence. Mind, 59(236), 433-460.6. Boden, M. A. (2006). Mind as Machine: A History of Cognitive Science. Oxford University Press.</a:t>
            </a:r>
            <a:endParaRPr lang="tr-TR" dirty="0"/>
          </a:p>
        </p:txBody>
      </p:sp>
    </p:spTree>
    <p:extLst>
      <p:ext uri="{BB962C8B-B14F-4D97-AF65-F5344CB8AC3E}">
        <p14:creationId xmlns:p14="http://schemas.microsoft.com/office/powerpoint/2010/main" val="51914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pic>
        <p:nvPicPr>
          <p:cNvPr id="4" name="İçerik Yer Tutucusu 3"/>
          <p:cNvPicPr>
            <a:picLocks noGrp="1" noChangeAspect="1"/>
          </p:cNvPicPr>
          <p:nvPr>
            <p:ph idx="1"/>
          </p:nvPr>
        </p:nvPicPr>
        <p:blipFill>
          <a:blip r:embed="rId2"/>
          <a:stretch>
            <a:fillRect/>
          </a:stretch>
        </p:blipFill>
        <p:spPr>
          <a:xfrm>
            <a:off x="2541588" y="685800"/>
            <a:ext cx="4819650" cy="3614738"/>
          </a:xfrm>
          <a:prstGeom prst="rect">
            <a:avLst/>
          </a:prstGeom>
        </p:spPr>
      </p:pic>
    </p:spTree>
    <p:extLst>
      <p:ext uri="{BB962C8B-B14F-4D97-AF65-F5344CB8AC3E}">
        <p14:creationId xmlns:p14="http://schemas.microsoft.com/office/powerpoint/2010/main" val="396874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10000"/>
          </a:bodyPr>
          <a:lstStyle/>
          <a:p>
            <a:r>
              <a:rPr lang="tr-TR" dirty="0" smtClean="0"/>
              <a:t>İLK GELİŞMELER 1950-1960: Yapay Zekanın İlk </a:t>
            </a:r>
            <a:r>
              <a:rPr lang="tr-TR" dirty="0" err="1" smtClean="0"/>
              <a:t>AdımlarıAlan</a:t>
            </a:r>
            <a:r>
              <a:rPr lang="tr-TR" dirty="0" smtClean="0"/>
              <a:t> Turing ve Turing Testi (1950)Alan Turing, 1950'de yayımladığı "Computing </a:t>
            </a:r>
            <a:r>
              <a:rPr lang="tr-TR" dirty="0" err="1" smtClean="0"/>
              <a:t>Machinery</a:t>
            </a:r>
            <a:r>
              <a:rPr lang="tr-TR" dirty="0" smtClean="0"/>
              <a:t> </a:t>
            </a:r>
            <a:r>
              <a:rPr lang="tr-TR" dirty="0" err="1" smtClean="0"/>
              <a:t>and</a:t>
            </a:r>
            <a:r>
              <a:rPr lang="tr-TR" dirty="0" smtClean="0"/>
              <a:t> </a:t>
            </a:r>
            <a:r>
              <a:rPr lang="tr-TR" dirty="0" err="1" smtClean="0"/>
              <a:t>Intelligence</a:t>
            </a:r>
            <a:r>
              <a:rPr lang="tr-TR" dirty="0" smtClean="0"/>
              <a:t>" (Bilgisayar Mekanizmaları ve Zeka) adlı makalesinde, makinelerin düşünebilme kapasitesini </a:t>
            </a:r>
            <a:r>
              <a:rPr lang="tr-TR" dirty="0" err="1" smtClean="0"/>
              <a:t>sorguladı.Turing</a:t>
            </a:r>
            <a:r>
              <a:rPr lang="tr-TR" dirty="0" smtClean="0"/>
              <a:t> Testi, bir makinenin insan gibi "davranıp davranamayacağını" ölçmek için bir çerçeve sundu. Bu test, yapay zekanın ilk teorik temellerinden </a:t>
            </a:r>
            <a:r>
              <a:rPr lang="tr-TR" dirty="0" err="1" smtClean="0"/>
              <a:t>biridir.İlk</a:t>
            </a:r>
            <a:r>
              <a:rPr lang="tr-TR" dirty="0" smtClean="0"/>
              <a:t> Yapay Zeka </a:t>
            </a:r>
            <a:r>
              <a:rPr lang="tr-TR" dirty="0" err="1" smtClean="0"/>
              <a:t>AlgoritmalarıBu</a:t>
            </a:r>
            <a:r>
              <a:rPr lang="tr-TR" dirty="0" smtClean="0"/>
              <a:t> dönemde bilgisayarların sınırlı kapasitesine rağmen, bilim insanları mantık ve problem çözme algoritmalarını geliştirmeye odaklandı.1951: </a:t>
            </a:r>
            <a:r>
              <a:rPr lang="tr-TR" dirty="0" err="1" smtClean="0"/>
              <a:t>Christopher</a:t>
            </a:r>
            <a:r>
              <a:rPr lang="tr-TR" dirty="0" smtClean="0"/>
              <a:t> </a:t>
            </a:r>
            <a:r>
              <a:rPr lang="tr-TR" dirty="0" err="1" smtClean="0"/>
              <a:t>Strachey</a:t>
            </a:r>
            <a:r>
              <a:rPr lang="tr-TR" dirty="0" smtClean="0"/>
              <a:t>, dama oynayabilen ilk bilgisayar programını geliştirdi.1952: Arthur </a:t>
            </a:r>
            <a:r>
              <a:rPr lang="tr-TR" dirty="0" err="1" smtClean="0"/>
              <a:t>Samuel</a:t>
            </a:r>
            <a:r>
              <a:rPr lang="tr-TR" dirty="0" smtClean="0"/>
              <a:t>, satranç oynayan bir program tasarladı. Bu, öğrenme temelli algoritmaların (bugünkü makine öğreniminin temelini oluşturan yöntemler) ilk örneklerinden biridir.</a:t>
            </a:r>
            <a:endParaRPr lang="tr-TR" dirty="0"/>
          </a:p>
        </p:txBody>
      </p:sp>
    </p:spTree>
    <p:extLst>
      <p:ext uri="{BB962C8B-B14F-4D97-AF65-F5344CB8AC3E}">
        <p14:creationId xmlns:p14="http://schemas.microsoft.com/office/powerpoint/2010/main" val="206136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smtClean="0"/>
              <a:t>1956: Dartmouth Konferansı ve </a:t>
            </a:r>
            <a:r>
              <a:rPr lang="tr-TR" dirty="0" err="1" smtClean="0"/>
              <a:t>YZ'nin</a:t>
            </a:r>
            <a:r>
              <a:rPr lang="tr-TR" dirty="0" smtClean="0"/>
              <a:t> </a:t>
            </a:r>
            <a:r>
              <a:rPr lang="tr-TR" dirty="0" err="1" smtClean="0"/>
              <a:t>DoğuşuDartmouth</a:t>
            </a:r>
            <a:r>
              <a:rPr lang="tr-TR" dirty="0" smtClean="0"/>
              <a:t> </a:t>
            </a:r>
            <a:r>
              <a:rPr lang="tr-TR" dirty="0" err="1" smtClean="0"/>
              <a:t>KonferansıJohn</a:t>
            </a:r>
            <a:r>
              <a:rPr lang="tr-TR" dirty="0" smtClean="0"/>
              <a:t> </a:t>
            </a:r>
            <a:r>
              <a:rPr lang="tr-TR" dirty="0" err="1" smtClean="0"/>
              <a:t>McCarthy</a:t>
            </a:r>
            <a:r>
              <a:rPr lang="tr-TR" dirty="0" smtClean="0"/>
              <a:t>, </a:t>
            </a:r>
            <a:r>
              <a:rPr lang="tr-TR" dirty="0" err="1" smtClean="0"/>
              <a:t>Marvin</a:t>
            </a:r>
            <a:r>
              <a:rPr lang="tr-TR" dirty="0" smtClean="0"/>
              <a:t> </a:t>
            </a:r>
            <a:r>
              <a:rPr lang="tr-TR" dirty="0" err="1" smtClean="0"/>
              <a:t>Minsky</a:t>
            </a:r>
            <a:r>
              <a:rPr lang="tr-TR" dirty="0" smtClean="0"/>
              <a:t>, </a:t>
            </a:r>
            <a:r>
              <a:rPr lang="tr-TR" dirty="0" err="1" smtClean="0"/>
              <a:t>Nathaniel</a:t>
            </a:r>
            <a:r>
              <a:rPr lang="tr-TR" dirty="0" smtClean="0"/>
              <a:t> Rochester ve </a:t>
            </a:r>
            <a:r>
              <a:rPr lang="tr-TR" dirty="0" err="1" smtClean="0"/>
              <a:t>Claude</a:t>
            </a:r>
            <a:r>
              <a:rPr lang="tr-TR" dirty="0" smtClean="0"/>
              <a:t> </a:t>
            </a:r>
            <a:r>
              <a:rPr lang="tr-TR" dirty="0" err="1" smtClean="0"/>
              <a:t>Shannon</a:t>
            </a:r>
            <a:r>
              <a:rPr lang="tr-TR" dirty="0" smtClean="0"/>
              <a:t> tarafından düzenlenen bu konferans, yapay zekanın resmi başlangıcı olarak kabul edilir."</a:t>
            </a:r>
            <a:r>
              <a:rPr lang="tr-TR" dirty="0" err="1" smtClean="0"/>
              <a:t>Artificial</a:t>
            </a:r>
            <a:r>
              <a:rPr lang="tr-TR" dirty="0" smtClean="0"/>
              <a:t> </a:t>
            </a:r>
            <a:r>
              <a:rPr lang="tr-TR" dirty="0" err="1" smtClean="0"/>
              <a:t>Intelligence</a:t>
            </a:r>
            <a:r>
              <a:rPr lang="tr-TR" dirty="0" smtClean="0"/>
              <a:t>" terimi (Türkçesi: Yapay Zeka) ilk kez burada ortaya </a:t>
            </a:r>
            <a:r>
              <a:rPr lang="tr-TR" dirty="0" err="1" smtClean="0"/>
              <a:t>atıldı.Konferansın</a:t>
            </a:r>
            <a:r>
              <a:rPr lang="tr-TR" dirty="0" smtClean="0"/>
              <a:t> amacı, makinelerin dil öğrenimi, problem çözme ve kendi kendine öğrenme gibi insan davranışlarını taklit edebileceği fikrini </a:t>
            </a:r>
            <a:r>
              <a:rPr lang="tr-TR" dirty="0" err="1" smtClean="0"/>
              <a:t>araştırmaktı.Mantık</a:t>
            </a:r>
            <a:r>
              <a:rPr lang="tr-TR" dirty="0" smtClean="0"/>
              <a:t> Teorisyeni (</a:t>
            </a:r>
            <a:r>
              <a:rPr lang="tr-TR" dirty="0" err="1" smtClean="0"/>
              <a:t>Logic</a:t>
            </a:r>
            <a:r>
              <a:rPr lang="tr-TR" dirty="0" smtClean="0"/>
              <a:t> </a:t>
            </a:r>
            <a:r>
              <a:rPr lang="tr-TR" dirty="0" err="1" smtClean="0"/>
              <a:t>Theorist</a:t>
            </a:r>
            <a:r>
              <a:rPr lang="tr-TR" dirty="0" smtClean="0"/>
              <a:t>, 1956)</a:t>
            </a:r>
            <a:r>
              <a:rPr lang="tr-TR" dirty="0" err="1" smtClean="0"/>
              <a:t>Allen</a:t>
            </a:r>
            <a:r>
              <a:rPr lang="tr-TR" dirty="0" smtClean="0"/>
              <a:t> </a:t>
            </a:r>
            <a:r>
              <a:rPr lang="tr-TR" dirty="0" err="1" smtClean="0"/>
              <a:t>Newell</a:t>
            </a:r>
            <a:r>
              <a:rPr lang="tr-TR" dirty="0" smtClean="0"/>
              <a:t> ve </a:t>
            </a:r>
            <a:r>
              <a:rPr lang="tr-TR" dirty="0" err="1" smtClean="0"/>
              <a:t>Herbert</a:t>
            </a:r>
            <a:r>
              <a:rPr lang="tr-TR" dirty="0" smtClean="0"/>
              <a:t> </a:t>
            </a:r>
            <a:r>
              <a:rPr lang="tr-TR" dirty="0" err="1" smtClean="0"/>
              <a:t>Simon</a:t>
            </a:r>
            <a:r>
              <a:rPr lang="tr-TR" dirty="0" smtClean="0"/>
              <a:t>, Mantık Teorisyeni adlı ilk yapay zeka programını geliştirdi. Bu program, mantık problemlerini çözebiliyor ve matematiksel teoremleri ispatlayabiliyordu.</a:t>
            </a:r>
            <a:endParaRPr lang="tr-TR" dirty="0"/>
          </a:p>
        </p:txBody>
      </p:sp>
    </p:spTree>
    <p:extLst>
      <p:ext uri="{BB962C8B-B14F-4D97-AF65-F5344CB8AC3E}">
        <p14:creationId xmlns:p14="http://schemas.microsoft.com/office/powerpoint/2010/main" val="1816423459"/>
      </p:ext>
    </p:extLst>
  </p:cSld>
  <p:clrMapOvr>
    <a:masterClrMapping/>
  </p:clrMapOvr>
</p:sld>
</file>

<file path=ppt/theme/theme1.xml><?xml version="1.0" encoding="utf-8"?>
<a:theme xmlns:a="http://schemas.openxmlformats.org/drawingml/2006/main" name="Dilim">
  <a:themeElements>
    <a:clrScheme name="Dilim">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Dilim">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lim">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43</TotalTime>
  <Words>2144</Words>
  <Application>Microsoft Office PowerPoint</Application>
  <PresentationFormat>Geniş ekran</PresentationFormat>
  <Paragraphs>27</Paragraphs>
  <Slides>30</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30</vt:i4>
      </vt:variant>
    </vt:vector>
  </HeadingPairs>
  <TitlesOfParts>
    <vt:vector size="33" baseType="lpstr">
      <vt:lpstr>Century Gothic</vt:lpstr>
      <vt:lpstr>Wingdings 3</vt:lpstr>
      <vt:lpstr>Dilim</vt:lpstr>
      <vt:lpstr>BİLİMİN DOĞASI SUNUM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Kaynakça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BİLİMİN DOĞASI SUNUM</dc:title>
  <dc:creator>NAİME</dc:creator>
  <cp:lastModifiedBy>NAİME</cp:lastModifiedBy>
  <cp:revision>5</cp:revision>
  <dcterms:created xsi:type="dcterms:W3CDTF">2024-12-25T08:13:35Z</dcterms:created>
  <dcterms:modified xsi:type="dcterms:W3CDTF">2024-12-25T08:56:37Z</dcterms:modified>
</cp:coreProperties>
</file>