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526" r:id="rId2"/>
    <p:sldId id="521" r:id="rId3"/>
    <p:sldId id="525" r:id="rId4"/>
    <p:sldId id="527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AAD"/>
    <a:srgbClr val="D2252F"/>
    <a:srgbClr val="EAEAF2"/>
    <a:srgbClr val="849FCA"/>
    <a:srgbClr val="5C7FB9"/>
    <a:srgbClr val="5370A0"/>
    <a:srgbClr val="DC8351"/>
    <a:srgbClr val="67B37A"/>
    <a:srgbClr val="14458A"/>
    <a:srgbClr val="408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6087" autoAdjust="0"/>
  </p:normalViewPr>
  <p:slideViewPr>
    <p:cSldViewPr snapToGrid="0" snapToObjects="1">
      <p:cViewPr>
        <p:scale>
          <a:sx n="100" d="100"/>
          <a:sy n="100" d="100"/>
        </p:scale>
        <p:origin x="-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85B36E1-510A-D149-9865-286327019982}" type="datetimeFigureOut">
              <a:rPr lang="en-US" smtClean="0">
                <a:latin typeface="Myriad Pro" charset="0"/>
              </a:rPr>
              <a:t>7/13/2020</a:t>
            </a:fld>
            <a:endParaRPr lang="en-US" dirty="0">
              <a:latin typeface="Myriad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02A9A4-041E-6141-9966-0451B601BAA1}" type="slidenum">
              <a:rPr lang="en-US" smtClean="0">
                <a:latin typeface="Myriad Pro" charset="0"/>
              </a:rPr>
              <a:t>‹#›</a:t>
            </a:fld>
            <a:endParaRPr lang="en-US" dirty="0"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0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Myriad Pro" charset="0"/>
              </a:defRPr>
            </a:lvl1pPr>
          </a:lstStyle>
          <a:p>
            <a:fld id="{21993540-3562-DA46-BABF-4E156B60CFB3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Myriad Pro" charset="0"/>
              </a:defRPr>
            </a:lvl1pPr>
          </a:lstStyle>
          <a:p>
            <a:fld id="{CC6A6F32-6C00-6349-AD6B-0863A03161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what the user is interested in: a certain conductor, composer, or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6F32-6C00-6349-AD6B-0863A03161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4A47-BAE5-C343-BE31-C0CBAB5541B6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456F-2B8A-344A-9825-2DDB3F494039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E8B0-C13D-C348-8592-509342C5399D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8" y="87466"/>
            <a:ext cx="11956212" cy="715617"/>
          </a:xfrm>
        </p:spPr>
        <p:txBody>
          <a:bodyPr>
            <a:normAutofit/>
          </a:bodyPr>
          <a:lstStyle>
            <a:lvl1pPr>
              <a:defRPr sz="4000" b="1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6836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8350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B643-25F9-1D41-9E08-E08B29565A5D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C4B-21EE-F146-A458-60CE8AB0ECCF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D19B-FED9-CF46-8A7E-4EC4B7199A03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C443-8F10-B149-ADB0-E7B7A7550441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D994-D89C-1746-9789-78FCB8BF1B20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15C-B5B0-CC4E-BBE9-B45243BE27FB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4D05-3C3C-504D-A58C-0C03BA369353}" type="datetime1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C764DE79-268F-4C1A-8933-263129D2AF90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archives.nyphil.org/index.php/artifact/ff781c1c-6bce-461f-915b-0499603fbaff-0.1?search-type=singleFilter&amp;search-text=13932&amp;doctype=progra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archives.nyphil.org/performancehistory/#program" TargetMode="External"/><Relationship Id="rId4" Type="http://schemas.openxmlformats.org/officeDocument/2006/relationships/hyperlink" Target="https://github.com/nyphilarchive/PerformanceHisto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yphil.org/~/media/pdfs/publications/2018-annual-report-v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89C-246E-49EF-9188-B7E168E3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Project: New York Philharmonic Performance History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27AFE-C476-4595-9D79-BBAAF4770921}"/>
              </a:ext>
            </a:extLst>
          </p:cNvPr>
          <p:cNvSpPr/>
          <p:nvPr/>
        </p:nvSpPr>
        <p:spPr>
          <a:xfrm>
            <a:off x="296007" y="1066020"/>
            <a:ext cx="52519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Publicly accessible interactive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to the New York Philharmonic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composers should be represented on a program to keep attendance high?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can the orchestra effectively incorporate works by underrepresented minority composers?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the historical grouping of different composers on a program had an affect on programming at the present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Given a set of repertoire, how successful will the season be?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A80B-D05C-4716-826F-075F341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54143-1908-4223-917B-38CB015D043D}"/>
              </a:ext>
            </a:extLst>
          </p:cNvPr>
          <p:cNvSpPr txBox="1"/>
          <p:nvPr/>
        </p:nvSpPr>
        <p:spPr>
          <a:xfrm>
            <a:off x="7236069" y="1427336"/>
            <a:ext cx="2417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Cultural 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304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43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NY Philharmonic Performance History Archive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20AF5-BC87-46F3-971C-26518F297EE9}"/>
              </a:ext>
            </a:extLst>
          </p:cNvPr>
          <p:cNvSpPr txBox="1"/>
          <p:nvPr/>
        </p:nvSpPr>
        <p:spPr>
          <a:xfrm>
            <a:off x="1045711" y="1832148"/>
            <a:ext cx="432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 program from a concert I attended: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7D4BD-7C0A-41D2-98AC-6FFFB398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69" y="2332668"/>
            <a:ext cx="4267795" cy="3191320"/>
          </a:xfrm>
          <a:prstGeom prst="rect">
            <a:avLst/>
          </a:prstGeom>
          <a:ln w="38100">
            <a:solidFill>
              <a:srgbClr val="D2252F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930C47-E42F-4C1C-B9F7-6B2C00AFDD62}"/>
              </a:ext>
            </a:extLst>
          </p:cNvPr>
          <p:cNvSpPr/>
          <p:nvPr/>
        </p:nvSpPr>
        <p:spPr>
          <a:xfrm>
            <a:off x="404836" y="5655176"/>
            <a:ext cx="594265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https://archives.nyphil.org/index.php/artifact/ff781c1c-6bce-461f-915b-0499603fbaff-0.1?search-type=singleFilter&amp;search-text=13932&amp;doctype=program</a:t>
            </a:r>
            <a:endParaRPr lang="en-US" sz="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5B1819-4BAA-46EA-BD5C-6CED9CED0278}"/>
              </a:ext>
            </a:extLst>
          </p:cNvPr>
          <p:cNvSpPr/>
          <p:nvPr/>
        </p:nvSpPr>
        <p:spPr>
          <a:xfrm>
            <a:off x="3529303" y="743526"/>
            <a:ext cx="547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https://github.com/nyphilarchive/PerformanceHistory</a:t>
            </a:r>
            <a:endParaRPr lang="en-US" dirty="0"/>
          </a:p>
          <a:p>
            <a:pPr algn="ctr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https://archives.nyphil.org/performancehistory/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B7D2C9-0B6E-43F1-9D98-9A8D5777F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844" y="1983718"/>
            <a:ext cx="2601650" cy="411772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BD8166-3BDB-4035-9181-3B86D3F0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844" y="2892296"/>
            <a:ext cx="2638956" cy="387878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656F4C-7FA0-47CB-A949-C8036D55E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013" y="3747848"/>
            <a:ext cx="2603786" cy="1109213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B79EC0F-D848-4ED7-982A-DA2A3671C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7" t="32334" r="30074" b="62900"/>
          <a:stretch/>
        </p:blipFill>
        <p:spPr>
          <a:xfrm>
            <a:off x="7262013" y="5299352"/>
            <a:ext cx="2566481" cy="567009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FD114F-0D8D-4E25-B0DF-51570C40D23E}"/>
              </a:ext>
            </a:extLst>
          </p:cNvPr>
          <p:cNvSpPr txBox="1"/>
          <p:nvPr/>
        </p:nvSpPr>
        <p:spPr>
          <a:xfrm>
            <a:off x="10347240" y="1999782"/>
            <a:ext cx="13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&amp; Date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894CBA-1B4A-4404-BFBF-89E7A14A06AE}"/>
              </a:ext>
            </a:extLst>
          </p:cNvPr>
          <p:cNvSpPr txBox="1"/>
          <p:nvPr/>
        </p:nvSpPr>
        <p:spPr>
          <a:xfrm>
            <a:off x="10536073" y="2863164"/>
            <a:ext cx="7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392902-73EF-483F-92AA-22782AFE713A}"/>
              </a:ext>
            </a:extLst>
          </p:cNvPr>
          <p:cNvSpPr txBox="1"/>
          <p:nvPr/>
        </p:nvSpPr>
        <p:spPr>
          <a:xfrm>
            <a:off x="10347240" y="3840789"/>
            <a:ext cx="1212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Conductor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Soloists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D9DFFE-E23A-4E6A-97C0-E7C986E9FF75}"/>
              </a:ext>
            </a:extLst>
          </p:cNvPr>
          <p:cNvSpPr txBox="1"/>
          <p:nvPr/>
        </p:nvSpPr>
        <p:spPr>
          <a:xfrm>
            <a:off x="10093997" y="5173504"/>
            <a:ext cx="1859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Works performed</a:t>
            </a:r>
          </a:p>
          <a:p>
            <a:pPr algn="ctr"/>
            <a:r>
              <a:rPr lang="en-US" dirty="0"/>
              <a:t>(+ composer </a:t>
            </a:r>
          </a:p>
          <a:p>
            <a:pPr algn="ctr"/>
            <a:r>
              <a:rPr lang="en-US" dirty="0"/>
              <a:t>+ movements)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437DBE-DCB5-4034-88D2-83AFF2986C61}"/>
              </a:ext>
            </a:extLst>
          </p:cNvPr>
          <p:cNvCxnSpPr>
            <a:cxnSpLocks/>
          </p:cNvCxnSpPr>
          <p:nvPr/>
        </p:nvCxnSpPr>
        <p:spPr>
          <a:xfrm flipV="1">
            <a:off x="5495192" y="2271758"/>
            <a:ext cx="1626577" cy="591406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99AEB9-1C67-47C6-9220-342330D1E906}"/>
              </a:ext>
            </a:extLst>
          </p:cNvPr>
          <p:cNvCxnSpPr>
            <a:cxnSpLocks/>
          </p:cNvCxnSpPr>
          <p:nvPr/>
        </p:nvCxnSpPr>
        <p:spPr>
          <a:xfrm flipV="1">
            <a:off x="5495192" y="3077512"/>
            <a:ext cx="1619885" cy="154984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C7FF87-EE1C-49D4-A2DB-266EC44CA862}"/>
              </a:ext>
            </a:extLst>
          </p:cNvPr>
          <p:cNvCxnSpPr>
            <a:cxnSpLocks/>
          </p:cNvCxnSpPr>
          <p:nvPr/>
        </p:nvCxnSpPr>
        <p:spPr>
          <a:xfrm>
            <a:off x="5495192" y="3888333"/>
            <a:ext cx="1619885" cy="414121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86D19-1217-45DB-B370-32D71D7C83B0}"/>
              </a:ext>
            </a:extLst>
          </p:cNvPr>
          <p:cNvCxnSpPr>
            <a:cxnSpLocks/>
          </p:cNvCxnSpPr>
          <p:nvPr/>
        </p:nvCxnSpPr>
        <p:spPr>
          <a:xfrm>
            <a:off x="5491846" y="4965017"/>
            <a:ext cx="1619885" cy="624565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AEA623C-105C-4A11-ADD1-091454D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13250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3267AE-2BC4-4864-8B26-9E6052B1B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66" y="1155931"/>
            <a:ext cx="3915819" cy="2836914"/>
          </a:xfrm>
          <a:prstGeom prst="rect">
            <a:avLst/>
          </a:prstGeom>
        </p:spPr>
      </p:pic>
      <p:pic>
        <p:nvPicPr>
          <p:cNvPr id="48" name="Picture 4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EC81A6-7463-468A-8251-218A09F3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14" y="1168626"/>
            <a:ext cx="3869971" cy="280369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3627A3-BCB3-48BD-ACC0-983A1B7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1ECC6A-B156-4163-B7CA-2AB7191ACCD0}"/>
              </a:ext>
            </a:extLst>
          </p:cNvPr>
          <p:cNvGrpSpPr/>
          <p:nvPr/>
        </p:nvGrpSpPr>
        <p:grpSpPr>
          <a:xfrm>
            <a:off x="4351345" y="432180"/>
            <a:ext cx="3392424" cy="3088458"/>
            <a:chOff x="7447127" y="691518"/>
            <a:chExt cx="3392424" cy="30884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B28CC6-DF85-46CF-BD29-2494ECA52AD5}"/>
                </a:ext>
              </a:extLst>
            </p:cNvPr>
            <p:cNvSpPr txBox="1"/>
            <p:nvPr/>
          </p:nvSpPr>
          <p:spPr>
            <a:xfrm>
              <a:off x="7447127" y="691518"/>
              <a:ext cx="3279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Bernstein popularized the works of Mahler… alongside his own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3DF3A-5A3C-4724-83BF-FB36D74770EB}"/>
                </a:ext>
              </a:extLst>
            </p:cNvPr>
            <p:cNvSpPr txBox="1"/>
            <p:nvPr/>
          </p:nvSpPr>
          <p:spPr>
            <a:xfrm>
              <a:off x="9176336" y="3349089"/>
              <a:ext cx="1663215" cy="430887"/>
            </a:xfrm>
            <a:prstGeom prst="rect">
              <a:avLst/>
            </a:prstGeom>
            <a:solidFill>
              <a:srgbClr val="EAEAF2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1958: Leonard Bernstein becomes Music Director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001569-A235-4530-8454-D5D6E5800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1542" y="3349089"/>
              <a:ext cx="442891" cy="204775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9636B-5062-4F9C-99DB-F117DCE69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99" y="1233618"/>
            <a:ext cx="3547433" cy="268783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76F0B00-6C03-49BC-A2B0-D7771ADCC4F7}"/>
              </a:ext>
            </a:extLst>
          </p:cNvPr>
          <p:cNvSpPr/>
          <p:nvPr/>
        </p:nvSpPr>
        <p:spPr>
          <a:xfrm>
            <a:off x="163231" y="555662"/>
            <a:ext cx="346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Most often performed composers: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EF0CCE-45B6-4BE9-8BCE-D62C536FB6AF}"/>
              </a:ext>
            </a:extLst>
          </p:cNvPr>
          <p:cNvSpPr txBox="1"/>
          <p:nvPr/>
        </p:nvSpPr>
        <p:spPr>
          <a:xfrm>
            <a:off x="9246180" y="1371079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Conductor: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71FA05-82A0-4648-93A3-F2556081F20C}"/>
              </a:ext>
            </a:extLst>
          </p:cNvPr>
          <p:cNvSpPr txBox="1"/>
          <p:nvPr/>
        </p:nvSpPr>
        <p:spPr>
          <a:xfrm>
            <a:off x="10043238" y="1371079"/>
            <a:ext cx="662117" cy="261610"/>
          </a:xfrm>
          <a:prstGeom prst="rect">
            <a:avLst/>
          </a:prstGeom>
          <a:solidFill>
            <a:srgbClr val="EAEA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Boulez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92E0D7-E331-4782-AECA-9FAF514780F3}"/>
              </a:ext>
            </a:extLst>
          </p:cNvPr>
          <p:cNvSpPr txBox="1"/>
          <p:nvPr/>
        </p:nvSpPr>
        <p:spPr>
          <a:xfrm>
            <a:off x="11172681" y="1370338"/>
            <a:ext cx="662117" cy="261610"/>
          </a:xfrm>
          <a:prstGeom prst="rect">
            <a:avLst/>
          </a:prstGeom>
          <a:solidFill>
            <a:srgbClr val="EAEA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2252F"/>
                </a:solidFill>
              </a:rPr>
              <a:t>Maazel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BFEA2-5EB1-4AD2-91A7-B00FB28177FA}"/>
              </a:ext>
            </a:extLst>
          </p:cNvPr>
          <p:cNvSpPr txBox="1"/>
          <p:nvPr/>
        </p:nvSpPr>
        <p:spPr>
          <a:xfrm>
            <a:off x="8338178" y="434175"/>
            <a:ext cx="349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Relationships between conductors and repertoire choices 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5AE563A3-E46F-43D6-80E9-98DD9D417E38}"/>
              </a:ext>
            </a:extLst>
          </p:cNvPr>
          <p:cNvSpPr/>
          <p:nvPr/>
        </p:nvSpPr>
        <p:spPr>
          <a:xfrm rot="5400000">
            <a:off x="1936482" y="2861156"/>
            <a:ext cx="365125" cy="3102974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F1F875-D93B-4B65-894D-6A52DC401C56}"/>
              </a:ext>
            </a:extLst>
          </p:cNvPr>
          <p:cNvSpPr txBox="1"/>
          <p:nvPr/>
        </p:nvSpPr>
        <p:spPr>
          <a:xfrm>
            <a:off x="1019504" y="4796908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Deceased white men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E7F6AEE-7F39-44BB-B4D5-9A532311F2EF}"/>
              </a:ext>
            </a:extLst>
          </p:cNvPr>
          <p:cNvSpPr txBox="1"/>
          <p:nvPr/>
        </p:nvSpPr>
        <p:spPr>
          <a:xfrm>
            <a:off x="4989881" y="4385181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Most</a:t>
            </a:r>
            <a:r>
              <a:rPr lang="en-US" dirty="0"/>
              <a:t> frequently performed composers from minority groups</a:t>
            </a:r>
          </a:p>
        </p:txBody>
      </p:sp>
      <p:graphicFrame>
        <p:nvGraphicFramePr>
          <p:cNvPr id="1027" name="Table 1027">
            <a:extLst>
              <a:ext uri="{FF2B5EF4-FFF2-40B4-BE49-F238E27FC236}">
                <a16:creationId xmlns:a16="http://schemas.microsoft.com/office/drawing/2014/main" id="{D3EA8F88-F5A3-454B-9773-3ABFD77D1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83728"/>
              </p:ext>
            </p:extLst>
          </p:nvPr>
        </p:nvGraphicFramePr>
        <p:xfrm>
          <a:off x="4642373" y="4855045"/>
          <a:ext cx="6698712" cy="143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4678">
                  <a:extLst>
                    <a:ext uri="{9D8B030D-6E8A-4147-A177-3AD203B41FA5}">
                      <a16:colId xmlns:a16="http://schemas.microsoft.com/office/drawing/2014/main" val="1041729631"/>
                    </a:ext>
                  </a:extLst>
                </a:gridCol>
                <a:gridCol w="1674678">
                  <a:extLst>
                    <a:ext uri="{9D8B030D-6E8A-4147-A177-3AD203B41FA5}">
                      <a16:colId xmlns:a16="http://schemas.microsoft.com/office/drawing/2014/main" val="380840730"/>
                    </a:ext>
                  </a:extLst>
                </a:gridCol>
                <a:gridCol w="1674678">
                  <a:extLst>
                    <a:ext uri="{9D8B030D-6E8A-4147-A177-3AD203B41FA5}">
                      <a16:colId xmlns:a16="http://schemas.microsoft.com/office/drawing/2014/main" val="2056326900"/>
                    </a:ext>
                  </a:extLst>
                </a:gridCol>
                <a:gridCol w="1674678">
                  <a:extLst>
                    <a:ext uri="{9D8B030D-6E8A-4147-A177-3AD203B41FA5}">
                      <a16:colId xmlns:a16="http://schemas.microsoft.com/office/drawing/2014/main" val="3827903574"/>
                    </a:ext>
                  </a:extLst>
                </a:gridCol>
              </a:tblGrid>
              <a:tr h="44073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Composer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Overall ranking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performances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225454"/>
                  </a:ext>
                </a:extLst>
              </a:tr>
              <a:tr h="293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Hispanic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Manuel de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Falla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395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014864"/>
                  </a:ext>
                </a:extLst>
              </a:tr>
              <a:tr h="293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Duke Ellington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332057"/>
                  </a:ext>
                </a:extLst>
              </a:tr>
              <a:tr h="293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Sofia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Gubaidulina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24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EF7-81F3-4A61-9534-47923E6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Can the orchestra program more adventurous repertoire?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B9612-C0B9-4ACE-8C61-66684D431BFD}"/>
              </a:ext>
            </a:extLst>
          </p:cNvPr>
          <p:cNvSpPr/>
          <p:nvPr/>
        </p:nvSpPr>
        <p:spPr>
          <a:xfrm>
            <a:off x="486558" y="919128"/>
            <a:ext cx="11253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Repertoire “traditionalism”: the average “popularity” of composers represented on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“Popularity” of a composer defined as log(total number of performances)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“Highly traditional” programs more likely to contain works by Beethoven, less likely to contain works by Duke Ellington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3627A3-BCB3-48BD-ACC0-983A1B7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9F9FB-FE4D-4CAC-90B5-B0EE408C8AA7}"/>
              </a:ext>
            </a:extLst>
          </p:cNvPr>
          <p:cNvSpPr txBox="1"/>
          <p:nvPr/>
        </p:nvSpPr>
        <p:spPr>
          <a:xfrm>
            <a:off x="569298" y="2209633"/>
            <a:ext cx="537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Subscription concerts are more uniformly “traditional”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06D6C-A6B1-476E-80E1-FA82DA5A09B2}"/>
              </a:ext>
            </a:extLst>
          </p:cNvPr>
          <p:cNvSpPr txBox="1"/>
          <p:nvPr/>
        </p:nvSpPr>
        <p:spPr>
          <a:xfrm>
            <a:off x="6691383" y="2085034"/>
            <a:ext cx="483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Across entire seasons, “traditionalism” is not correlated with high attendance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F1B1BB-6C52-45E4-A8CE-BC6F9AE8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83" y="2731365"/>
            <a:ext cx="4942342" cy="33878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8F741D-C195-4C79-80DB-B25DADDDE532}"/>
              </a:ext>
            </a:extLst>
          </p:cNvPr>
          <p:cNvSpPr txBox="1"/>
          <p:nvPr/>
        </p:nvSpPr>
        <p:spPr>
          <a:xfrm>
            <a:off x="7277100" y="5084169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= 4.2 × 10</a:t>
            </a:r>
            <a:r>
              <a:rPr lang="en-US" sz="1200" baseline="30000" dirty="0">
                <a:solidFill>
                  <a:schemeClr val="bg1"/>
                </a:solidFill>
              </a:rPr>
              <a:t>-4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 = 0.9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94A66-EC6E-4F21-A2DC-EB97B330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7" y="2731365"/>
            <a:ext cx="5017780" cy="33855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B029715-C871-46A8-BEDC-C20A85C3848A}"/>
              </a:ext>
            </a:extLst>
          </p:cNvPr>
          <p:cNvSpPr txBox="1"/>
          <p:nvPr/>
        </p:nvSpPr>
        <p:spPr>
          <a:xfrm>
            <a:off x="6260157" y="6205354"/>
            <a:ext cx="5804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Attendance data from: </a:t>
            </a:r>
            <a:r>
              <a:rPr lang="en-US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https://nyphil.org/~/media/pdfs/publications/2018-annual-report-v2.pdf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20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33717</TotalTime>
  <Words>376</Words>
  <Application>Microsoft Office PowerPoint</Application>
  <PresentationFormat>Widescreen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Myriad Pro</vt:lpstr>
      <vt:lpstr>Office Theme</vt:lpstr>
      <vt:lpstr>Project: New York Philharmonic Performance History Dashboard</vt:lpstr>
      <vt:lpstr>NY Philharmonic Performance History Archive</vt:lpstr>
      <vt:lpstr>PowerPoint Presentation</vt:lpstr>
      <vt:lpstr>Can the orchestra program more adventurous repertoire?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bts72@cornell.edu</dc:creator>
  <cp:lastModifiedBy>Brian Thomas Schaefer</cp:lastModifiedBy>
  <cp:revision>5983</cp:revision>
  <cp:lastPrinted>2020-04-18T03:09:24Z</cp:lastPrinted>
  <dcterms:created xsi:type="dcterms:W3CDTF">2015-11-01T15:39:45Z</dcterms:created>
  <dcterms:modified xsi:type="dcterms:W3CDTF">2020-07-14T03:14:54Z</dcterms:modified>
</cp:coreProperties>
</file>