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526" r:id="rId2"/>
    <p:sldId id="528" r:id="rId3"/>
    <p:sldId id="529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252F"/>
    <a:srgbClr val="721418"/>
    <a:srgbClr val="11161D"/>
    <a:srgbClr val="3F4F67"/>
    <a:srgbClr val="F0AAAD"/>
    <a:srgbClr val="EAEAF2"/>
    <a:srgbClr val="849FCA"/>
    <a:srgbClr val="5C7FB9"/>
    <a:srgbClr val="5370A0"/>
    <a:srgbClr val="DC8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91766" autoAdjust="0"/>
  </p:normalViewPr>
  <p:slideViewPr>
    <p:cSldViewPr snapToGrid="0" snapToObjects="1">
      <p:cViewPr varScale="1">
        <p:scale>
          <a:sx n="82" d="100"/>
          <a:sy n="82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>
              <a:latin typeface="Myriad Pro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85B36E1-510A-D149-9865-286327019982}" type="datetimeFigureOut">
              <a:rPr lang="en-US" smtClean="0">
                <a:latin typeface="Myriad Pro" charset="0"/>
              </a:rPr>
              <a:t>7/14/2020</a:t>
            </a:fld>
            <a:endParaRPr lang="en-US" dirty="0">
              <a:latin typeface="Myriad Pr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>
              <a:latin typeface="Myriad Pr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202A9A4-041E-6141-9966-0451B601BAA1}" type="slidenum">
              <a:rPr lang="en-US" smtClean="0">
                <a:latin typeface="Myriad Pro" charset="0"/>
              </a:rPr>
              <a:t>‹#›</a:t>
            </a:fld>
            <a:endParaRPr lang="en-US" dirty="0">
              <a:latin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06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Myriad Pro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Myriad Pro" charset="0"/>
              </a:defRPr>
            </a:lvl1pPr>
          </a:lstStyle>
          <a:p>
            <a:fld id="{21993540-3562-DA46-BABF-4E156B60CFB3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Myriad Pro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Myriad Pro" charset="0"/>
              </a:defRPr>
            </a:lvl1pPr>
          </a:lstStyle>
          <a:p>
            <a:fld id="{CC6A6F32-6C00-6349-AD6B-0863A03161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6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this dashboard – enthusiasts will find fun and interesting; the orchestra will find useful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6F32-6C00-6349-AD6B-0863A03161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F13A-DEBD-48CB-A431-187EACE55668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BCA7-AE89-4311-AA14-4B1F6E8625B8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9E0A-3AB5-4301-8DEE-1D1B49B53546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46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8" y="87466"/>
            <a:ext cx="11956212" cy="715617"/>
          </a:xfrm>
        </p:spPr>
        <p:txBody>
          <a:bodyPr>
            <a:normAutofit/>
          </a:bodyPr>
          <a:lstStyle>
            <a:lvl1pPr>
              <a:defRPr sz="4000" b="1"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B2FDE0-9C09-44B1-883E-A8B4FB2F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0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C9DE-D4A2-4081-AF9B-A468C86176EE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8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FB50-C994-478B-8CBC-84105167A605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8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B9C0-8604-4F35-8CE2-51C1103A605C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7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3DFA-0482-4931-B752-4660829BA805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6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9CF7-3BC8-413B-8924-EB3141CBBC40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06AE-A5A5-4224-849A-227E5972363A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8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9736-BC3B-4D95-A5E5-DB10F642F77C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1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3173-CB65-4C37-960A-A610B8A10371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3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EACB1772-8886-4222-A491-941CC59F9B17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9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s.nyphil.org/performancehistory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nyphilarchive/PerformanceHistory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389C-246E-49EF-9188-B7E168E3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New York Philharmonic Performance History Dashboard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0A80B-D05C-4716-826F-075F341F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FDDAC-A9F8-4C32-BAED-0052E88AD7A2}"/>
              </a:ext>
            </a:extLst>
          </p:cNvPr>
          <p:cNvSpPr txBox="1"/>
          <p:nvPr/>
        </p:nvSpPr>
        <p:spPr>
          <a:xfrm>
            <a:off x="1290940" y="775456"/>
            <a:ext cx="960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Interactive, web-based visualization of the history of each piece of music performed by the NY Phil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72A084-8B68-4E03-9F20-0879F69A8688}"/>
              </a:ext>
            </a:extLst>
          </p:cNvPr>
          <p:cNvSpPr/>
          <p:nvPr/>
        </p:nvSpPr>
        <p:spPr>
          <a:xfrm>
            <a:off x="6333941" y="1604682"/>
            <a:ext cx="5620315" cy="447786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Significance &amp; Audience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Encourages interaction from the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 the NY Phil plan diverse repertoire </a:t>
            </a:r>
            <a:r>
              <a:rPr lang="en-US"/>
              <a:t>while maintaining </a:t>
            </a:r>
            <a:r>
              <a:rPr lang="en-US" dirty="0"/>
              <a:t>high concert attendance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Culture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musicologists and historians identify relationships between works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Reveals and quantifies representation of composers over time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EA123-08A9-407E-8575-8F6F7A0524C4}"/>
              </a:ext>
            </a:extLst>
          </p:cNvPr>
          <p:cNvSpPr/>
          <p:nvPr/>
        </p:nvSpPr>
        <p:spPr>
          <a:xfrm>
            <a:off x="1084385" y="5822651"/>
            <a:ext cx="4056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https://github.com/nyphilarchive/PerformanceHistory</a:t>
            </a:r>
            <a:endParaRPr lang="en-US" sz="1200" dirty="0"/>
          </a:p>
          <a:p>
            <a:pPr algn="ctr"/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https://archives.nyphil.org/performancehistory/</a:t>
            </a:r>
            <a:endParaRPr lang="en-US" sz="1200" dirty="0"/>
          </a:p>
          <a:p>
            <a:pPr algn="ctr"/>
            <a:r>
              <a:rPr lang="en-US" sz="1200" dirty="0"/>
              <a:t>(Season) attendance manually extracted from annual reports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385682-05EF-49EE-804B-0851928E0D8A}"/>
              </a:ext>
            </a:extLst>
          </p:cNvPr>
          <p:cNvGrpSpPr/>
          <p:nvPr/>
        </p:nvGrpSpPr>
        <p:grpSpPr>
          <a:xfrm>
            <a:off x="316228" y="1545678"/>
            <a:ext cx="5778495" cy="4126887"/>
            <a:chOff x="316228" y="1683928"/>
            <a:chExt cx="5778495" cy="412688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37B540E-6C8B-4535-B33D-B41E62946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5895" y="2465212"/>
              <a:ext cx="3485691" cy="2606488"/>
            </a:xfrm>
            <a:prstGeom prst="rect">
              <a:avLst/>
            </a:prstGeom>
            <a:ln w="38100">
              <a:solidFill>
                <a:srgbClr val="D2252F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CEC8D3D-FD91-4094-9062-B5F570F3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228" y="2131263"/>
              <a:ext cx="2601650" cy="411772"/>
            </a:xfrm>
            <a:prstGeom prst="rect">
              <a:avLst/>
            </a:prstGeom>
            <a:ln w="28575">
              <a:solidFill>
                <a:srgbClr val="D2252F"/>
              </a:solidFill>
            </a:ln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6F0EFFD-6DF4-4BF9-9F1B-E4DF785C1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55767" y="2131263"/>
              <a:ext cx="2638956" cy="387878"/>
            </a:xfrm>
            <a:prstGeom prst="rect">
              <a:avLst/>
            </a:prstGeom>
            <a:ln w="28575">
              <a:solidFill>
                <a:srgbClr val="D2252F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06D488F-AEB1-4F37-AF72-627459C6B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15740" y="4291270"/>
              <a:ext cx="2603786" cy="1109213"/>
            </a:xfrm>
            <a:prstGeom prst="rect">
              <a:avLst/>
            </a:prstGeom>
            <a:ln w="28575">
              <a:solidFill>
                <a:srgbClr val="D2252F"/>
              </a:solidFill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F2C5756-4F44-49D2-BB2B-B31344ED4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797" t="32334" r="30074" b="62900"/>
            <a:stretch/>
          </p:blipFill>
          <p:spPr>
            <a:xfrm>
              <a:off x="351397" y="4629961"/>
              <a:ext cx="2566481" cy="567009"/>
            </a:xfrm>
            <a:prstGeom prst="rect">
              <a:avLst/>
            </a:prstGeom>
            <a:ln w="28575">
              <a:solidFill>
                <a:srgbClr val="D2252F"/>
              </a:solidFill>
            </a:ln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247EF9-8BD1-4F7F-815B-8D6334208AB9}"/>
                </a:ext>
              </a:extLst>
            </p:cNvPr>
            <p:cNvSpPr txBox="1"/>
            <p:nvPr/>
          </p:nvSpPr>
          <p:spPr>
            <a:xfrm>
              <a:off x="809395" y="1683928"/>
              <a:ext cx="1352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&amp; Date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1828E6-6482-455A-8BF7-A7459D5C11F7}"/>
                </a:ext>
              </a:extLst>
            </p:cNvPr>
            <p:cNvSpPr txBox="1"/>
            <p:nvPr/>
          </p:nvSpPr>
          <p:spPr>
            <a:xfrm>
              <a:off x="4379752" y="1684774"/>
              <a:ext cx="790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Venue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189295-F405-4A9E-9831-879DAE5EBF05}"/>
                </a:ext>
              </a:extLst>
            </p:cNvPr>
            <p:cNvSpPr txBox="1"/>
            <p:nvPr/>
          </p:nvSpPr>
          <p:spPr>
            <a:xfrm>
              <a:off x="3466757" y="5441483"/>
              <a:ext cx="239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Conductor &amp; Soloists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3BE94C-3A6A-4A01-88E3-2CCA7B91BD88}"/>
                </a:ext>
              </a:extLst>
            </p:cNvPr>
            <p:cNvSpPr txBox="1"/>
            <p:nvPr/>
          </p:nvSpPr>
          <p:spPr>
            <a:xfrm>
              <a:off x="680754" y="5431264"/>
              <a:ext cx="1907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Works/composers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19B37BE-F48D-4945-BD4D-972F6564FA2F}"/>
              </a:ext>
            </a:extLst>
          </p:cNvPr>
          <p:cNvSpPr txBox="1"/>
          <p:nvPr/>
        </p:nvSpPr>
        <p:spPr>
          <a:xfrm>
            <a:off x="11897711" y="646898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3048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B541-139B-4FEC-9CC1-2454E810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kind of information can we obtain?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7801A-1755-41C7-BDFF-62A32DD0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7B1E4-3549-4AEB-8546-B031B6FC68FB}"/>
              </a:ext>
            </a:extLst>
          </p:cNvPr>
          <p:cNvSpPr txBox="1"/>
          <p:nvPr/>
        </p:nvSpPr>
        <p:spPr>
          <a:xfrm>
            <a:off x="1527170" y="955545"/>
            <a:ext cx="187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performed composers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4D36F6-6F19-46C9-A54A-F5DEF6E0B2D9}"/>
              </a:ext>
            </a:extLst>
          </p:cNvPr>
          <p:cNvGrpSpPr/>
          <p:nvPr/>
        </p:nvGrpSpPr>
        <p:grpSpPr>
          <a:xfrm>
            <a:off x="6736579" y="1155611"/>
            <a:ext cx="4697465" cy="4449066"/>
            <a:chOff x="6260403" y="278806"/>
            <a:chExt cx="4697465" cy="4449066"/>
          </a:xfrm>
        </p:grpSpPr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0C60185-F37F-41A1-8A28-B53700B2E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0403" y="1324674"/>
              <a:ext cx="4697465" cy="3403198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C5FD0E-5242-4C31-BC20-9585D82319AB}"/>
                </a:ext>
              </a:extLst>
            </p:cNvPr>
            <p:cNvGrpSpPr/>
            <p:nvPr/>
          </p:nvGrpSpPr>
          <p:grpSpPr>
            <a:xfrm>
              <a:off x="6456800" y="278806"/>
              <a:ext cx="4497240" cy="3894914"/>
              <a:chOff x="6927716" y="-114938"/>
              <a:chExt cx="4497240" cy="389491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93478C-8A5A-4B4B-9B1A-E5B381B92D79}"/>
                  </a:ext>
                </a:extLst>
              </p:cNvPr>
              <p:cNvSpPr txBox="1"/>
              <p:nvPr/>
            </p:nvSpPr>
            <p:spPr>
              <a:xfrm>
                <a:off x="6927716" y="-114938"/>
                <a:ext cx="4497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As conductor, Leonard Bernstein popularized the works of Mahler… alongside his own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37A101-D025-4821-94BA-D5756B06DE1A}"/>
                  </a:ext>
                </a:extLst>
              </p:cNvPr>
              <p:cNvSpPr txBox="1"/>
              <p:nvPr/>
            </p:nvSpPr>
            <p:spPr>
              <a:xfrm>
                <a:off x="9176336" y="3349089"/>
                <a:ext cx="1663215" cy="430887"/>
              </a:xfrm>
              <a:prstGeom prst="rect">
                <a:avLst/>
              </a:prstGeom>
              <a:solidFill>
                <a:srgbClr val="EAEAF2">
                  <a:alpha val="5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1958: Leonard Bernstein becomes Music Director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50AD7F9-DFE4-4361-8E67-A5A86F87C5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01542" y="3349089"/>
                <a:ext cx="442891" cy="20477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71EC80-73DB-4FFB-B019-17AD9A00B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3" y="2217966"/>
            <a:ext cx="4387516" cy="332435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E6F66D-6606-4A71-A529-0CCF50A2B9B5}"/>
              </a:ext>
            </a:extLst>
          </p:cNvPr>
          <p:cNvCxnSpPr>
            <a:cxnSpLocks/>
          </p:cNvCxnSpPr>
          <p:nvPr/>
        </p:nvCxnSpPr>
        <p:spPr>
          <a:xfrm>
            <a:off x="6095362" y="912545"/>
            <a:ext cx="1276" cy="5427869"/>
          </a:xfrm>
          <a:prstGeom prst="line">
            <a:avLst/>
          </a:prstGeom>
          <a:ln w="571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49DCF9-88AA-4953-9736-2F208D67B352}"/>
              </a:ext>
            </a:extLst>
          </p:cNvPr>
          <p:cNvCxnSpPr>
            <a:cxnSpLocks/>
          </p:cNvCxnSpPr>
          <p:nvPr/>
        </p:nvCxnSpPr>
        <p:spPr>
          <a:xfrm>
            <a:off x="3696277" y="3262206"/>
            <a:ext cx="128336" cy="1164993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9CB319-CB07-42D3-AE8E-55720C2C060C}"/>
              </a:ext>
            </a:extLst>
          </p:cNvPr>
          <p:cNvCxnSpPr>
            <a:cxnSpLocks/>
          </p:cNvCxnSpPr>
          <p:nvPr/>
        </p:nvCxnSpPr>
        <p:spPr>
          <a:xfrm>
            <a:off x="4292240" y="3970352"/>
            <a:ext cx="18613" cy="592544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19B28D-71A4-4E73-99F3-A9122523481C}"/>
              </a:ext>
            </a:extLst>
          </p:cNvPr>
          <p:cNvCxnSpPr>
            <a:cxnSpLocks/>
          </p:cNvCxnSpPr>
          <p:nvPr/>
        </p:nvCxnSpPr>
        <p:spPr>
          <a:xfrm>
            <a:off x="4697796" y="3334952"/>
            <a:ext cx="57892" cy="1244647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6FD6B7-34BA-47BF-A94A-89E680823ACE}"/>
              </a:ext>
            </a:extLst>
          </p:cNvPr>
          <p:cNvSpPr txBox="1"/>
          <p:nvPr/>
        </p:nvSpPr>
        <p:spPr>
          <a:xfrm>
            <a:off x="3186718" y="955545"/>
            <a:ext cx="233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performed minority composers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1F8BB8-4C76-4857-81A1-E66920DAB228}"/>
              </a:ext>
            </a:extLst>
          </p:cNvPr>
          <p:cNvSpPr txBox="1"/>
          <p:nvPr/>
        </p:nvSpPr>
        <p:spPr>
          <a:xfrm>
            <a:off x="2916071" y="2856969"/>
            <a:ext cx="121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Hispanic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77F843-B269-444E-A690-8E174BC25631}"/>
              </a:ext>
            </a:extLst>
          </p:cNvPr>
          <p:cNvSpPr txBox="1"/>
          <p:nvPr/>
        </p:nvSpPr>
        <p:spPr>
          <a:xfrm>
            <a:off x="3744524" y="3579283"/>
            <a:ext cx="96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5D4311-90AE-445B-8812-C23DEABB1101}"/>
              </a:ext>
            </a:extLst>
          </p:cNvPr>
          <p:cNvSpPr txBox="1"/>
          <p:nvPr/>
        </p:nvSpPr>
        <p:spPr>
          <a:xfrm>
            <a:off x="4216337" y="2889389"/>
            <a:ext cx="96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Female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B0888DA2-9949-476A-897F-454B40B16FC4}"/>
              </a:ext>
            </a:extLst>
          </p:cNvPr>
          <p:cNvSpPr/>
          <p:nvPr/>
        </p:nvSpPr>
        <p:spPr>
          <a:xfrm rot="5400000" flipH="1">
            <a:off x="4217691" y="1242767"/>
            <a:ext cx="268848" cy="1311677"/>
          </a:xfrm>
          <a:prstGeom prst="rightBrace">
            <a:avLst/>
          </a:prstGeom>
          <a:ln w="1905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4A91963E-3F8E-4F64-ADC5-37D7F11E9941}"/>
              </a:ext>
            </a:extLst>
          </p:cNvPr>
          <p:cNvSpPr/>
          <p:nvPr/>
        </p:nvSpPr>
        <p:spPr>
          <a:xfrm rot="5400000" flipH="1">
            <a:off x="2328782" y="796406"/>
            <a:ext cx="268848" cy="2187836"/>
          </a:xfrm>
          <a:prstGeom prst="rightBrace">
            <a:avLst/>
          </a:prstGeom>
          <a:ln w="1905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6897B6-5FB3-4F02-B54D-BC8FAA743266}"/>
              </a:ext>
            </a:extLst>
          </p:cNvPr>
          <p:cNvSpPr txBox="1"/>
          <p:nvPr/>
        </p:nvSpPr>
        <p:spPr>
          <a:xfrm>
            <a:off x="11897711" y="646898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3051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3A2A-8884-4593-B81C-3E2E7659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Does the orchestra need to program “safe” repertoire?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57305-D957-4667-9B91-12F08034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Data Incubator Finalist Interview – Brian Schaefer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2E457-1174-4277-AF9D-33006DBA8857}"/>
              </a:ext>
            </a:extLst>
          </p:cNvPr>
          <p:cNvSpPr txBox="1"/>
          <p:nvPr/>
        </p:nvSpPr>
        <p:spPr>
          <a:xfrm>
            <a:off x="569298" y="2209633"/>
            <a:ext cx="537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Subscription concerts are more uniformly “traditional”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D4FDF2-2CF0-40DB-8BA8-B6B01D488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17" y="2720479"/>
            <a:ext cx="5017780" cy="33855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278DAA-770D-4C8F-8BF0-FB99E958EE7B}"/>
              </a:ext>
            </a:extLst>
          </p:cNvPr>
          <p:cNvSpPr/>
          <p:nvPr/>
        </p:nvSpPr>
        <p:spPr>
          <a:xfrm>
            <a:off x="486558" y="919128"/>
            <a:ext cx="11253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Define “traditionalism” metric: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“popularity” of composers represented on a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“Popularity” = log(total number of performances)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6994B-4042-4129-AD6B-CE50F8A2A073}"/>
              </a:ext>
            </a:extLst>
          </p:cNvPr>
          <p:cNvSpPr txBox="1"/>
          <p:nvPr/>
        </p:nvSpPr>
        <p:spPr>
          <a:xfrm>
            <a:off x="6439847" y="933621"/>
            <a:ext cx="2919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“Traditional”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Beethoven – Piano Concerto No.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Brahms – Symphony No.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B8AFD4-E7C6-4F2E-8717-2FFC6ACA367F}"/>
              </a:ext>
            </a:extLst>
          </p:cNvPr>
          <p:cNvSpPr/>
          <p:nvPr/>
        </p:nvSpPr>
        <p:spPr>
          <a:xfrm>
            <a:off x="9120231" y="731376"/>
            <a:ext cx="31747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ctr"/>
            <a:r>
              <a:rPr lang="en-US" sz="1200" u="sng" dirty="0"/>
              <a:t>“Non-traditional”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Ellington – Black, Brown, &amp; Beige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 </a:t>
            </a:r>
            <a:r>
              <a:rPr lang="en-US" sz="1200" dirty="0" err="1"/>
              <a:t>Falla</a:t>
            </a:r>
            <a:r>
              <a:rPr lang="en-US" sz="1200" dirty="0"/>
              <a:t> – El Amor Brujo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EA715-744C-466D-A2ED-A5376DF39CAB}"/>
              </a:ext>
            </a:extLst>
          </p:cNvPr>
          <p:cNvSpPr txBox="1"/>
          <p:nvPr/>
        </p:nvSpPr>
        <p:spPr>
          <a:xfrm>
            <a:off x="6691383" y="2085034"/>
            <a:ext cx="483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correlation between “traditionalism” and attendance for each season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7D171-1304-4C9B-8CDD-8C148EBA9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383" y="2731365"/>
            <a:ext cx="4942342" cy="33878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186281-7C5A-4B74-A554-1361596255DD}"/>
              </a:ext>
            </a:extLst>
          </p:cNvPr>
          <p:cNvSpPr txBox="1"/>
          <p:nvPr/>
        </p:nvSpPr>
        <p:spPr>
          <a:xfrm>
            <a:off x="7277100" y="5084169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</a:t>
            </a:r>
            <a:r>
              <a:rPr lang="en-US" sz="1200" baseline="30000" dirty="0">
                <a:solidFill>
                  <a:schemeClr val="bg1"/>
                </a:solidFill>
              </a:rPr>
              <a:t>2</a:t>
            </a:r>
            <a:r>
              <a:rPr lang="en-US" sz="1200" dirty="0">
                <a:solidFill>
                  <a:schemeClr val="bg1"/>
                </a:solidFill>
              </a:rPr>
              <a:t> = 4.2 × 10</a:t>
            </a:r>
            <a:r>
              <a:rPr lang="en-US" sz="1200" baseline="30000" dirty="0">
                <a:solidFill>
                  <a:schemeClr val="bg1"/>
                </a:solidFill>
              </a:rPr>
              <a:t>-4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p = 0.9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9440A9-C6A3-4466-8AE4-EFEC6F614C91}"/>
              </a:ext>
            </a:extLst>
          </p:cNvPr>
          <p:cNvSpPr txBox="1"/>
          <p:nvPr/>
        </p:nvSpPr>
        <p:spPr>
          <a:xfrm>
            <a:off x="11897711" y="646898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7275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33937</TotalTime>
  <Words>288</Words>
  <Application>Microsoft Office PowerPoint</Application>
  <PresentationFormat>Widescreen</PresentationFormat>
  <Paragraphs>53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Myriad Pro</vt:lpstr>
      <vt:lpstr>Office Theme</vt:lpstr>
      <vt:lpstr>New York Philharmonic Performance History Dashboard</vt:lpstr>
      <vt:lpstr>What kind of information can we obtain?</vt:lpstr>
      <vt:lpstr>Does the orchestra need to program “safe” repertoire?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bts72@cornell.edu</dc:creator>
  <cp:lastModifiedBy>Brian Thomas Schaefer</cp:lastModifiedBy>
  <cp:revision>6041</cp:revision>
  <cp:lastPrinted>2020-07-15T01:56:08Z</cp:lastPrinted>
  <dcterms:created xsi:type="dcterms:W3CDTF">2015-11-01T15:39:45Z</dcterms:created>
  <dcterms:modified xsi:type="dcterms:W3CDTF">2020-07-15T03:32:39Z</dcterms:modified>
</cp:coreProperties>
</file>