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71" r:id="rId12"/>
    <p:sldId id="273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4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7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019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87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5973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79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9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2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7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4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8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4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7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3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0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68110" y="3151900"/>
            <a:ext cx="7772400" cy="1470025"/>
          </a:xfrm>
        </p:spPr>
        <p:txBody>
          <a:bodyPr>
            <a:noAutofit/>
          </a:bodyPr>
          <a:lstStyle/>
          <a:p>
            <a:r>
              <a:rPr sz="4000" dirty="0" err="1"/>
              <a:t>Програмна</a:t>
            </a:r>
            <a:r>
              <a:rPr sz="4000" dirty="0"/>
              <a:t> </a:t>
            </a:r>
            <a:r>
              <a:rPr sz="4000" dirty="0" err="1"/>
              <a:t>система</a:t>
            </a:r>
            <a:r>
              <a:rPr sz="4000" dirty="0"/>
              <a:t> </a:t>
            </a:r>
            <a:r>
              <a:rPr sz="4000" dirty="0" err="1"/>
              <a:t>для</a:t>
            </a:r>
            <a:r>
              <a:rPr sz="4000" dirty="0"/>
              <a:t> </a:t>
            </a:r>
            <a:r>
              <a:rPr sz="4000" dirty="0" err="1"/>
              <a:t>реалізації</a:t>
            </a:r>
            <a:r>
              <a:rPr sz="4000" dirty="0"/>
              <a:t> </a:t>
            </a:r>
            <a:r>
              <a:rPr sz="4000" dirty="0" err="1"/>
              <a:t>параметричного</a:t>
            </a:r>
            <a:r>
              <a:rPr sz="4000" dirty="0"/>
              <a:t> </a:t>
            </a:r>
            <a:r>
              <a:rPr sz="4000" dirty="0" err="1"/>
              <a:t>пошуку</a:t>
            </a:r>
            <a:endParaRPr sz="4000" dirty="0"/>
          </a:p>
          <a:p>
            <a:r>
              <a:rPr sz="4000" dirty="0" err="1"/>
              <a:t>партнерів</a:t>
            </a:r>
            <a:r>
              <a:rPr sz="4000" dirty="0"/>
              <a:t> </a:t>
            </a:r>
            <a:r>
              <a:rPr sz="4000" dirty="0" err="1"/>
              <a:t>для</a:t>
            </a:r>
            <a:r>
              <a:rPr sz="4000" dirty="0"/>
              <a:t> </a:t>
            </a:r>
            <a:r>
              <a:rPr sz="4000" dirty="0" err="1"/>
              <a:t>домашніх</a:t>
            </a:r>
            <a:r>
              <a:rPr sz="4000" dirty="0"/>
              <a:t> </a:t>
            </a:r>
            <a:r>
              <a:rPr sz="4000" dirty="0" err="1"/>
              <a:t>улюбленців</a:t>
            </a:r>
            <a:endParaRPr sz="4000" dirty="0"/>
          </a:p>
          <a:p>
            <a:r>
              <a:rPr sz="4000" dirty="0"/>
              <a:t>(</a:t>
            </a:r>
            <a:r>
              <a:rPr lang="uk-UA" sz="4000" dirty="0"/>
              <a:t>Контроль якості програмної системи</a:t>
            </a:r>
            <a:r>
              <a:rPr sz="4000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549539"/>
            <a:ext cx="5826719" cy="1096899"/>
          </a:xfrm>
        </p:spPr>
        <p:txBody>
          <a:bodyPr>
            <a:normAutofit/>
          </a:bodyPr>
          <a:lstStyle/>
          <a:p>
            <a:r>
              <a:rPr dirty="0" err="1"/>
              <a:t>Виконав</a:t>
            </a:r>
            <a:r>
              <a:rPr dirty="0"/>
              <a:t>: </a:t>
            </a:r>
            <a:r>
              <a:rPr dirty="0" err="1"/>
              <a:t>ст</a:t>
            </a:r>
            <a:r>
              <a:rPr dirty="0"/>
              <a:t>. </a:t>
            </a:r>
            <a:r>
              <a:rPr dirty="0" err="1"/>
              <a:t>гр</a:t>
            </a:r>
            <a:r>
              <a:rPr dirty="0"/>
              <a:t>. ПЗПІ-21-11</a:t>
            </a:r>
            <a:br>
              <a:rPr lang="uk-UA" dirty="0"/>
            </a:br>
            <a:r>
              <a:rPr dirty="0"/>
              <a:t> </a:t>
            </a:r>
            <a:r>
              <a:rPr lang="uk-UA" dirty="0"/>
              <a:t>Омельченко В. В</a:t>
            </a:r>
            <a:r>
              <a:rPr dirty="0"/>
              <a:t>.</a:t>
            </a:r>
          </a:p>
          <a:p>
            <a:r>
              <a:rPr dirty="0" err="1"/>
              <a:t>Керівник</a:t>
            </a:r>
            <a:r>
              <a:rPr dirty="0"/>
              <a:t>: </a:t>
            </a:r>
            <a:r>
              <a:rPr lang="uk-UA" dirty="0" err="1"/>
              <a:t>Саманцов</a:t>
            </a:r>
            <a:r>
              <a:rPr lang="uk-UA" dirty="0"/>
              <a:t> Олександр Олександрович</a:t>
            </a:r>
            <a:endParaRPr dirty="0"/>
          </a:p>
        </p:txBody>
      </p:sp>
      <p:pic>
        <p:nvPicPr>
          <p:cNvPr id="4" name="Google Shape;142;p18">
            <a:extLst>
              <a:ext uri="{FF2B5EF4-FFF2-40B4-BE49-F238E27FC236}">
                <a16:creationId xmlns:a16="http://schemas.microsoft.com/office/drawing/2014/main" id="{BB202253-143A-412E-B081-2316375E862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DC787-A68A-4BE9-ABB1-49B97F52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Візуалізація</a:t>
            </a:r>
            <a:r>
              <a:rPr lang="ru-RU" dirty="0"/>
              <a:t> </a:t>
            </a:r>
            <a:r>
              <a:rPr lang="ru-RU" dirty="0" err="1"/>
              <a:t>процесу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endParaRPr lang="ru-RU" dirty="0"/>
          </a:p>
        </p:txBody>
      </p:sp>
      <p:pic>
        <p:nvPicPr>
          <p:cNvPr id="8" name="Google Shape;142;p18">
            <a:extLst>
              <a:ext uri="{FF2B5EF4-FFF2-40B4-BE49-F238E27FC236}">
                <a16:creationId xmlns:a16="http://schemas.microsoft.com/office/drawing/2014/main" id="{C5824E94-3E28-4501-9B7B-96AB0818F82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A7A36C-4628-433C-A20A-B3718AEB4265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r>
              <a:rPr lang="uk-UA" sz="1400" dirty="0"/>
              <a:t>0</a:t>
            </a:r>
            <a:endParaRPr lang="ru-RU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6A0886-35A9-E98E-0D0E-845112459DF9}"/>
              </a:ext>
            </a:extLst>
          </p:cNvPr>
          <p:cNvSpPr txBox="1"/>
          <p:nvPr/>
        </p:nvSpPr>
        <p:spPr>
          <a:xfrm rot="10800000" flipV="1">
            <a:off x="1750394" y="5422783"/>
            <a:ext cx="4805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Decision</a:t>
            </a:r>
            <a:r>
              <a:rPr lang="de-DE" b="1" dirty="0"/>
              <a:t> </a:t>
            </a:r>
            <a:r>
              <a:rPr lang="de-DE" b="1" dirty="0" err="1"/>
              <a:t>Tree</a:t>
            </a:r>
            <a:r>
              <a:rPr lang="de-DE" b="1" dirty="0"/>
              <a:t>:</a:t>
            </a:r>
            <a:r>
              <a:rPr lang="de-DE" dirty="0"/>
              <a:t> </a:t>
            </a:r>
            <a:r>
              <a:rPr lang="ru-RU" dirty="0" err="1"/>
              <a:t>відображає</a:t>
            </a:r>
            <a:r>
              <a:rPr lang="ru-RU" dirty="0"/>
              <a:t> </a:t>
            </a:r>
            <a:r>
              <a:rPr lang="ru-RU" dirty="0" err="1"/>
              <a:t>логіку</a:t>
            </a:r>
            <a:r>
              <a:rPr lang="ru-RU" dirty="0"/>
              <a:t>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помилок</a:t>
            </a:r>
            <a:r>
              <a:rPr lang="ru-RU" dirty="0"/>
              <a:t> при </a:t>
            </a:r>
            <a:r>
              <a:rPr lang="ru-RU" dirty="0" err="1"/>
              <a:t>реєстрації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 (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неправильний</a:t>
            </a:r>
            <a:r>
              <a:rPr lang="ru-RU" dirty="0"/>
              <a:t> </a:t>
            </a:r>
            <a:r>
              <a:rPr lang="de-DE" dirty="0"/>
              <a:t>email, </a:t>
            </a:r>
            <a:r>
              <a:rPr lang="ru-RU" dirty="0" err="1"/>
              <a:t>порожні</a:t>
            </a:r>
            <a:r>
              <a:rPr lang="ru-RU" dirty="0"/>
              <a:t> поля, </a:t>
            </a:r>
            <a:r>
              <a:rPr lang="ru-RU" dirty="0" err="1"/>
              <a:t>невалідний</a:t>
            </a:r>
            <a:r>
              <a:rPr lang="ru-RU" dirty="0"/>
              <a:t> пароль).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C2812F2-9AB4-E1AC-26D5-AAD71A55B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74" y="2251855"/>
            <a:ext cx="7463443" cy="23542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560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DC787-A68A-4BE9-ABB1-49B97F52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Візуалізація</a:t>
            </a:r>
            <a:r>
              <a:rPr lang="ru-RU" dirty="0"/>
              <a:t> </a:t>
            </a:r>
            <a:r>
              <a:rPr lang="ru-RU" dirty="0" err="1"/>
              <a:t>процесу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endParaRPr lang="ru-RU" dirty="0"/>
          </a:p>
        </p:txBody>
      </p:sp>
      <p:pic>
        <p:nvPicPr>
          <p:cNvPr id="8" name="Google Shape;142;p18">
            <a:extLst>
              <a:ext uri="{FF2B5EF4-FFF2-40B4-BE49-F238E27FC236}">
                <a16:creationId xmlns:a16="http://schemas.microsoft.com/office/drawing/2014/main" id="{C5824E94-3E28-4501-9B7B-96AB0818F82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A7A36C-4628-433C-A20A-B3718AEB4265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r>
              <a:rPr lang="uk-UA" sz="1400" dirty="0"/>
              <a:t>1</a:t>
            </a:r>
            <a:endParaRPr lang="ru-RU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6A0886-35A9-E98E-0D0E-845112459DF9}"/>
              </a:ext>
            </a:extLst>
          </p:cNvPr>
          <p:cNvSpPr txBox="1"/>
          <p:nvPr/>
        </p:nvSpPr>
        <p:spPr>
          <a:xfrm rot="10800000" flipV="1">
            <a:off x="1750394" y="5284284"/>
            <a:ext cx="48052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Карта </a:t>
            </a:r>
            <a:r>
              <a:rPr lang="ru-RU" b="1" dirty="0" err="1"/>
              <a:t>покриття</a:t>
            </a:r>
            <a:r>
              <a:rPr lang="ru-RU" b="1" dirty="0"/>
              <a:t> тестами (</a:t>
            </a:r>
            <a:r>
              <a:rPr lang="de-DE" b="1" dirty="0" err="1"/>
              <a:t>coverage</a:t>
            </a:r>
            <a:r>
              <a:rPr lang="de-DE" b="1" dirty="0"/>
              <a:t> </a:t>
            </a:r>
            <a:r>
              <a:rPr lang="de-DE" b="1" dirty="0" err="1"/>
              <a:t>map</a:t>
            </a:r>
            <a:r>
              <a:rPr lang="de-DE" b="1" dirty="0"/>
              <a:t>):</a:t>
            </a:r>
            <a:r>
              <a:rPr lang="de-DE" dirty="0"/>
              <a:t> </a:t>
            </a:r>
            <a:r>
              <a:rPr lang="ru-RU" dirty="0" err="1"/>
              <a:t>візуально</a:t>
            </a:r>
            <a:r>
              <a:rPr lang="ru-RU" dirty="0"/>
              <a:t> </a:t>
            </a:r>
            <a:r>
              <a:rPr lang="ru-RU" dirty="0" err="1"/>
              <a:t>фіксує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функціональні</a:t>
            </a:r>
            <a:r>
              <a:rPr lang="ru-RU" dirty="0"/>
              <a:t> блоки </a:t>
            </a:r>
            <a:r>
              <a:rPr lang="de-DE" dirty="0"/>
              <a:t>SPA (</a:t>
            </a:r>
            <a:r>
              <a:rPr lang="ru-RU" dirty="0" err="1"/>
              <a:t>логін</a:t>
            </a:r>
            <a:r>
              <a:rPr lang="ru-RU" dirty="0"/>
              <a:t>, </a:t>
            </a:r>
            <a:r>
              <a:rPr lang="ru-RU" dirty="0" err="1"/>
              <a:t>профіль</a:t>
            </a:r>
            <a:r>
              <a:rPr lang="ru-RU" dirty="0"/>
              <a:t>, </a:t>
            </a:r>
            <a:r>
              <a:rPr lang="ru-RU" dirty="0" err="1"/>
              <a:t>анкети</a:t>
            </a:r>
            <a:r>
              <a:rPr lang="ru-RU" dirty="0"/>
              <a:t>, чат, галерея, </a:t>
            </a:r>
            <a:r>
              <a:rPr lang="ru-RU" dirty="0" err="1"/>
              <a:t>локалізація</a:t>
            </a:r>
            <a:r>
              <a:rPr lang="ru-RU" dirty="0"/>
              <a:t>) </a:t>
            </a:r>
            <a:r>
              <a:rPr lang="ru-RU" dirty="0" err="1"/>
              <a:t>охоплені</a:t>
            </a:r>
            <a:r>
              <a:rPr lang="ru-RU" dirty="0"/>
              <a:t> </a:t>
            </a:r>
            <a:r>
              <a:rPr lang="de-DE" dirty="0" err="1"/>
              <a:t>unit</a:t>
            </a:r>
            <a:r>
              <a:rPr lang="de-DE" dirty="0"/>
              <a:t>-, </a:t>
            </a:r>
            <a:r>
              <a:rPr lang="ru-RU" dirty="0" err="1"/>
              <a:t>інтеграційними</a:t>
            </a:r>
            <a:r>
              <a:rPr lang="ru-RU" dirty="0"/>
              <a:t> та </a:t>
            </a:r>
            <a:r>
              <a:rPr lang="de-DE" dirty="0"/>
              <a:t>e2e-</a:t>
            </a:r>
            <a:r>
              <a:rPr lang="ru-RU" dirty="0"/>
              <a:t>тестами.</a:t>
            </a:r>
          </a:p>
        </p:txBody>
      </p:sp>
      <p:pic>
        <p:nvPicPr>
          <p:cNvPr id="4" name="Рисунок 3" descr="PlantUML diagram">
            <a:extLst>
              <a:ext uri="{FF2B5EF4-FFF2-40B4-BE49-F238E27FC236}">
                <a16:creationId xmlns:a16="http://schemas.microsoft.com/office/drawing/2014/main" id="{A73A24C1-D196-3D2D-6405-72B5FB8B0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163" y="1661179"/>
            <a:ext cx="2765822" cy="35356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445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DC787-A68A-4BE9-ABB1-49B97F52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" dirty="0"/>
              <a:t>Тези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AE2F27-F95A-4C9A-BC0A-171BF6363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29" y="1413933"/>
            <a:ext cx="1885640" cy="26624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0A7612-C6FF-46C1-839A-62DFD4155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177" y="1387178"/>
            <a:ext cx="1885912" cy="265241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CB3014-B440-4196-AE53-567640F2F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297" y="1469063"/>
            <a:ext cx="1885912" cy="260731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D247D9-E444-490D-8ECA-715D53E8B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9853" y="3960032"/>
            <a:ext cx="2620800" cy="2676670"/>
          </a:xfrm>
          <a:prstGeom prst="rect">
            <a:avLst/>
          </a:prstGeom>
        </p:spPr>
      </p:pic>
      <p:pic>
        <p:nvPicPr>
          <p:cNvPr id="8" name="Google Shape;142;p18">
            <a:extLst>
              <a:ext uri="{FF2B5EF4-FFF2-40B4-BE49-F238E27FC236}">
                <a16:creationId xmlns:a16="http://schemas.microsoft.com/office/drawing/2014/main" id="{C5824E94-3E28-4501-9B7B-96AB0818F82D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A7A36C-4628-433C-A20A-B3718AEB4265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r>
              <a:rPr lang="uk-UA" sz="1400" dirty="0"/>
              <a:t>2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529757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4AEF1-D550-432A-92A9-C5C421C5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" dirty="0"/>
              <a:t>Підсумки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CE00E8-7A4B-4D29-8B2A-C71181286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398590"/>
            <a:ext cx="6347714" cy="4304626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/>
              <a:t>Розроблена</a:t>
            </a:r>
            <a:r>
              <a:rPr lang="ru-RU" dirty="0"/>
              <a:t> та </a:t>
            </a:r>
            <a:r>
              <a:rPr lang="ru-RU" dirty="0" err="1"/>
              <a:t>впроваджена</a:t>
            </a:r>
            <a:r>
              <a:rPr lang="ru-RU" dirty="0"/>
              <a:t> комплексна </a:t>
            </a:r>
            <a:r>
              <a:rPr lang="ru-RU" dirty="0" err="1"/>
              <a:t>стратегія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de-DE" dirty="0"/>
              <a:t>SPA-</a:t>
            </a:r>
            <a:r>
              <a:rPr lang="ru-RU" dirty="0" err="1"/>
              <a:t>клієнта</a:t>
            </a:r>
            <a:r>
              <a:rPr lang="ru-RU" dirty="0"/>
              <a:t> </a:t>
            </a:r>
            <a:r>
              <a:rPr lang="de-DE" dirty="0" err="1"/>
              <a:t>PetBreedingApp</a:t>
            </a:r>
            <a:r>
              <a:rPr lang="de-DE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охоплює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ключові</a:t>
            </a:r>
            <a:r>
              <a:rPr lang="ru-RU" dirty="0"/>
              <a:t> </a:t>
            </a:r>
            <a:r>
              <a:rPr lang="ru-RU" dirty="0" err="1"/>
              <a:t>сценарії</a:t>
            </a:r>
            <a:r>
              <a:rPr lang="ru-RU" dirty="0"/>
              <a:t> </a:t>
            </a:r>
            <a:r>
              <a:rPr lang="ru-RU" dirty="0" err="1"/>
              <a:t>користувацької</a:t>
            </a:r>
            <a:r>
              <a:rPr lang="ru-RU" dirty="0"/>
              <a:t> </a:t>
            </a:r>
            <a:r>
              <a:rPr lang="ru-RU" dirty="0" err="1"/>
              <a:t>взаємодії</a:t>
            </a:r>
            <a:r>
              <a:rPr lang="ru-RU" dirty="0"/>
              <a:t>.</a:t>
            </a:r>
          </a:p>
          <a:p>
            <a:r>
              <a:rPr lang="ru-RU" dirty="0" err="1"/>
              <a:t>Застосовано</a:t>
            </a:r>
            <a:r>
              <a:rPr lang="ru-RU" dirty="0"/>
              <a:t> </a:t>
            </a:r>
            <a:r>
              <a:rPr lang="ru-RU" dirty="0" err="1"/>
              <a:t>сучасні</a:t>
            </a:r>
            <a:r>
              <a:rPr lang="ru-RU" dirty="0"/>
              <a:t> </a:t>
            </a:r>
            <a:r>
              <a:rPr lang="ru-RU" dirty="0" err="1"/>
              <a:t>підходи</a:t>
            </a:r>
            <a:r>
              <a:rPr lang="ru-RU" dirty="0"/>
              <a:t> до </a:t>
            </a:r>
            <a:r>
              <a:rPr lang="de-DE" dirty="0" err="1"/>
              <a:t>unit</a:t>
            </a:r>
            <a:r>
              <a:rPr lang="de-DE" dirty="0"/>
              <a:t>-, </a:t>
            </a:r>
            <a:r>
              <a:rPr lang="ru-RU" dirty="0" err="1"/>
              <a:t>інтеграційного</a:t>
            </a:r>
            <a:r>
              <a:rPr lang="ru-RU" dirty="0"/>
              <a:t> та </a:t>
            </a:r>
            <a:r>
              <a:rPr lang="de-DE" dirty="0"/>
              <a:t>e2e-</a:t>
            </a:r>
            <a:r>
              <a:rPr lang="ru-RU" dirty="0" err="1"/>
              <a:t>тестування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стабільність</a:t>
            </a:r>
            <a:r>
              <a:rPr lang="ru-RU" dirty="0"/>
              <a:t>, </a:t>
            </a:r>
            <a:r>
              <a:rPr lang="ru-RU" dirty="0" err="1"/>
              <a:t>якість</a:t>
            </a:r>
            <a:r>
              <a:rPr lang="ru-RU" dirty="0"/>
              <a:t> та </a:t>
            </a:r>
            <a:r>
              <a:rPr lang="ru-RU" dirty="0" err="1"/>
              <a:t>передбачуваність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 на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етапах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.</a:t>
            </a:r>
            <a:endParaRPr lang="ru-RU" b="1" dirty="0"/>
          </a:p>
          <a:p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критичні</a:t>
            </a:r>
            <a:r>
              <a:rPr lang="ru-RU" dirty="0"/>
              <a:t> </a:t>
            </a:r>
            <a:r>
              <a:rPr lang="ru-RU" dirty="0" err="1"/>
              <a:t>компоненти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 — </a:t>
            </a:r>
            <a:r>
              <a:rPr lang="ru-RU" dirty="0" err="1"/>
              <a:t>форми</a:t>
            </a:r>
            <a:r>
              <a:rPr lang="ru-RU" dirty="0"/>
              <a:t>, чат, робота з </a:t>
            </a:r>
            <a:r>
              <a:rPr lang="ru-RU" dirty="0" err="1"/>
              <a:t>мультимедіа</a:t>
            </a:r>
            <a:r>
              <a:rPr lang="ru-RU" dirty="0"/>
              <a:t>, </a:t>
            </a:r>
            <a:r>
              <a:rPr lang="ru-RU" dirty="0" err="1"/>
              <a:t>локалізація</a:t>
            </a:r>
            <a:r>
              <a:rPr lang="ru-RU" dirty="0"/>
              <a:t> — </a:t>
            </a:r>
            <a:r>
              <a:rPr lang="ru-RU" dirty="0" err="1"/>
              <a:t>підлягають</a:t>
            </a:r>
            <a:r>
              <a:rPr lang="ru-RU" dirty="0"/>
              <a:t> </a:t>
            </a:r>
            <a:r>
              <a:rPr lang="ru-RU" dirty="0" err="1"/>
              <a:t>автоматизованій</a:t>
            </a:r>
            <a:r>
              <a:rPr lang="ru-RU" dirty="0"/>
              <a:t> </a:t>
            </a:r>
            <a:r>
              <a:rPr lang="ru-RU" dirty="0" err="1"/>
              <a:t>перевірці</a:t>
            </a:r>
            <a:r>
              <a:rPr lang="ru-RU" dirty="0"/>
              <a:t> й контролю </a:t>
            </a:r>
            <a:r>
              <a:rPr lang="ru-RU" dirty="0" err="1"/>
              <a:t>поведінки</a:t>
            </a:r>
            <a:r>
              <a:rPr lang="ru-RU" dirty="0"/>
              <a:t> у </a:t>
            </a:r>
            <a:r>
              <a:rPr lang="ru-RU" dirty="0" err="1"/>
              <a:t>складних</a:t>
            </a:r>
            <a:r>
              <a:rPr lang="ru-RU" dirty="0"/>
              <a:t> </a:t>
            </a:r>
            <a:r>
              <a:rPr lang="ru-RU" dirty="0" err="1"/>
              <a:t>ситуаціях</a:t>
            </a:r>
            <a:r>
              <a:rPr lang="ru-RU" dirty="0"/>
              <a:t>.</a:t>
            </a:r>
            <a:endParaRPr lang="ru-RU" b="1" dirty="0"/>
          </a:p>
          <a:p>
            <a:r>
              <a:rPr lang="ru-RU" dirty="0" err="1"/>
              <a:t>Використання</a:t>
            </a:r>
            <a:r>
              <a:rPr lang="ru-RU" dirty="0"/>
              <a:t> мок-</a:t>
            </a:r>
            <a:r>
              <a:rPr lang="ru-RU" dirty="0" err="1"/>
              <a:t>серверів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тестувати</a:t>
            </a:r>
            <a:r>
              <a:rPr lang="ru-RU" dirty="0"/>
              <a:t> </a:t>
            </a:r>
            <a:r>
              <a:rPr lang="ru-RU" dirty="0" err="1"/>
              <a:t>фронтенд</a:t>
            </a:r>
            <a:r>
              <a:rPr lang="ru-RU" dirty="0"/>
              <a:t> </a:t>
            </a:r>
            <a:r>
              <a:rPr lang="ru-RU" dirty="0" err="1"/>
              <a:t>незалежно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стану </a:t>
            </a:r>
            <a:r>
              <a:rPr lang="ru-RU" dirty="0" err="1"/>
              <a:t>бекенду</a:t>
            </a:r>
            <a:r>
              <a:rPr lang="ru-RU" dirty="0"/>
              <a:t>, </a:t>
            </a:r>
            <a:r>
              <a:rPr lang="ru-RU" dirty="0" err="1"/>
              <a:t>моделювати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типи </a:t>
            </a:r>
            <a:r>
              <a:rPr lang="ru-RU" dirty="0" err="1"/>
              <a:t>відповідей</a:t>
            </a:r>
            <a:r>
              <a:rPr lang="ru-RU" dirty="0"/>
              <a:t> </a:t>
            </a:r>
            <a:r>
              <a:rPr lang="de-DE" dirty="0"/>
              <a:t>API </a:t>
            </a:r>
            <a:r>
              <a:rPr lang="ru-RU" dirty="0"/>
              <a:t>та </a:t>
            </a:r>
            <a:r>
              <a:rPr lang="ru-RU" dirty="0" err="1"/>
              <a:t>підвищувати</a:t>
            </a:r>
            <a:r>
              <a:rPr lang="ru-RU" dirty="0"/>
              <a:t> </a:t>
            </a:r>
            <a:r>
              <a:rPr lang="ru-RU" dirty="0" err="1"/>
              <a:t>надійність</a:t>
            </a:r>
            <a:r>
              <a:rPr lang="ru-RU" dirty="0"/>
              <a:t>.</a:t>
            </a:r>
          </a:p>
          <a:p>
            <a:r>
              <a:rPr lang="ru-RU" dirty="0" err="1"/>
              <a:t>Візуалізація</a:t>
            </a:r>
            <a:r>
              <a:rPr lang="ru-RU" dirty="0"/>
              <a:t> </a:t>
            </a:r>
            <a:r>
              <a:rPr lang="ru-RU" dirty="0" err="1"/>
              <a:t>процесу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через UML-</a:t>
            </a:r>
            <a:r>
              <a:rPr lang="ru-RU" dirty="0" err="1"/>
              <a:t>діаграми</a:t>
            </a:r>
            <a:r>
              <a:rPr lang="ru-RU" dirty="0"/>
              <a:t> та карту </a:t>
            </a:r>
            <a:r>
              <a:rPr lang="ru-RU" dirty="0" err="1"/>
              <a:t>покриття</a:t>
            </a:r>
            <a:r>
              <a:rPr lang="ru-RU" dirty="0"/>
              <a:t> </a:t>
            </a:r>
            <a:r>
              <a:rPr lang="ru-RU" dirty="0" err="1"/>
              <a:t>допомагає</a:t>
            </a:r>
            <a:r>
              <a:rPr lang="ru-RU" dirty="0"/>
              <a:t> </a:t>
            </a:r>
            <a:r>
              <a:rPr lang="ru-RU" dirty="0" err="1"/>
              <a:t>гарантувати</a:t>
            </a:r>
            <a:r>
              <a:rPr lang="ru-RU" dirty="0"/>
              <a:t> </a:t>
            </a:r>
            <a:r>
              <a:rPr lang="ru-RU" dirty="0" err="1"/>
              <a:t>повноту</a:t>
            </a:r>
            <a:r>
              <a:rPr lang="ru-RU" dirty="0"/>
              <a:t> й </a:t>
            </a:r>
            <a:r>
              <a:rPr lang="ru-RU" dirty="0" err="1"/>
              <a:t>прозорість</a:t>
            </a:r>
            <a:r>
              <a:rPr lang="ru-RU" dirty="0"/>
              <a:t> QA на </a:t>
            </a:r>
            <a:r>
              <a:rPr lang="ru-RU" dirty="0" err="1"/>
              <a:t>фронті</a:t>
            </a:r>
            <a:r>
              <a:rPr lang="ru-RU" dirty="0"/>
              <a:t>.</a:t>
            </a:r>
          </a:p>
          <a:p>
            <a:r>
              <a:rPr lang="ru-RU" dirty="0" err="1"/>
              <a:t>Запропонований</a:t>
            </a:r>
            <a:r>
              <a:rPr lang="ru-RU" dirty="0"/>
              <a:t> </a:t>
            </a:r>
            <a:r>
              <a:rPr lang="ru-RU" dirty="0" err="1"/>
              <a:t>підхід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масштабований</a:t>
            </a:r>
            <a:r>
              <a:rPr lang="ru-RU" dirty="0"/>
              <a:t> для </a:t>
            </a:r>
            <a:r>
              <a:rPr lang="ru-RU" dirty="0" err="1"/>
              <a:t>розширення</a:t>
            </a:r>
            <a:r>
              <a:rPr lang="ru-RU" dirty="0"/>
              <a:t> </a:t>
            </a:r>
            <a:r>
              <a:rPr lang="ru-RU" dirty="0" err="1"/>
              <a:t>функціоналу</a:t>
            </a:r>
            <a:r>
              <a:rPr lang="ru-RU" dirty="0"/>
              <a:t>, </a:t>
            </a:r>
            <a:r>
              <a:rPr lang="ru-RU" dirty="0" err="1"/>
              <a:t>впровадження</a:t>
            </a:r>
            <a:r>
              <a:rPr lang="ru-RU" dirty="0"/>
              <a:t> </a:t>
            </a:r>
            <a:r>
              <a:rPr lang="ru-RU" dirty="0" err="1"/>
              <a:t>нових</a:t>
            </a:r>
            <a:r>
              <a:rPr lang="ru-RU" dirty="0"/>
              <a:t> мов, </a:t>
            </a:r>
            <a:r>
              <a:rPr lang="ru-RU" dirty="0" err="1"/>
              <a:t>модулів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інтеграції</a:t>
            </a:r>
            <a:r>
              <a:rPr lang="ru-RU" dirty="0"/>
              <a:t> з </a:t>
            </a:r>
            <a:r>
              <a:rPr lang="ru-RU" dirty="0" err="1"/>
              <a:t>іншими</a:t>
            </a:r>
            <a:r>
              <a:rPr lang="ru-RU" dirty="0"/>
              <a:t> </a:t>
            </a:r>
            <a:r>
              <a:rPr lang="ru-RU" dirty="0" err="1"/>
              <a:t>сервісами</a:t>
            </a:r>
            <a:r>
              <a:rPr lang="ru-RU" dirty="0"/>
              <a:t>.</a:t>
            </a:r>
          </a:p>
          <a:p>
            <a:endParaRPr lang="ru-RU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737B157-051A-4C0A-AB6B-2A81BD56E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Google Shape;142;p18">
            <a:extLst>
              <a:ext uri="{FF2B5EF4-FFF2-40B4-BE49-F238E27FC236}">
                <a16:creationId xmlns:a16="http://schemas.microsoft.com/office/drawing/2014/main" id="{4420727E-9FC3-48CF-9B8D-5054DE01BF9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E84A3D-22C8-4E73-914A-6469A9975ABF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r>
              <a:rPr lang="uk-UA" sz="1400" dirty="0"/>
              <a:t>3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60214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Мета</a:t>
            </a:r>
            <a:r>
              <a:rPr dirty="0"/>
              <a:t> </a:t>
            </a:r>
            <a:r>
              <a:rPr dirty="0" err="1"/>
              <a:t>проєкту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695058"/>
            <a:ext cx="6347714" cy="3346305"/>
          </a:xfrm>
        </p:spPr>
        <p:txBody>
          <a:bodyPr/>
          <a:lstStyle/>
          <a:p>
            <a:r>
              <a:rPr lang="ru-RU" dirty="0" err="1"/>
              <a:t>Формування</a:t>
            </a:r>
            <a:r>
              <a:rPr lang="ru-RU" dirty="0"/>
              <a:t> </a:t>
            </a:r>
            <a:r>
              <a:rPr lang="ru-RU" dirty="0" err="1"/>
              <a:t>тестової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</a:t>
            </a:r>
            <a:r>
              <a:rPr lang="ru-RU" dirty="0" err="1"/>
              <a:t>компонентів</a:t>
            </a:r>
            <a:r>
              <a:rPr lang="ru-RU" dirty="0"/>
              <a:t> SPA-</a:t>
            </a:r>
            <a:r>
              <a:rPr lang="ru-RU" dirty="0" err="1"/>
              <a:t>застосунку</a:t>
            </a:r>
            <a:r>
              <a:rPr lang="ru-RU" dirty="0"/>
              <a:t>.</a:t>
            </a:r>
          </a:p>
          <a:p>
            <a:r>
              <a:rPr lang="ru-RU" dirty="0" err="1"/>
              <a:t>Автоматизоване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ru-RU" dirty="0" err="1"/>
              <a:t>компонентів</a:t>
            </a:r>
            <a:r>
              <a:rPr lang="ru-RU" dirty="0"/>
              <a:t> (</a:t>
            </a:r>
            <a:r>
              <a:rPr lang="ru-RU" dirty="0" err="1"/>
              <a:t>unit</a:t>
            </a:r>
            <a:r>
              <a:rPr lang="ru-RU" dirty="0"/>
              <a:t>, </a:t>
            </a:r>
            <a:r>
              <a:rPr lang="ru-RU" dirty="0" err="1"/>
              <a:t>інтеграційні</a:t>
            </a:r>
            <a:r>
              <a:rPr lang="ru-RU" dirty="0"/>
              <a:t>, e2e).</a:t>
            </a:r>
          </a:p>
          <a:p>
            <a:r>
              <a:rPr lang="ru-RU" dirty="0" err="1"/>
              <a:t>Перевірка</a:t>
            </a:r>
            <a:r>
              <a:rPr lang="ru-RU" dirty="0"/>
              <a:t> </a:t>
            </a:r>
            <a:r>
              <a:rPr lang="ru-RU" dirty="0" err="1"/>
              <a:t>якості</a:t>
            </a:r>
            <a:r>
              <a:rPr lang="ru-RU" dirty="0"/>
              <a:t> та </a:t>
            </a:r>
            <a:r>
              <a:rPr lang="uk-UA" dirty="0"/>
              <a:t>стабільності</a:t>
            </a:r>
            <a:r>
              <a:rPr lang="ru-RU" dirty="0"/>
              <a:t> при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сценаріях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.</a:t>
            </a:r>
          </a:p>
          <a:p>
            <a:r>
              <a:rPr lang="ru-RU" dirty="0" err="1"/>
              <a:t>Валідація</a:t>
            </a:r>
            <a:r>
              <a:rPr lang="ru-RU" dirty="0"/>
              <a:t> </a:t>
            </a:r>
            <a:r>
              <a:rPr lang="ru-RU" dirty="0" err="1"/>
              <a:t>локалізації</a:t>
            </a:r>
            <a:r>
              <a:rPr lang="ru-RU" dirty="0"/>
              <a:t>, </a:t>
            </a:r>
            <a:r>
              <a:rPr lang="ru-RU" dirty="0" err="1"/>
              <a:t>асинхронної</a:t>
            </a:r>
            <a:r>
              <a:rPr lang="ru-RU" dirty="0"/>
              <a:t> </a:t>
            </a:r>
            <a:r>
              <a:rPr lang="ru-RU" dirty="0" err="1"/>
              <a:t>логіки</a:t>
            </a:r>
            <a:r>
              <a:rPr lang="ru-RU" dirty="0"/>
              <a:t>, </a:t>
            </a:r>
            <a:r>
              <a:rPr lang="ru-RU" dirty="0" err="1"/>
              <a:t>мультимедіа</a:t>
            </a:r>
            <a:r>
              <a:rPr lang="ru-RU" dirty="0"/>
              <a:t> та </a:t>
            </a:r>
            <a:r>
              <a:rPr lang="de-DE" dirty="0" err="1"/>
              <a:t>WebSocket</a:t>
            </a:r>
            <a:r>
              <a:rPr lang="de-DE" dirty="0"/>
              <a:t>-</a:t>
            </a:r>
            <a:r>
              <a:rPr lang="ru-RU" dirty="0" err="1"/>
              <a:t>функціоналу</a:t>
            </a:r>
            <a:r>
              <a:rPr lang="ru-RU" dirty="0"/>
              <a:t>.</a:t>
            </a:r>
          </a:p>
          <a:p>
            <a:r>
              <a:rPr lang="ru-RU" dirty="0" err="1"/>
              <a:t>Інтеграція</a:t>
            </a:r>
            <a:r>
              <a:rPr lang="ru-RU" dirty="0"/>
              <a:t> </a:t>
            </a:r>
            <a:r>
              <a:rPr lang="uk-UA" noProof="1"/>
              <a:t>тестування</a:t>
            </a:r>
            <a:r>
              <a:rPr lang="ru-RU" dirty="0"/>
              <a:t> в CI/CD-</a:t>
            </a:r>
            <a:r>
              <a:rPr lang="ru-RU" dirty="0" err="1"/>
              <a:t>процеси</a:t>
            </a:r>
            <a:r>
              <a:rPr lang="ru-RU" dirty="0"/>
              <a:t>.</a:t>
            </a:r>
            <a:endParaRPr dirty="0"/>
          </a:p>
        </p:txBody>
      </p:sp>
      <p:pic>
        <p:nvPicPr>
          <p:cNvPr id="4" name="Google Shape;142;p18">
            <a:extLst>
              <a:ext uri="{FF2B5EF4-FFF2-40B4-BE49-F238E27FC236}">
                <a16:creationId xmlns:a16="http://schemas.microsoft.com/office/drawing/2014/main" id="{A7D68A83-D61F-4DB1-A512-7C9DF8D3DF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3ADDE6-E7B0-4168-909A-83189E27A982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ru-RU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B704AC-CBA3-C9D1-D900-F51EC1DB7856}"/>
              </a:ext>
            </a:extLst>
          </p:cNvPr>
          <p:cNvSpPr txBox="1">
            <a:spLocks/>
          </p:cNvSpPr>
          <p:nvPr/>
        </p:nvSpPr>
        <p:spPr>
          <a:xfrm>
            <a:off x="2977298" y="1144066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A54FB7-B758-7FB5-CF11-FD3615311E4A}"/>
              </a:ext>
            </a:extLst>
          </p:cNvPr>
          <p:cNvSpPr txBox="1">
            <a:spLocks/>
          </p:cNvSpPr>
          <p:nvPr/>
        </p:nvSpPr>
        <p:spPr>
          <a:xfrm>
            <a:off x="609600" y="1636068"/>
            <a:ext cx="7044965" cy="1016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Розробити та </a:t>
            </a:r>
            <a:r>
              <a:rPr lang="ru-RU" dirty="0" err="1"/>
              <a:t>впровадити</a:t>
            </a:r>
            <a:r>
              <a:rPr lang="ru-RU" dirty="0"/>
              <a:t> </a:t>
            </a:r>
            <a:r>
              <a:rPr lang="ru-RU" dirty="0" err="1"/>
              <a:t>стратегію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якості</a:t>
            </a:r>
            <a:r>
              <a:rPr lang="ru-RU" dirty="0"/>
              <a:t> (</a:t>
            </a:r>
            <a:r>
              <a:rPr lang="de-DE" dirty="0"/>
              <a:t>QA) </a:t>
            </a:r>
            <a:r>
              <a:rPr lang="ru-RU" dirty="0"/>
              <a:t>для </a:t>
            </a:r>
            <a:r>
              <a:rPr lang="ru-RU" dirty="0" err="1"/>
              <a:t>фронтенд-частини</a:t>
            </a:r>
            <a:r>
              <a:rPr lang="ru-RU" dirty="0"/>
              <a:t> </a:t>
            </a:r>
            <a:r>
              <a:rPr lang="ru-RU" dirty="0" err="1"/>
              <a:t>інформаційної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de-DE" dirty="0" err="1"/>
              <a:t>PetBreedingApp</a:t>
            </a:r>
            <a:r>
              <a:rPr lang="de-DE" dirty="0"/>
              <a:t> – SPA-</a:t>
            </a:r>
            <a:r>
              <a:rPr lang="ru-RU" dirty="0" err="1"/>
              <a:t>застосунку</a:t>
            </a:r>
            <a:r>
              <a:rPr lang="ru-RU" dirty="0"/>
              <a:t> для </a:t>
            </a:r>
            <a:r>
              <a:rPr lang="ru-RU" dirty="0" err="1"/>
              <a:t>підбору</a:t>
            </a:r>
            <a:r>
              <a:rPr lang="ru-RU" dirty="0"/>
              <a:t> </a:t>
            </a:r>
            <a:r>
              <a:rPr lang="ru-RU" dirty="0" err="1"/>
              <a:t>партнерів</a:t>
            </a:r>
            <a:r>
              <a:rPr lang="ru-RU" dirty="0"/>
              <a:t> </a:t>
            </a:r>
            <a:r>
              <a:rPr lang="ru-RU" dirty="0" err="1"/>
              <a:t>серед</a:t>
            </a:r>
            <a:r>
              <a:rPr lang="ru-RU" dirty="0"/>
              <a:t> </a:t>
            </a:r>
            <a:r>
              <a:rPr lang="ru-RU" dirty="0" err="1"/>
              <a:t>домашніх</a:t>
            </a:r>
            <a:r>
              <a:rPr lang="ru-RU" dirty="0"/>
              <a:t> тварин.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Актуальність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25106"/>
            <a:ext cx="6347714" cy="4232634"/>
          </a:xfrm>
        </p:spPr>
        <p:txBody>
          <a:bodyPr>
            <a:normAutofit fontScale="92500" lnSpcReduction="10000"/>
          </a:bodyPr>
          <a:lstStyle/>
          <a:p>
            <a:r>
              <a:rPr lang="ru-RU" dirty="0" err="1"/>
              <a:t>Чому</a:t>
            </a:r>
            <a:r>
              <a:rPr lang="ru-RU" dirty="0"/>
              <a:t> QA для SPA </a:t>
            </a:r>
            <a:r>
              <a:rPr lang="ru-RU" dirty="0" err="1"/>
              <a:t>важливо</a:t>
            </a:r>
            <a:r>
              <a:rPr lang="ru-RU" dirty="0"/>
              <a:t>?</a:t>
            </a:r>
          </a:p>
          <a:p>
            <a:pPr lvl="1"/>
            <a:r>
              <a:rPr lang="ru-RU" dirty="0" err="1"/>
              <a:t>Якість</a:t>
            </a:r>
            <a:r>
              <a:rPr lang="ru-RU" dirty="0"/>
              <a:t> ПЗ </a:t>
            </a:r>
            <a:r>
              <a:rPr lang="ru-RU" dirty="0" err="1"/>
              <a:t>визначає</a:t>
            </a:r>
            <a:r>
              <a:rPr lang="ru-RU" dirty="0"/>
              <a:t> </a:t>
            </a:r>
            <a:r>
              <a:rPr lang="ru-RU" dirty="0" err="1"/>
              <a:t>довіру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 і </a:t>
            </a:r>
            <a:r>
              <a:rPr lang="ru-RU" dirty="0" err="1"/>
              <a:t>конкурентоспроможність</a:t>
            </a:r>
            <a:r>
              <a:rPr lang="ru-RU" dirty="0"/>
              <a:t> </a:t>
            </a:r>
            <a:r>
              <a:rPr lang="ru-RU" dirty="0" err="1"/>
              <a:t>платформи</a:t>
            </a:r>
            <a:r>
              <a:rPr lang="ru-RU" dirty="0"/>
              <a:t>.</a:t>
            </a:r>
          </a:p>
          <a:p>
            <a:pPr lvl="1"/>
            <a:r>
              <a:rPr lang="ru-RU" dirty="0" err="1"/>
              <a:t>Односторінкові</a:t>
            </a:r>
            <a:r>
              <a:rPr lang="ru-RU" dirty="0"/>
              <a:t> </a:t>
            </a:r>
            <a:r>
              <a:rPr lang="ru-RU" dirty="0" err="1"/>
              <a:t>застосунки</a:t>
            </a:r>
            <a:r>
              <a:rPr lang="ru-RU" dirty="0"/>
              <a:t> (</a:t>
            </a:r>
            <a:r>
              <a:rPr lang="de-DE" dirty="0"/>
              <a:t>SPA)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складну</a:t>
            </a:r>
            <a:r>
              <a:rPr lang="ru-RU" dirty="0"/>
              <a:t> </a:t>
            </a:r>
            <a:r>
              <a:rPr lang="ru-RU" dirty="0" err="1"/>
              <a:t>логіку</a:t>
            </a:r>
            <a:r>
              <a:rPr lang="ru-RU" dirty="0"/>
              <a:t> </a:t>
            </a:r>
            <a:r>
              <a:rPr lang="ru-RU" dirty="0" err="1"/>
              <a:t>переходів</a:t>
            </a:r>
            <a:r>
              <a:rPr lang="ru-RU" dirty="0"/>
              <a:t>, </a:t>
            </a:r>
            <a:r>
              <a:rPr lang="ru-RU" dirty="0" err="1"/>
              <a:t>асинхронності</a:t>
            </a:r>
            <a:r>
              <a:rPr lang="ru-RU" dirty="0"/>
              <a:t>, </a:t>
            </a:r>
            <a:r>
              <a:rPr lang="ru-RU" dirty="0" err="1"/>
              <a:t>мультимовності</a:t>
            </a:r>
            <a:r>
              <a:rPr lang="ru-RU" dirty="0"/>
              <a:t> та </a:t>
            </a:r>
            <a:r>
              <a:rPr lang="ru-RU" dirty="0" err="1"/>
              <a:t>інтеграції</a:t>
            </a:r>
            <a:r>
              <a:rPr lang="ru-RU" dirty="0"/>
              <a:t> з </a:t>
            </a:r>
            <a:r>
              <a:rPr lang="ru-RU" dirty="0" err="1"/>
              <a:t>реальним</a:t>
            </a:r>
            <a:r>
              <a:rPr lang="ru-RU" dirty="0"/>
              <a:t> часом.</a:t>
            </a:r>
          </a:p>
          <a:p>
            <a:pPr lvl="1"/>
            <a:r>
              <a:rPr lang="ru-RU" dirty="0" err="1"/>
              <a:t>Недостатнє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ru-RU" dirty="0" err="1"/>
              <a:t>призводить</a:t>
            </a:r>
            <a:r>
              <a:rPr lang="ru-RU" dirty="0"/>
              <a:t> до </a:t>
            </a:r>
            <a:r>
              <a:rPr lang="ru-RU" dirty="0" err="1"/>
              <a:t>критичних</a:t>
            </a:r>
            <a:r>
              <a:rPr lang="ru-RU" dirty="0"/>
              <a:t> </a:t>
            </a:r>
            <a:r>
              <a:rPr lang="ru-RU" dirty="0" err="1"/>
              <a:t>помилок</a:t>
            </a:r>
            <a:r>
              <a:rPr lang="ru-RU" dirty="0"/>
              <a:t>: </a:t>
            </a:r>
            <a:r>
              <a:rPr lang="ru-RU" dirty="0" err="1"/>
              <a:t>втрати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, </a:t>
            </a:r>
            <a:r>
              <a:rPr lang="ru-RU" dirty="0" err="1"/>
              <a:t>некоректної</a:t>
            </a:r>
            <a:r>
              <a:rPr lang="ru-RU" dirty="0"/>
              <a:t> </a:t>
            </a:r>
            <a:r>
              <a:rPr lang="ru-RU" dirty="0" err="1"/>
              <a:t>поведінки</a:t>
            </a:r>
            <a:r>
              <a:rPr lang="ru-RU" dirty="0"/>
              <a:t> UI, </a:t>
            </a:r>
            <a:r>
              <a:rPr lang="ru-RU" dirty="0" err="1"/>
              <a:t>збоїв</a:t>
            </a:r>
            <a:r>
              <a:rPr lang="ru-RU" dirty="0"/>
              <a:t> при </a:t>
            </a:r>
            <a:r>
              <a:rPr lang="ru-RU" dirty="0" err="1"/>
              <a:t>роботі</a:t>
            </a:r>
            <a:r>
              <a:rPr lang="ru-RU" dirty="0"/>
              <a:t> з API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WebSocket</a:t>
            </a:r>
            <a:r>
              <a:rPr lang="ru-RU" dirty="0"/>
              <a:t>, проблем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локалізацією</a:t>
            </a:r>
            <a:r>
              <a:rPr lang="ru-RU" dirty="0"/>
              <a:t>.</a:t>
            </a:r>
          </a:p>
          <a:p>
            <a:r>
              <a:rPr lang="ru-RU" dirty="0"/>
              <a:t>Для кого </a:t>
            </a:r>
            <a:r>
              <a:rPr lang="ru-RU" dirty="0" err="1"/>
              <a:t>це</a:t>
            </a:r>
            <a:r>
              <a:rPr lang="ru-RU" dirty="0"/>
              <a:t> актуально:</a:t>
            </a:r>
          </a:p>
          <a:p>
            <a:pPr lvl="1"/>
            <a:r>
              <a:rPr lang="ru-RU" dirty="0" err="1"/>
              <a:t>Користувачі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очікують</a:t>
            </a:r>
            <a:r>
              <a:rPr lang="ru-RU" dirty="0"/>
              <a:t> </a:t>
            </a:r>
            <a:r>
              <a:rPr lang="ru-RU" dirty="0" err="1"/>
              <a:t>стабільності</a:t>
            </a:r>
            <a:r>
              <a:rPr lang="ru-RU" dirty="0"/>
              <a:t>, </a:t>
            </a:r>
            <a:r>
              <a:rPr lang="ru-RU" dirty="0" err="1"/>
              <a:t>передбачуваності</a:t>
            </a:r>
            <a:r>
              <a:rPr lang="ru-RU" dirty="0"/>
              <a:t>, </a:t>
            </a:r>
            <a:r>
              <a:rPr lang="ru-RU" dirty="0" err="1"/>
              <a:t>швидкої</a:t>
            </a:r>
            <a:r>
              <a:rPr lang="ru-RU" dirty="0"/>
              <a:t> </a:t>
            </a:r>
            <a:r>
              <a:rPr lang="ru-RU" dirty="0" err="1"/>
              <a:t>реакції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.</a:t>
            </a:r>
          </a:p>
          <a:p>
            <a:pPr lvl="1"/>
            <a:r>
              <a:rPr lang="ru-RU" dirty="0" err="1"/>
              <a:t>Команди</a:t>
            </a:r>
            <a:r>
              <a:rPr lang="ru-RU" dirty="0"/>
              <a:t> </a:t>
            </a:r>
            <a:r>
              <a:rPr lang="ru-RU" dirty="0" err="1"/>
              <a:t>розробників</a:t>
            </a:r>
            <a:r>
              <a:rPr lang="ru-RU" dirty="0"/>
              <a:t>, </a:t>
            </a:r>
            <a:r>
              <a:rPr lang="ru-RU" dirty="0" err="1"/>
              <a:t>яким</a:t>
            </a:r>
            <a:r>
              <a:rPr lang="ru-RU" dirty="0"/>
              <a:t>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впевнено</a:t>
            </a:r>
            <a:r>
              <a:rPr lang="ru-RU" dirty="0"/>
              <a:t> </a:t>
            </a:r>
            <a:r>
              <a:rPr lang="ru-RU" dirty="0" err="1"/>
              <a:t>масштабувати</a:t>
            </a:r>
            <a:r>
              <a:rPr lang="ru-RU" dirty="0"/>
              <a:t> й </a:t>
            </a:r>
            <a:r>
              <a:rPr lang="ru-RU" dirty="0" err="1"/>
              <a:t>оновлювати</a:t>
            </a:r>
            <a:r>
              <a:rPr lang="ru-RU" dirty="0"/>
              <a:t> </a:t>
            </a:r>
            <a:r>
              <a:rPr lang="ru-RU" dirty="0" err="1"/>
              <a:t>функціонал</a:t>
            </a:r>
            <a:r>
              <a:rPr lang="ru-RU" dirty="0"/>
              <a:t> без </a:t>
            </a:r>
            <a:r>
              <a:rPr lang="ru-RU" dirty="0" err="1"/>
              <a:t>ризику</a:t>
            </a:r>
            <a:r>
              <a:rPr lang="ru-RU" dirty="0"/>
              <a:t> "</a:t>
            </a:r>
            <a:r>
              <a:rPr lang="ru-RU" dirty="0" err="1"/>
              <a:t>зламати</a:t>
            </a:r>
            <a:r>
              <a:rPr lang="ru-RU" dirty="0"/>
              <a:t>" систему.</a:t>
            </a:r>
          </a:p>
          <a:p>
            <a:pPr lvl="1"/>
            <a:endParaRPr lang="ru-RU" dirty="0"/>
          </a:p>
        </p:txBody>
      </p:sp>
      <p:pic>
        <p:nvPicPr>
          <p:cNvPr id="4" name="Google Shape;142;p18">
            <a:extLst>
              <a:ext uri="{FF2B5EF4-FFF2-40B4-BE49-F238E27FC236}">
                <a16:creationId xmlns:a16="http://schemas.microsoft.com/office/drawing/2014/main" id="{E709A296-2A43-4178-A99A-7982A054E26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E21D29-4F17-4384-BED1-12218B880BBB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ru-RU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Аналіз</a:t>
            </a:r>
            <a:r>
              <a:rPr dirty="0"/>
              <a:t> </a:t>
            </a:r>
            <a:r>
              <a:rPr dirty="0" err="1"/>
              <a:t>аналогів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42302"/>
            <a:ext cx="7061202" cy="4599062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Pets4You</a:t>
            </a:r>
            <a:endParaRPr lang="ru-RU" dirty="0"/>
          </a:p>
          <a:p>
            <a:pPr lvl="1"/>
            <a:r>
              <a:rPr lang="ru-RU" dirty="0"/>
              <a:t>Велика база </a:t>
            </a:r>
            <a:r>
              <a:rPr lang="ru-RU" dirty="0" err="1"/>
              <a:t>оголошень</a:t>
            </a:r>
            <a:endParaRPr lang="ru-RU" dirty="0"/>
          </a:p>
          <a:p>
            <a:pPr marL="457200" lvl="1" indent="0">
              <a:spcBef>
                <a:spcPts val="0"/>
              </a:spcBef>
              <a:buNone/>
            </a:pPr>
            <a:endParaRPr lang="ru-RU" dirty="0"/>
          </a:p>
          <a:p>
            <a:pPr lvl="1"/>
            <a:r>
              <a:rPr lang="ru-RU" dirty="0" err="1"/>
              <a:t>Немає</a:t>
            </a:r>
            <a:r>
              <a:rPr lang="ru-RU" dirty="0"/>
              <a:t> </a:t>
            </a:r>
            <a:r>
              <a:rPr lang="ru-RU" dirty="0" err="1"/>
              <a:t>підбору</a:t>
            </a:r>
            <a:r>
              <a:rPr lang="ru-RU" dirty="0"/>
              <a:t> пари для </a:t>
            </a:r>
            <a:r>
              <a:rPr lang="ru-RU" dirty="0" err="1"/>
              <a:t>розведення</a:t>
            </a:r>
            <a:endParaRPr lang="ru-RU" dirty="0"/>
          </a:p>
          <a:p>
            <a:pPr lvl="1"/>
            <a:r>
              <a:rPr lang="ru-RU" dirty="0" err="1"/>
              <a:t>Відсутня</a:t>
            </a:r>
            <a:r>
              <a:rPr lang="ru-RU" dirty="0"/>
              <a:t> </a:t>
            </a:r>
            <a:r>
              <a:rPr lang="ru-RU" dirty="0" err="1"/>
              <a:t>взаємодія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власниками</a:t>
            </a:r>
            <a:endParaRPr lang="ru-RU" dirty="0"/>
          </a:p>
          <a:p>
            <a:pPr lvl="1"/>
            <a:r>
              <a:rPr lang="ru-RU" dirty="0"/>
              <a:t>Не </a:t>
            </a:r>
            <a:r>
              <a:rPr lang="ru-RU" dirty="0" err="1"/>
              <a:t>контролюється</a:t>
            </a:r>
            <a:r>
              <a:rPr lang="ru-RU" dirty="0"/>
              <a:t> </a:t>
            </a:r>
            <a:r>
              <a:rPr lang="ru-RU" dirty="0" err="1"/>
              <a:t>якість</a:t>
            </a:r>
            <a:r>
              <a:rPr lang="ru-RU" dirty="0"/>
              <a:t> та </a:t>
            </a:r>
            <a:r>
              <a:rPr lang="ru-RU" dirty="0" err="1"/>
              <a:t>достовірність</a:t>
            </a:r>
            <a:r>
              <a:rPr lang="ru-RU" dirty="0"/>
              <a:t> анкет</a:t>
            </a:r>
          </a:p>
          <a:p>
            <a:r>
              <a:rPr lang="de-DE" dirty="0"/>
              <a:t>Petfinder</a:t>
            </a:r>
            <a:endParaRPr lang="ru-RU" dirty="0"/>
          </a:p>
          <a:p>
            <a:pPr lvl="1"/>
            <a:r>
              <a:rPr lang="ru-RU" dirty="0" err="1"/>
              <a:t>Пошук</a:t>
            </a:r>
            <a:r>
              <a:rPr lang="ru-RU" dirty="0"/>
              <a:t> за видом і </a:t>
            </a:r>
            <a:r>
              <a:rPr lang="ru-RU" dirty="0" err="1"/>
              <a:t>місцем</a:t>
            </a:r>
            <a:endParaRPr lang="ru-RU" dirty="0"/>
          </a:p>
          <a:p>
            <a:pPr marL="457200" lvl="1" indent="0">
              <a:spcBef>
                <a:spcPts val="0"/>
              </a:spcBef>
              <a:buNone/>
            </a:pPr>
            <a:endParaRPr lang="ru-RU" dirty="0"/>
          </a:p>
          <a:p>
            <a:pPr lvl="1"/>
            <a:r>
              <a:rPr lang="ru-RU" dirty="0" err="1"/>
              <a:t>Відсутній</a:t>
            </a:r>
            <a:r>
              <a:rPr lang="ru-RU" dirty="0"/>
              <a:t> чат і система </a:t>
            </a:r>
            <a:r>
              <a:rPr lang="ru-RU" dirty="0" err="1"/>
              <a:t>відгуків</a:t>
            </a:r>
            <a:endParaRPr lang="ru-RU" dirty="0"/>
          </a:p>
          <a:p>
            <a:pPr lvl="1"/>
            <a:r>
              <a:rPr lang="ru-RU" dirty="0" err="1"/>
              <a:t>Немає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 </a:t>
            </a:r>
            <a:r>
              <a:rPr lang="ru-RU" dirty="0" err="1"/>
              <a:t>підбору</a:t>
            </a:r>
            <a:r>
              <a:rPr lang="ru-RU" dirty="0"/>
              <a:t> партнера</a:t>
            </a:r>
          </a:p>
          <a:p>
            <a:pPr lvl="1"/>
            <a:r>
              <a:rPr lang="ru-RU" dirty="0" err="1"/>
              <a:t>Немає</a:t>
            </a:r>
            <a:r>
              <a:rPr lang="ru-RU" dirty="0"/>
              <a:t> </a:t>
            </a:r>
            <a:r>
              <a:rPr lang="ru-RU" dirty="0" err="1"/>
              <a:t>механізмів</a:t>
            </a:r>
            <a:r>
              <a:rPr lang="ru-RU" dirty="0"/>
              <a:t> QA та контролю </a:t>
            </a:r>
            <a:r>
              <a:rPr lang="ru-RU" dirty="0" err="1"/>
              <a:t>інформації</a:t>
            </a:r>
            <a:endParaRPr lang="ru-RU" dirty="0"/>
          </a:p>
          <a:p>
            <a:pPr marL="0" lvl="1" indent="0">
              <a:spcBef>
                <a:spcPts val="0"/>
              </a:spcBef>
              <a:buNone/>
            </a:pPr>
            <a:endParaRPr lang="ru-RU" dirty="0"/>
          </a:p>
          <a:p>
            <a:pPr marL="0" lvl="1" indent="0">
              <a:buNone/>
            </a:pPr>
            <a:r>
              <a:rPr lang="ru-RU" dirty="0" err="1"/>
              <a:t>Сучасні</a:t>
            </a:r>
            <a:r>
              <a:rPr lang="ru-RU" dirty="0"/>
              <a:t> </a:t>
            </a:r>
            <a:r>
              <a:rPr lang="ru-RU" dirty="0" err="1"/>
              <a:t>сервіси</a:t>
            </a:r>
            <a:r>
              <a:rPr lang="ru-RU" dirty="0"/>
              <a:t> не </a:t>
            </a:r>
            <a:r>
              <a:rPr lang="ru-RU" dirty="0" err="1"/>
              <a:t>вирішують</a:t>
            </a:r>
            <a:r>
              <a:rPr lang="ru-RU" dirty="0"/>
              <a:t> задачу </a:t>
            </a:r>
            <a:r>
              <a:rPr lang="ru-RU" dirty="0" err="1"/>
              <a:t>автоматизованого</a:t>
            </a:r>
            <a:r>
              <a:rPr lang="ru-RU" dirty="0"/>
              <a:t> </a:t>
            </a:r>
            <a:r>
              <a:rPr lang="ru-RU" dirty="0" err="1"/>
              <a:t>підбору</a:t>
            </a:r>
            <a:r>
              <a:rPr lang="ru-RU" dirty="0"/>
              <a:t> пари та не </a:t>
            </a:r>
            <a:r>
              <a:rPr lang="ru-RU" dirty="0" err="1"/>
              <a:t>забезпечують</a:t>
            </a:r>
            <a:r>
              <a:rPr lang="ru-RU" dirty="0"/>
              <a:t> </a:t>
            </a:r>
            <a:r>
              <a:rPr lang="ru-RU" dirty="0" err="1"/>
              <a:t>якість</a:t>
            </a:r>
            <a:r>
              <a:rPr lang="ru-RU" dirty="0"/>
              <a:t> </a:t>
            </a:r>
            <a:r>
              <a:rPr lang="ru-RU" dirty="0" err="1"/>
              <a:t>взаємодії</a:t>
            </a:r>
            <a:r>
              <a:rPr lang="ru-RU" dirty="0"/>
              <a:t>. </a:t>
            </a:r>
            <a:r>
              <a:rPr lang="de-DE" dirty="0" err="1"/>
              <a:t>PetBreedingApp</a:t>
            </a:r>
            <a:r>
              <a:rPr lang="de-DE" dirty="0"/>
              <a:t> </a:t>
            </a:r>
            <a:r>
              <a:rPr lang="ru-RU" dirty="0" err="1"/>
              <a:t>реалізує</a:t>
            </a:r>
            <a:r>
              <a:rPr lang="ru-RU" dirty="0"/>
              <a:t> </a:t>
            </a:r>
            <a:r>
              <a:rPr lang="ru-RU" dirty="0" err="1"/>
              <a:t>повноцінний</a:t>
            </a:r>
            <a:r>
              <a:rPr lang="ru-RU" dirty="0"/>
              <a:t> контроль </a:t>
            </a:r>
            <a:r>
              <a:rPr lang="ru-RU" dirty="0" err="1"/>
              <a:t>якості</a:t>
            </a:r>
            <a:r>
              <a:rPr lang="ru-RU" dirty="0"/>
              <a:t>, </a:t>
            </a:r>
            <a:r>
              <a:rPr lang="ru-RU" dirty="0" err="1"/>
              <a:t>алгоритмічний</a:t>
            </a:r>
            <a:r>
              <a:rPr lang="ru-RU" dirty="0"/>
              <a:t> </a:t>
            </a:r>
            <a:r>
              <a:rPr lang="ru-RU" dirty="0" err="1"/>
              <a:t>підбір</a:t>
            </a:r>
            <a:r>
              <a:rPr lang="ru-RU" dirty="0"/>
              <a:t> і </a:t>
            </a:r>
            <a:r>
              <a:rPr lang="ru-RU" dirty="0" err="1"/>
              <a:t>захищену</a:t>
            </a:r>
            <a:r>
              <a:rPr lang="ru-RU" dirty="0"/>
              <a:t> </a:t>
            </a:r>
            <a:r>
              <a:rPr lang="ru-RU" dirty="0" err="1"/>
              <a:t>взаємодію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.</a:t>
            </a:r>
          </a:p>
          <a:p>
            <a:pPr marL="457200" lvl="1" indent="0">
              <a:buNone/>
            </a:pPr>
            <a:endParaRPr lang="ru-RU" dirty="0"/>
          </a:p>
          <a:p>
            <a:pPr marL="0" indent="0">
              <a:buNone/>
            </a:pPr>
            <a:endParaRPr lang="tr-TR" sz="1400" dirty="0"/>
          </a:p>
        </p:txBody>
      </p:sp>
      <p:pic>
        <p:nvPicPr>
          <p:cNvPr id="4" name="Google Shape;142;p18">
            <a:extLst>
              <a:ext uri="{FF2B5EF4-FFF2-40B4-BE49-F238E27FC236}">
                <a16:creationId xmlns:a16="http://schemas.microsoft.com/office/drawing/2014/main" id="{C4104387-650B-4BB3-985C-CC67C86761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590024-6883-40AE-B280-BB11ABDB8CD4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Виявлені</a:t>
            </a:r>
            <a:r>
              <a:rPr lang="ru-RU" dirty="0"/>
              <a:t> </a:t>
            </a:r>
            <a:r>
              <a:rPr lang="ru-RU" dirty="0" err="1"/>
              <a:t>проблеми</a:t>
            </a:r>
            <a:r>
              <a:rPr lang="ru-RU" dirty="0"/>
              <a:t> та постановка </a:t>
            </a:r>
            <a:r>
              <a:rPr lang="ru-RU" dirty="0" err="1"/>
              <a:t>задачі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err="1"/>
              <a:t>Типові</a:t>
            </a:r>
            <a:r>
              <a:rPr lang="ru-RU" b="1" dirty="0"/>
              <a:t> </a:t>
            </a:r>
            <a:r>
              <a:rPr lang="ru-RU" b="1" dirty="0" err="1"/>
              <a:t>проблеми</a:t>
            </a:r>
            <a:r>
              <a:rPr lang="ru-RU" b="1" dirty="0"/>
              <a:t> у </a:t>
            </a:r>
            <a:r>
              <a:rPr lang="ru-RU" b="1" dirty="0" err="1"/>
              <a:t>сфері</a:t>
            </a:r>
            <a:endParaRPr lang="ru-RU" dirty="0"/>
          </a:p>
          <a:p>
            <a:pPr lvl="1"/>
            <a:r>
              <a:rPr lang="ru-RU" dirty="0" err="1"/>
              <a:t>Відсутність</a:t>
            </a:r>
            <a:r>
              <a:rPr lang="ru-RU" dirty="0"/>
              <a:t> </a:t>
            </a:r>
            <a:r>
              <a:rPr lang="ru-RU" dirty="0" err="1"/>
              <a:t>перевірки</a:t>
            </a:r>
            <a:r>
              <a:rPr lang="ru-RU" dirty="0"/>
              <a:t> </a:t>
            </a:r>
            <a:r>
              <a:rPr lang="ru-RU" dirty="0" err="1"/>
              <a:t>достовірності</a:t>
            </a:r>
            <a:r>
              <a:rPr lang="ru-RU" dirty="0"/>
              <a:t> анкет і фото</a:t>
            </a:r>
          </a:p>
          <a:p>
            <a:pPr lvl="1"/>
            <a:r>
              <a:rPr lang="ru-RU" dirty="0" err="1"/>
              <a:t>Немає</a:t>
            </a:r>
            <a:r>
              <a:rPr lang="ru-RU" dirty="0"/>
              <a:t> </a:t>
            </a:r>
            <a:r>
              <a:rPr lang="ru-RU" dirty="0" err="1"/>
              <a:t>безпечного</a:t>
            </a:r>
            <a:r>
              <a:rPr lang="ru-RU" dirty="0"/>
              <a:t> контролю доступу до </a:t>
            </a:r>
            <a:r>
              <a:rPr lang="ru-RU" dirty="0" err="1"/>
              <a:t>функцій</a:t>
            </a:r>
            <a:r>
              <a:rPr lang="ru-RU" dirty="0"/>
              <a:t> (</a:t>
            </a:r>
            <a:r>
              <a:rPr lang="ru-RU" dirty="0" err="1"/>
              <a:t>редагування</a:t>
            </a:r>
            <a:r>
              <a:rPr lang="ru-RU" dirty="0"/>
              <a:t>, </a:t>
            </a:r>
            <a:r>
              <a:rPr lang="ru-RU" dirty="0" err="1"/>
              <a:t>чати</a:t>
            </a:r>
            <a:r>
              <a:rPr lang="ru-RU" dirty="0"/>
              <a:t>)</a:t>
            </a:r>
          </a:p>
          <a:p>
            <a:pPr lvl="1"/>
            <a:r>
              <a:rPr lang="ru-RU" dirty="0" err="1"/>
              <a:t>Проблеми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стабільністю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SPA при </a:t>
            </a:r>
            <a:r>
              <a:rPr lang="ru-RU" dirty="0" err="1"/>
              <a:t>навантаженнях</a:t>
            </a:r>
            <a:endParaRPr lang="ru-RU" dirty="0"/>
          </a:p>
          <a:p>
            <a:pPr lvl="1"/>
            <a:r>
              <a:rPr lang="ru-RU" dirty="0" err="1"/>
              <a:t>Відсутність</a:t>
            </a:r>
            <a:r>
              <a:rPr lang="ru-RU" dirty="0"/>
              <a:t> системного </a:t>
            </a:r>
            <a:r>
              <a:rPr lang="ru-RU" dirty="0" err="1"/>
              <a:t>тестування</a:t>
            </a:r>
            <a:r>
              <a:rPr lang="ru-RU" dirty="0"/>
              <a:t> UI/UX, форм, </a:t>
            </a:r>
            <a:r>
              <a:rPr lang="ru-RU" dirty="0" err="1"/>
              <a:t>асинхронних</a:t>
            </a:r>
            <a:r>
              <a:rPr lang="ru-RU" dirty="0"/>
              <a:t> </a:t>
            </a:r>
            <a:r>
              <a:rPr lang="ru-RU" dirty="0" err="1"/>
              <a:t>сценарії</a:t>
            </a:r>
            <a:endParaRPr lang="ru-RU" dirty="0"/>
          </a:p>
          <a:p>
            <a:r>
              <a:rPr lang="ru-RU" b="1" dirty="0"/>
              <a:t>Постановка </a:t>
            </a:r>
            <a:r>
              <a:rPr lang="ru-RU" b="1" dirty="0" err="1"/>
              <a:t>задачі</a:t>
            </a:r>
            <a:endParaRPr lang="ru-RU" b="1" dirty="0"/>
          </a:p>
          <a:p>
            <a:pPr lvl="1"/>
            <a:r>
              <a:rPr lang="ru-RU" dirty="0" err="1"/>
              <a:t>Впровадити</a:t>
            </a:r>
            <a:r>
              <a:rPr lang="ru-RU" dirty="0"/>
              <a:t> </a:t>
            </a:r>
            <a:r>
              <a:rPr lang="ru-RU" dirty="0" err="1"/>
              <a:t>комплексну</a:t>
            </a:r>
            <a:r>
              <a:rPr lang="ru-RU" dirty="0"/>
              <a:t> </a:t>
            </a:r>
            <a:r>
              <a:rPr lang="ru-RU" dirty="0" err="1"/>
              <a:t>стратегію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якості</a:t>
            </a:r>
            <a:r>
              <a:rPr lang="ru-RU" dirty="0"/>
              <a:t> для SPA-</a:t>
            </a:r>
            <a:r>
              <a:rPr lang="ru-RU" dirty="0" err="1"/>
              <a:t>застосунку</a:t>
            </a:r>
            <a:endParaRPr lang="ru-RU" dirty="0"/>
          </a:p>
          <a:p>
            <a:pPr lvl="1"/>
            <a:r>
              <a:rPr lang="ru-RU" dirty="0"/>
              <a:t>Розробити та </a:t>
            </a:r>
            <a:r>
              <a:rPr lang="ru-RU" dirty="0" err="1"/>
              <a:t>автоматизувати</a:t>
            </a:r>
            <a:r>
              <a:rPr lang="ru-RU" dirty="0"/>
              <a:t> </a:t>
            </a:r>
            <a:r>
              <a:rPr lang="ru-RU" dirty="0" err="1"/>
              <a:t>unit</a:t>
            </a:r>
            <a:r>
              <a:rPr lang="ru-RU" dirty="0"/>
              <a:t>, </a:t>
            </a:r>
            <a:r>
              <a:rPr lang="ru-RU" dirty="0" err="1"/>
              <a:t>інтеграційні</a:t>
            </a:r>
            <a:r>
              <a:rPr lang="ru-RU" dirty="0"/>
              <a:t> й e2e тести для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ключових</a:t>
            </a:r>
            <a:r>
              <a:rPr lang="ru-RU" dirty="0"/>
              <a:t> </a:t>
            </a:r>
            <a:r>
              <a:rPr lang="ru-RU" dirty="0" err="1"/>
              <a:t>компонентів</a:t>
            </a:r>
            <a:endParaRPr lang="ru-RU" dirty="0"/>
          </a:p>
          <a:p>
            <a:pPr lvl="1"/>
            <a:r>
              <a:rPr lang="ru-RU" dirty="0" err="1"/>
              <a:t>Перевірити</a:t>
            </a:r>
            <a:r>
              <a:rPr lang="ru-RU" dirty="0"/>
              <a:t> </a:t>
            </a:r>
            <a:r>
              <a:rPr lang="ru-RU" dirty="0" err="1"/>
              <a:t>стабільність</a:t>
            </a:r>
            <a:r>
              <a:rPr lang="ru-RU" dirty="0"/>
              <a:t>, </a:t>
            </a:r>
            <a:r>
              <a:rPr lang="ru-RU" dirty="0" err="1"/>
              <a:t>безпечність</a:t>
            </a:r>
            <a:r>
              <a:rPr lang="ru-RU" dirty="0"/>
              <a:t> і </a:t>
            </a:r>
            <a:r>
              <a:rPr lang="ru-RU" dirty="0" err="1"/>
              <a:t>багатомовність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 у </a:t>
            </a:r>
            <a:r>
              <a:rPr lang="ru-RU" dirty="0" err="1"/>
              <a:t>реальних</a:t>
            </a:r>
            <a:r>
              <a:rPr lang="ru-RU" dirty="0"/>
              <a:t> </a:t>
            </a:r>
            <a:r>
              <a:rPr lang="ru-RU" dirty="0" err="1"/>
              <a:t>сценаріях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0" indent="0">
              <a:buNone/>
            </a:pPr>
            <a:endParaRPr lang="tr-TR" sz="1400" dirty="0"/>
          </a:p>
        </p:txBody>
      </p:sp>
      <p:pic>
        <p:nvPicPr>
          <p:cNvPr id="4" name="Google Shape;142;p18">
            <a:extLst>
              <a:ext uri="{FF2B5EF4-FFF2-40B4-BE49-F238E27FC236}">
                <a16:creationId xmlns:a16="http://schemas.microsoft.com/office/drawing/2014/main" id="{94364034-243A-4A6D-98D4-185229172E1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F6E59A-ED82-4F0D-A211-D894C8E807EB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ru-RU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Вибір</a:t>
            </a:r>
            <a:r>
              <a:rPr lang="ru-RU" dirty="0"/>
              <a:t> </a:t>
            </a:r>
            <a:r>
              <a:rPr lang="ru-RU" dirty="0" err="1"/>
              <a:t>технологій</a:t>
            </a:r>
            <a:r>
              <a:rPr lang="ru-RU" dirty="0"/>
              <a:t> для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ru-RU" dirty="0" err="1"/>
              <a:t>клієнтської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endParaRPr dirty="0"/>
          </a:p>
        </p:txBody>
      </p:sp>
      <p:pic>
        <p:nvPicPr>
          <p:cNvPr id="4" name="Google Shape;142;p18">
            <a:extLst>
              <a:ext uri="{FF2B5EF4-FFF2-40B4-BE49-F238E27FC236}">
                <a16:creationId xmlns:a16="http://schemas.microsoft.com/office/drawing/2014/main" id="{8499A5A0-3862-4AE8-87B2-303EE4A405C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221E15-9754-478B-BEBF-3467F443C939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ru-RU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0346AD-93A3-2312-4C75-AD9692E35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880773"/>
          </a:xfrm>
        </p:spPr>
        <p:txBody>
          <a:bodyPr>
            <a:normAutofit fontScale="77500" lnSpcReduction="20000"/>
          </a:bodyPr>
          <a:lstStyle/>
          <a:p>
            <a:r>
              <a:rPr lang="de-DE" b="1" dirty="0" err="1"/>
              <a:t>Jest</a:t>
            </a:r>
            <a:r>
              <a:rPr lang="de-DE" dirty="0"/>
              <a:t> — </a:t>
            </a:r>
            <a:r>
              <a:rPr lang="ru-RU" dirty="0" err="1"/>
              <a:t>базова</a:t>
            </a:r>
            <a:r>
              <a:rPr lang="ru-RU" dirty="0"/>
              <a:t> платформа для </a:t>
            </a:r>
            <a:r>
              <a:rPr lang="de-DE" dirty="0" err="1"/>
              <a:t>unit</a:t>
            </a:r>
            <a:r>
              <a:rPr lang="de-DE" dirty="0"/>
              <a:t>- </a:t>
            </a:r>
            <a:r>
              <a:rPr lang="ru-RU" dirty="0"/>
              <a:t>і </a:t>
            </a:r>
            <a:r>
              <a:rPr lang="ru-RU" dirty="0" err="1"/>
              <a:t>інтеграційних</a:t>
            </a:r>
            <a:r>
              <a:rPr lang="ru-RU" dirty="0"/>
              <a:t> </a:t>
            </a:r>
            <a:r>
              <a:rPr lang="ru-RU" dirty="0" err="1"/>
              <a:t>тестів</a:t>
            </a:r>
            <a:r>
              <a:rPr lang="ru-RU" dirty="0"/>
              <a:t> </a:t>
            </a:r>
            <a:r>
              <a:rPr lang="ru-RU" dirty="0" err="1"/>
              <a:t>компонентів</a:t>
            </a:r>
            <a:r>
              <a:rPr lang="ru-RU" dirty="0"/>
              <a:t> </a:t>
            </a:r>
            <a:r>
              <a:rPr lang="de-DE" dirty="0" err="1"/>
              <a:t>React</a:t>
            </a:r>
            <a:br>
              <a:rPr lang="de-DE" dirty="0"/>
            </a:br>
            <a:r>
              <a:rPr lang="de-DE" dirty="0"/>
              <a:t>– </a:t>
            </a:r>
            <a:r>
              <a:rPr lang="ru-RU" dirty="0" err="1"/>
              <a:t>Висока</a:t>
            </a:r>
            <a:r>
              <a:rPr lang="ru-RU" dirty="0"/>
              <a:t> </a:t>
            </a:r>
            <a:r>
              <a:rPr lang="ru-RU" dirty="0" err="1"/>
              <a:t>швидкість</a:t>
            </a:r>
            <a:r>
              <a:rPr lang="ru-RU" dirty="0"/>
              <a:t>, </a:t>
            </a:r>
            <a:r>
              <a:rPr lang="ru-RU" dirty="0" err="1"/>
              <a:t>ізольованість</a:t>
            </a:r>
            <a:r>
              <a:rPr lang="ru-RU" dirty="0"/>
              <a:t>, </a:t>
            </a:r>
            <a:r>
              <a:rPr lang="ru-RU" dirty="0" err="1"/>
              <a:t>глибока</a:t>
            </a:r>
            <a:r>
              <a:rPr lang="ru-RU" dirty="0"/>
              <a:t> </a:t>
            </a:r>
            <a:r>
              <a:rPr lang="ru-RU" dirty="0" err="1"/>
              <a:t>інтеграція</a:t>
            </a:r>
            <a:r>
              <a:rPr lang="ru-RU" dirty="0"/>
              <a:t> з </a:t>
            </a:r>
            <a:r>
              <a:rPr lang="ru-RU" dirty="0" err="1"/>
              <a:t>екосистемою</a:t>
            </a:r>
            <a:r>
              <a:rPr lang="ru-RU" dirty="0"/>
              <a:t> </a:t>
            </a:r>
            <a:r>
              <a:rPr lang="de-DE" dirty="0" err="1"/>
              <a:t>React</a:t>
            </a:r>
            <a:endParaRPr lang="ru-RU" dirty="0"/>
          </a:p>
          <a:p>
            <a:r>
              <a:rPr lang="de-DE" b="1" dirty="0" err="1"/>
              <a:t>React</a:t>
            </a:r>
            <a:r>
              <a:rPr lang="de-DE" b="1" dirty="0"/>
              <a:t> </a:t>
            </a:r>
            <a:r>
              <a:rPr lang="de-DE" b="1" dirty="0" err="1"/>
              <a:t>Testing</a:t>
            </a:r>
            <a:r>
              <a:rPr lang="de-DE" b="1" dirty="0"/>
              <a:t> Library</a:t>
            </a:r>
            <a:r>
              <a:rPr lang="de-DE" dirty="0"/>
              <a:t> — </a:t>
            </a:r>
            <a:r>
              <a:rPr lang="ru-RU" dirty="0"/>
              <a:t>для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ru-RU" dirty="0" err="1"/>
              <a:t>поведінки</a:t>
            </a:r>
            <a:r>
              <a:rPr lang="ru-RU" dirty="0"/>
              <a:t> </a:t>
            </a:r>
            <a:r>
              <a:rPr lang="de-DE" dirty="0"/>
              <a:t>UI </a:t>
            </a:r>
            <a:r>
              <a:rPr lang="ru-RU" dirty="0"/>
              <a:t>з точки </a:t>
            </a:r>
            <a:r>
              <a:rPr lang="ru-RU" dirty="0" err="1"/>
              <a:t>зору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br>
              <a:rPr lang="ru-RU" dirty="0"/>
            </a:br>
            <a:r>
              <a:rPr lang="ru-RU" dirty="0"/>
              <a:t>– </a:t>
            </a:r>
            <a:r>
              <a:rPr lang="ru-RU" dirty="0" err="1"/>
              <a:t>Перевірка</a:t>
            </a:r>
            <a:r>
              <a:rPr lang="ru-RU" dirty="0"/>
              <a:t> </a:t>
            </a:r>
            <a:r>
              <a:rPr lang="de-DE" dirty="0"/>
              <a:t>DOM, </a:t>
            </a:r>
            <a:r>
              <a:rPr lang="ru-RU" dirty="0"/>
              <a:t>рендерингу, </a:t>
            </a:r>
            <a:r>
              <a:rPr lang="ru-RU" dirty="0" err="1"/>
              <a:t>взаємодії</a:t>
            </a:r>
            <a:r>
              <a:rPr lang="ru-RU" dirty="0"/>
              <a:t> з формами, </a:t>
            </a:r>
            <a:r>
              <a:rPr lang="de-DE" dirty="0"/>
              <a:t>toast-</a:t>
            </a:r>
            <a:r>
              <a:rPr lang="ru-RU" dirty="0" err="1"/>
              <a:t>сповіщення</a:t>
            </a:r>
            <a:r>
              <a:rPr lang="ru-RU" dirty="0"/>
              <a:t>, </a:t>
            </a:r>
            <a:r>
              <a:rPr lang="ru-RU" dirty="0" err="1"/>
              <a:t>валідація</a:t>
            </a:r>
            <a:r>
              <a:rPr lang="ru-RU" dirty="0"/>
              <a:t> форм</a:t>
            </a:r>
          </a:p>
          <a:p>
            <a:r>
              <a:rPr lang="de-DE" b="1" dirty="0" err="1"/>
              <a:t>Playwright</a:t>
            </a:r>
            <a:r>
              <a:rPr lang="de-DE" dirty="0"/>
              <a:t> — </a:t>
            </a:r>
            <a:r>
              <a:rPr lang="ru-RU" dirty="0" err="1"/>
              <a:t>інструмент</a:t>
            </a:r>
            <a:r>
              <a:rPr lang="ru-RU" dirty="0"/>
              <a:t> для </a:t>
            </a:r>
            <a:r>
              <a:rPr lang="ru-RU" dirty="0" err="1"/>
              <a:t>автоматизованих</a:t>
            </a:r>
            <a:r>
              <a:rPr lang="ru-RU" dirty="0"/>
              <a:t> </a:t>
            </a:r>
            <a:r>
              <a:rPr lang="de-DE" dirty="0"/>
              <a:t>e2e-</a:t>
            </a:r>
            <a:r>
              <a:rPr lang="ru-RU" dirty="0" err="1"/>
              <a:t>тестів</a:t>
            </a:r>
            <a:r>
              <a:rPr lang="ru-RU" dirty="0"/>
              <a:t> (</a:t>
            </a:r>
            <a:r>
              <a:rPr lang="de-DE" dirty="0" err="1"/>
              <a:t>headless</a:t>
            </a:r>
            <a:r>
              <a:rPr lang="de-DE" dirty="0"/>
              <a:t>-</a:t>
            </a:r>
            <a:r>
              <a:rPr lang="ru-RU" dirty="0"/>
              <a:t>браузер)</a:t>
            </a:r>
            <a:br>
              <a:rPr lang="ru-RU" dirty="0"/>
            </a:br>
            <a:r>
              <a:rPr lang="ru-RU" dirty="0"/>
              <a:t>– </a:t>
            </a:r>
            <a:r>
              <a:rPr lang="ru-RU" dirty="0" err="1"/>
              <a:t>Моделювання</a:t>
            </a:r>
            <a:r>
              <a:rPr lang="ru-RU" dirty="0"/>
              <a:t> </a:t>
            </a:r>
            <a:r>
              <a:rPr lang="ru-RU" dirty="0" err="1"/>
              <a:t>реальних</a:t>
            </a:r>
            <a:r>
              <a:rPr lang="ru-RU" dirty="0"/>
              <a:t> </a:t>
            </a:r>
            <a:r>
              <a:rPr lang="ru-RU" dirty="0" err="1"/>
              <a:t>сценаріїв</a:t>
            </a:r>
            <a:r>
              <a:rPr lang="ru-RU" dirty="0"/>
              <a:t> (</a:t>
            </a:r>
            <a:r>
              <a:rPr lang="ru-RU" dirty="0" err="1"/>
              <a:t>логін</a:t>
            </a:r>
            <a:r>
              <a:rPr lang="ru-RU" dirty="0"/>
              <a:t>, чат, </a:t>
            </a:r>
            <a:r>
              <a:rPr lang="de-DE" dirty="0" err="1"/>
              <a:t>swipe</a:t>
            </a:r>
            <a:r>
              <a:rPr lang="de-DE" dirty="0"/>
              <a:t>, </a:t>
            </a:r>
            <a:r>
              <a:rPr lang="ru-RU" dirty="0" err="1"/>
              <a:t>локалізація</a:t>
            </a:r>
            <a:r>
              <a:rPr lang="ru-RU" dirty="0"/>
              <a:t>, </a:t>
            </a:r>
            <a:r>
              <a:rPr lang="ru-RU" dirty="0" err="1"/>
              <a:t>мультимедіа</a:t>
            </a:r>
            <a:r>
              <a:rPr lang="ru-RU" dirty="0"/>
              <a:t>), </a:t>
            </a:r>
            <a:r>
              <a:rPr lang="ru-RU" dirty="0" err="1"/>
              <a:t>перевірка</a:t>
            </a:r>
            <a:r>
              <a:rPr lang="ru-RU" dirty="0"/>
              <a:t> </a:t>
            </a:r>
            <a:r>
              <a:rPr lang="ru-RU" dirty="0" err="1"/>
              <a:t>поведінки</a:t>
            </a:r>
            <a:r>
              <a:rPr lang="ru-RU" dirty="0"/>
              <a:t> на </a:t>
            </a:r>
            <a:r>
              <a:rPr lang="ru-RU" dirty="0" err="1"/>
              <a:t>різних</a:t>
            </a:r>
            <a:r>
              <a:rPr lang="ru-RU" dirty="0"/>
              <a:t> пристроях</a:t>
            </a:r>
          </a:p>
          <a:p>
            <a:r>
              <a:rPr lang="ru-RU" b="1" dirty="0"/>
              <a:t>Мок-</a:t>
            </a:r>
            <a:r>
              <a:rPr lang="ru-RU" b="1" dirty="0" err="1"/>
              <a:t>сервери</a:t>
            </a:r>
            <a:r>
              <a:rPr lang="ru-RU" dirty="0"/>
              <a:t> — для </a:t>
            </a:r>
            <a:r>
              <a:rPr lang="ru-RU" dirty="0" err="1"/>
              <a:t>ізоляції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реального </a:t>
            </a:r>
            <a:r>
              <a:rPr lang="ru-RU" dirty="0" err="1"/>
              <a:t>бекенду</a:t>
            </a:r>
            <a:br>
              <a:rPr lang="ru-RU" dirty="0"/>
            </a:br>
            <a:r>
              <a:rPr lang="ru-RU" dirty="0"/>
              <a:t>–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емулювати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відповіді</a:t>
            </a:r>
            <a:r>
              <a:rPr lang="ru-RU" dirty="0"/>
              <a:t> </a:t>
            </a:r>
            <a:r>
              <a:rPr lang="de-DE" dirty="0"/>
              <a:t>API, </a:t>
            </a:r>
            <a:r>
              <a:rPr lang="ru-RU" dirty="0" err="1"/>
              <a:t>тестувати</a:t>
            </a:r>
            <a:r>
              <a:rPr lang="ru-RU" dirty="0"/>
              <a:t> </a:t>
            </a:r>
            <a:r>
              <a:rPr lang="de-DE" dirty="0" err="1"/>
              <a:t>edge-case</a:t>
            </a:r>
            <a:r>
              <a:rPr lang="de-DE" dirty="0"/>
              <a:t> (401, 403, 500)</a:t>
            </a:r>
            <a:endParaRPr lang="ru-RU" dirty="0"/>
          </a:p>
          <a:p>
            <a:r>
              <a:rPr lang="ru-RU" b="1" dirty="0" err="1"/>
              <a:t>Інтеграція</a:t>
            </a:r>
            <a:r>
              <a:rPr lang="ru-RU" b="1" dirty="0"/>
              <a:t> з </a:t>
            </a:r>
            <a:r>
              <a:rPr lang="de-DE" b="1" dirty="0"/>
              <a:t>CI/CD</a:t>
            </a:r>
            <a:br>
              <a:rPr lang="de-DE" dirty="0"/>
            </a:br>
            <a:r>
              <a:rPr lang="de-DE" dirty="0"/>
              <a:t>– </a:t>
            </a:r>
            <a:r>
              <a:rPr lang="ru-RU" dirty="0" err="1"/>
              <a:t>Можливість</a:t>
            </a:r>
            <a:r>
              <a:rPr lang="ru-RU" dirty="0"/>
              <a:t> запуску </a:t>
            </a:r>
            <a:r>
              <a:rPr lang="ru-RU" dirty="0" err="1"/>
              <a:t>тестів</a:t>
            </a:r>
            <a:r>
              <a:rPr lang="ru-RU" dirty="0"/>
              <a:t> у </a:t>
            </a:r>
            <a:r>
              <a:rPr lang="ru-RU" dirty="0" err="1"/>
              <a:t>середовищі</a:t>
            </a:r>
            <a:r>
              <a:rPr lang="ru-RU" dirty="0"/>
              <a:t> </a:t>
            </a:r>
            <a:r>
              <a:rPr lang="ru-RU" dirty="0" err="1"/>
              <a:t>безперервної</a:t>
            </a:r>
            <a:r>
              <a:rPr lang="ru-RU" dirty="0"/>
              <a:t> </a:t>
            </a:r>
            <a:r>
              <a:rPr lang="ru-RU" dirty="0" err="1"/>
              <a:t>інтеграції</a:t>
            </a:r>
            <a:r>
              <a:rPr lang="ru-RU" dirty="0"/>
              <a:t> для контролю </a:t>
            </a:r>
            <a:r>
              <a:rPr lang="ru-RU" dirty="0" err="1"/>
              <a:t>якості</a:t>
            </a:r>
            <a:r>
              <a:rPr lang="ru-RU" dirty="0"/>
              <a:t> й </a:t>
            </a:r>
            <a:r>
              <a:rPr lang="ru-RU" dirty="0" err="1"/>
              <a:t>покриття</a:t>
            </a:r>
            <a:r>
              <a:rPr lang="ru-RU" dirty="0"/>
              <a:t>, </a:t>
            </a:r>
            <a:r>
              <a:rPr lang="ru-RU" dirty="0" err="1"/>
              <a:t>моніторинг</a:t>
            </a:r>
            <a:r>
              <a:rPr lang="ru-RU" dirty="0"/>
              <a:t> </a:t>
            </a:r>
            <a:r>
              <a:rPr lang="ru-RU" dirty="0" err="1"/>
              <a:t>стабільності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при </a:t>
            </a:r>
            <a:r>
              <a:rPr lang="ru-RU" dirty="0" err="1"/>
              <a:t>внесенні</a:t>
            </a:r>
            <a:r>
              <a:rPr lang="ru-RU" dirty="0"/>
              <a:t> </a:t>
            </a:r>
            <a:r>
              <a:rPr lang="ru-RU" dirty="0" err="1"/>
              <a:t>змін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5B381-D2EC-47A0-84A6-15F9D66B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7179734" cy="1320800"/>
          </a:xfrm>
        </p:spPr>
        <p:txBody>
          <a:bodyPr/>
          <a:lstStyle/>
          <a:p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de-DE" dirty="0"/>
              <a:t>SPA-</a:t>
            </a:r>
            <a:r>
              <a:rPr lang="ru-RU" dirty="0" err="1"/>
              <a:t>застосунку</a:t>
            </a:r>
            <a:endParaRPr lang="ru-RU" dirty="0"/>
          </a:p>
        </p:txBody>
      </p:sp>
      <p:pic>
        <p:nvPicPr>
          <p:cNvPr id="8" name="Google Shape;142;p18">
            <a:extLst>
              <a:ext uri="{FF2B5EF4-FFF2-40B4-BE49-F238E27FC236}">
                <a16:creationId xmlns:a16="http://schemas.microsoft.com/office/drawing/2014/main" id="{7C39B990-B0CD-4C3B-8483-F0202D7960B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691740-8EE8-4592-9E0C-C442FFEF873E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  <a:endParaRPr lang="ru-RU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EAAD4-1B1D-EB5D-8AC6-BC1170AFB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880773"/>
          </a:xfrm>
        </p:spPr>
        <p:txBody>
          <a:bodyPr>
            <a:normAutofit fontScale="77500" lnSpcReduction="20000"/>
          </a:bodyPr>
          <a:lstStyle/>
          <a:p>
            <a:r>
              <a:rPr lang="ru-RU" dirty="0" err="1"/>
              <a:t>Стратегія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ru-RU" dirty="0" err="1"/>
              <a:t>охоплює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основні</a:t>
            </a:r>
            <a:r>
              <a:rPr lang="ru-RU" dirty="0"/>
              <a:t> </a:t>
            </a:r>
            <a:r>
              <a:rPr lang="ru-RU" dirty="0" err="1"/>
              <a:t>сценарії</a:t>
            </a:r>
            <a:r>
              <a:rPr lang="ru-RU" dirty="0"/>
              <a:t> </a:t>
            </a:r>
            <a:r>
              <a:rPr lang="ru-RU" dirty="0" err="1"/>
              <a:t>взаємодії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 з </a:t>
            </a:r>
            <a:r>
              <a:rPr lang="ru-RU" dirty="0" err="1"/>
              <a:t>інтерфейсом</a:t>
            </a:r>
            <a:r>
              <a:rPr lang="ru-RU" dirty="0"/>
              <a:t>:</a:t>
            </a:r>
          </a:p>
          <a:p>
            <a:pPr lvl="1"/>
            <a:r>
              <a:rPr lang="ru-RU" dirty="0" err="1"/>
              <a:t>Вхід</a:t>
            </a:r>
            <a:r>
              <a:rPr lang="ru-RU" dirty="0"/>
              <a:t> у систему та </a:t>
            </a:r>
            <a:r>
              <a:rPr lang="ru-RU" dirty="0" err="1"/>
              <a:t>реєстрація</a:t>
            </a:r>
            <a:r>
              <a:rPr lang="ru-RU" dirty="0"/>
              <a:t> через форму (</a:t>
            </a:r>
            <a:r>
              <a:rPr lang="de-DE" dirty="0" err="1"/>
              <a:t>LoginForm</a:t>
            </a:r>
            <a:r>
              <a:rPr lang="de-DE" dirty="0"/>
              <a:t>, </a:t>
            </a:r>
            <a:r>
              <a:rPr lang="de-DE" dirty="0" err="1"/>
              <a:t>RegisterForm</a:t>
            </a:r>
            <a:r>
              <a:rPr lang="de-DE" dirty="0"/>
              <a:t>)</a:t>
            </a:r>
            <a:endParaRPr lang="ru-RU" dirty="0"/>
          </a:p>
          <a:p>
            <a:pPr lvl="1"/>
            <a:r>
              <a:rPr lang="ru-RU" dirty="0" err="1"/>
              <a:t>Вибір</a:t>
            </a:r>
            <a:r>
              <a:rPr lang="ru-RU" dirty="0"/>
              <a:t> </a:t>
            </a:r>
            <a:r>
              <a:rPr lang="ru-RU" dirty="0" err="1"/>
              <a:t>партнерів</a:t>
            </a:r>
            <a:r>
              <a:rPr lang="ru-RU" dirty="0"/>
              <a:t> для тварин у </a:t>
            </a:r>
            <a:r>
              <a:rPr lang="ru-RU" dirty="0" err="1"/>
              <a:t>MatchSwiper</a:t>
            </a:r>
            <a:r>
              <a:rPr lang="ru-RU" dirty="0"/>
              <a:t> (через кнопки </a:t>
            </a:r>
            <a:r>
              <a:rPr lang="ru-RU" dirty="0" err="1"/>
              <a:t>вибору</a:t>
            </a:r>
            <a:r>
              <a:rPr lang="ru-RU" dirty="0"/>
              <a:t>)</a:t>
            </a:r>
          </a:p>
          <a:p>
            <a:pPr lvl="1"/>
            <a:r>
              <a:rPr lang="ru-RU" dirty="0" err="1"/>
              <a:t>Перевірка</a:t>
            </a:r>
            <a:r>
              <a:rPr lang="ru-RU" dirty="0"/>
              <a:t> </a:t>
            </a:r>
            <a:r>
              <a:rPr lang="ru-RU" dirty="0" err="1"/>
              <a:t>логіки</a:t>
            </a:r>
            <a:r>
              <a:rPr lang="ru-RU" dirty="0"/>
              <a:t> чату, </a:t>
            </a:r>
            <a:r>
              <a:rPr lang="ru-RU" dirty="0" err="1"/>
              <a:t>роботи</a:t>
            </a:r>
            <a:r>
              <a:rPr lang="ru-RU" dirty="0"/>
              <a:t> з </a:t>
            </a:r>
            <a:r>
              <a:rPr lang="ru-RU" dirty="0" err="1"/>
              <a:t>мультимедійними</a:t>
            </a:r>
            <a:r>
              <a:rPr lang="ru-RU" dirty="0"/>
              <a:t> галереями</a:t>
            </a:r>
          </a:p>
          <a:p>
            <a:pPr lvl="1"/>
            <a:r>
              <a:rPr lang="ru-RU" dirty="0" err="1"/>
              <a:t>Реакція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 на </a:t>
            </a:r>
            <a:r>
              <a:rPr lang="ru-RU" dirty="0" err="1"/>
              <a:t>зміну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, </a:t>
            </a:r>
            <a:r>
              <a:rPr lang="ru-RU" dirty="0" err="1"/>
              <a:t>перевірка</a:t>
            </a:r>
            <a:r>
              <a:rPr lang="ru-RU" dirty="0"/>
              <a:t> </a:t>
            </a:r>
            <a:r>
              <a:rPr lang="ru-RU" dirty="0" err="1"/>
              <a:t>коректності</a:t>
            </a:r>
            <a:r>
              <a:rPr lang="ru-RU" dirty="0"/>
              <a:t> </a:t>
            </a:r>
            <a:r>
              <a:rPr lang="ru-RU" dirty="0" err="1"/>
              <a:t>відображення</a:t>
            </a:r>
            <a:r>
              <a:rPr lang="ru-RU" dirty="0"/>
              <a:t> </a:t>
            </a:r>
            <a:r>
              <a:rPr lang="ru-RU" dirty="0" err="1"/>
              <a:t>локалізованих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endParaRPr lang="ru-RU" dirty="0"/>
          </a:p>
          <a:p>
            <a:pPr lvl="1"/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ru-RU" dirty="0" err="1"/>
              <a:t>поведінки</a:t>
            </a:r>
            <a:r>
              <a:rPr lang="ru-RU" dirty="0"/>
              <a:t> </a:t>
            </a:r>
            <a:r>
              <a:rPr lang="ru-RU" dirty="0" err="1"/>
              <a:t>застосунку</a:t>
            </a:r>
            <a:r>
              <a:rPr lang="ru-RU" dirty="0"/>
              <a:t> при </a:t>
            </a:r>
            <a:r>
              <a:rPr lang="ru-RU" dirty="0" err="1"/>
              <a:t>помилках</a:t>
            </a:r>
            <a:r>
              <a:rPr lang="ru-RU" dirty="0"/>
              <a:t> API, </a:t>
            </a:r>
            <a:r>
              <a:rPr lang="ru-RU" dirty="0" err="1"/>
              <a:t>мережі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некоректних</a:t>
            </a:r>
            <a:r>
              <a:rPr lang="ru-RU" dirty="0"/>
              <a:t> </a:t>
            </a:r>
            <a:r>
              <a:rPr lang="ru-RU" dirty="0" err="1"/>
              <a:t>даних</a:t>
            </a:r>
            <a:endParaRPr lang="ru-RU" b="1" dirty="0"/>
          </a:p>
          <a:p>
            <a:r>
              <a:rPr lang="ru-RU" dirty="0" err="1"/>
              <a:t>Застосовано</a:t>
            </a:r>
            <a:r>
              <a:rPr lang="ru-RU" dirty="0"/>
              <a:t> </a:t>
            </a:r>
            <a:r>
              <a:rPr lang="ru-RU" dirty="0" err="1"/>
              <a:t>багаторівневий</a:t>
            </a:r>
            <a:r>
              <a:rPr lang="ru-RU" dirty="0"/>
              <a:t> </a:t>
            </a:r>
            <a:r>
              <a:rPr lang="ru-RU" dirty="0" err="1"/>
              <a:t>підхід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Unit-тести для </a:t>
            </a:r>
            <a:r>
              <a:rPr lang="ru-RU" dirty="0" err="1"/>
              <a:t>компонентів</a:t>
            </a:r>
            <a:r>
              <a:rPr lang="ru-RU" dirty="0"/>
              <a:t> та </a:t>
            </a:r>
            <a:r>
              <a:rPr lang="ru-RU" dirty="0" err="1"/>
              <a:t>логіки</a:t>
            </a:r>
            <a:endParaRPr lang="ru-RU" dirty="0"/>
          </a:p>
          <a:p>
            <a:pPr lvl="1"/>
            <a:r>
              <a:rPr lang="ru-RU" dirty="0" err="1"/>
              <a:t>Інтеграційні</a:t>
            </a:r>
            <a:r>
              <a:rPr lang="ru-RU" dirty="0"/>
              <a:t> тести для </a:t>
            </a:r>
            <a:r>
              <a:rPr lang="ru-RU" dirty="0" err="1"/>
              <a:t>перевірки</a:t>
            </a:r>
            <a:r>
              <a:rPr lang="ru-RU" dirty="0"/>
              <a:t> </a:t>
            </a:r>
            <a:r>
              <a:rPr lang="ru-RU" dirty="0" err="1"/>
              <a:t>зв’язків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елементами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endParaRPr lang="ru-RU" dirty="0"/>
          </a:p>
          <a:p>
            <a:pPr lvl="1"/>
            <a:r>
              <a:rPr lang="ru-RU" dirty="0"/>
              <a:t>E2E-тести для </a:t>
            </a:r>
            <a:r>
              <a:rPr lang="ru-RU" dirty="0" err="1"/>
              <a:t>моделювання</a:t>
            </a:r>
            <a:r>
              <a:rPr lang="ru-RU" dirty="0"/>
              <a:t> </a:t>
            </a:r>
            <a:r>
              <a:rPr lang="ru-RU" dirty="0" err="1"/>
              <a:t>повних</a:t>
            </a:r>
            <a:r>
              <a:rPr lang="ru-RU" dirty="0"/>
              <a:t> </a:t>
            </a:r>
            <a:r>
              <a:rPr lang="ru-RU" dirty="0" err="1"/>
              <a:t>сценаріїв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 у </a:t>
            </a:r>
            <a:r>
              <a:rPr lang="ru-RU" dirty="0" err="1"/>
              <a:t>браузері</a:t>
            </a:r>
            <a:endParaRPr lang="ru-RU" dirty="0"/>
          </a:p>
          <a:p>
            <a:r>
              <a:rPr lang="ru-RU" dirty="0" err="1"/>
              <a:t>Всі</a:t>
            </a:r>
            <a:r>
              <a:rPr lang="ru-RU" dirty="0"/>
              <a:t> тести </a:t>
            </a:r>
            <a:r>
              <a:rPr lang="ru-RU" dirty="0" err="1"/>
              <a:t>проводяться</a:t>
            </a:r>
            <a:r>
              <a:rPr lang="ru-RU" dirty="0"/>
              <a:t> </a:t>
            </a:r>
            <a:r>
              <a:rPr lang="ru-RU" dirty="0" err="1"/>
              <a:t>ізольовано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реального </a:t>
            </a:r>
            <a:r>
              <a:rPr lang="ru-RU" dirty="0" err="1"/>
              <a:t>бекенду</a:t>
            </a:r>
            <a:r>
              <a:rPr lang="ru-RU" dirty="0"/>
              <a:t> з </a:t>
            </a:r>
            <a:r>
              <a:rPr lang="ru-RU" dirty="0" err="1"/>
              <a:t>використанням</a:t>
            </a:r>
            <a:r>
              <a:rPr lang="ru-RU" dirty="0"/>
              <a:t> мок-</a:t>
            </a:r>
            <a:r>
              <a:rPr lang="ru-RU" dirty="0" err="1"/>
              <a:t>серверів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моделювати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типи </a:t>
            </a:r>
            <a:r>
              <a:rPr lang="ru-RU" dirty="0" err="1"/>
              <a:t>відповіді</a:t>
            </a:r>
            <a:r>
              <a:rPr lang="ru-RU" dirty="0"/>
              <a:t> </a:t>
            </a:r>
            <a:r>
              <a:rPr lang="de-DE" dirty="0"/>
              <a:t>API </a:t>
            </a:r>
            <a:r>
              <a:rPr lang="ru-RU" dirty="0"/>
              <a:t>та </a:t>
            </a:r>
            <a:r>
              <a:rPr lang="ru-RU" dirty="0" err="1"/>
              <a:t>забезпечувати</a:t>
            </a:r>
            <a:r>
              <a:rPr lang="ru-RU" dirty="0"/>
              <a:t> </a:t>
            </a:r>
            <a:r>
              <a:rPr lang="ru-RU" dirty="0" err="1"/>
              <a:t>стабільність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55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D957B-DD44-4F41-AC02-A9B8BB36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Візуалізація</a:t>
            </a:r>
            <a:r>
              <a:rPr lang="ru-RU" dirty="0"/>
              <a:t> </a:t>
            </a:r>
            <a:r>
              <a:rPr lang="ru-RU" dirty="0" err="1"/>
              <a:t>процесу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F61BD3-1275-4102-8A02-4F9D5A1B75A7}"/>
              </a:ext>
            </a:extLst>
          </p:cNvPr>
          <p:cNvSpPr txBox="1"/>
          <p:nvPr/>
        </p:nvSpPr>
        <p:spPr>
          <a:xfrm rot="10800000" flipV="1">
            <a:off x="1750394" y="5422783"/>
            <a:ext cx="4805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/>
              <a:t>Діаграма</a:t>
            </a:r>
            <a:r>
              <a:rPr lang="ru-RU" b="1" dirty="0"/>
              <a:t> </a:t>
            </a:r>
            <a:r>
              <a:rPr lang="ru-RU" b="1" dirty="0" err="1"/>
              <a:t>послідовностей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ru-RU" dirty="0" err="1"/>
              <a:t>показує</a:t>
            </a:r>
            <a:r>
              <a:rPr lang="ru-RU" dirty="0"/>
              <a:t> </a:t>
            </a:r>
            <a:r>
              <a:rPr lang="ru-RU" dirty="0" err="1"/>
              <a:t>типову</a:t>
            </a:r>
            <a:r>
              <a:rPr lang="ru-RU" dirty="0"/>
              <a:t> </a:t>
            </a:r>
            <a:r>
              <a:rPr lang="ru-RU" dirty="0" err="1"/>
              <a:t>взаємодію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 з формою входу, </a:t>
            </a:r>
            <a:r>
              <a:rPr lang="ru-RU" dirty="0" err="1"/>
              <a:t>включаючи</a:t>
            </a:r>
            <a:r>
              <a:rPr lang="ru-RU" dirty="0"/>
              <a:t> </a:t>
            </a:r>
            <a:r>
              <a:rPr lang="ru-RU" dirty="0" err="1"/>
              <a:t>обробку</a:t>
            </a:r>
            <a:r>
              <a:rPr lang="ru-RU" dirty="0"/>
              <a:t> </a:t>
            </a:r>
            <a:r>
              <a:rPr lang="ru-RU" dirty="0" err="1"/>
              <a:t>відповідей</a:t>
            </a:r>
            <a:r>
              <a:rPr lang="ru-RU" dirty="0"/>
              <a:t> </a:t>
            </a:r>
            <a:r>
              <a:rPr lang="de-DE" dirty="0"/>
              <a:t>API </a:t>
            </a:r>
            <a:r>
              <a:rPr lang="ru-RU" dirty="0"/>
              <a:t>та переходи </a:t>
            </a:r>
            <a:r>
              <a:rPr lang="ru-RU" dirty="0" err="1"/>
              <a:t>між</a:t>
            </a:r>
            <a:r>
              <a:rPr lang="ru-RU" dirty="0"/>
              <a:t> станами.</a:t>
            </a:r>
          </a:p>
        </p:txBody>
      </p:sp>
      <p:pic>
        <p:nvPicPr>
          <p:cNvPr id="7" name="Google Shape;142;p18">
            <a:extLst>
              <a:ext uri="{FF2B5EF4-FFF2-40B4-BE49-F238E27FC236}">
                <a16:creationId xmlns:a16="http://schemas.microsoft.com/office/drawing/2014/main" id="{11CBB652-1E6E-41B8-BA72-0C65E5F5DDE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CC07EF-A85E-421A-852B-7001A45CAB97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  <a:endParaRPr lang="ru-RU" sz="1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8B54492-6359-BED1-44E7-149ED0B42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67" y="1856462"/>
            <a:ext cx="6053373" cy="33662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641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3C4BA-3257-41AC-AE5B-5DA2169A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Візуалізація</a:t>
            </a:r>
            <a:r>
              <a:rPr lang="ru-RU" dirty="0"/>
              <a:t> </a:t>
            </a:r>
            <a:r>
              <a:rPr lang="ru-RU" dirty="0" err="1"/>
              <a:t>процесу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1457A50-C4D0-4953-8F99-4A453114344A}"/>
              </a:ext>
            </a:extLst>
          </p:cNvPr>
          <p:cNvSpPr/>
          <p:nvPr/>
        </p:nvSpPr>
        <p:spPr>
          <a:xfrm>
            <a:off x="187356" y="2785552"/>
            <a:ext cx="29800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Діаграма</a:t>
            </a:r>
            <a:r>
              <a:rPr lang="ru-RU" b="1" dirty="0"/>
              <a:t> активностей:</a:t>
            </a:r>
            <a:r>
              <a:rPr lang="ru-RU" dirty="0"/>
              <a:t> </a:t>
            </a:r>
            <a:r>
              <a:rPr lang="ru-RU" dirty="0" err="1"/>
              <a:t>ілюструє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гілки</a:t>
            </a:r>
            <a:r>
              <a:rPr lang="ru-RU" dirty="0"/>
              <a:t> </a:t>
            </a:r>
            <a:r>
              <a:rPr lang="ru-RU" dirty="0" err="1"/>
              <a:t>сценарію</a:t>
            </a:r>
            <a:r>
              <a:rPr lang="ru-RU" dirty="0"/>
              <a:t>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анкети</a:t>
            </a:r>
            <a:r>
              <a:rPr lang="ru-RU" dirty="0"/>
              <a:t> </a:t>
            </a:r>
            <a:r>
              <a:rPr lang="ru-RU" dirty="0" err="1"/>
              <a:t>тварини</a:t>
            </a:r>
            <a:r>
              <a:rPr lang="ru-RU" dirty="0"/>
              <a:t> –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відкриття</a:t>
            </a:r>
            <a:r>
              <a:rPr lang="ru-RU" dirty="0"/>
              <a:t> </a:t>
            </a:r>
            <a:r>
              <a:rPr lang="ru-RU" dirty="0" err="1"/>
              <a:t>форми</a:t>
            </a:r>
            <a:r>
              <a:rPr lang="ru-RU" dirty="0"/>
              <a:t> до </a:t>
            </a:r>
            <a:r>
              <a:rPr lang="ru-RU" dirty="0" err="1"/>
              <a:t>підтвердження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помилок</a:t>
            </a:r>
            <a:r>
              <a:rPr lang="ru-RU" dirty="0"/>
              <a:t>.</a:t>
            </a:r>
          </a:p>
        </p:txBody>
      </p:sp>
      <p:pic>
        <p:nvPicPr>
          <p:cNvPr id="5" name="Google Shape;142;p18">
            <a:extLst>
              <a:ext uri="{FF2B5EF4-FFF2-40B4-BE49-F238E27FC236}">
                <a16:creationId xmlns:a16="http://schemas.microsoft.com/office/drawing/2014/main" id="{2103EC25-E91A-4E42-B4C6-2F9A878DB14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17ED85-C8F5-46AF-B1AA-C30B65F995CF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  <a:endParaRPr lang="ru-RU" sz="1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EEA0E5-4E90-FF4C-EFD2-A3420E65E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838" y="1677624"/>
            <a:ext cx="3990047" cy="432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772551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292</TotalTime>
  <Words>852</Words>
  <Application>Microsoft Office PowerPoint</Application>
  <PresentationFormat>Экран (4:3)</PresentationFormat>
  <Paragraphs>91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Аспект</vt:lpstr>
      <vt:lpstr>Програмна система для реалізації параметричного пошуку партнерів для домашніх улюбленців (Контроль якості програмної системи)</vt:lpstr>
      <vt:lpstr>Мета проєкту</vt:lpstr>
      <vt:lpstr>Актуальність</vt:lpstr>
      <vt:lpstr>Аналіз аналогів</vt:lpstr>
      <vt:lpstr>Виявлені проблеми та постановка задачі</vt:lpstr>
      <vt:lpstr>Вибір технологій для тестування клієнтської частини</vt:lpstr>
      <vt:lpstr>Реалізація тестування SPA-застосунку</vt:lpstr>
      <vt:lpstr>Візуалізація процесу тестування</vt:lpstr>
      <vt:lpstr>Візуалізація процесу тестування</vt:lpstr>
      <vt:lpstr>Візуалізація процесу тестування</vt:lpstr>
      <vt:lpstr>Візуалізація процесу тестування</vt:lpstr>
      <vt:lpstr>Тези</vt:lpstr>
      <vt:lpstr>Підсумки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/>
  <cp:keywords/>
  <cp:lastModifiedBy>Dave Strider</cp:lastModifiedBy>
  <cp:revision>9</cp:revision>
  <dcterms:created xsi:type="dcterms:W3CDTF">2013-01-27T09:14:16Z</dcterms:created>
  <dcterms:modified xsi:type="dcterms:W3CDTF">2025-06-14T18:27:33Z</dcterms:modified>
  <cp:category/>
</cp:coreProperties>
</file>