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81" d="100"/>
          <a:sy n="81" d="100"/>
        </p:scale>
        <p:origin x="725" y="53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14.02.2025</a:t>
            </a:fld>
            <a:endParaRPr lang="ru-RU"/>
          </a:p>
        </p:txBody>
      </p:sp>
      <p:sp>
        <p:nvSpPr>
          <p:cNvPr id="4" name="Рисунок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Заметка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Рисунок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4C0E91C-7761-39CD-94D3-BCFECFA8F4D9}" type="slidenum">
              <a:rPr/>
              <a:t>10</a:t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2EEE41C-8724-BB94-4A6C-DB27E84BAC96}" type="slidenum">
              <a:rPr/>
              <a:t>11</a:t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FF38023-2EDC-299B-5F67-13A4604695F4}" type="slidenum">
              <a:rPr/>
              <a:t>13</a:t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244383E-C856-5B7F-CA60-2CC48C549FB3}" type="slidenum">
              <a:rPr/>
              <a:t>14</a:t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65A4C75-B05C-3908-A154-DC22F5D97EFE}" type="slidenum">
              <a:rPr/>
              <a:t>15</a:t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D683382-90AA-90ED-EBFA-3105627770D3}" type="slidenum">
              <a:rPr/>
              <a:t>16</a:t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21101CD-955D-D7BF-9C98-8189296EB33A}" type="slidenum">
              <a:rPr/>
              <a:t>17</a:t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D339C6-49AC-79E7-025B-E1F297E2D807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F6F2DD6-5C66-DAF6-9DBC-4F3FFC67FADC}" type="slidenum">
              <a:rPr/>
              <a:t>2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A764E22-AD75-A85C-BAFA-69359A4E6F10}" type="slidenum">
              <a:rPr/>
              <a:t>3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A7568E3-C7C9-5655-A0A1-F1CB3A95E0DA}" type="slidenum">
              <a:rPr/>
              <a:t>4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8AA0FC1-6158-724C-4FF1-D7207B01B874}" type="slidenum">
              <a:rPr/>
              <a:t>5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2A56A47-22EF-0DBD-DE06-7A33574BB31D}" type="slidenum">
              <a:rPr/>
              <a:t>6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849CE18-2108-5162-1D43-6A01C69F8783}" type="slidenum">
              <a:rPr/>
              <a:t>7</a:t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01B648-4B97-5971-7F15-827A031DAF4E}" type="slidenum">
              <a:rPr/>
              <a:t>8</a:t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486E698-174F-F80E-9288-79CCE792B77C}" type="slidenum">
              <a:rPr/>
              <a:t>9</a:t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8220990" y="1"/>
            <a:ext cx="3971005" cy="685746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102"/>
          <p:cNvSpPr>
            <a:spLocks noChangeArrowheads="1" noGrp="1"/>
          </p:cNvSpPr>
          <p:nvPr userDrawn="1"/>
        </p:nvSpPr>
        <p:spPr bwMode="auto">
          <a:xfrm>
            <a:off x="8400255" y="3356809"/>
            <a:ext cx="190499" cy="14524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19" name="Text Placeholder 4"/>
          <p:cNvSpPr>
            <a:spLocks noGrp="1"/>
          </p:cNvSpPr>
          <p:nvPr>
            <p:ph type="subTitle" idx="1"/>
          </p:nvPr>
        </p:nvSpPr>
        <p:spPr bwMode="auto">
          <a:xfrm>
            <a:off x="8881393" y="2597939"/>
            <a:ext cx="2974883" cy="16615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/>
              <a:buChar char="•"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23395" y="2569090"/>
            <a:ext cx="7383251" cy="165402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14.02.2025</a:t>
            </a:fld>
            <a:endParaRPr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14.02.2025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839199" y="274642"/>
            <a:ext cx="2743200" cy="5835649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09599" y="274642"/>
            <a:ext cx="8026399" cy="5835649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14.02.2025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14.02.2025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963083" y="4406904"/>
            <a:ext cx="10363199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63083" y="2906717"/>
            <a:ext cx="10363199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14.02.2025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15413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7599" y="1595438"/>
            <a:ext cx="5178986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14.02.2025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15413" y="1535113"/>
            <a:ext cx="5181103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15413" y="2174874"/>
            <a:ext cx="518110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93377" y="1535113"/>
            <a:ext cx="5183210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93377" y="2174874"/>
            <a:ext cx="518321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14.02.2025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14.02.2025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14.02.2025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09610" y="273054"/>
            <a:ext cx="4011084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766732" y="273050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0961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14.02.2025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15413" y="4800603"/>
            <a:ext cx="1056117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815413" y="612778"/>
            <a:ext cx="10561173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15413" y="5367337"/>
            <a:ext cx="1056117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 lang="ru-RU"/>
              <a:t>14.02.2025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100"/>
          <p:cNvSpPr>
            <a:spLocks noChangeArrowheads="1" noGrp="1"/>
          </p:cNvSpPr>
          <p:nvPr userDrawn="1"/>
        </p:nvSpPr>
        <p:spPr bwMode="auto">
          <a:xfrm>
            <a:off x="3669" y="270"/>
            <a:ext cx="12184661" cy="6857460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fill="norm" stroke="0" extrusionOk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3"/>
          <p:cNvSpPr>
            <a:spLocks noChangeArrowheads="1" noGrp="1"/>
          </p:cNvSpPr>
          <p:nvPr userDrawn="1"/>
        </p:nvSpPr>
        <p:spPr bwMode="auto">
          <a:xfrm>
            <a:off x="183165" y="101751"/>
            <a:ext cx="7789614" cy="58578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4"/>
          <p:cNvSpPr>
            <a:spLocks noChangeArrowheads="1" noGrp="1"/>
          </p:cNvSpPr>
          <p:nvPr userDrawn="1"/>
        </p:nvSpPr>
        <p:spPr bwMode="auto">
          <a:xfrm>
            <a:off x="244971" y="130323"/>
            <a:ext cx="7610403" cy="572343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5"/>
          <p:cNvSpPr>
            <a:spLocks noChangeArrowheads="1" noGrp="1"/>
          </p:cNvSpPr>
          <p:nvPr userDrawn="1"/>
        </p:nvSpPr>
        <p:spPr bwMode="auto">
          <a:xfrm>
            <a:off x="306493" y="159054"/>
            <a:ext cx="7431757" cy="55888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6"/>
          <p:cNvSpPr>
            <a:spLocks noChangeArrowheads="1" noGrp="1"/>
          </p:cNvSpPr>
          <p:nvPr userDrawn="1"/>
        </p:nvSpPr>
        <p:spPr bwMode="auto">
          <a:xfrm>
            <a:off x="368021" y="187787"/>
            <a:ext cx="7252827" cy="54543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07"/>
          <p:cNvSpPr>
            <a:spLocks noChangeArrowheads="1" noGrp="1"/>
          </p:cNvSpPr>
          <p:nvPr userDrawn="1"/>
        </p:nvSpPr>
        <p:spPr bwMode="auto">
          <a:xfrm>
            <a:off x="429541" y="216360"/>
            <a:ext cx="7074181" cy="5319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08"/>
          <p:cNvSpPr>
            <a:spLocks noChangeArrowheads="1" noGrp="1"/>
          </p:cNvSpPr>
          <p:nvPr userDrawn="1"/>
        </p:nvSpPr>
        <p:spPr bwMode="auto">
          <a:xfrm>
            <a:off x="491347" y="245090"/>
            <a:ext cx="6894970" cy="51853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09"/>
          <p:cNvSpPr>
            <a:spLocks noChangeArrowheads="1" noGrp="1"/>
          </p:cNvSpPr>
          <p:nvPr userDrawn="1"/>
        </p:nvSpPr>
        <p:spPr bwMode="auto">
          <a:xfrm>
            <a:off x="552877" y="273821"/>
            <a:ext cx="6716041" cy="505071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0"/>
          <p:cNvSpPr>
            <a:spLocks noChangeArrowheads="1" noGrp="1"/>
          </p:cNvSpPr>
          <p:nvPr userDrawn="1"/>
        </p:nvSpPr>
        <p:spPr bwMode="auto">
          <a:xfrm>
            <a:off x="614397" y="302395"/>
            <a:ext cx="6537394" cy="49162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1"/>
          <p:cNvSpPr>
            <a:spLocks noChangeArrowheads="1" noGrp="1"/>
          </p:cNvSpPr>
          <p:nvPr userDrawn="1"/>
        </p:nvSpPr>
        <p:spPr bwMode="auto">
          <a:xfrm>
            <a:off x="676203" y="331128"/>
            <a:ext cx="6358183" cy="4781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2"/>
          <p:cNvSpPr>
            <a:spLocks noChangeArrowheads="1" noGrp="1"/>
          </p:cNvSpPr>
          <p:nvPr userDrawn="1"/>
        </p:nvSpPr>
        <p:spPr bwMode="auto">
          <a:xfrm>
            <a:off x="737731" y="359857"/>
            <a:ext cx="6179254" cy="464703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3"/>
          <p:cNvSpPr>
            <a:spLocks noChangeArrowheads="1" noGrp="1"/>
          </p:cNvSpPr>
          <p:nvPr userDrawn="1"/>
        </p:nvSpPr>
        <p:spPr bwMode="auto">
          <a:xfrm>
            <a:off x="799253" y="388590"/>
            <a:ext cx="6000607" cy="45124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4"/>
          <p:cNvSpPr>
            <a:spLocks noChangeArrowheads="1" noGrp="1"/>
          </p:cNvSpPr>
          <p:nvPr userDrawn="1"/>
        </p:nvSpPr>
        <p:spPr bwMode="auto">
          <a:xfrm>
            <a:off x="860777" y="417163"/>
            <a:ext cx="5821679" cy="437797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5"/>
          <p:cNvSpPr>
            <a:spLocks noChangeArrowheads="1" noGrp="1"/>
          </p:cNvSpPr>
          <p:nvPr userDrawn="1"/>
        </p:nvSpPr>
        <p:spPr bwMode="auto">
          <a:xfrm>
            <a:off x="922587" y="445894"/>
            <a:ext cx="5642750" cy="42435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6"/>
          <p:cNvSpPr>
            <a:spLocks noChangeArrowheads="1" noGrp="1"/>
          </p:cNvSpPr>
          <p:nvPr userDrawn="1"/>
        </p:nvSpPr>
        <p:spPr bwMode="auto">
          <a:xfrm>
            <a:off x="984107" y="474624"/>
            <a:ext cx="5463821" cy="41089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17"/>
          <p:cNvSpPr>
            <a:spLocks noChangeArrowheads="1" noGrp="1"/>
          </p:cNvSpPr>
          <p:nvPr userDrawn="1"/>
        </p:nvSpPr>
        <p:spPr bwMode="auto">
          <a:xfrm>
            <a:off x="1045632" y="503197"/>
            <a:ext cx="5284893" cy="397446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18"/>
          <p:cNvSpPr>
            <a:spLocks noChangeArrowheads="1" noGrp="1"/>
          </p:cNvSpPr>
          <p:nvPr userDrawn="1"/>
        </p:nvSpPr>
        <p:spPr bwMode="auto">
          <a:xfrm>
            <a:off x="1107443" y="531930"/>
            <a:ext cx="5105963" cy="383985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19"/>
          <p:cNvSpPr>
            <a:spLocks noChangeArrowheads="1" noGrp="1"/>
          </p:cNvSpPr>
          <p:nvPr userDrawn="1"/>
        </p:nvSpPr>
        <p:spPr bwMode="auto">
          <a:xfrm>
            <a:off x="1168963" y="560659"/>
            <a:ext cx="4927034" cy="37052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0"/>
          <p:cNvSpPr>
            <a:spLocks noChangeArrowheads="1" noGrp="1"/>
          </p:cNvSpPr>
          <p:nvPr userDrawn="1"/>
        </p:nvSpPr>
        <p:spPr bwMode="auto">
          <a:xfrm>
            <a:off x="2023254" y="5083093"/>
            <a:ext cx="1181945" cy="888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21"/>
          <p:cNvSpPr>
            <a:spLocks noChangeArrowheads="1" noGrp="1"/>
          </p:cNvSpPr>
          <p:nvPr userDrawn="1"/>
        </p:nvSpPr>
        <p:spPr bwMode="auto">
          <a:xfrm>
            <a:off x="2851007" y="4515765"/>
            <a:ext cx="1869157" cy="140562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24"/>
          <p:cNvSpPr>
            <a:spLocks noChangeArrowheads="1" noGrp="1"/>
          </p:cNvSpPr>
          <p:nvPr userDrawn="1"/>
        </p:nvSpPr>
        <p:spPr bwMode="auto">
          <a:xfrm>
            <a:off x="3037839" y="4457826"/>
            <a:ext cx="835941" cy="6287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25"/>
          <p:cNvSpPr>
            <a:spLocks noChangeArrowheads="1" noGrp="1"/>
          </p:cNvSpPr>
          <p:nvPr userDrawn="1"/>
        </p:nvSpPr>
        <p:spPr bwMode="auto">
          <a:xfrm>
            <a:off x="1015999" y="4613071"/>
            <a:ext cx="685800" cy="5155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138"/>
          <p:cNvSpPr>
            <a:spLocks noChangeArrowheads="1" noGrp="1"/>
          </p:cNvSpPr>
          <p:nvPr userDrawn="1"/>
        </p:nvSpPr>
        <p:spPr bwMode="auto">
          <a:xfrm>
            <a:off x="2311403" y="4372901"/>
            <a:ext cx="796430" cy="5989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4" name="Shape 1139"/>
          <p:cNvSpPr>
            <a:spLocks noChangeArrowheads="1" noGrp="1"/>
          </p:cNvSpPr>
          <p:nvPr userDrawn="1"/>
        </p:nvSpPr>
        <p:spPr bwMode="auto">
          <a:xfrm>
            <a:off x="1648462" y="4729109"/>
            <a:ext cx="755507" cy="56812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5" name="Shape 1140"/>
          <p:cNvSpPr>
            <a:spLocks noChangeArrowheads="1" noGrp="1"/>
          </p:cNvSpPr>
          <p:nvPr userDrawn="1"/>
        </p:nvSpPr>
        <p:spPr bwMode="auto">
          <a:xfrm>
            <a:off x="1506501" y="5387076"/>
            <a:ext cx="753250" cy="566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" name="Shape 1141"/>
          <p:cNvSpPr>
            <a:spLocks noChangeArrowheads="1" noGrp="1"/>
          </p:cNvSpPr>
          <p:nvPr userDrawn="1"/>
        </p:nvSpPr>
        <p:spPr bwMode="auto">
          <a:xfrm>
            <a:off x="2370101" y="5855034"/>
            <a:ext cx="893513" cy="67193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142"/>
          <p:cNvSpPr>
            <a:spLocks noChangeArrowheads="1" noGrp="1"/>
          </p:cNvSpPr>
          <p:nvPr userDrawn="1"/>
        </p:nvSpPr>
        <p:spPr bwMode="auto">
          <a:xfrm>
            <a:off x="2241977" y="6244482"/>
            <a:ext cx="688339" cy="51780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7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8" name="Shape 1143"/>
          <p:cNvSpPr>
            <a:spLocks noChangeArrowheads="1" noGrp="1"/>
          </p:cNvSpPr>
          <p:nvPr userDrawn="1"/>
        </p:nvSpPr>
        <p:spPr bwMode="auto">
          <a:xfrm>
            <a:off x="3596920" y="5964721"/>
            <a:ext cx="726439" cy="546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144"/>
          <p:cNvSpPr>
            <a:spLocks noChangeArrowheads="1" noGrp="1"/>
          </p:cNvSpPr>
          <p:nvPr userDrawn="1"/>
        </p:nvSpPr>
        <p:spPr bwMode="auto">
          <a:xfrm>
            <a:off x="3037843" y="5578669"/>
            <a:ext cx="977899" cy="73527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147"/>
          <p:cNvSpPr>
            <a:spLocks noChangeArrowheads="1" noGrp="1"/>
          </p:cNvSpPr>
          <p:nvPr userDrawn="1"/>
        </p:nvSpPr>
        <p:spPr bwMode="auto">
          <a:xfrm>
            <a:off x="2609712" y="36827"/>
            <a:ext cx="752403" cy="5658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148"/>
          <p:cNvSpPr>
            <a:spLocks noChangeArrowheads="1" noGrp="1"/>
          </p:cNvSpPr>
          <p:nvPr userDrawn="1"/>
        </p:nvSpPr>
        <p:spPr bwMode="auto">
          <a:xfrm>
            <a:off x="2272174" y="35715"/>
            <a:ext cx="748734" cy="5630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99253" y="1600203"/>
            <a:ext cx="10577333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15413" y="6356353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184183-74E9-4393-9769-E1D9236041BE}" type="datetimeFigureOut">
              <a:rPr lang="ru-RU"/>
              <a:t>14.02.2025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165599" y="6356353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87829" y="274638"/>
            <a:ext cx="1058875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592277" y="6356353"/>
            <a:ext cx="2784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accent6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14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4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7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10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471455" y="1965284"/>
            <a:ext cx="6679556" cy="1463715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compatLnSpc="0">
            <a:normAutofit/>
          </a:bodyPr>
          <a:lstStyle/>
          <a:p>
            <a:pPr>
              <a:defRPr/>
            </a:pP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Повторение основных понятий</a:t>
            </a:r>
            <a:b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об электромагнитных волна</a:t>
            </a:r>
            <a:r>
              <a:rPr lang="ru-RU" sz="36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х</a:t>
            </a:r>
            <a:endParaRPr b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8881393" y="373765"/>
            <a:ext cx="3261201" cy="2616360"/>
          </a:xfrm>
        </p:spPr>
        <p:txBody>
          <a:bodyPr/>
          <a:lstStyle/>
          <a:p>
            <a:pPr>
              <a:defRPr/>
            </a:pPr>
            <a:r>
              <a:rPr sz="18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Сороколетов</a:t>
            </a:r>
            <a:r>
              <a:rPr sz="18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 </a:t>
            </a:r>
            <a:r>
              <a:rPr sz="18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Алексей</a:t>
            </a:r>
            <a:endParaRPr sz="1800"/>
          </a:p>
          <a:p>
            <a:pPr>
              <a:defRPr/>
            </a:pPr>
            <a:r>
              <a:rPr lang="ru-RU" sz="18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Рябов Олег</a:t>
            </a:r>
            <a:endParaRPr sz="1800" b="1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sz="1800"/>
              <a:t>Шистко Степан</a:t>
            </a:r>
            <a:endParaRPr/>
          </a:p>
        </p:txBody>
      </p:sp>
      <p:pic>
        <p:nvPicPr>
          <p:cNvPr id="801106130" name="Рисунок 801106129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469412" y="4866792"/>
            <a:ext cx="3524249" cy="2381249"/>
          </a:xfrm>
          <a:prstGeom prst="rect">
            <a:avLst/>
          </a:prstGeom>
        </p:spPr>
      </p:pic>
      <p:sp>
        <p:nvSpPr>
          <p:cNvPr id="817346480" name="Slide Number Placeholder 12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pPr>
              <a:defRPr/>
            </a:pPr>
            <a:fld id="{F67B6773-D9D8-F412-AB9B-9C9E0D65AADC}" type="slidenum">
              <a:rPr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274202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944392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942226955" name="Рисунок 194222695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-13791" y="25173"/>
            <a:ext cx="12191999" cy="3689576"/>
          </a:xfrm>
          <a:prstGeom prst="rect">
            <a:avLst/>
          </a:prstGeom>
        </p:spPr>
      </p:pic>
      <p:pic>
        <p:nvPicPr>
          <p:cNvPr id="546145403" name="Рисунок 546145402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0" y="3714750"/>
            <a:ext cx="12191999" cy="3128961"/>
          </a:xfrm>
          <a:prstGeom prst="rect">
            <a:avLst/>
          </a:prstGeom>
        </p:spPr>
      </p:pic>
      <p:sp>
        <p:nvSpPr>
          <p:cNvPr id="160495248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1212E79-D651-2BB2-46F0-B3242FF5BC16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410647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6874639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508002642" name="Рисунок 150800264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031999" y="0"/>
            <a:ext cx="8127999" cy="6858000"/>
          </a:xfrm>
          <a:prstGeom prst="rect">
            <a:avLst/>
          </a:prstGeom>
        </p:spPr>
      </p:pic>
      <p:sp>
        <p:nvSpPr>
          <p:cNvPr id="77895005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CC922E7-CDB2-7376-676E-0AE36459E717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9030099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ru-RU" sz="22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Векторы E и H в плоской волне. Поперечность электромагнитной волны. Соотношение между амплитудами электрического и магнитного полей. </a:t>
            </a:r>
            <a:endParaRPr sz="2200" b="1"/>
          </a:p>
        </p:txBody>
      </p:sp>
      <p:sp>
        <p:nvSpPr>
          <p:cNvPr id="75362717" name="Content Placeholder 2"/>
          <p:cNvSpPr>
            <a:spLocks noGrp="1"/>
          </p:cNvSpPr>
          <p:nvPr>
            <p:ph idx="1"/>
          </p:nvPr>
        </p:nvSpPr>
        <p:spPr bwMode="auto">
          <a:xfrm>
            <a:off x="799253" y="1600203"/>
            <a:ext cx="3365925" cy="4525962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2400"/>
              <a:t>Уравнения максвелла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divD=0</a:t>
            </a:r>
            <a:br>
              <a:rPr/>
            </a:br>
            <a:r>
              <a:rPr/>
              <a:t>	divB=0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rotE=-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sz="3200" b="0" i="1" u="none" strike="noStrike" cap="none" spc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sz="3200" u="none" strike="noStrike" cap="none" spc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sz="3200" u="none" strike="noStrike" cap="none" spc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c</m:t>
                          </m:r>
                        </m:den>
                      </m:f>
                      <m:f>
                        <m:fPr>
                          <m:ctrlPr>
                            <a:rPr sz="3200" b="0" i="1" u="none" strike="noStrike" cap="none" spc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sz="3200" u="none" strike="noStrike" cap="none" spc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sz="3200" u="none" strike="noStrike" cap="none" spc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B</m:t>
                          </m:r>
                        </m:num>
                        <m:den>
                          <m:r>
                            <m:rPr/>
                            <a:rPr sz="3200" u="none" strike="noStrike" cap="none" spc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sz="3200" u="none" strike="noStrike" cap="none" spc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/>
          </a:p>
          <a:p>
            <a:pPr marL="0" indent="0">
              <a:buFont typeface="Arial"/>
              <a:buNone/>
              <a:defRPr/>
            </a:pPr>
            <a:r>
              <a:rPr/>
              <a:t>	rotH=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sz="3200" b="0" i="1" u="none" strike="noStrike" cap="none" spc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sz="3200" u="none" strike="noStrike" cap="none" spc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sz="3200" u="none" strike="noStrike" cap="none" spc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c</m:t>
                          </m:r>
                        </m:den>
                      </m:f>
                      <m:f>
                        <m:fPr>
                          <m:ctrlPr>
                            <a:rPr sz="3200" b="0" i="1" u="none" strike="noStrike" cap="none" spc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/>
                            <a:rPr sz="3200" u="none" strike="noStrike" cap="none" spc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sz="3200" u="none" strike="noStrike" cap="none" spc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D</m:t>
                          </m:r>
                        </m:num>
                        <m:den>
                          <m:r>
                            <m:rPr/>
                            <a:rPr sz="3200" u="none" strike="noStrike" cap="none" spc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∂</m:t>
                          </m:r>
                          <m:r>
                            <m:rPr>
                              <m:sty m:val="p"/>
                            </m:rPr>
                            <a:rPr sz="3200" u="none" strike="noStrike" cap="none" spc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t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/>
          </a:p>
        </p:txBody>
      </p:sp>
      <p:sp>
        <p:nvSpPr>
          <p:cNvPr id="1083800903" name="TextBox 1083800902"/>
          <p:cNvSpPr txBox="1"/>
          <p:nvPr/>
        </p:nvSpPr>
        <p:spPr bwMode="auto">
          <a:xfrm>
            <a:off x="4668642" y="1728106"/>
            <a:ext cx="385226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943309091" name="Content Placeholder 2"/>
          <p:cNvSpPr>
            <a:spLocks noGrp="1"/>
          </p:cNvSpPr>
          <p:nvPr/>
        </p:nvSpPr>
        <p:spPr bwMode="auto">
          <a:xfrm>
            <a:off x="4369285" y="1600203"/>
            <a:ext cx="4095749" cy="46783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sz="2200"/>
              <a:t>Подставновка в виде монохроматических волн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 sz="2200"/>
              <a:t>E~exp(i(wt-kr))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 sz="2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D</a:t>
            </a:r>
            <a:r>
              <a:rPr lang="ru-RU" sz="2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~exp(i(wt-kr))</a:t>
            </a:r>
            <a:endParaRPr sz="2200"/>
          </a:p>
          <a:p>
            <a:pPr marL="0" indent="0">
              <a:buFont typeface="Arial"/>
              <a:buNone/>
              <a:defRPr/>
            </a:pPr>
            <a:r>
              <a:rPr sz="2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H</a:t>
            </a:r>
            <a:r>
              <a:rPr lang="ru-RU" sz="2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~exp(i(wt-kr))</a:t>
            </a:r>
            <a:endParaRPr sz="2200"/>
          </a:p>
          <a:p>
            <a:pPr marL="0" indent="0">
              <a:buFont typeface="Arial"/>
              <a:buNone/>
              <a:defRPr/>
            </a:pPr>
            <a:r>
              <a:rPr sz="2200"/>
              <a:t>Так же считаем что магнитная проницаемость среды порядка единицы</a:t>
            </a:r>
            <a:endParaRPr/>
          </a:p>
        </p:txBody>
      </p:sp>
      <p:sp>
        <p:nvSpPr>
          <p:cNvPr id="450179150" name="Content Placeholder 2"/>
          <p:cNvSpPr>
            <a:spLocks noGrp="1"/>
          </p:cNvSpPr>
          <p:nvPr/>
        </p:nvSpPr>
        <p:spPr bwMode="auto">
          <a:xfrm>
            <a:off x="8138464" y="1600203"/>
            <a:ext cx="3864428" cy="46783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>
            <a:lvl1pPr marL="342900" indent="-342900" algn="l" defTabSz="914400">
              <a:spcBef>
                <a:spcPts val="0"/>
              </a:spcBef>
              <a:buFont typeface="Arial"/>
              <a:buChar char="•"/>
              <a:defRPr sz="32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>
              <a:spcBef>
                <a:spcPts val="0"/>
              </a:spcBef>
              <a:buFont typeface="Arial"/>
              <a:buChar char="–"/>
              <a:defRPr sz="28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spcBef>
                <a:spcPts val="0"/>
              </a:spcBef>
              <a:buFont typeface="Arial"/>
              <a:buChar char="•"/>
              <a:defRPr sz="24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spcBef>
                <a:spcPts val="0"/>
              </a:spcBef>
              <a:buFont typeface="Arial"/>
              <a:buChar char="–"/>
              <a:defRPr sz="20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spcBef>
                <a:spcPts val="0"/>
              </a:spcBef>
              <a:buFont typeface="Arial"/>
              <a:buChar char="»"/>
              <a:defRPr sz="200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r>
              <a:rPr sz="2200"/>
              <a:t>[k,E] = w/c*H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 lang="ru-RU" sz="2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[k,</a:t>
            </a:r>
            <a:r>
              <a:rPr sz="2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H</a:t>
            </a:r>
            <a:r>
              <a:rPr lang="ru-RU" sz="2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] = </a:t>
            </a:r>
            <a:r>
              <a:rPr sz="2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-</a:t>
            </a:r>
            <a:r>
              <a:rPr lang="ru-RU" sz="2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w/c*</a:t>
            </a:r>
            <a:r>
              <a:rPr sz="2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D</a:t>
            </a:r>
            <a:endParaRPr sz="2200" b="0" i="0" u="none" strike="noStrike" cap="none" spc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sz="2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(k,D) = 0</a:t>
            </a:r>
            <a:endParaRPr sz="2200" b="0" i="0" u="none" strike="noStrike" cap="none" spc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sz="2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(k,H) = 0</a:t>
            </a:r>
            <a:endParaRPr sz="2200" b="0" i="0" u="none" strike="noStrike" cap="none" spc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sz="2200"/>
          </a:p>
          <a:p>
            <a:pPr marL="0" indent="0">
              <a:buFont typeface="Arial"/>
              <a:buNone/>
              <a:defRPr/>
            </a:pPr>
            <a:r>
              <a:rPr sz="2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Откуда напрмую следует ортогональность E,H,k.</a:t>
            </a:r>
            <a:endParaRPr sz="2200" b="0" i="0" u="none" strike="noStrike" cap="none" spc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sz="2200" b="0" i="0" u="none" strike="noStrike" cap="none" spc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sz="2200" b="0" i="0" u="none" strike="noStrike" cap="none" spc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sz="2200" b="0" i="0" u="none" strike="noStrike" cap="none" spc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sz="2200" b="0" i="0" u="none" strike="noStrike" cap="none" spc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 sz="2200" b="0" i="0" u="none" strike="noStrike" cap="none" spc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sz="2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Соотношение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ad>
                        <m:radPr>
                          <m:degHide m:val="on"/>
                          <m:ctrlPr>
                            <a:rPr sz="2200" b="0" i="1" u="none" strike="noStrike" cap="none" spc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radPr>
                        <m:deg>
                          <m:r>
                            <m:rPr/>
                            <a:rPr>
                              <a:latin typeface="Cambria Math"/>
                              <a:ea typeface="Cambria Math"/>
                              <a:cs typeface="Cambria Math"/>
                            </a:rPr>
                            <m:t/>
                          </m:r>
                        </m:deg>
                        <m:e>
                          <m:r>
                            <m:rPr>
                              <m:sty m:val="p"/>
                            </m:rPr>
                            <a:rPr sz="2200" u="none" strike="noStrike" cap="none" spc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ε</m:t>
                          </m:r>
                        </m:e>
                      </m:rad>
                      <m:r>
                        <m:rPr>
                          <m:sty m:val="p"/>
                        </m:rPr>
                        <a:rPr sz="2200" u="none" strike="noStrike" cap="none" spc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E</m:t>
                      </m:r>
                      <m:r>
                        <m:rPr/>
                        <a:rPr sz="2200" u="none" strike="noStrike" cap="none" spc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=</m:t>
                      </m:r>
                    </m:oMath>
                  </m:oMathPara>
                </a14:m>
              </mc:Choice>
              <mc:Fallback/>
            </mc:AlternateContent>
            <a:r>
              <a:rPr sz="2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sz="2200" u="none" strike="noStrike" cap="none" spc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H</m:t>
                      </m:r>
                    </m:oMath>
                  </m:oMathPara>
                </a14:m>
              </mc:Choice>
              <mc:Fallback/>
            </mc:AlternateContent>
            <a:endParaRPr sz="2200" b="0" i="0" u="none" strike="noStrike" cap="none" spc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21010828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63DA433-61B8-312C-50FE-86D32E99A0B0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174020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28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Вектор Пойнтинга (поток энергии). </a:t>
            </a:r>
            <a:endParaRPr sz="2800" b="1"/>
          </a:p>
        </p:txBody>
      </p:sp>
      <p:sp>
        <p:nvSpPr>
          <p:cNvPr id="82154376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sz="4800"/>
              <a:t>S=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sz="4800" b="0" i="1" u="none" strike="noStrike" cap="none" spc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sz="4800" u="none" strike="noStrike" cap="none" spc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c</m:t>
                          </m:r>
                        </m:num>
                        <m:den>
                          <m:r>
                            <m:rPr/>
                            <a:rPr sz="4800" u="none" strike="noStrike" cap="none" spc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sz="4800" u="none" strike="noStrike" cap="none" spc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π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r>
              <a:rPr sz="4800"/>
              <a:t>[E,H]</a:t>
            </a:r>
            <a:endParaRPr/>
          </a:p>
          <a:p>
            <a:pPr>
              <a:defRPr/>
            </a:pPr>
            <a:r>
              <a:rPr/>
              <a:t>Вектор пойнтинга </a:t>
            </a:r>
            <a:r>
              <a:rPr b="1"/>
              <a:t>не обязан</a:t>
            </a:r>
            <a:r>
              <a:rPr/>
              <a:t> совпадать с волновым вектором.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</p:txBody>
      </p:sp>
      <p:sp>
        <p:nvSpPr>
          <p:cNvPr id="169252559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E16758C-32D2-FAD4-3C43-099C41189C9D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36024042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/>
          </a:bodyPr>
          <a:lstStyle/>
          <a:p>
            <a:pPr>
              <a:defRPr/>
            </a:pPr>
            <a:r>
              <a:rPr lang="ru-RU" sz="26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Шкала длин волн (частот). Оптический диапазон.</a:t>
            </a:r>
            <a:br>
              <a:rPr lang="ru-RU" sz="26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lang="ru-RU" sz="26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Примеры источников света. Спектры излучения. </a:t>
            </a:r>
            <a:endParaRPr sz="2600" b="1"/>
          </a:p>
          <a:p>
            <a:pPr>
              <a:defRPr/>
            </a:pPr>
            <a:endParaRPr sz="2600" b="1"/>
          </a:p>
        </p:txBody>
      </p:sp>
      <p:sp>
        <p:nvSpPr>
          <p:cNvPr id="185543634" name="Content Placeholder 2"/>
          <p:cNvSpPr>
            <a:spLocks noGrp="1"/>
          </p:cNvSpPr>
          <p:nvPr>
            <p:ph idx="1"/>
          </p:nvPr>
        </p:nvSpPr>
        <p:spPr bwMode="auto">
          <a:xfrm>
            <a:off x="613713" y="4581524"/>
            <a:ext cx="10762872" cy="1544641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1800"/>
              <a:t>Примеры:лампа, экран телевизора, звезда.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 sz="1800"/>
              <a:t>Спектры – коэффиценты при соответсвуюзей частоте в ряде Фурье.</a:t>
            </a:r>
            <a:endParaRPr/>
          </a:p>
        </p:txBody>
      </p:sp>
      <p:pic>
        <p:nvPicPr>
          <p:cNvPr id="1870405302" name="Рисунок 187040530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150051" y="1600203"/>
            <a:ext cx="8007680" cy="2981320"/>
          </a:xfrm>
          <a:prstGeom prst="rect">
            <a:avLst/>
          </a:prstGeom>
        </p:spPr>
      </p:pic>
      <p:sp>
        <p:nvSpPr>
          <p:cNvPr id="207643515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56B15A1-FC6B-DC9D-99E5-21D808438827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0292975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 fontScale="90000"/>
          </a:bodyPr>
          <a:lstStyle/>
          <a:p>
            <a:pPr>
              <a:defRPr/>
            </a:pPr>
            <a:r>
              <a:rPr lang="ru-RU" sz="36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Понятие о поляризации света. Где это свойство проявляется или используется? </a:t>
            </a:r>
            <a:endParaRPr sz="3600" b="1"/>
          </a:p>
          <a:p>
            <a:pPr>
              <a:defRPr/>
            </a:pPr>
            <a:endParaRPr sz="3600" b="1"/>
          </a:p>
        </p:txBody>
      </p:sp>
      <p:sp>
        <p:nvSpPr>
          <p:cNvPr id="65798427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Поляризация света – модель описания поведения вектора Е в пространстве. Бывает: </a:t>
            </a:r>
            <a:endParaRPr/>
          </a:p>
          <a:p>
            <a:pPr>
              <a:defRPr/>
            </a:pPr>
            <a:r>
              <a:rPr/>
              <a:t>Линейная</a:t>
            </a:r>
            <a:endParaRPr/>
          </a:p>
          <a:p>
            <a:pPr>
              <a:defRPr/>
            </a:pPr>
            <a:r>
              <a:rPr/>
              <a:t>Круговая</a:t>
            </a:r>
            <a:endParaRPr/>
          </a:p>
          <a:p>
            <a:pPr>
              <a:defRPr/>
            </a:pPr>
            <a:r>
              <a:rPr/>
              <a:t>Эллиптическая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Проявления: вещества обладающие анизотропностью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Использование: фотография, радиопередача</a:t>
            </a:r>
            <a:endParaRPr/>
          </a:p>
        </p:txBody>
      </p:sp>
      <p:sp>
        <p:nvSpPr>
          <p:cNvPr id="160751638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C0E9201-2F21-2651-DD58-436A53899256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2362557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compatLnSpc="0">
            <a:normAutofit fontScale="90000"/>
          </a:bodyPr>
          <a:lstStyle/>
          <a:p>
            <a:pPr>
              <a:defRPr/>
            </a:pPr>
            <a:r>
              <a:rPr/>
              <a:t>Математическое описание поляризованного света</a:t>
            </a:r>
            <a:endParaRPr/>
          </a:p>
        </p:txBody>
      </p:sp>
      <p:sp>
        <p:nvSpPr>
          <p:cNvPr id="136638536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Ex = E0x cos(wt)</a:t>
            </a:r>
            <a:endParaRPr/>
          </a:p>
          <a:p>
            <a:pPr>
              <a:defRPr/>
            </a:pPr>
            <a:r>
              <a:rPr/>
              <a:t>Ey = E0y cos(wt +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p"/>
                        </m:rPr>
                        <a:rPr sz="3200" u="none" strike="noStrike" cap="none" spc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φ</m:t>
                      </m:r>
                    </m:oMath>
                  </m:oMathPara>
                </a14:m>
              </mc:Choice>
              <mc:Fallback/>
            </mc:AlternateContent>
            <a:r>
              <a:rPr/>
              <a:t>)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В зависимости от фазы и амплитуд выделяют круговую линейную и эллиптическую</a:t>
            </a:r>
            <a:endParaRPr/>
          </a:p>
        </p:txBody>
      </p:sp>
      <p:sp>
        <p:nvSpPr>
          <p:cNvPr id="149827020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1B56350-7A0E-A660-38B8-99225F94AE81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ChangeAspect="1" noGrp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2555165" y="425505"/>
            <a:ext cx="6598262" cy="6006989"/>
          </a:xfrm>
        </p:spPr>
      </p:pic>
      <p:sp>
        <p:nvSpPr>
          <p:cNvPr id="6" name="TextBox 5"/>
          <p:cNvSpPr txBox="1"/>
          <p:nvPr/>
        </p:nvSpPr>
        <p:spPr bwMode="auto">
          <a:xfrm>
            <a:off x="311085" y="274320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/>
              <a:t>Мем:</a:t>
            </a:r>
            <a:endParaRPr/>
          </a:p>
        </p:txBody>
      </p:sp>
      <p:sp>
        <p:nvSpPr>
          <p:cNvPr id="166427104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79ADBE3-A1E7-2C60-0927-B766262F1AAD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522923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ПЛАН</a:t>
            </a:r>
            <a:endParaRPr/>
          </a:p>
        </p:txBody>
      </p:sp>
      <p:sp>
        <p:nvSpPr>
          <p:cNvPr id="1661411401" name="Content Placeholder 2"/>
          <p:cNvSpPr>
            <a:spLocks noGrp="1"/>
          </p:cNvSpPr>
          <p:nvPr>
            <p:ph idx="1"/>
          </p:nvPr>
        </p:nvSpPr>
        <p:spPr bwMode="auto">
          <a:xfrm>
            <a:off x="799253" y="1600203"/>
            <a:ext cx="10577333" cy="509451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Уравнения Максвелла + материальные уравнения. </a:t>
            </a:r>
            <a:endParaRPr sz="18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Волновое  уравнение  (для  электромагнитных  волн)  (напомнить  кратко  вывод, 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            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пояснение обозначений). Скорость распространения электромагнитной волны. </a:t>
            </a:r>
            <a:endParaRPr sz="18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Монохроматические волны. Комплексная амплитуда. Фаза волны. Волновой фронт.  </a:t>
            </a:r>
            <a:endParaRPr sz="18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Плоские волны. Сферические волны. Как получить в эксперименте? </a:t>
            </a:r>
            <a:endParaRPr sz="18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Уравнение Гельмгольца.</a:t>
            </a:r>
            <a:endParaRPr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Векторы E и H в плоской волне. Поперечность электромагнитной волны. Соотношение 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            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между амплитудами электрического и магнитного полей. </a:t>
            </a:r>
            <a:endParaRPr sz="18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Вектор Пойнтинга (поток энергии). </a:t>
            </a:r>
            <a:endParaRPr sz="18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Шкала длин волн (частот). Оптический диапазон. Примеры источников света. Спектры  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 sz="1800"/>
              <a:t>             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излучения. </a:t>
            </a:r>
            <a:endParaRPr sz="18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Понятие о поляризации света. Где это свойство проявляется или используется? </a:t>
            </a:r>
            <a:endParaRPr sz="18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Математическое описание поляризованного света. </a:t>
            </a:r>
            <a:endParaRPr sz="18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Линейная поляризация. </a:t>
            </a:r>
            <a:endParaRPr sz="18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Эллиптическая поляризация. Круговая поляризация. </a:t>
            </a:r>
            <a:endParaRPr sz="18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Естественный свет. </a:t>
            </a:r>
            <a:endParaRPr sz="18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Степень поляризации. </a:t>
            </a:r>
            <a:endParaRPr sz="1800"/>
          </a:p>
          <a:p>
            <a:pPr>
              <a:defRPr/>
            </a:pP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 Способы получения линейно поляризованного света (перечисление, примеры). </a:t>
            </a:r>
            <a:endParaRPr sz="1800"/>
          </a:p>
        </p:txBody>
      </p:sp>
      <p:sp>
        <p:nvSpPr>
          <p:cNvPr id="65935345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1652E51-F3BB-AFF2-80FF-73B9D7831B12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57263867" name="Рисунок 155726386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450551" y="0"/>
            <a:ext cx="7290896" cy="6858000"/>
          </a:xfrm>
          <a:prstGeom prst="rect">
            <a:avLst/>
          </a:prstGeom>
        </p:spPr>
      </p:pic>
      <p:sp>
        <p:nvSpPr>
          <p:cNvPr id="110130357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3BDD1C8-420C-3912-BA5E-A89823F055E5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581387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2914663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2012462275" name="Рисунок 2012462274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10610" y="0"/>
            <a:ext cx="11370776" cy="2816678"/>
          </a:xfrm>
          <a:prstGeom prst="rect">
            <a:avLst/>
          </a:prstGeom>
        </p:spPr>
      </p:pic>
      <p:pic>
        <p:nvPicPr>
          <p:cNvPr id="1328239402" name="Рисунок 1328239401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10610" y="2871106"/>
            <a:ext cx="11370776" cy="3864428"/>
          </a:xfrm>
          <a:prstGeom prst="rect">
            <a:avLst/>
          </a:prstGeom>
        </p:spPr>
      </p:pic>
      <p:sp>
        <p:nvSpPr>
          <p:cNvPr id="157069133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2D25703-EE0B-DE6B-4186-3D1CA6F0607E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89280759" name="Рисунок 68928075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8035" y="398008"/>
            <a:ext cx="12191999" cy="2010455"/>
          </a:xfrm>
          <a:prstGeom prst="rect">
            <a:avLst/>
          </a:prstGeom>
        </p:spPr>
      </p:pic>
      <p:pic>
        <p:nvPicPr>
          <p:cNvPr id="344709681" name="Рисунок 344709680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36071" y="2408464"/>
            <a:ext cx="12191999" cy="1973035"/>
          </a:xfrm>
          <a:prstGeom prst="rect">
            <a:avLst/>
          </a:prstGeom>
        </p:spPr>
      </p:pic>
      <p:pic>
        <p:nvPicPr>
          <p:cNvPr id="1185771537" name="Рисунок 1185771536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0" y="4381499"/>
            <a:ext cx="12191999" cy="2312533"/>
          </a:xfrm>
          <a:prstGeom prst="rect">
            <a:avLst/>
          </a:prstGeom>
        </p:spPr>
      </p:pic>
      <p:sp>
        <p:nvSpPr>
          <p:cNvPr id="105829201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2542180-76D1-1351-9AD9-91E2A4257515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138717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8307367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632496750" name="Рисунок 1632496749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904999" y="1281112"/>
            <a:ext cx="8381999" cy="4295774"/>
          </a:xfrm>
          <a:prstGeom prst="rect">
            <a:avLst/>
          </a:prstGeom>
        </p:spPr>
      </p:pic>
      <p:sp>
        <p:nvSpPr>
          <p:cNvPr id="68387949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FDA3E82-F290-1884-D0E7-4476A7B93692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241470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4117300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835574622" name="Рисунок 83557462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-13791" y="-6122"/>
            <a:ext cx="12191999" cy="2768373"/>
          </a:xfrm>
          <a:prstGeom prst="rect">
            <a:avLst/>
          </a:prstGeom>
        </p:spPr>
      </p:pic>
      <p:pic>
        <p:nvPicPr>
          <p:cNvPr id="1212896410" name="Рисунок 1212896409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-13791" y="2762249"/>
            <a:ext cx="12191999" cy="4095749"/>
          </a:xfrm>
          <a:prstGeom prst="rect">
            <a:avLst/>
          </a:prstGeom>
        </p:spPr>
      </p:pic>
      <p:sp>
        <p:nvSpPr>
          <p:cNvPr id="89883351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3382056-083B-E8DA-96E4-E97907C87F72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688700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7918728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025160507" name="Рисунок 102516050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70635" y="0"/>
            <a:ext cx="10850729" cy="6858000"/>
          </a:xfrm>
          <a:prstGeom prst="rect">
            <a:avLst/>
          </a:prstGeom>
        </p:spPr>
      </p:pic>
      <p:sp>
        <p:nvSpPr>
          <p:cNvPr id="68878173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07C4E55-79F2-2E44-528C-27C5BDCDBC78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291666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3044751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675402437" name="Рисунок 167540243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441577" y="0"/>
            <a:ext cx="9308844" cy="6858000"/>
          </a:xfrm>
          <a:prstGeom prst="rect">
            <a:avLst/>
          </a:prstGeom>
        </p:spPr>
      </p:pic>
      <p:sp>
        <p:nvSpPr>
          <p:cNvPr id="16897357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14C5BD4-A4CE-1384-A27B-70B361619B2C}" type="slidenum">
              <a:rPr/>
              <a:t/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ial">
  <a:themeElements>
    <a:clrScheme name="Officia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Classic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Standard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ONLYOFFICE/8.3.0.97</Application>
  <PresentationFormat>On-screen Show (4:3)</PresentationFormat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</cp:revision>
  <dcterms:modified xsi:type="dcterms:W3CDTF">2025-02-14T09:38:32Z</dcterms:modified>
</cp:coreProperties>
</file>