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Рисунок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а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C0E91C-7761-39CD-94D3-BCFECFA8F4D9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EEE41C-8724-BB94-4A6C-DB27E84BAC96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EA061B-3D19-451D-95FC-7C6121EB057B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F38023-2EDC-299B-5F67-13A4604695F4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44383E-C856-5B7F-CA60-2CC48C549FB3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5A4C75-B05C-3908-A154-DC22F5D97EFE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683382-90AA-90ED-EBFA-3105627770D3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1101CD-955D-D7BF-9C98-8189296EB33A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6F2DD6-5C66-DAF6-9DBC-4F3FFC67FAD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764E22-AD75-A85C-BAFA-69359A4E6F1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7568E3-C7C9-5655-A0A1-F1CB3A95E0DA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AA0FC1-6158-724C-4FF1-D7207B01B874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A56A47-22EF-0DBD-DE06-7A33574BB31D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49CE18-2108-5162-1D43-6A01C69F8783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01B648-4B97-5971-7F15-827A031DAF4E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86E698-174F-F80E-9288-79CCE792B77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6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1045633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648463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4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3596921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3037843" y="5578670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471455" y="1965284"/>
            <a:ext cx="6679556" cy="146371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Повторение основных понятий</a:t>
            </a:r>
            <a:b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об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электромагнитных волна</a:t>
            </a:r>
            <a:r>
              <a:rPr lang="ru-RU" sz="36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х</a:t>
            </a:r>
            <a:endParaRPr b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881393" y="373765"/>
            <a:ext cx="3261201" cy="2616360"/>
          </a:xfrm>
        </p:spPr>
        <p:txBody>
          <a:bodyPr/>
          <a:lstStyle/>
          <a:p>
            <a:pPr>
              <a:defRPr/>
            </a:pPr>
            <a:r>
              <a:rPr sz="18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Сороколетов(?)Алексей</a:t>
            </a:r>
            <a:endParaRPr sz="1800"/>
          </a:p>
          <a:p>
            <a:pPr>
              <a:defRPr/>
            </a:pPr>
            <a:r>
              <a:rPr lang="ru-RU" sz="18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Рябов Олег</a:t>
            </a:r>
            <a:endParaRPr sz="1800" b="1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800"/>
              <a:t>Шистко Степан</a:t>
            </a:r>
            <a:endParaRPr/>
          </a:p>
        </p:txBody>
      </p:sp>
      <p:pic>
        <p:nvPicPr>
          <p:cNvPr id="8011061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469412" y="4866792"/>
            <a:ext cx="3524249" cy="2381249"/>
          </a:xfrm>
          <a:prstGeom prst="rect">
            <a:avLst/>
          </a:prstGeom>
        </p:spPr>
      </p:pic>
      <p:sp>
        <p:nvSpPr>
          <p:cNvPr id="817346480" name="Slide Number Placeholder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F67B6773-D9D8-F412-AB9B-9C9E0D65AADC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274202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44392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9422269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3791" y="25173"/>
            <a:ext cx="12191999" cy="3689576"/>
          </a:xfrm>
          <a:prstGeom prst="rect">
            <a:avLst/>
          </a:prstGeom>
        </p:spPr>
      </p:pic>
      <p:pic>
        <p:nvPicPr>
          <p:cNvPr id="54614540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0" y="3714750"/>
            <a:ext cx="12191999" cy="31289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41064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874639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5080026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031999" y="0"/>
            <a:ext cx="812799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62141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672218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8)  Векторы E и H в плоской волне. Поперечность электромагнитной волны. Соотношение </a:t>
            </a:r>
            <a:endParaRPr sz="2200"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между амплитудами электрического и магнитного полей. </a:t>
            </a:r>
            <a:endParaRPr sz="2200"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9)  Вектор Пойнтинга (поток энергии). </a:t>
            </a:r>
            <a:endParaRPr sz="2200"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10) Шкала длин волн (частот). Оптический диапазон. Примеры источников света. Спектры </a:t>
            </a:r>
            <a:endParaRPr sz="2200"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излучения. </a:t>
            </a:r>
            <a:endParaRPr sz="2200"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11) Понятие о поляризации света. Где это свойство проявляется или используется? </a:t>
            </a:r>
            <a:endParaRPr sz="2200"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12) Математическое описание поляризованного света. 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903009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2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Векторы E и H в плоской волне. Поперечность электромагнитной волны. Соотношение </a:t>
            </a:r>
            <a:r>
              <a:rPr lang="ru-RU" sz="2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между амплитудами электрического и магнитного полей. </a:t>
            </a:r>
            <a:endParaRPr sz="2200" b="1"/>
          </a:p>
        </p:txBody>
      </p:sp>
      <p:sp>
        <p:nvSpPr>
          <p:cNvPr id="7536271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99253" y="1600203"/>
            <a:ext cx="3365925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400"/>
              <a:t>Уравнения максвелла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divD=0</a:t>
            </a:r>
            <a:br>
              <a:rPr/>
            </a:br>
            <a:r>
              <a:rPr/>
              <a:t>	divB=0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rotE=-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sz="3200" b="0" i="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sz="3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sz="3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sz="3200" b="0" i="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sz="3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∂B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sz="3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∂t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rotH=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sz="3200" b="0" i="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sz="3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sz="3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den>
                      </m:f>
                      <m:f>
                        <m:fPr>
                          <m:ctrlPr>
                            <a:rPr sz="3200" b="0" i="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sz="3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∂D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sz="3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∂t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083800903" name=""/>
          <p:cNvSpPr txBox="1"/>
          <p:nvPr/>
        </p:nvSpPr>
        <p:spPr bwMode="auto">
          <a:xfrm flipH="0" flipV="0">
            <a:off x="4668642" y="1728106"/>
            <a:ext cx="385226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943309091" name="Content Placeholder 2"/>
          <p:cNvSpPr>
            <a:spLocks noGrp="1"/>
          </p:cNvSpPr>
          <p:nvPr/>
        </p:nvSpPr>
        <p:spPr bwMode="auto">
          <a:xfrm flipH="0" flipV="0">
            <a:off x="4369285" y="1600203"/>
            <a:ext cx="4095749" cy="46783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sz="2200"/>
              <a:t>Подставновка в виде монохроматических волн</a:t>
            </a:r>
            <a:endParaRPr sz="2200"/>
          </a:p>
          <a:p>
            <a:pPr marL="0" indent="0">
              <a:buFont typeface="Arial"/>
              <a:buNone/>
              <a:defRPr/>
            </a:pPr>
            <a:r>
              <a:rPr sz="2200"/>
              <a:t>E~exp(i(wt-kr))</a:t>
            </a:r>
            <a:endParaRPr sz="2200"/>
          </a:p>
          <a:p>
            <a:pPr marL="0" indent="0">
              <a:buFont typeface="Arial"/>
              <a:buNone/>
              <a:defRPr/>
            </a:pPr>
            <a:r>
              <a:rPr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D</a:t>
            </a:r>
            <a:r>
              <a:rPr lang="ru-RU"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~exp(i(wt-kr))</a:t>
            </a:r>
            <a:endParaRPr sz="2200"/>
          </a:p>
          <a:p>
            <a:pPr marL="0" indent="0">
              <a:buFont typeface="Arial"/>
              <a:buNone/>
              <a:defRPr/>
            </a:pPr>
            <a:r>
              <a:rPr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H</a:t>
            </a:r>
            <a:r>
              <a:rPr lang="ru-RU"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~exp(i(wt-kr))</a:t>
            </a:r>
            <a:endParaRPr sz="2200"/>
          </a:p>
          <a:p>
            <a:pPr marL="0" indent="0">
              <a:buFont typeface="Arial"/>
              <a:buNone/>
              <a:defRPr/>
            </a:pPr>
            <a:r>
              <a:rPr sz="2200"/>
              <a:t>Так же считаем что магнитная проницаемость среды порядка единицы</a:t>
            </a:r>
            <a:endParaRPr/>
          </a:p>
        </p:txBody>
      </p:sp>
      <p:sp>
        <p:nvSpPr>
          <p:cNvPr id="450179150" name="Content Placeholder 2"/>
          <p:cNvSpPr>
            <a:spLocks noGrp="1"/>
          </p:cNvSpPr>
          <p:nvPr/>
        </p:nvSpPr>
        <p:spPr bwMode="auto">
          <a:xfrm flipH="0" flipV="0">
            <a:off x="8138464" y="1600203"/>
            <a:ext cx="3864428" cy="46783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sz="2200"/>
              <a:t>[k,E] = w/c*H</a:t>
            </a:r>
            <a:endParaRPr sz="2200"/>
          </a:p>
          <a:p>
            <a:pPr marL="0" indent="0">
              <a:buFont typeface="Arial"/>
              <a:buNone/>
              <a:defRPr/>
            </a:pPr>
            <a:r>
              <a:rPr lang="ru-RU"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[k,</a:t>
            </a:r>
            <a:r>
              <a:rPr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H</a:t>
            </a:r>
            <a:r>
              <a:rPr lang="ru-RU"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] = </a:t>
            </a:r>
            <a:r>
              <a:rPr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lang="ru-RU"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w/c*</a:t>
            </a:r>
            <a:r>
              <a:rPr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D</a:t>
            </a:r>
            <a:endParaRPr sz="2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(k,D) = 0</a:t>
            </a:r>
            <a:endParaRPr sz="2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(k,H) = 0</a:t>
            </a:r>
            <a:endParaRPr sz="2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2200"/>
          </a:p>
          <a:p>
            <a:pPr marL="0" indent="0">
              <a:buFont typeface="Arial"/>
              <a:buNone/>
              <a:defRPr/>
            </a:pPr>
            <a:r>
              <a:rPr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Откуда напрмую следует ортогональность E,H,k.</a:t>
            </a:r>
            <a:endParaRPr sz="2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2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2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2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2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2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Соотношение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sz="2200" b="0" i="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radPr>
                        <m:deg>
                          <m:r>
                            <m:rPr>
                              <m:sty m:val="p"/>
                            </m:rPr>
                            <a:rPr sz="2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r>
                            <m:rPr>
                              <m:sty m:val="p"/>
                            </m:rPr>
                            <a:rPr sz="2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ε</m:t>
                          </m:r>
                        </m:e>
                      </m:rad>
                      <m:r>
                        <m:rPr>
                          <m:sty m:val="p"/>
                        </m:rPr>
                        <a:rPr sz="2200" u="none" strike="noStrike" cap="none" spc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E=</m:t>
                      </m:r>
                    </m:oMath>
                  </m:oMathPara>
                </a14:m>
              </mc:Choice>
              <mc:Fallback/>
            </mc:AlternateContent>
            <a:r>
              <a:rPr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lang="ru-RU" sz="2200" b="0" i="1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radPr>
                        <m:deg>
                          <m:r>
                            <m:rPr>
                              <m:sty m:val="i"/>
                            </m:rPr>
                            <a:rPr lang="ru-RU" sz="2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r>
                            <m:rPr>
                              <m:sty m:val="i"/>
                            </m:rPr>
                            <a:rPr lang="ru-RU" sz="2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μ</m:t>
                          </m:r>
                        </m:e>
                      </m:rad>
                      <m:r>
                        <m:rPr>
                          <m:sty m:val="p"/>
                        </m:rPr>
                        <a:rPr sz="2200" u="none" strike="noStrike" cap="none" spc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H</m:t>
                      </m:r>
                    </m:oMath>
                  </m:oMathPara>
                </a14:m>
              </mc:Choice>
              <mc:Fallback/>
            </mc:AlternateContent>
            <a:endParaRPr sz="2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174020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Вектор Пойнтинга (поток энергии). </a:t>
            </a:r>
            <a:endParaRPr sz="2800" b="1"/>
          </a:p>
        </p:txBody>
      </p:sp>
      <p:sp>
        <p:nvSpPr>
          <p:cNvPr id="82154376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4800"/>
              <a:t>S=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sz="4800" b="0" i="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sz="48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sz="48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sz="48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sz="4800"/>
              <a:t>[E,H]</a:t>
            </a:r>
            <a:endParaRPr/>
          </a:p>
          <a:p>
            <a:pPr>
              <a:defRPr/>
            </a:pPr>
            <a:r>
              <a:rPr/>
              <a:t>Вектор пойнтинга </a:t>
            </a:r>
            <a:r>
              <a:rPr b="1"/>
              <a:t>не обязан</a:t>
            </a:r>
            <a:r>
              <a:rPr/>
              <a:t> совпадать с волновым вектором.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602404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2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Шкала длин волн (частот). Оптический диапазон.</a:t>
            </a:r>
            <a:br>
              <a:rPr lang="ru-RU" sz="2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2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Примеры источников света. Спектры </a:t>
            </a:r>
            <a:r>
              <a:rPr lang="ru-RU" sz="2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излучения. </a:t>
            </a:r>
            <a:endParaRPr sz="2600" b="1"/>
          </a:p>
          <a:p>
            <a:pPr>
              <a:defRPr/>
            </a:pPr>
            <a:endParaRPr sz="2600" b="1"/>
          </a:p>
        </p:txBody>
      </p:sp>
      <p:sp>
        <p:nvSpPr>
          <p:cNvPr id="18554363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13713" y="4581524"/>
            <a:ext cx="10762872" cy="1544641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/>
              <a:t>Примеры:лампа, экран телевизора, звезда.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Спектры – коэффиценты при соответсвуюзей частоте в ряде Фурье.</a:t>
            </a:r>
            <a:endParaRPr sz="1800"/>
          </a:p>
        </p:txBody>
      </p:sp>
      <p:pic>
        <p:nvPicPr>
          <p:cNvPr id="18704053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50051" y="1600203"/>
            <a:ext cx="8007680" cy="2981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029297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Понятие о поляризации света. Где это свойство проявляется или используется? </a:t>
            </a:r>
            <a:endParaRPr sz="3600" b="1"/>
          </a:p>
          <a:p>
            <a:pPr>
              <a:defRPr/>
            </a:pPr>
            <a:endParaRPr sz="3600" b="1"/>
          </a:p>
        </p:txBody>
      </p:sp>
      <p:sp>
        <p:nvSpPr>
          <p:cNvPr id="65798427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Поляризация света – модель описания поведения вектора Е в пространстве. Бывает: </a:t>
            </a:r>
            <a:endParaRPr/>
          </a:p>
          <a:p>
            <a:pPr>
              <a:defRPr/>
            </a:pPr>
            <a:r>
              <a:rPr/>
              <a:t>Линейная</a:t>
            </a:r>
            <a:endParaRPr/>
          </a:p>
          <a:p>
            <a:pPr>
              <a:defRPr/>
            </a:pPr>
            <a:r>
              <a:rPr/>
              <a:t>Круговая</a:t>
            </a:r>
            <a:endParaRPr/>
          </a:p>
          <a:p>
            <a:pPr>
              <a:defRPr/>
            </a:pPr>
            <a:r>
              <a:rPr/>
              <a:t>Эллиптическая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Проявления: вещества обладающие анизотропностью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Использование: фотография, радиопередача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236255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Математическое описание поляризованного света</a:t>
            </a:r>
            <a:endParaRPr/>
          </a:p>
        </p:txBody>
      </p:sp>
      <p:sp>
        <p:nvSpPr>
          <p:cNvPr id="136638536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 = E0x cos(wt)</a:t>
            </a:r>
            <a:endParaRPr/>
          </a:p>
          <a:p>
            <a:pPr>
              <a:defRPr/>
            </a:pPr>
            <a:r>
              <a:rPr/>
              <a:t>Ey = E0y cos(wt +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sz="3200" u="none" strike="noStrike" cap="none" spc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φ</m:t>
                      </m:r>
                    </m:oMath>
                  </m:oMathPara>
                </a14:m>
              </mc:Choice>
              <mc:Fallback/>
            </mc:AlternateContent>
            <a:r>
              <a:rPr/>
              <a:t>)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В зависимости от фазы и амплитуд выделяют круговую линейную и эллиптическую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52292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ПЛАН</a:t>
            </a:r>
            <a:endParaRPr/>
          </a:p>
        </p:txBody>
      </p:sp>
      <p:sp>
        <p:nvSpPr>
          <p:cNvPr id="166141140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99253" y="1600203"/>
            <a:ext cx="10577333" cy="50945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Уравнения Максвелла + материальные уравнения.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Волновое  уравнение  (для  электромагнитных  волн)  (напомнить  кратко  вывод, 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           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пояснение обозначений). Скорость распространения электромагнитной волны.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Монохроматические волны. Комплексная амплитуда. Фаза волны. Волновой фронт. 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Плоские волны. Сферические волны. Как получить в эксперименте?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Уравнение Гельмгольца.</a:t>
            </a:r>
            <a:endParaRPr sz="1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Векторы E и H в плоской волне. Поперечность электромагнитной волны. Соотношение 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           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между амплитудами электрического и магнитного полей.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Вектор Пойнтинга (поток энергии).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Шкала длин волн (частот). Оптический диапазон. Примеры источников света. Спектры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sz="18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1800"/>
              <a:t>            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излучения.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Понятие о поляризации света. Где это свойство проявляется или используется?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Математическое описание поляризованного света.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Линейная поляризация.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Эллиптическая поляризация. Круговая поляризация.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Естественный свет.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Степень поляризации.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Способы получения линейно поляризованного света (перечисление, примеры). 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5726386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450551" y="0"/>
            <a:ext cx="729089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81387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914663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01246227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10610" y="0"/>
            <a:ext cx="11370776" cy="2816678"/>
          </a:xfrm>
          <a:prstGeom prst="rect">
            <a:avLst/>
          </a:prstGeom>
        </p:spPr>
      </p:pic>
      <p:pic>
        <p:nvPicPr>
          <p:cNvPr id="132823940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10610" y="2871106"/>
            <a:ext cx="11370776" cy="38644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892807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035" y="398008"/>
            <a:ext cx="12191999" cy="2010455"/>
          </a:xfrm>
          <a:prstGeom prst="rect">
            <a:avLst/>
          </a:prstGeom>
        </p:spPr>
      </p:pic>
      <p:pic>
        <p:nvPicPr>
          <p:cNvPr id="34470968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36071" y="2408464"/>
            <a:ext cx="12191999" cy="1973035"/>
          </a:xfrm>
          <a:prstGeom prst="rect">
            <a:avLst/>
          </a:prstGeom>
        </p:spPr>
      </p:pic>
      <p:pic>
        <p:nvPicPr>
          <p:cNvPr id="118577153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0" y="4381499"/>
            <a:ext cx="12191999" cy="23125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13871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8307367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6324967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904999" y="1281112"/>
            <a:ext cx="8381999" cy="4295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241470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4117300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8355746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3791" y="-6122"/>
            <a:ext cx="12191999" cy="2768373"/>
          </a:xfrm>
          <a:prstGeom prst="rect">
            <a:avLst/>
          </a:prstGeom>
        </p:spPr>
      </p:pic>
      <p:pic>
        <p:nvPicPr>
          <p:cNvPr id="121289641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13791" y="2762249"/>
            <a:ext cx="12191999" cy="4095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68870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7918728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0251605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0635" y="0"/>
            <a:ext cx="1085072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291666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044751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6754024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441577" y="0"/>
            <a:ext cx="9308844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ONLYOFFICE/8.3.0.97</Application>
  <PresentationFormat>On-screen Show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2025-02-12T21:53:41Z</dcterms:modified>
</cp:coreProperties>
</file>