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2" r:id="rId3"/>
    <p:sldId id="263" r:id="rId4"/>
    <p:sldId id="264" r:id="rId5"/>
    <p:sldId id="265" r:id="rId6"/>
    <p:sldId id="266" r:id="rId7"/>
    <p:sldId id="267" r:id="rId8"/>
    <p:sldId id="285" r:id="rId9"/>
    <p:sldId id="257" r:id="rId10"/>
    <p:sldId id="258"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4" r:id="rId26"/>
    <p:sldId id="286" r:id="rId27"/>
    <p:sldId id="287"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CCADE-270D-4475-ABC9-EBCDF3B81FAB}" type="datetimeFigureOut">
              <a:rPr lang="en-GB" smtClean="0"/>
              <a:t>19/07/2025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4C744-2B3F-43C1-B8E6-974E9F1FCE41}" type="slidenum">
              <a:rPr lang="en-GB" smtClean="0"/>
              <a:t>‹#›</a:t>
            </a:fld>
            <a:endParaRPr lang="en-GB"/>
          </a:p>
        </p:txBody>
      </p:sp>
    </p:spTree>
    <p:extLst>
      <p:ext uri="{BB962C8B-B14F-4D97-AF65-F5344CB8AC3E}">
        <p14:creationId xmlns:p14="http://schemas.microsoft.com/office/powerpoint/2010/main" val="349677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184C744-2B3F-43C1-B8E6-974E9F1FCE41}" type="slidenum">
              <a:rPr lang="en-GB" smtClean="0"/>
              <a:t>18</a:t>
            </a:fld>
            <a:endParaRPr lang="en-GB"/>
          </a:p>
        </p:txBody>
      </p:sp>
    </p:spTree>
    <p:extLst>
      <p:ext uri="{BB962C8B-B14F-4D97-AF65-F5344CB8AC3E}">
        <p14:creationId xmlns:p14="http://schemas.microsoft.com/office/powerpoint/2010/main" val="114399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96CF-25F2-0736-C5AC-840234639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EAB9C00-FE50-4694-9B88-CD8630B6B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E599B9-2C79-E624-3FA4-56A83AE2E13F}"/>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5" name="Footer Placeholder 4">
            <a:extLst>
              <a:ext uri="{FF2B5EF4-FFF2-40B4-BE49-F238E27FC236}">
                <a16:creationId xmlns:a16="http://schemas.microsoft.com/office/drawing/2014/main" id="{B8F4BD83-7BA2-4FB4-C180-3EC246ADA2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3922F5-55F8-2EBD-A83E-C5D19764819C}"/>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35886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5DF1-1D89-03F7-EA3D-1B0371D970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3E8931-F8CA-213C-3F87-9B475309A3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00B801-2FDB-EC31-4FA6-4008CB05BEFE}"/>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5" name="Footer Placeholder 4">
            <a:extLst>
              <a:ext uri="{FF2B5EF4-FFF2-40B4-BE49-F238E27FC236}">
                <a16:creationId xmlns:a16="http://schemas.microsoft.com/office/drawing/2014/main" id="{89466B7B-EC3A-D554-F046-F80F8D4513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2ED765-739E-F597-5BDF-5331235517C3}"/>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14211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19A78-389F-E2F1-02C0-984308A552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AC26AB-4299-42BE-460B-D4C33D7BE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E04492-40C8-2B5E-3329-3618A9B9A7BE}"/>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5" name="Footer Placeholder 4">
            <a:extLst>
              <a:ext uri="{FF2B5EF4-FFF2-40B4-BE49-F238E27FC236}">
                <a16:creationId xmlns:a16="http://schemas.microsoft.com/office/drawing/2014/main" id="{7529D9D1-E51C-3A37-0597-790EB1A31C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CBF161-A428-62CB-D8DC-1FE72C0CC656}"/>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42774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8414-E32B-CD3F-13C2-26995E480B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D04E59-3FC1-04F9-3C9B-081A634FB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F74C7F-5C85-4072-C26E-BB23C7181D7B}"/>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5" name="Footer Placeholder 4">
            <a:extLst>
              <a:ext uri="{FF2B5EF4-FFF2-40B4-BE49-F238E27FC236}">
                <a16:creationId xmlns:a16="http://schemas.microsoft.com/office/drawing/2014/main" id="{898FB9E9-33D6-85DB-048C-2DA436FF46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F7B818-80D1-8D82-613D-269474E708FF}"/>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191589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8DB1-EA23-E85C-C7A8-FFE8FEA6F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379022-E903-BB50-6E75-09DF9ECDA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3AE40-C4A5-FC0E-E462-C6DDD55CF02F}"/>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5" name="Footer Placeholder 4">
            <a:extLst>
              <a:ext uri="{FF2B5EF4-FFF2-40B4-BE49-F238E27FC236}">
                <a16:creationId xmlns:a16="http://schemas.microsoft.com/office/drawing/2014/main" id="{8E639098-7703-3A6F-B32C-435639B717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D7AF6F-EE54-73D8-D579-8FE3292861AC}"/>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BF89-C494-9157-C8B2-2B42D9F4EC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11D921-033C-A1E8-2097-C2F8F61487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9B9C84-CCDD-1ABF-85C5-0591300A0D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A0C18F1-B1D3-E8CD-F96A-83BD468D3CE8}"/>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6" name="Footer Placeholder 5">
            <a:extLst>
              <a:ext uri="{FF2B5EF4-FFF2-40B4-BE49-F238E27FC236}">
                <a16:creationId xmlns:a16="http://schemas.microsoft.com/office/drawing/2014/main" id="{5AF6B8E6-1AF8-6239-F83F-F0F591E383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58A329-D2DC-6179-EF99-9442259D91F3}"/>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302288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674A-AEB9-DBC0-F882-3DFF449BA8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306E71-9BA8-2A33-403F-E23FC0E8FA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EA6C3-2A49-6A07-3F6D-631FD6BF2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0E33A2-FA74-4156-D620-C111D8241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BBD1F-4EAC-7B86-2668-C9D20D8DA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64DC03-0702-E0CD-B593-B69A8175C8E0}"/>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8" name="Footer Placeholder 7">
            <a:extLst>
              <a:ext uri="{FF2B5EF4-FFF2-40B4-BE49-F238E27FC236}">
                <a16:creationId xmlns:a16="http://schemas.microsoft.com/office/drawing/2014/main" id="{F4238647-7D1F-7D1C-D9D1-87720EB42BF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0AF226-5923-FA67-E260-1E36203306B0}"/>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84147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633E-3704-F04A-9AF4-F98704FFCA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118EBF4-C2E1-C603-D66B-7371ADA14FA2}"/>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4" name="Footer Placeholder 3">
            <a:extLst>
              <a:ext uri="{FF2B5EF4-FFF2-40B4-BE49-F238E27FC236}">
                <a16:creationId xmlns:a16="http://schemas.microsoft.com/office/drawing/2014/main" id="{A2853B16-D366-A86B-8057-EDC03D5F70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1820B-3476-F21D-301B-C3743C089514}"/>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422128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BE27C-F0A3-70D7-D2A1-F96B8516CB21}"/>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3" name="Footer Placeholder 2">
            <a:extLst>
              <a:ext uri="{FF2B5EF4-FFF2-40B4-BE49-F238E27FC236}">
                <a16:creationId xmlns:a16="http://schemas.microsoft.com/office/drawing/2014/main" id="{0DDC2CFD-FF58-72D7-9BF4-B0980BAC383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642829-6225-2966-3DC0-BBA9DA6DBF95}"/>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53322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CC6B-6F69-CE68-B6C0-4E2DA332B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9DD4B7-94BD-0368-4FB3-F395702A6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328772-6D5C-E3B9-A6E3-3C248D644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FB7EA-E7B5-4E24-0FA5-E69573CE0F1D}"/>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6" name="Footer Placeholder 5">
            <a:extLst>
              <a:ext uri="{FF2B5EF4-FFF2-40B4-BE49-F238E27FC236}">
                <a16:creationId xmlns:a16="http://schemas.microsoft.com/office/drawing/2014/main" id="{33371E2B-5502-E6BD-8E22-FE7A90EEA9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E55024-5EF3-C8DF-00B1-8B599F6B2D15}"/>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95983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AA29-C9D9-147F-A448-3FA6BA77F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CF4BAA-7319-821C-72A9-9CB4D6BB3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87AF2A-9813-008A-5DCE-E0C054E93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4A2F7-3C13-1883-F343-DAEED4AF8DF3}"/>
              </a:ext>
            </a:extLst>
          </p:cNvPr>
          <p:cNvSpPr>
            <a:spLocks noGrp="1"/>
          </p:cNvSpPr>
          <p:nvPr>
            <p:ph type="dt" sz="half" idx="10"/>
          </p:nvPr>
        </p:nvSpPr>
        <p:spPr/>
        <p:txBody>
          <a:bodyPr/>
          <a:lstStyle/>
          <a:p>
            <a:fld id="{B7B69AED-15F4-46EA-921B-5A2056D3ED8A}" type="datetimeFigureOut">
              <a:rPr lang="en-GB" smtClean="0"/>
              <a:t>19/07/2025</a:t>
            </a:fld>
            <a:endParaRPr lang="en-GB"/>
          </a:p>
        </p:txBody>
      </p:sp>
      <p:sp>
        <p:nvSpPr>
          <p:cNvPr id="6" name="Footer Placeholder 5">
            <a:extLst>
              <a:ext uri="{FF2B5EF4-FFF2-40B4-BE49-F238E27FC236}">
                <a16:creationId xmlns:a16="http://schemas.microsoft.com/office/drawing/2014/main" id="{5C6E3D26-10E6-08DF-974E-D39E7C692A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BF0D41-8CB3-96A0-EE28-5F4F7F91A795}"/>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153456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CEB27F-8F1D-4FD8-E53C-DA7DF5C60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6CCE03-F0C6-0507-2E4E-AC3ACAA92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B5194E-137E-D131-49BA-6B905BBBE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69AED-15F4-46EA-921B-5A2056D3ED8A}" type="datetimeFigureOut">
              <a:rPr lang="en-GB" smtClean="0"/>
              <a:t>19/07/2025</a:t>
            </a:fld>
            <a:endParaRPr lang="en-GB"/>
          </a:p>
        </p:txBody>
      </p:sp>
      <p:sp>
        <p:nvSpPr>
          <p:cNvPr id="5" name="Footer Placeholder 4">
            <a:extLst>
              <a:ext uri="{FF2B5EF4-FFF2-40B4-BE49-F238E27FC236}">
                <a16:creationId xmlns:a16="http://schemas.microsoft.com/office/drawing/2014/main" id="{89460BDF-05B8-193C-C22F-90E280C1E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21A1A6-75D8-7208-2D9C-B5644195A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12D34-0CB7-4410-9C37-5BCBF8D7D7B0}" type="slidenum">
              <a:rPr lang="en-GB" smtClean="0"/>
              <a:t>‹#›</a:t>
            </a:fld>
            <a:endParaRPr lang="en-GB"/>
          </a:p>
        </p:txBody>
      </p:sp>
    </p:spTree>
    <p:extLst>
      <p:ext uri="{BB962C8B-B14F-4D97-AF65-F5344CB8AC3E}">
        <p14:creationId xmlns:p14="http://schemas.microsoft.com/office/powerpoint/2010/main" val="16671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x.doi.org/10.1515/9783110571622" TargetMode="External"/><Relationship Id="rId2" Type="http://schemas.openxmlformats.org/officeDocument/2006/relationships/hyperlink" Target="http://dx.doi.org/10.1007/978-3-642-14574-2" TargetMode="External"/><Relationship Id="rId1" Type="http://schemas.openxmlformats.org/officeDocument/2006/relationships/slideLayout" Target="../slideLayouts/slideLayout2.xml"/><Relationship Id="rId4" Type="http://schemas.openxmlformats.org/officeDocument/2006/relationships/hyperlink" Target="http://dx.doi.org/10.1515/978311057166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9047-2F86-C553-5462-2A2FD3DA6151}"/>
              </a:ext>
            </a:extLst>
          </p:cNvPr>
          <p:cNvSpPr>
            <a:spLocks noGrp="1"/>
          </p:cNvSpPr>
          <p:nvPr>
            <p:ph type="ctrTitle"/>
          </p:nvPr>
        </p:nvSpPr>
        <p:spPr/>
        <p:txBody>
          <a:bodyPr/>
          <a:lstStyle/>
          <a:p>
            <a:r>
              <a:rPr lang="en-GB"/>
              <a:t>Nonlocal Nonlinear Schrödinger equation</a:t>
            </a:r>
          </a:p>
        </p:txBody>
      </p:sp>
      <p:sp>
        <p:nvSpPr>
          <p:cNvPr id="3" name="Subtitle 2">
            <a:extLst>
              <a:ext uri="{FF2B5EF4-FFF2-40B4-BE49-F238E27FC236}">
                <a16:creationId xmlns:a16="http://schemas.microsoft.com/office/drawing/2014/main" id="{DB8A0212-D117-2E6D-9A7B-6FA2550FBE2E}"/>
              </a:ext>
            </a:extLst>
          </p:cNvPr>
          <p:cNvSpPr>
            <a:spLocks noGrp="1"/>
          </p:cNvSpPr>
          <p:nvPr>
            <p:ph type="subTitle" idx="1"/>
          </p:nvPr>
        </p:nvSpPr>
        <p:spPr/>
        <p:txBody>
          <a:bodyPr/>
          <a:lstStyle/>
          <a:p>
            <a:r>
              <a:rPr lang="en-GB"/>
              <a:t>Balázs Tari</a:t>
            </a:r>
          </a:p>
        </p:txBody>
      </p:sp>
    </p:spTree>
    <p:extLst>
      <p:ext uri="{BB962C8B-B14F-4D97-AF65-F5344CB8AC3E}">
        <p14:creationId xmlns:p14="http://schemas.microsoft.com/office/powerpoint/2010/main" val="347764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0A0A36-3CCF-6BCF-CBBD-1C04B26AF2AB}"/>
              </a:ext>
            </a:extLst>
          </p:cNvPr>
          <p:cNvSpPr txBox="1"/>
          <p:nvPr/>
        </p:nvSpPr>
        <p:spPr>
          <a:xfrm>
            <a:off x="0" y="612844"/>
            <a:ext cx="12192000" cy="4524315"/>
          </a:xfrm>
          <a:prstGeom prst="rect">
            <a:avLst/>
          </a:prstGeom>
          <a:noFill/>
        </p:spPr>
        <p:txBody>
          <a:bodyPr wrap="square">
            <a:spAutoFit/>
          </a:bodyPr>
          <a:lstStyle/>
          <a:p>
            <a:r>
              <a:rPr lang="en-GB">
                <a:solidFill>
                  <a:schemeClr val="accent6"/>
                </a:solidFill>
              </a:rPr>
              <a:t># Defining the parameters of the </a:t>
            </a:r>
            <a:r>
              <a:rPr lang="en-GB" err="1">
                <a:solidFill>
                  <a:schemeClr val="accent6"/>
                </a:solidFill>
              </a:rPr>
              <a:t>fiber</a:t>
            </a:r>
            <a:endParaRPr lang="en-GB">
              <a:solidFill>
                <a:schemeClr val="accent6"/>
              </a:solidFill>
            </a:endParaRPr>
          </a:p>
          <a:p>
            <a:endParaRPr lang="en-GB">
              <a:solidFill>
                <a:schemeClr val="accent6"/>
              </a:solidFill>
            </a:endParaRPr>
          </a:p>
          <a:p>
            <a:r>
              <a:rPr lang="en-GB">
                <a:solidFill>
                  <a:srgbClr val="0070C0"/>
                </a:solidFill>
              </a:rPr>
              <a:t>Length=1e-4                                                                                                                                          </a:t>
            </a:r>
            <a:r>
              <a:rPr lang="en-GB">
                <a:solidFill>
                  <a:schemeClr val="accent6"/>
                </a:solidFill>
              </a:rPr>
              <a:t># Fiber length [m]</a:t>
            </a:r>
          </a:p>
          <a:p>
            <a:r>
              <a:rPr lang="en-GB" err="1">
                <a:solidFill>
                  <a:srgbClr val="0070C0"/>
                </a:solidFill>
              </a:rPr>
              <a:t>nsteps</a:t>
            </a:r>
            <a:r>
              <a:rPr lang="en-GB">
                <a:solidFill>
                  <a:srgbClr val="0070C0"/>
                </a:solidFill>
              </a:rPr>
              <a:t>=2**10 #2**10                                                                                                                         </a:t>
            </a:r>
            <a:r>
              <a:rPr lang="en-GB">
                <a:solidFill>
                  <a:schemeClr val="accent6"/>
                </a:solidFill>
              </a:rPr>
              <a:t># Number of steps we divide the </a:t>
            </a:r>
            <a:r>
              <a:rPr lang="en-GB" err="1">
                <a:solidFill>
                  <a:schemeClr val="accent6"/>
                </a:solidFill>
              </a:rPr>
              <a:t>fiber</a:t>
            </a:r>
            <a:endParaRPr lang="en-GB">
              <a:solidFill>
                <a:schemeClr val="accent6"/>
              </a:solidFill>
            </a:endParaRPr>
          </a:p>
          <a:p>
            <a:r>
              <a:rPr lang="en-GB" err="1">
                <a:solidFill>
                  <a:srgbClr val="0070C0"/>
                </a:solidFill>
              </a:rPr>
              <a:t>effective_mode_diameter</a:t>
            </a:r>
            <a:r>
              <a:rPr lang="en-GB">
                <a:solidFill>
                  <a:srgbClr val="0070C0"/>
                </a:solidFill>
              </a:rPr>
              <a:t>=5e-6                                                                                                        </a:t>
            </a:r>
            <a:r>
              <a:rPr lang="en-GB">
                <a:solidFill>
                  <a:schemeClr val="accent6"/>
                </a:solidFill>
              </a:rPr>
              <a:t># Effective mode diameter [m]</a:t>
            </a:r>
          </a:p>
          <a:p>
            <a:r>
              <a:rPr lang="en-GB" err="1">
                <a:solidFill>
                  <a:srgbClr val="0070C0"/>
                </a:solidFill>
              </a:rPr>
              <a:t>effective_mode_area</a:t>
            </a:r>
            <a:r>
              <a:rPr lang="en-GB">
                <a:solidFill>
                  <a:srgbClr val="0070C0"/>
                </a:solidFill>
              </a:rPr>
              <a:t>=(pi/4)*</a:t>
            </a:r>
            <a:r>
              <a:rPr lang="en-GB" err="1">
                <a:solidFill>
                  <a:srgbClr val="0070C0"/>
                </a:solidFill>
              </a:rPr>
              <a:t>effective_mode_diameter</a:t>
            </a:r>
            <a:r>
              <a:rPr lang="en-GB">
                <a:solidFill>
                  <a:srgbClr val="0070C0"/>
                </a:solidFill>
              </a:rPr>
              <a:t>**2                                                        </a:t>
            </a:r>
            <a:r>
              <a:rPr lang="en-GB">
                <a:solidFill>
                  <a:schemeClr val="accent6"/>
                </a:solidFill>
              </a:rPr>
              <a:t># Effective mode area [m^2]</a:t>
            </a:r>
          </a:p>
          <a:p>
            <a:r>
              <a:rPr lang="en-GB" err="1">
                <a:solidFill>
                  <a:srgbClr val="0070C0"/>
                </a:solidFill>
              </a:rPr>
              <a:t>peak_intensity</a:t>
            </a:r>
            <a:r>
              <a:rPr lang="en-GB">
                <a:solidFill>
                  <a:srgbClr val="0070C0"/>
                </a:solidFill>
              </a:rPr>
              <a:t> = </a:t>
            </a:r>
            <a:r>
              <a:rPr lang="en-GB" err="1">
                <a:solidFill>
                  <a:srgbClr val="0070C0"/>
                </a:solidFill>
              </a:rPr>
              <a:t>peak_power</a:t>
            </a:r>
            <a:r>
              <a:rPr lang="en-GB">
                <a:solidFill>
                  <a:srgbClr val="0070C0"/>
                </a:solidFill>
              </a:rPr>
              <a:t> / </a:t>
            </a:r>
            <a:r>
              <a:rPr lang="en-GB" err="1">
                <a:solidFill>
                  <a:srgbClr val="0070C0"/>
                </a:solidFill>
              </a:rPr>
              <a:t>effective_mode_area</a:t>
            </a:r>
            <a:r>
              <a:rPr lang="en-GB">
                <a:solidFill>
                  <a:srgbClr val="0070C0"/>
                </a:solidFill>
              </a:rPr>
              <a:t>                                                                   </a:t>
            </a:r>
            <a:r>
              <a:rPr lang="en-GB">
                <a:solidFill>
                  <a:schemeClr val="accent6"/>
                </a:solidFill>
              </a:rPr>
              <a:t># Peak intensity [J/m^2]</a:t>
            </a:r>
          </a:p>
          <a:p>
            <a:r>
              <a:rPr lang="en-GB" err="1">
                <a:solidFill>
                  <a:srgbClr val="0070C0"/>
                </a:solidFill>
              </a:rPr>
              <a:t>nonlinear_refractive_index</a:t>
            </a:r>
            <a:r>
              <a:rPr lang="en-GB">
                <a:solidFill>
                  <a:srgbClr val="0070C0"/>
                </a:solidFill>
              </a:rPr>
              <a:t>=2.7*1e-20                                                                                             </a:t>
            </a:r>
            <a:r>
              <a:rPr lang="en-GB">
                <a:solidFill>
                  <a:schemeClr val="accent6"/>
                </a:solidFill>
              </a:rPr>
              <a:t># Nonlinear refractive index [m^2/W]</a:t>
            </a:r>
          </a:p>
          <a:p>
            <a:r>
              <a:rPr lang="en-GB" err="1">
                <a:solidFill>
                  <a:srgbClr val="0070C0"/>
                </a:solidFill>
              </a:rPr>
              <a:t>gammaconstant</a:t>
            </a:r>
            <a:r>
              <a:rPr lang="en-GB">
                <a:solidFill>
                  <a:srgbClr val="0070C0"/>
                </a:solidFill>
              </a:rPr>
              <a:t>=(2*pi*</a:t>
            </a:r>
            <a:r>
              <a:rPr lang="en-GB" err="1">
                <a:solidFill>
                  <a:srgbClr val="0070C0"/>
                </a:solidFill>
              </a:rPr>
              <a:t>nonlinear_refractive_index</a:t>
            </a:r>
            <a:r>
              <a:rPr lang="en-GB">
                <a:solidFill>
                  <a:srgbClr val="0070C0"/>
                </a:solidFill>
              </a:rPr>
              <a:t>)/(wavelength0*</a:t>
            </a:r>
            <a:r>
              <a:rPr lang="en-GB" err="1">
                <a:solidFill>
                  <a:srgbClr val="0070C0"/>
                </a:solidFill>
              </a:rPr>
              <a:t>effective_mode_area</a:t>
            </a:r>
            <a:r>
              <a:rPr lang="en-GB">
                <a:solidFill>
                  <a:srgbClr val="0070C0"/>
                </a:solidFill>
              </a:rPr>
              <a:t>)   </a:t>
            </a:r>
            <a:r>
              <a:rPr lang="en-GB">
                <a:solidFill>
                  <a:schemeClr val="accent6"/>
                </a:solidFill>
              </a:rPr>
              <a:t># Nonlinear parameter [1/(W*m)]</a:t>
            </a:r>
          </a:p>
          <a:p>
            <a:r>
              <a:rPr lang="en-GB">
                <a:solidFill>
                  <a:srgbClr val="0070C0"/>
                </a:solidFill>
              </a:rPr>
              <a:t>beta2=36.16 </a:t>
            </a:r>
            <a:r>
              <a:rPr lang="en-GB">
                <a:solidFill>
                  <a:schemeClr val="accent6"/>
                </a:solidFill>
              </a:rPr>
              <a:t>                                                                      				    # GVD in fs^2/mm</a:t>
            </a:r>
          </a:p>
          <a:p>
            <a:r>
              <a:rPr lang="en-GB">
                <a:solidFill>
                  <a:srgbClr val="0070C0"/>
                </a:solidFill>
              </a:rPr>
              <a:t>beta2*=(1e-30)                                                                     </a:t>
            </a:r>
            <a:r>
              <a:rPr lang="en-GB">
                <a:solidFill>
                  <a:schemeClr val="accent6"/>
                </a:solidFill>
              </a:rPr>
              <a:t>				    # Convert GVD to s^2/m </a:t>
            </a:r>
          </a:p>
          <a:p>
            <a:r>
              <a:rPr lang="en-GB" err="1">
                <a:solidFill>
                  <a:srgbClr val="0070C0"/>
                </a:solidFill>
              </a:rPr>
              <a:t>alpha_dB_per_m</a:t>
            </a:r>
            <a:r>
              <a:rPr lang="en-GB">
                <a:solidFill>
                  <a:srgbClr val="0070C0"/>
                </a:solidFill>
              </a:rPr>
              <a:t>=0.2*1e-3                                                            </a:t>
            </a:r>
            <a:r>
              <a:rPr lang="en-GB">
                <a:solidFill>
                  <a:schemeClr val="accent6"/>
                </a:solidFill>
              </a:rPr>
              <a:t>			    # Power attenuation </a:t>
            </a:r>
            <a:r>
              <a:rPr lang="en-GB" err="1">
                <a:solidFill>
                  <a:schemeClr val="accent6"/>
                </a:solidFill>
              </a:rPr>
              <a:t>coeff</a:t>
            </a:r>
            <a:r>
              <a:rPr lang="en-GB">
                <a:solidFill>
                  <a:schemeClr val="accent6"/>
                </a:solidFill>
              </a:rPr>
              <a:t> [dB/m]</a:t>
            </a:r>
          </a:p>
          <a:p>
            <a:endParaRPr lang="en-GB">
              <a:solidFill>
                <a:schemeClr val="accent6"/>
              </a:solidFill>
            </a:endParaRPr>
          </a:p>
          <a:p>
            <a:r>
              <a:rPr lang="en-GB">
                <a:solidFill>
                  <a:schemeClr val="accent6"/>
                </a:solidFill>
              </a:rPr>
              <a:t># Some useful parameters</a:t>
            </a:r>
          </a:p>
          <a:p>
            <a:r>
              <a:rPr lang="en-GB" err="1">
                <a:solidFill>
                  <a:srgbClr val="0070C0"/>
                </a:solidFill>
              </a:rPr>
              <a:t>nonlinear_length</a:t>
            </a:r>
            <a:r>
              <a:rPr lang="en-GB">
                <a:solidFill>
                  <a:srgbClr val="0070C0"/>
                </a:solidFill>
              </a:rPr>
              <a:t>=1/(</a:t>
            </a:r>
            <a:r>
              <a:rPr lang="en-GB" err="1">
                <a:solidFill>
                  <a:srgbClr val="0070C0"/>
                </a:solidFill>
              </a:rPr>
              <a:t>gammaconstant</a:t>
            </a:r>
            <a:r>
              <a:rPr lang="en-GB">
                <a:solidFill>
                  <a:srgbClr val="0070C0"/>
                </a:solidFill>
              </a:rPr>
              <a:t>*</a:t>
            </a:r>
            <a:r>
              <a:rPr lang="en-GB" err="1">
                <a:solidFill>
                  <a:srgbClr val="0070C0"/>
                </a:solidFill>
              </a:rPr>
              <a:t>peak_power</a:t>
            </a:r>
            <a:r>
              <a:rPr lang="en-GB">
                <a:solidFill>
                  <a:srgbClr val="0070C0"/>
                </a:solidFill>
              </a:rPr>
              <a:t>)</a:t>
            </a:r>
            <a:r>
              <a:rPr lang="en-GB">
                <a:solidFill>
                  <a:schemeClr val="accent6"/>
                </a:solidFill>
              </a:rPr>
              <a:t>                                                                      # Nonlinear length [m]</a:t>
            </a:r>
          </a:p>
          <a:p>
            <a:r>
              <a:rPr lang="en-GB" err="1">
                <a:solidFill>
                  <a:srgbClr val="0070C0"/>
                </a:solidFill>
              </a:rPr>
              <a:t>dispersion_length</a:t>
            </a:r>
            <a:r>
              <a:rPr lang="en-GB">
                <a:solidFill>
                  <a:srgbClr val="0070C0"/>
                </a:solidFill>
              </a:rPr>
              <a:t>=(duration**2)/(</a:t>
            </a:r>
            <a:r>
              <a:rPr lang="en-GB" err="1">
                <a:solidFill>
                  <a:srgbClr val="0070C0"/>
                </a:solidFill>
              </a:rPr>
              <a:t>np.abs</a:t>
            </a:r>
            <a:r>
              <a:rPr lang="en-GB">
                <a:solidFill>
                  <a:srgbClr val="0070C0"/>
                </a:solidFill>
              </a:rPr>
              <a:t>(beta2))	</a:t>
            </a:r>
            <a:r>
              <a:rPr lang="en-GB">
                <a:solidFill>
                  <a:schemeClr val="accent6"/>
                </a:solidFill>
              </a:rPr>
              <a:t>			                      # Dispersion length [m]</a:t>
            </a:r>
          </a:p>
        </p:txBody>
      </p:sp>
    </p:spTree>
    <p:extLst>
      <p:ext uri="{BB962C8B-B14F-4D97-AF65-F5344CB8AC3E}">
        <p14:creationId xmlns:p14="http://schemas.microsoft.com/office/powerpoint/2010/main" val="274891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80E380-29B1-9E7C-0F35-1C5A8F708B5D}"/>
              </a:ext>
            </a:extLst>
          </p:cNvPr>
          <p:cNvSpPr txBox="1"/>
          <p:nvPr/>
        </p:nvSpPr>
        <p:spPr>
          <a:xfrm>
            <a:off x="0" y="0"/>
            <a:ext cx="12192000" cy="6463308"/>
          </a:xfrm>
          <a:prstGeom prst="rect">
            <a:avLst/>
          </a:prstGeom>
          <a:noFill/>
        </p:spPr>
        <p:txBody>
          <a:bodyPr wrap="square">
            <a:spAutoFit/>
          </a:bodyPr>
          <a:lstStyle/>
          <a:p>
            <a:r>
              <a:rPr lang="en-GB">
                <a:solidFill>
                  <a:srgbClr val="0070C0"/>
                </a:solidFill>
              </a:rPr>
              <a:t>class SIM_config2:</a:t>
            </a:r>
          </a:p>
          <a:p>
            <a:r>
              <a:rPr lang="en-GB">
                <a:solidFill>
                  <a:srgbClr val="0070C0"/>
                </a:solidFill>
              </a:rPr>
              <a:t>    def __</a:t>
            </a:r>
            <a:r>
              <a:rPr lang="en-GB" err="1">
                <a:solidFill>
                  <a:srgbClr val="0070C0"/>
                </a:solidFill>
              </a:rPr>
              <a:t>init</a:t>
            </a:r>
            <a:r>
              <a:rPr lang="en-GB">
                <a:solidFill>
                  <a:srgbClr val="0070C0"/>
                </a:solidFill>
              </a:rPr>
              <a:t>__(self,N,time_window,duration,wavelength0,alpha,chirp):</a:t>
            </a:r>
          </a:p>
          <a:p>
            <a:r>
              <a:rPr lang="en-GB">
                <a:solidFill>
                  <a:srgbClr val="0070C0"/>
                </a:solidFill>
              </a:rPr>
              <a:t>        </a:t>
            </a:r>
            <a:r>
              <a:rPr lang="en-GB" err="1">
                <a:solidFill>
                  <a:srgbClr val="0070C0"/>
                </a:solidFill>
              </a:rPr>
              <a:t>self.chirp</a:t>
            </a:r>
            <a:r>
              <a:rPr lang="en-GB">
                <a:solidFill>
                  <a:srgbClr val="0070C0"/>
                </a:solidFill>
              </a:rPr>
              <a:t> = chirp</a:t>
            </a:r>
          </a:p>
          <a:p>
            <a:r>
              <a:rPr lang="en-GB">
                <a:solidFill>
                  <a:srgbClr val="0070C0"/>
                </a:solidFill>
              </a:rPr>
              <a:t>        </a:t>
            </a:r>
            <a:r>
              <a:rPr lang="en-GB" err="1">
                <a:solidFill>
                  <a:srgbClr val="0070C0"/>
                </a:solidFill>
              </a:rPr>
              <a:t>self.alpha</a:t>
            </a:r>
            <a:r>
              <a:rPr lang="en-GB">
                <a:solidFill>
                  <a:srgbClr val="0070C0"/>
                </a:solidFill>
              </a:rPr>
              <a:t> = alpha</a:t>
            </a:r>
          </a:p>
          <a:p>
            <a:r>
              <a:rPr lang="en-GB">
                <a:solidFill>
                  <a:srgbClr val="0070C0"/>
                </a:solidFill>
              </a:rPr>
              <a:t>        </a:t>
            </a:r>
            <a:r>
              <a:rPr lang="en-GB" err="1">
                <a:solidFill>
                  <a:srgbClr val="0070C0"/>
                </a:solidFill>
              </a:rPr>
              <a:t>self.number_of_points</a:t>
            </a:r>
            <a:r>
              <a:rPr lang="en-GB">
                <a:solidFill>
                  <a:srgbClr val="0070C0"/>
                </a:solidFill>
              </a:rPr>
              <a:t>=N</a:t>
            </a:r>
          </a:p>
          <a:p>
            <a:r>
              <a:rPr lang="en-GB">
                <a:solidFill>
                  <a:srgbClr val="0070C0"/>
                </a:solidFill>
              </a:rPr>
              <a:t>        self.wavelength0 = wavelength0                                            </a:t>
            </a:r>
          </a:p>
          <a:p>
            <a:r>
              <a:rPr lang="en-GB">
                <a:solidFill>
                  <a:srgbClr val="0070C0"/>
                </a:solidFill>
              </a:rPr>
              <a:t>        </a:t>
            </a:r>
            <a:r>
              <a:rPr lang="en-GB" err="1">
                <a:solidFill>
                  <a:srgbClr val="0070C0"/>
                </a:solidFill>
              </a:rPr>
              <a:t>self.duration</a:t>
            </a:r>
            <a:r>
              <a:rPr lang="en-GB">
                <a:solidFill>
                  <a:srgbClr val="0070C0"/>
                </a:solidFill>
              </a:rPr>
              <a:t> = duration                                                              </a:t>
            </a:r>
          </a:p>
          <a:p>
            <a:r>
              <a:rPr lang="en-GB">
                <a:solidFill>
                  <a:srgbClr val="0070C0"/>
                </a:solidFill>
              </a:rPr>
              <a:t>        self.t = </a:t>
            </a:r>
            <a:r>
              <a:rPr lang="en-GB" err="1">
                <a:solidFill>
                  <a:srgbClr val="0070C0"/>
                </a:solidFill>
              </a:rPr>
              <a:t>np.linspace</a:t>
            </a:r>
            <a:r>
              <a:rPr lang="en-GB">
                <a:solidFill>
                  <a:srgbClr val="0070C0"/>
                </a:solidFill>
              </a:rPr>
              <a:t>(-</a:t>
            </a:r>
            <a:r>
              <a:rPr lang="en-GB" err="1">
                <a:solidFill>
                  <a:srgbClr val="0070C0"/>
                </a:solidFill>
              </a:rPr>
              <a:t>time_window</a:t>
            </a:r>
            <a:r>
              <a:rPr lang="en-GB">
                <a:solidFill>
                  <a:srgbClr val="0070C0"/>
                </a:solidFill>
              </a:rPr>
              <a:t>/2,time_window/2,N)                                                                                  </a:t>
            </a:r>
          </a:p>
          <a:p>
            <a:r>
              <a:rPr lang="en-GB">
                <a:solidFill>
                  <a:srgbClr val="0070C0"/>
                </a:solidFill>
              </a:rPr>
              <a:t>        </a:t>
            </a:r>
            <a:r>
              <a:rPr lang="en-GB" err="1">
                <a:solidFill>
                  <a:srgbClr val="0070C0"/>
                </a:solidFill>
              </a:rPr>
              <a:t>self.dt</a:t>
            </a:r>
            <a:r>
              <a:rPr lang="en-GB">
                <a:solidFill>
                  <a:srgbClr val="0070C0"/>
                </a:solidFill>
              </a:rPr>
              <a:t> = abs(self.t[1] - self.t[0])                                   </a:t>
            </a:r>
          </a:p>
          <a:p>
            <a:r>
              <a:rPr lang="en-GB">
                <a:solidFill>
                  <a:srgbClr val="0070C0"/>
                </a:solidFill>
              </a:rPr>
              <a:t>        </a:t>
            </a:r>
            <a:r>
              <a:rPr lang="en-GB" err="1">
                <a:solidFill>
                  <a:srgbClr val="0070C0"/>
                </a:solidFill>
              </a:rPr>
              <a:t>self.f</a:t>
            </a:r>
            <a:r>
              <a:rPr lang="en-GB">
                <a:solidFill>
                  <a:srgbClr val="0070C0"/>
                </a:solidFill>
              </a:rPr>
              <a:t> = </a:t>
            </a:r>
            <a:r>
              <a:rPr lang="en-GB" err="1">
                <a:solidFill>
                  <a:srgbClr val="0070C0"/>
                </a:solidFill>
              </a:rPr>
              <a:t>fftshift</a:t>
            </a:r>
            <a:r>
              <a:rPr lang="en-GB">
                <a:solidFill>
                  <a:srgbClr val="0070C0"/>
                </a:solidFill>
              </a:rPr>
              <a:t>(</a:t>
            </a:r>
            <a:r>
              <a:rPr lang="en-GB" err="1">
                <a:solidFill>
                  <a:srgbClr val="0070C0"/>
                </a:solidFill>
              </a:rPr>
              <a:t>fftfreq</a:t>
            </a:r>
            <a:r>
              <a:rPr lang="en-GB">
                <a:solidFill>
                  <a:srgbClr val="0070C0"/>
                </a:solidFill>
              </a:rPr>
              <a:t>(</a:t>
            </a:r>
            <a:r>
              <a:rPr lang="en-GB" err="1">
                <a:solidFill>
                  <a:srgbClr val="0070C0"/>
                </a:solidFill>
              </a:rPr>
              <a:t>N,d</a:t>
            </a:r>
            <a:r>
              <a:rPr lang="en-GB">
                <a:solidFill>
                  <a:srgbClr val="0070C0"/>
                </a:solidFill>
              </a:rPr>
              <a:t>=</a:t>
            </a:r>
            <a:r>
              <a:rPr lang="en-GB" err="1">
                <a:solidFill>
                  <a:srgbClr val="0070C0"/>
                </a:solidFill>
              </a:rPr>
              <a:t>self.dt</a:t>
            </a:r>
            <a:r>
              <a:rPr lang="en-GB">
                <a:solidFill>
                  <a:srgbClr val="0070C0"/>
                </a:solidFill>
              </a:rPr>
              <a:t>))</a:t>
            </a:r>
          </a:p>
          <a:p>
            <a:r>
              <a:rPr lang="en-GB">
                <a:solidFill>
                  <a:srgbClr val="0070C0"/>
                </a:solidFill>
              </a:rPr>
              <a:t>        </a:t>
            </a:r>
            <a:r>
              <a:rPr lang="en-GB" err="1">
                <a:solidFill>
                  <a:srgbClr val="0070C0"/>
                </a:solidFill>
              </a:rPr>
              <a:t>self.omega</a:t>
            </a:r>
            <a:r>
              <a:rPr lang="en-GB">
                <a:solidFill>
                  <a:srgbClr val="0070C0"/>
                </a:solidFill>
              </a:rPr>
              <a:t> = </a:t>
            </a:r>
            <a:r>
              <a:rPr lang="en-GB" err="1">
                <a:solidFill>
                  <a:srgbClr val="0070C0"/>
                </a:solidFill>
              </a:rPr>
              <a:t>self.f</a:t>
            </a:r>
            <a:r>
              <a:rPr lang="en-GB">
                <a:solidFill>
                  <a:srgbClr val="0070C0"/>
                </a:solidFill>
              </a:rPr>
              <a:t> * 2 *pi                                                                                                                                                                                                                            </a:t>
            </a:r>
          </a:p>
          <a:p>
            <a:endParaRPr lang="en-GB"/>
          </a:p>
          <a:p>
            <a:r>
              <a:rPr lang="en-GB">
                <a:solidFill>
                  <a:srgbClr val="0070C0"/>
                </a:solidFill>
              </a:rPr>
              <a:t>class Fiber_config2:</a:t>
            </a:r>
          </a:p>
          <a:p>
            <a:r>
              <a:rPr lang="en-GB">
                <a:solidFill>
                  <a:srgbClr val="0070C0"/>
                </a:solidFill>
              </a:rPr>
              <a:t>    def __</a:t>
            </a:r>
            <a:r>
              <a:rPr lang="en-GB" err="1">
                <a:solidFill>
                  <a:srgbClr val="0070C0"/>
                </a:solidFill>
              </a:rPr>
              <a:t>init</a:t>
            </a:r>
            <a:r>
              <a:rPr lang="en-GB">
                <a:solidFill>
                  <a:srgbClr val="0070C0"/>
                </a:solidFill>
              </a:rPr>
              <a:t>__(self,nsteps,length,nonlinear_length,dispersion_length,alpha_dB_per_m,beta2,gammaconstant):</a:t>
            </a:r>
          </a:p>
          <a:p>
            <a:r>
              <a:rPr lang="en-GB">
                <a:solidFill>
                  <a:srgbClr val="0070C0"/>
                </a:solidFill>
              </a:rPr>
              <a:t>        </a:t>
            </a:r>
            <a:r>
              <a:rPr lang="en-GB" err="1">
                <a:solidFill>
                  <a:srgbClr val="0070C0"/>
                </a:solidFill>
              </a:rPr>
              <a:t>self.nsteps</a:t>
            </a:r>
            <a:r>
              <a:rPr lang="en-GB">
                <a:solidFill>
                  <a:srgbClr val="0070C0"/>
                </a:solidFill>
              </a:rPr>
              <a:t>=</a:t>
            </a:r>
            <a:r>
              <a:rPr lang="en-GB" err="1">
                <a:solidFill>
                  <a:srgbClr val="0070C0"/>
                </a:solidFill>
              </a:rPr>
              <a:t>nsteps</a:t>
            </a:r>
            <a:endParaRPr lang="en-GB">
              <a:solidFill>
                <a:srgbClr val="0070C0"/>
              </a:solidFill>
            </a:endParaRPr>
          </a:p>
          <a:p>
            <a:r>
              <a:rPr lang="en-GB">
                <a:solidFill>
                  <a:srgbClr val="0070C0"/>
                </a:solidFill>
              </a:rPr>
              <a:t>        </a:t>
            </a:r>
            <a:r>
              <a:rPr lang="en-GB" err="1">
                <a:solidFill>
                  <a:srgbClr val="0070C0"/>
                </a:solidFill>
              </a:rPr>
              <a:t>self.length</a:t>
            </a:r>
            <a:r>
              <a:rPr lang="en-GB">
                <a:solidFill>
                  <a:srgbClr val="0070C0"/>
                </a:solidFill>
              </a:rPr>
              <a:t> = length</a:t>
            </a:r>
          </a:p>
          <a:p>
            <a:r>
              <a:rPr lang="en-GB">
                <a:solidFill>
                  <a:srgbClr val="0070C0"/>
                </a:solidFill>
              </a:rPr>
              <a:t>        self.dz = length / </a:t>
            </a:r>
            <a:r>
              <a:rPr lang="en-GB" err="1">
                <a:solidFill>
                  <a:srgbClr val="0070C0"/>
                </a:solidFill>
              </a:rPr>
              <a:t>nsteps</a:t>
            </a:r>
            <a:r>
              <a:rPr lang="en-GB">
                <a:solidFill>
                  <a:srgbClr val="0070C0"/>
                </a:solidFill>
              </a:rPr>
              <a:t>                                                                                                         </a:t>
            </a:r>
          </a:p>
          <a:p>
            <a:r>
              <a:rPr lang="en-GB">
                <a:solidFill>
                  <a:srgbClr val="0070C0"/>
                </a:solidFill>
              </a:rPr>
              <a:t>        </a:t>
            </a:r>
            <a:r>
              <a:rPr lang="en-GB" err="1">
                <a:solidFill>
                  <a:srgbClr val="0070C0"/>
                </a:solidFill>
              </a:rPr>
              <a:t>self.zlocs_array</a:t>
            </a:r>
            <a:r>
              <a:rPr lang="en-GB">
                <a:solidFill>
                  <a:srgbClr val="0070C0"/>
                </a:solidFill>
              </a:rPr>
              <a:t>=</a:t>
            </a:r>
            <a:r>
              <a:rPr lang="en-GB" err="1">
                <a:solidFill>
                  <a:srgbClr val="0070C0"/>
                </a:solidFill>
              </a:rPr>
              <a:t>np.linspace</a:t>
            </a:r>
            <a:r>
              <a:rPr lang="en-GB">
                <a:solidFill>
                  <a:srgbClr val="0070C0"/>
                </a:solidFill>
              </a:rPr>
              <a:t>(0,length,nsteps)                                                                                                 </a:t>
            </a:r>
          </a:p>
          <a:p>
            <a:r>
              <a:rPr lang="en-GB">
                <a:solidFill>
                  <a:srgbClr val="0070C0"/>
                </a:solidFill>
              </a:rPr>
              <a:t>        </a:t>
            </a:r>
            <a:r>
              <a:rPr lang="en-GB" err="1">
                <a:solidFill>
                  <a:srgbClr val="0070C0"/>
                </a:solidFill>
              </a:rPr>
              <a:t>self.nonlinear_length</a:t>
            </a:r>
            <a:r>
              <a:rPr lang="en-GB">
                <a:solidFill>
                  <a:srgbClr val="0070C0"/>
                </a:solidFill>
              </a:rPr>
              <a:t> = </a:t>
            </a:r>
            <a:r>
              <a:rPr lang="en-GB" err="1">
                <a:solidFill>
                  <a:srgbClr val="0070C0"/>
                </a:solidFill>
              </a:rPr>
              <a:t>nonlinear_length</a:t>
            </a:r>
            <a:endParaRPr lang="en-GB">
              <a:solidFill>
                <a:srgbClr val="0070C0"/>
              </a:solidFill>
            </a:endParaRPr>
          </a:p>
          <a:p>
            <a:r>
              <a:rPr lang="en-GB">
                <a:solidFill>
                  <a:srgbClr val="0070C0"/>
                </a:solidFill>
              </a:rPr>
              <a:t>        </a:t>
            </a:r>
            <a:r>
              <a:rPr lang="en-GB" err="1">
                <a:solidFill>
                  <a:srgbClr val="0070C0"/>
                </a:solidFill>
              </a:rPr>
              <a:t>self.dispersion_length</a:t>
            </a:r>
            <a:r>
              <a:rPr lang="en-GB">
                <a:solidFill>
                  <a:srgbClr val="0070C0"/>
                </a:solidFill>
              </a:rPr>
              <a:t> = </a:t>
            </a:r>
            <a:r>
              <a:rPr lang="en-GB" err="1">
                <a:solidFill>
                  <a:srgbClr val="0070C0"/>
                </a:solidFill>
              </a:rPr>
              <a:t>dispersion_length</a:t>
            </a:r>
            <a:endParaRPr lang="en-GB">
              <a:solidFill>
                <a:srgbClr val="0070C0"/>
              </a:solidFill>
            </a:endParaRPr>
          </a:p>
          <a:p>
            <a:r>
              <a:rPr lang="en-GB">
                <a:solidFill>
                  <a:srgbClr val="0070C0"/>
                </a:solidFill>
              </a:rPr>
              <a:t>        </a:t>
            </a:r>
            <a:r>
              <a:rPr lang="en-GB" err="1">
                <a:solidFill>
                  <a:srgbClr val="0070C0"/>
                </a:solidFill>
              </a:rPr>
              <a:t>self.alpha_dB_per_m</a:t>
            </a:r>
            <a:r>
              <a:rPr lang="en-GB">
                <a:solidFill>
                  <a:srgbClr val="0070C0"/>
                </a:solidFill>
              </a:rPr>
              <a:t> = </a:t>
            </a:r>
            <a:r>
              <a:rPr lang="en-GB" err="1">
                <a:solidFill>
                  <a:srgbClr val="0070C0"/>
                </a:solidFill>
              </a:rPr>
              <a:t>alpha_dB_per_m</a:t>
            </a:r>
            <a:endParaRPr lang="en-GB">
              <a:solidFill>
                <a:srgbClr val="0070C0"/>
              </a:solidFill>
            </a:endParaRPr>
          </a:p>
          <a:p>
            <a:r>
              <a:rPr lang="en-GB">
                <a:solidFill>
                  <a:srgbClr val="0070C0"/>
                </a:solidFill>
              </a:rPr>
              <a:t>        self.beta2 = beta2</a:t>
            </a:r>
          </a:p>
          <a:p>
            <a:r>
              <a:rPr lang="en-GB">
                <a:solidFill>
                  <a:srgbClr val="0070C0"/>
                </a:solidFill>
              </a:rPr>
              <a:t>        </a:t>
            </a:r>
            <a:r>
              <a:rPr lang="en-GB" err="1">
                <a:solidFill>
                  <a:srgbClr val="0070C0"/>
                </a:solidFill>
              </a:rPr>
              <a:t>self.gammaconstant</a:t>
            </a:r>
            <a:r>
              <a:rPr lang="en-GB">
                <a:solidFill>
                  <a:srgbClr val="0070C0"/>
                </a:solidFill>
              </a:rPr>
              <a:t> = </a:t>
            </a:r>
            <a:r>
              <a:rPr lang="en-GB" err="1">
                <a:solidFill>
                  <a:srgbClr val="0070C0"/>
                </a:solidFill>
              </a:rPr>
              <a:t>gammaconstant</a:t>
            </a:r>
            <a:r>
              <a:rPr lang="en-GB">
                <a:solidFill>
                  <a:srgbClr val="0070C0"/>
                </a:solidFill>
              </a:rPr>
              <a:t> </a:t>
            </a:r>
          </a:p>
        </p:txBody>
      </p:sp>
    </p:spTree>
    <p:extLst>
      <p:ext uri="{BB962C8B-B14F-4D97-AF65-F5344CB8AC3E}">
        <p14:creationId xmlns:p14="http://schemas.microsoft.com/office/powerpoint/2010/main" val="172129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A68E5E-12E9-048C-7F43-978DE19463FE}"/>
              </a:ext>
            </a:extLst>
          </p:cNvPr>
          <p:cNvSpPr txBox="1"/>
          <p:nvPr/>
        </p:nvSpPr>
        <p:spPr>
          <a:xfrm>
            <a:off x="0" y="171355"/>
            <a:ext cx="6098458" cy="645433"/>
          </a:xfrm>
          <a:prstGeom prst="rect">
            <a:avLst/>
          </a:prstGeom>
          <a:solidFill>
            <a:schemeClr val="tx1"/>
          </a:solidFill>
        </p:spPr>
        <p:txBody>
          <a:bodyPr wrap="square">
            <a:spAutoFit/>
          </a:bodyPr>
          <a:lstStyle/>
          <a:p>
            <a:pPr>
              <a:lnSpc>
                <a:spcPts val="1425"/>
              </a:lnSpc>
              <a:buNone/>
            </a:pPr>
            <a:r>
              <a:rPr lang="en-GB" b="0">
                <a:solidFill>
                  <a:srgbClr val="6A9955"/>
                </a:solidFill>
                <a:effectLst/>
                <a:latin typeface="Consolas" panose="020B0609020204030204" pitchFamily="49" charset="0"/>
              </a:rPr>
              <a:t># Function returns pulse power or spectrum PSD</a:t>
            </a:r>
            <a:endParaRPr lang="en-GB" b="0">
              <a:solidFill>
                <a:srgbClr val="CCCCCC"/>
              </a:solidFill>
              <a:effectLst/>
              <a:latin typeface="Consolas" panose="020B0609020204030204" pitchFamily="49" charset="0"/>
            </a:endParaRPr>
          </a:p>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err="1">
                <a:solidFill>
                  <a:srgbClr val="DCDCAA"/>
                </a:solidFill>
                <a:effectLst/>
                <a:latin typeface="Consolas" panose="020B0609020204030204" pitchFamily="49" charset="0"/>
              </a:rPr>
              <a:t>getPower</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amplitude</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err="1">
                <a:solidFill>
                  <a:srgbClr val="4EC9B0"/>
                </a:solidFill>
                <a:effectLst/>
                <a:latin typeface="Consolas" panose="020B0609020204030204" pitchFamily="49" charset="0"/>
              </a:rPr>
              <a:t>np</a:t>
            </a:r>
            <a:r>
              <a:rPr lang="en-GB" b="0" err="1">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abs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amplitude</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endParaRPr lang="en-GB" b="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601430F-9D18-808D-A4B0-696C642D150C}"/>
              </a:ext>
            </a:extLst>
          </p:cNvPr>
          <p:cNvSpPr txBox="1"/>
          <p:nvPr/>
        </p:nvSpPr>
        <p:spPr>
          <a:xfrm>
            <a:off x="0" y="1232653"/>
            <a:ext cx="12192000" cy="2620333"/>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err="1">
                <a:solidFill>
                  <a:srgbClr val="DCDCAA"/>
                </a:solidFill>
                <a:effectLst/>
                <a:latin typeface="Consolas" panose="020B0609020204030204" pitchFamily="49" charset="0"/>
              </a:rPr>
              <a:t>getPhotonNumber</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4EC9B0"/>
                </a:solidFill>
                <a:effectLst/>
                <a:latin typeface="Consolas" panose="020B0609020204030204" pitchFamily="49" charset="0"/>
              </a:rPr>
              <a:t>SIM_config2</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Calculate photon number using:</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N = ∭ |A(t)|^2 / (ħ</a:t>
            </a:r>
            <a:r>
              <a:rPr lang="el-GR" b="0">
                <a:solidFill>
                  <a:srgbClr val="CE9178"/>
                </a:solidFill>
                <a:effectLst/>
                <a:latin typeface="Consolas" panose="020B0609020204030204" pitchFamily="49" charset="0"/>
              </a:rPr>
              <a:t>ω) </a:t>
            </a:r>
            <a:r>
              <a:rPr lang="en-GB" b="0">
                <a:solidFill>
                  <a:srgbClr val="CE9178"/>
                </a:solidFill>
                <a:effectLst/>
                <a:latin typeface="Consolas" panose="020B0609020204030204" pitchFamily="49" charset="0"/>
              </a:rPr>
              <a:t>dt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4FC1FF"/>
                </a:solidFill>
                <a:effectLst/>
                <a:latin typeface="Consolas" panose="020B0609020204030204" pitchFamily="49" charset="0"/>
              </a:rPr>
              <a:t>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DCDCAA"/>
                </a:solidFill>
                <a:effectLst/>
                <a:latin typeface="Consolas" panose="020B0609020204030204" pitchFamily="49" charset="0"/>
              </a:rPr>
              <a:t>getPower</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p>
          <a:p>
            <a:pPr>
              <a:lnSpc>
                <a:spcPts val="1425"/>
              </a:lnSpc>
              <a:buNone/>
            </a:pP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photon_energy</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hbar</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sim</a:t>
            </a:r>
            <a:r>
              <a:rPr lang="en-GB" b="0" err="1">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omega</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pi</a:t>
            </a:r>
            <a:r>
              <a:rPr lang="en-GB" b="0">
                <a:solidFill>
                  <a:srgbClr val="D4D4D4"/>
                </a:solidFill>
                <a:effectLst/>
                <a:latin typeface="Consolas" panose="020B0609020204030204" pitchFamily="49" charset="0"/>
              </a:rPr>
              <a:t>*</a:t>
            </a:r>
            <a:r>
              <a:rPr lang="en-GB" b="0" err="1">
                <a:solidFill>
                  <a:srgbClr val="9CDCFE"/>
                </a:solidFill>
                <a:effectLst/>
                <a:latin typeface="Consolas" panose="020B0609020204030204" pitchFamily="49" charset="0"/>
              </a:rPr>
              <a:t>speed_of_light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wavelength0</a:t>
            </a:r>
            <a:r>
              <a:rPr lang="en-GB" b="0">
                <a:solidFill>
                  <a:srgbClr val="CCCCCC"/>
                </a:solidFill>
                <a:effectLst/>
                <a:latin typeface="Consolas" panose="020B0609020204030204" pitchFamily="49" charset="0"/>
              </a:rPr>
              <a:t>)</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I_over_hw</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FC1FF"/>
                </a:solidFill>
                <a:effectLst/>
                <a:latin typeface="Consolas" panose="020B0609020204030204" pitchFamily="49" charset="0"/>
              </a:rPr>
              <a:t>I</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photon_energy</a:t>
            </a:r>
            <a:r>
              <a:rPr lang="en-GB" b="0">
                <a:solidFill>
                  <a:srgbClr val="CCCCCC"/>
                </a:solidFill>
                <a:effectLst/>
                <a:latin typeface="Consolas" panose="020B0609020204030204" pitchFamily="49" charset="0"/>
              </a:rPr>
              <a:t> </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photon_number</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4EC9B0"/>
                </a:solidFill>
                <a:effectLst/>
                <a:latin typeface="Consolas" panose="020B0609020204030204" pitchFamily="49" charset="0"/>
              </a:rPr>
              <a:t>np</a:t>
            </a:r>
            <a:r>
              <a:rPr lang="en-GB" b="0" err="1">
                <a:solidFill>
                  <a:srgbClr val="CCCCCC"/>
                </a:solidFill>
                <a:effectLst/>
                <a:latin typeface="Consolas" panose="020B0609020204030204" pitchFamily="49" charset="0"/>
              </a:rPr>
              <a:t>.</a:t>
            </a:r>
            <a:r>
              <a:rPr lang="en-GB" b="0" err="1">
                <a:solidFill>
                  <a:srgbClr val="DCDCAA"/>
                </a:solidFill>
                <a:effectLst/>
                <a:latin typeface="Consolas" panose="020B0609020204030204" pitchFamily="49" charset="0"/>
              </a:rPr>
              <a:t>trapz</a:t>
            </a:r>
            <a:r>
              <a:rPr lang="en-GB" b="0">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I_over_hw</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a:t>
            </a:r>
            <a:r>
              <a:rPr lang="en-GB" b="0">
                <a:solidFill>
                  <a:srgbClr val="CCCCCC"/>
                </a:solidFill>
                <a:effectLst/>
                <a:latin typeface="Consolas" panose="020B0609020204030204" pitchFamily="49" charset="0"/>
              </a:rPr>
              <a:t>) </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photon_number</a:t>
            </a:r>
            <a:endParaRPr lang="en-GB"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78942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0061457-6E56-CE0C-F9A7-3BD212A197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BB9528-4E46-A33A-8737-5422DECA6043}"/>
              </a:ext>
            </a:extLst>
          </p:cNvPr>
          <p:cNvSpPr txBox="1"/>
          <p:nvPr/>
        </p:nvSpPr>
        <p:spPr>
          <a:xfrm>
            <a:off x="-132736" y="143934"/>
            <a:ext cx="12324735" cy="5492914"/>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err="1">
                <a:solidFill>
                  <a:srgbClr val="DCDCAA"/>
                </a:solidFill>
                <a:effectLst/>
                <a:latin typeface="Consolas" panose="020B0609020204030204" pitchFamily="49" charset="0"/>
              </a:rPr>
              <a:t>estimate_stable_dz</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gamma</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P0</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lambda0</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n0</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beta2</a:t>
            </a:r>
            <a:r>
              <a:rPr lang="en-GB" b="0">
                <a:solidFill>
                  <a:srgbClr val="D4D4D4"/>
                </a:solidFill>
                <a:effectLst/>
                <a:latin typeface="Consolas" panose="020B0609020204030204" pitchFamily="49" charset="0"/>
              </a:rPr>
              <a:t>=</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omega_max</a:t>
            </a:r>
            <a:r>
              <a:rPr lang="en-GB" b="0">
                <a:solidFill>
                  <a:srgbClr val="D4D4D4"/>
                </a:solidFill>
                <a:effectLst/>
                <a:latin typeface="Consolas" panose="020B0609020204030204" pitchFamily="49" charset="0"/>
              </a:rPr>
              <a:t>=</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C_nl</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0.1</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C_phi</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0.1</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p>
          <a:p>
            <a:pPr>
              <a:lnSpc>
                <a:spcPts val="1425"/>
              </a:lnSpc>
              <a:buNone/>
            </a:pP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Estimate physically stable step size </a:t>
            </a:r>
            <a:r>
              <a:rPr lang="el-GR" b="0">
                <a:solidFill>
                  <a:srgbClr val="CE9178"/>
                </a:solidFill>
                <a:effectLst/>
                <a:latin typeface="Consolas" panose="020B0609020204030204" pitchFamily="49" charset="0"/>
              </a:rPr>
              <a:t>Δ</a:t>
            </a:r>
            <a:r>
              <a:rPr lang="en-GB" b="0">
                <a:solidFill>
                  <a:srgbClr val="CE9178"/>
                </a:solidFill>
                <a:effectLst/>
                <a:latin typeface="Consolas" panose="020B0609020204030204" pitchFamily="49" charset="0"/>
              </a:rPr>
              <a:t>z for SSFM in NLSE.</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E9178"/>
                </a:solidFill>
                <a:effectLst/>
                <a:latin typeface="Consolas" panose="020B0609020204030204" pitchFamily="49" charset="0"/>
              </a:rPr>
              <a:t>    Parameters: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gamma     : Nonlinear coefficient [1/(</a:t>
            </a:r>
            <a:r>
              <a:rPr lang="en-GB" b="0" err="1">
                <a:solidFill>
                  <a:srgbClr val="CE9178"/>
                </a:solidFill>
                <a:effectLst/>
                <a:latin typeface="Consolas" panose="020B0609020204030204" pitchFamily="49" charset="0"/>
              </a:rPr>
              <a:t>W·m</a:t>
            </a: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P0        : Peak power [W]</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lambda0   : Central wavelength [m]</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n0        : Linear refractive index</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beta2     : (Optional) GVD coefficient [s^2/m]</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r>
              <a:rPr lang="en-GB" b="0" err="1">
                <a:solidFill>
                  <a:srgbClr val="CE9178"/>
                </a:solidFill>
                <a:effectLst/>
                <a:latin typeface="Consolas" panose="020B0609020204030204" pitchFamily="49" charset="0"/>
              </a:rPr>
              <a:t>omega_max</a:t>
            </a:r>
            <a:r>
              <a:rPr lang="en-GB" b="0">
                <a:solidFill>
                  <a:srgbClr val="CE9178"/>
                </a:solidFill>
                <a:effectLst/>
                <a:latin typeface="Consolas" panose="020B0609020204030204" pitchFamily="49" charset="0"/>
              </a:rPr>
              <a:t> : (Optional) max angular frequency content [rad/s]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r>
              <a:rPr lang="en-GB" b="0" err="1">
                <a:solidFill>
                  <a:srgbClr val="CE9178"/>
                </a:solidFill>
                <a:effectLst/>
                <a:latin typeface="Consolas" panose="020B0609020204030204" pitchFamily="49" charset="0"/>
              </a:rPr>
              <a:t>C_nl</a:t>
            </a:r>
            <a:r>
              <a:rPr lang="en-GB" b="0">
                <a:solidFill>
                  <a:srgbClr val="CE9178"/>
                </a:solidFill>
                <a:effectLst/>
                <a:latin typeface="Consolas" panose="020B0609020204030204" pitchFamily="49" charset="0"/>
              </a:rPr>
              <a:t>      : Safety factor for nonlinear phase shift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r>
              <a:rPr lang="en-GB" b="0" err="1">
                <a:solidFill>
                  <a:srgbClr val="CE9178"/>
                </a:solidFill>
                <a:effectLst/>
                <a:latin typeface="Consolas" panose="020B0609020204030204" pitchFamily="49" charset="0"/>
              </a:rPr>
              <a:t>C_phi</a:t>
            </a:r>
            <a:r>
              <a:rPr lang="en-GB" b="0">
                <a:solidFill>
                  <a:srgbClr val="CE9178"/>
                </a:solidFill>
                <a:effectLst/>
                <a:latin typeface="Consolas" panose="020B0609020204030204" pitchFamily="49" charset="0"/>
              </a:rPr>
              <a:t>     : Safety factor for spatial phase shift</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E9178"/>
                </a:solidFill>
                <a:effectLst/>
                <a:latin typeface="Consolas" panose="020B0609020204030204" pitchFamily="49" charset="0"/>
              </a:rPr>
              <a:t>    Returns: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dz</a:t>
            </a:r>
            <a:r>
              <a:rPr lang="en-GB" b="0" err="1">
                <a:solidFill>
                  <a:srgbClr val="CE9178"/>
                </a:solidFill>
                <a:effectLst/>
                <a:latin typeface="Consolas" panose="020B0609020204030204" pitchFamily="49" charset="0"/>
              </a:rPr>
              <a:t>_suggested</a:t>
            </a:r>
            <a:r>
              <a:rPr lang="en-GB" b="0">
                <a:solidFill>
                  <a:srgbClr val="CE9178"/>
                </a:solidFill>
                <a:effectLst/>
                <a:latin typeface="Consolas" panose="020B0609020204030204" pitchFamily="49" charset="0"/>
              </a:rPr>
              <a:t> : Estimated stable step size [m]</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p>
          <a:p>
            <a:pPr>
              <a:lnSpc>
                <a:spcPts val="1425"/>
              </a:lnSpc>
              <a:buNone/>
            </a:pP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dz_nl</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C_nl</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gamma</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P0</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dz_phi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C_phi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lambda0</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4EC9B0"/>
                </a:solidFill>
                <a:effectLst/>
                <a:latin typeface="Consolas" panose="020B0609020204030204" pitchFamily="49" charset="0"/>
              </a:rPr>
              <a:t>np</a:t>
            </a:r>
            <a:r>
              <a:rPr lang="en-GB" b="0" err="1">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pi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n0</a:t>
            </a:r>
            <a:r>
              <a:rPr lang="en-GB" b="0">
                <a:solidFill>
                  <a:srgbClr val="CCCCCC"/>
                </a:solidFill>
                <a:effectLst/>
                <a:latin typeface="Consolas" panose="020B0609020204030204" pitchFamily="49" charset="0"/>
              </a:rPr>
              <a:t>)</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if</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beta2</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is</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not</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and</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omega_max</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is</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not</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dz_disp</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4EC9B0"/>
                </a:solidFill>
                <a:effectLst/>
                <a:latin typeface="Consolas" panose="020B0609020204030204" pitchFamily="49" charset="0"/>
              </a:rPr>
              <a:t>np</a:t>
            </a:r>
            <a:r>
              <a:rPr lang="en-GB" b="0" err="1">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abs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beta2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omega_max</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min</a:t>
            </a:r>
            <a:r>
              <a:rPr lang="en-GB" b="0">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dz_nl</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dz_phi</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dz_disp</a:t>
            </a:r>
            <a:r>
              <a:rPr lang="en-GB" b="0">
                <a:solidFill>
                  <a:srgbClr val="CCCCCC"/>
                </a:solidFill>
                <a:effectLst/>
                <a:latin typeface="Consolas" panose="020B0609020204030204" pitchFamily="49" charset="0"/>
              </a:rPr>
              <a:t>)</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min</a:t>
            </a:r>
            <a:r>
              <a:rPr lang="en-GB" b="0">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dz_nl</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dz_phi</a:t>
            </a:r>
            <a:r>
              <a:rPr lang="en-GB"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72955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713F78-ECD3-18BE-D38B-ED41D13243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2719DE-6F09-08C9-6CE0-CC69A018C28B}"/>
              </a:ext>
            </a:extLst>
          </p:cNvPr>
          <p:cNvSpPr txBox="1"/>
          <p:nvPr/>
        </p:nvSpPr>
        <p:spPr>
          <a:xfrm>
            <a:off x="-103239" y="0"/>
            <a:ext cx="12192000" cy="4954305"/>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estimate_grid_resolution</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tau0</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omega_max</a:t>
            </a:r>
            <a:r>
              <a:rPr lang="en-GB" b="0">
                <a:solidFill>
                  <a:srgbClr val="D4D4D4"/>
                </a:solidFill>
                <a:effectLst/>
                <a:latin typeface="Consolas" panose="020B0609020204030204" pitchFamily="49" charset="0"/>
              </a:rPr>
              <a:t>=</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Estimate temporal and spatial grid resolutions.</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E9178"/>
                </a:solidFill>
                <a:effectLst/>
                <a:latin typeface="Consolas" panose="020B0609020204030204" pitchFamily="49" charset="0"/>
              </a:rPr>
              <a:t>    Parameters: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tau0      : Pulse duration (e.g., FWHM) [s]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omega_max : Maximum angular frequency content (optional) [rad/s]</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E9178"/>
                </a:solidFill>
                <a:effectLst/>
                <a:latin typeface="Consolas" panose="020B0609020204030204" pitchFamily="49" charset="0"/>
              </a:rPr>
              <a:t>    Returns: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dt_est    : Temporal grid spacing [s]</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6A9955"/>
                </a:solidFill>
                <a:effectLst/>
                <a:latin typeface="Consolas" panose="020B0609020204030204" pitchFamily="49" charset="0"/>
              </a:rPr>
              <a:t># Temporal resolution based on pulse duration</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dt_est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tau0</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10</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6A9955"/>
                </a:solidFill>
                <a:effectLst/>
                <a:latin typeface="Consolas" panose="020B0609020204030204" pitchFamily="49" charset="0"/>
              </a:rPr>
              <a:t># If max spectral content is known, enforce Nyquist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if</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omega_max</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is</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not</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dt_nyquist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omega_max</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dt_est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min</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dt_est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dt_nyquist</a:t>
            </a:r>
            <a:r>
              <a:rPr lang="en-GB" b="0">
                <a:solidFill>
                  <a:srgbClr val="CCCCCC"/>
                </a:solidFill>
                <a:effectLst/>
                <a:latin typeface="Consolas" panose="020B0609020204030204" pitchFamily="49" charset="0"/>
              </a:rPr>
              <a:t>)</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dt_est</a:t>
            </a:r>
            <a:endParaRPr lang="en-GB"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44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80BDEDB-7B0E-2470-28F1-1A250DE927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B91235-D6ED-6A0D-E8C6-D3BBDDFA7C11}"/>
              </a:ext>
            </a:extLst>
          </p:cNvPr>
          <p:cNvSpPr txBox="1"/>
          <p:nvPr/>
        </p:nvSpPr>
        <p:spPr>
          <a:xfrm>
            <a:off x="0" y="130357"/>
            <a:ext cx="12192000" cy="1543115"/>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GaussianPulseTime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amplitude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duration</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amplitude</a:t>
            </a:r>
            <a:r>
              <a:rPr lang="en-GB" b="0">
                <a:solidFill>
                  <a:srgbClr val="D4D4D4"/>
                </a:solidFill>
                <a:effectLst/>
                <a:latin typeface="Consolas" panose="020B0609020204030204" pitchFamily="49" charset="0"/>
              </a:rPr>
              <a:t>*</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D4D4D4"/>
                </a:solidFill>
                <a:effectLst/>
                <a:latin typeface="Consolas" panose="020B0609020204030204" pitchFamily="49" charset="0"/>
              </a:rPr>
              <a:t>*</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log</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(duration)</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0</a:t>
            </a:r>
            <a:r>
              <a:rPr lang="en-GB" b="0">
                <a:solidFill>
                  <a:srgbClr val="569CD6"/>
                </a:solidFill>
                <a:effectLst/>
                <a:latin typeface="Consolas" panose="020B0609020204030204" pitchFamily="49" charset="0"/>
              </a:rPr>
              <a:t>j</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endParaRPr lang="en-GB" b="0">
              <a:solidFill>
                <a:srgbClr val="6A9955"/>
              </a:solidFill>
              <a:effectLst/>
              <a:latin typeface="Consolas" panose="020B0609020204030204" pitchFamily="49" charset="0"/>
            </a:endParaRPr>
          </a:p>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chirpedGaussianPulseTime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amplitude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duration</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chirp</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amplitude</a:t>
            </a:r>
            <a:r>
              <a:rPr lang="en-GB" b="0">
                <a:solidFill>
                  <a:srgbClr val="D4D4D4"/>
                </a:solidFill>
                <a:effectLst/>
                <a:latin typeface="Consolas" panose="020B0609020204030204" pitchFamily="49" charset="0"/>
              </a:rPr>
              <a:t>*</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569CD6"/>
                </a:solidFill>
                <a:effectLst/>
                <a:latin typeface="Consolas" panose="020B0609020204030204" pitchFamily="49" charset="0"/>
              </a:rPr>
              <a:t>j</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chirp</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duration</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9F3F02A-5C7E-8FF9-3E4E-F1099819F69E}"/>
              </a:ext>
            </a:extLst>
          </p:cNvPr>
          <p:cNvSpPr txBox="1"/>
          <p:nvPr/>
        </p:nvSpPr>
        <p:spPr>
          <a:xfrm>
            <a:off x="0" y="1885885"/>
            <a:ext cx="12192000" cy="1363578"/>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getSpectrumFromPulse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pulse_amplitude</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0</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spectrum_amplitude</a:t>
            </a:r>
            <a:r>
              <a:rPr lang="en-GB" b="0">
                <a:solidFill>
                  <a:srgbClr val="D4D4D4"/>
                </a:solidFill>
                <a:effectLst/>
                <a:latin typeface="Consolas" panose="020B0609020204030204" pitchFamily="49" charset="0"/>
              </a:rPr>
              <a:t>=</a:t>
            </a:r>
            <a:r>
              <a:rPr lang="en-GB" b="0">
                <a:solidFill>
                  <a:srgbClr val="DCDCAA"/>
                </a:solidFill>
                <a:effectLst/>
                <a:latin typeface="Consolas" panose="020B0609020204030204" pitchFamily="49" charset="0"/>
              </a:rPr>
              <a:t>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fft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pulse_amplitude</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a:t>
            </a:r>
            <a:r>
              <a:rPr lang="en-GB" b="0">
                <a:solidFill>
                  <a:srgbClr val="9CDCFE"/>
                </a:solidFill>
                <a:effectLst/>
                <a:latin typeface="Consolas" panose="020B0609020204030204" pitchFamily="49" charset="0"/>
              </a:rPr>
              <a:t>dt</a:t>
            </a:r>
            <a:endParaRPr lang="en-GB" b="0">
              <a:solidFill>
                <a:srgbClr val="6A9955"/>
              </a:solidFill>
              <a:effectLst/>
              <a:latin typeface="Consolas" panose="020B0609020204030204" pitchFamily="49" charset="0"/>
            </a:endParaRP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spectrum_amplitude</a:t>
            </a:r>
            <a:endParaRPr lang="en-GB" b="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F200BBE2-BA2D-0FBE-5E61-676D97467775}"/>
              </a:ext>
            </a:extLst>
          </p:cNvPr>
          <p:cNvSpPr txBox="1"/>
          <p:nvPr/>
        </p:nvSpPr>
        <p:spPr>
          <a:xfrm>
            <a:off x="0" y="3429000"/>
            <a:ext cx="12192000" cy="1363578"/>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getPulseFromSpectrum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spectrum_aplitude</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endParaRPr lang="en-GB">
              <a:solidFill>
                <a:srgbClr val="CCCCCC"/>
              </a:solidFill>
              <a:latin typeface="Consolas" panose="020B0609020204030204" pitchFamily="49" charset="0"/>
            </a:endParaRPr>
          </a:p>
          <a:p>
            <a:pPr>
              <a:lnSpc>
                <a:spcPts val="1425"/>
              </a:lnSpc>
              <a:buNone/>
            </a:pPr>
            <a:r>
              <a:rPr lang="en-GB">
                <a:solidFill>
                  <a:srgbClr val="CCCCCC"/>
                </a:solidFill>
                <a:latin typeface="Consolas" panose="020B0609020204030204" pitchFamily="49" charset="0"/>
              </a:rPr>
              <a:t>    </a:t>
            </a:r>
            <a:r>
              <a:rPr lang="en-GB" b="0">
                <a:solidFill>
                  <a:srgbClr val="9CDCFE"/>
                </a:solidFill>
                <a:effectLst/>
                <a:latin typeface="Consolas" panose="020B0609020204030204" pitchFamily="49" charset="0"/>
              </a:rPr>
              <a:t>dt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0</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pulse</a:t>
            </a:r>
            <a:r>
              <a:rPr lang="en-GB" b="0">
                <a:solidFill>
                  <a:srgbClr val="D4D4D4"/>
                </a:solidFill>
                <a:effectLst/>
                <a:latin typeface="Consolas" panose="020B0609020204030204" pitchFamily="49" charset="0"/>
              </a:rPr>
              <a:t>=</a:t>
            </a:r>
            <a:r>
              <a:rPr lang="en-GB" b="0">
                <a:solidFill>
                  <a:srgbClr val="DCDCAA"/>
                </a:solidFill>
                <a:effectLst/>
                <a:latin typeface="Consolas" panose="020B0609020204030204" pitchFamily="49" charset="0"/>
              </a:rPr>
              <a:t>ifft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ifftshift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spectrum_aplitude</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dt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pulse</a:t>
            </a:r>
            <a:endParaRPr lang="en-GB"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88720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1B6F597-93AF-CD77-18AD-8549A2A9659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2E6E7C9-A35E-8E6E-D452-FB24F7DBFF91}"/>
              </a:ext>
            </a:extLst>
          </p:cNvPr>
          <p:cNvSpPr txBox="1"/>
          <p:nvPr/>
        </p:nvSpPr>
        <p:spPr>
          <a:xfrm>
            <a:off x="0" y="-125371"/>
            <a:ext cx="12192000" cy="7108741"/>
          </a:xfrm>
          <a:prstGeom prst="rect">
            <a:avLst/>
          </a:prstGeom>
          <a:noFill/>
        </p:spPr>
        <p:txBody>
          <a:bodyPr wrap="square">
            <a:spAutoFit/>
          </a:bodyPr>
          <a:lstStyle/>
          <a:p>
            <a:pPr>
              <a:lnSpc>
                <a:spcPts val="1425"/>
              </a:lnSpc>
              <a:buNone/>
            </a:pPr>
            <a:r>
              <a:rPr lang="en-GB" sz="800" b="0">
                <a:solidFill>
                  <a:srgbClr val="569CD6"/>
                </a:solidFill>
                <a:effectLst/>
                <a:latin typeface="Consolas" panose="020B0609020204030204" pitchFamily="49" charset="0"/>
              </a:rPr>
              <a:t>def</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analyze_pulse_characteristics</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rat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E9178"/>
                </a:solidFill>
                <a:effectLst/>
                <a:latin typeface="Consolas" panose="020B0609020204030204" pitchFamily="49" charset="0"/>
              </a:rPr>
              <a:t>"""</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Calculates the FWHM or other width-like characteristics of a pulse.</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Parameters:</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 x (np.array): time or frequency array</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 I (np.array): intensity array</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 rat (float): threshold ratio (e.g., 0.5 for FWHM, 0.05 for 5% bandwidth)</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 Mult (float): optional multiplier to convert units (default: 1)</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Prints the pulse width in appropriate units.</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max_I</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np</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max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max_I</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rat</a:t>
            </a:r>
            <a:endParaRPr lang="en-GB" sz="800" b="0">
              <a:solidFill>
                <a:srgbClr val="CCCCCC"/>
              </a:solidFill>
              <a:effectLst/>
              <a:latin typeface="Consolas" panose="020B0609020204030204" pitchFamily="49" charset="0"/>
            </a:endParaRP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Find indices where intensity is above the threshold</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np</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where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&gt;=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if</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size</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width_x</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0</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else</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Guard against out-of-bounds</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if</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569CD6"/>
                </a:solidFill>
                <a:effectLst/>
                <a:latin typeface="Consolas" panose="020B0609020204030204" pitchFamily="49" charset="0"/>
              </a:rPr>
              <a:t>or</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len</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print</a:t>
            </a:r>
            <a:r>
              <a:rPr lang="en-GB" sz="800" b="0">
                <a:solidFill>
                  <a:srgbClr val="CCCCCC"/>
                </a:solidFill>
                <a:effectLst/>
                <a:latin typeface="Consolas" panose="020B0609020204030204" pitchFamily="49" charset="0"/>
              </a:rPr>
              <a:t>(</a:t>
            </a:r>
            <a:r>
              <a:rPr lang="en-GB" sz="800" b="0">
                <a:solidFill>
                  <a:srgbClr val="CE9178"/>
                </a:solidFill>
                <a:effectLst/>
                <a:latin typeface="Consolas" panose="020B0609020204030204" pitchFamily="49" charset="0"/>
              </a:rPr>
              <a:t>"Warning: Threshold too close to boundary. Skipping interpolation."</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else</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Linear interpolation around threshold crossings</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f1</a:t>
            </a:r>
            <a:r>
              <a:rPr lang="en-GB" sz="800" b="0">
                <a:solidFill>
                  <a:srgbClr val="CCCCCC"/>
                </a:solidFill>
                <a:effectLst/>
                <a:latin typeface="Consolas" panose="020B0609020204030204" pitchFamily="49" charset="0"/>
              </a:rPr>
              <a:t>)</a:t>
            </a: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x3</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x4</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f3</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f4</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f4</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x3</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f3</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x4</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f3</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f4</a:t>
            </a:r>
            <a:r>
              <a:rPr lang="en-GB" sz="800" b="0">
                <a:solidFill>
                  <a:srgbClr val="CCCCCC"/>
                </a:solidFill>
                <a:effectLst/>
                <a:latin typeface="Consolas" panose="020B0609020204030204" pitchFamily="49" charset="0"/>
              </a:rPr>
              <a:t>)</a:t>
            </a: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width_x</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xa1</a:t>
            </a:r>
            <a:endParaRPr lang="en-GB" sz="800" b="0">
              <a:solidFill>
                <a:srgbClr val="CCCCCC"/>
              </a:solidFill>
              <a:effectLst/>
              <a:latin typeface="Consolas" panose="020B0609020204030204" pitchFamily="49" charset="0"/>
            </a:endParaRP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return</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width_x</a:t>
            </a:r>
            <a:endParaRPr lang="en-GB" sz="800"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254832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455859A-8475-7E9A-2742-17851385B7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9DD8F7-1F6C-7E73-5373-D802E0B7A421}"/>
              </a:ext>
            </a:extLst>
          </p:cNvPr>
          <p:cNvSpPr txBox="1"/>
          <p:nvPr/>
        </p:nvSpPr>
        <p:spPr>
          <a:xfrm>
            <a:off x="0" y="209902"/>
            <a:ext cx="12192000" cy="3518014"/>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ssfm_step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dispersion_step</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569CD6"/>
                </a:solidFill>
                <a:effectLst/>
                <a:latin typeface="Consolas" panose="020B0609020204030204" pitchFamily="49" charset="0"/>
              </a:rPr>
              <a:t>j</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.beta2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.omega</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.dz)</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loss_step</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.alpha_dB_per_m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.dz)</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nonlineairity_half_step</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569CD6"/>
                </a:solidFill>
                <a:effectLst/>
                <a:latin typeface="Consolas" panose="020B0609020204030204" pitchFamily="49" charset="0"/>
              </a:rPr>
              <a:t>j</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.gammaconstant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abs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.dz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nonlineairity_half_step</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A_fft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fft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ifftshift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A_fft</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dispersion_step</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loss_step</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ifftshift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A_fft</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nonlineairity_half_step</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a:t>
            </a:r>
            <a:endParaRPr lang="en-GB" b="0">
              <a:solidFill>
                <a:srgbClr val="CCCCCC"/>
              </a:solidFill>
              <a:effectLst/>
              <a:latin typeface="Consolas" panose="020B0609020204030204" pitchFamily="49" charset="0"/>
            </a:endParaRPr>
          </a:p>
        </p:txBody>
      </p:sp>
      <p:sp>
        <p:nvSpPr>
          <p:cNvPr id="4" name="TextBox 3">
            <a:extLst>
              <a:ext uri="{FF2B5EF4-FFF2-40B4-BE49-F238E27FC236}">
                <a16:creationId xmlns:a16="http://schemas.microsoft.com/office/drawing/2014/main" id="{B11DA56E-E9C7-926A-4726-7DB39004C666}"/>
              </a:ext>
            </a:extLst>
          </p:cNvPr>
          <p:cNvSpPr txBox="1"/>
          <p:nvPr/>
        </p:nvSpPr>
        <p:spPr>
          <a:xfrm>
            <a:off x="0" y="4134837"/>
            <a:ext cx="12192000" cy="2081724"/>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compute_L1_weights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mu</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zeros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N</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0</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1.0</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for</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k</a:t>
            </a: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in</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range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k</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k</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mu</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k</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mu</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gamma</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mu</a:t>
            </a:r>
            <a:r>
              <a:rPr lang="en-GB"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176146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600BA50-A2DF-256E-BF06-AE5DF84172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4DD648-1122-45A2-C3C3-DD07908DD1E1}"/>
              </a:ext>
            </a:extLst>
          </p:cNvPr>
          <p:cNvSpPr txBox="1"/>
          <p:nvPr/>
        </p:nvSpPr>
        <p:spPr>
          <a:xfrm>
            <a:off x="0" y="342286"/>
            <a:ext cx="12192000" cy="5459956"/>
          </a:xfrm>
          <a:prstGeom prst="rect">
            <a:avLst/>
          </a:prstGeom>
          <a:noFill/>
        </p:spPr>
        <p:txBody>
          <a:bodyPr wrap="square">
            <a:spAutoFit/>
          </a:bodyPr>
          <a:lstStyle/>
          <a:p>
            <a:pPr>
              <a:lnSpc>
                <a:spcPts val="1425"/>
              </a:lnSpc>
              <a:buNone/>
            </a:pPr>
            <a:r>
              <a:rPr lang="en-GB" sz="800" b="0">
                <a:solidFill>
                  <a:srgbClr val="569CD6"/>
                </a:solidFill>
                <a:effectLst/>
                <a:latin typeface="Consolas" panose="020B0609020204030204" pitchFamily="49" charset="0"/>
              </a:rPr>
              <a:t>def</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FSSFM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4EC9B0"/>
                </a:solidFill>
                <a:effectLst/>
                <a:latin typeface="Consolas" panose="020B0609020204030204" pitchFamily="49" charset="0"/>
              </a:rPr>
              <a:t>Fiber_config2</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4EC9B0"/>
                </a:solidFill>
                <a:effectLst/>
                <a:latin typeface="Consolas" panose="020B0609020204030204" pitchFamily="49" charset="0"/>
              </a:rPr>
              <a:t>SIM_config2</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pulse</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Precompute once before propagation:</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L1_weights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compute_L1_weights</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alpha</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4FC1FF"/>
                </a:solidFill>
                <a:effectLst/>
                <a:latin typeface="Consolas" panose="020B0609020204030204" pitchFamily="49" charset="0"/>
              </a:rPr>
              <a:t>A0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pulse</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A0_spectrum</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getSpectrumFromPulse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t</a:t>
            </a:r>
            <a:r>
              <a:rPr lang="en-GB" sz="800" b="0">
                <a:solidFill>
                  <a:srgbClr val="CCCCCC"/>
                </a:solidFill>
                <a:effectLst/>
                <a:latin typeface="Consolas" panose="020B0609020204030204" pitchFamily="49" charset="0"/>
              </a:rPr>
              <a:t>,</a:t>
            </a:r>
            <a:r>
              <a:rPr lang="en-GB" sz="800" b="0">
                <a:solidFill>
                  <a:srgbClr val="4FC1FF"/>
                </a:solidFill>
                <a:effectLst/>
                <a:latin typeface="Consolas" panose="020B0609020204030204" pitchFamily="49" charset="0"/>
              </a:rPr>
              <a:t>A0</a:t>
            </a:r>
            <a:r>
              <a:rPr lang="en-GB" sz="800" b="0">
                <a:solidFill>
                  <a:srgbClr val="CCCCCC"/>
                </a:solidFill>
                <a:effectLst/>
                <a:latin typeface="Consolas" panose="020B0609020204030204" pitchFamily="49" charset="0"/>
              </a:rPr>
              <a:t>.copy())</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A_history</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FC1FF"/>
                </a:solidFill>
                <a:effectLst/>
                <a:latin typeface="Consolas" panose="020B0609020204030204" pitchFamily="49" charset="0"/>
              </a:rPr>
              <a:t>A0</a:t>
            </a:r>
            <a:r>
              <a:rPr lang="en-GB" sz="800" b="0">
                <a:solidFill>
                  <a:srgbClr val="CCCCCC"/>
                </a:solidFill>
                <a:effectLst/>
                <a:latin typeface="Consolas" panose="020B0609020204030204" pitchFamily="49" charset="0"/>
              </a:rPr>
              <a:t>.copy()]</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A_spectrum_history</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A0_spectrum</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A0_PhotonNumber</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getPhotonNumber</a:t>
            </a:r>
            <a:r>
              <a:rPr lang="en-GB" sz="800" b="0">
                <a:solidFill>
                  <a:srgbClr val="CCCCCC"/>
                </a:solidFill>
                <a:effectLst/>
                <a:latin typeface="Consolas" panose="020B0609020204030204" pitchFamily="49" charset="0"/>
              </a:rPr>
              <a:t>(</a:t>
            </a:r>
            <a:r>
              <a:rPr lang="en-GB" sz="800" b="0">
                <a:solidFill>
                  <a:srgbClr val="4FC1FF"/>
                </a:solidFill>
                <a:effectLst/>
                <a:latin typeface="Consolas" panose="020B0609020204030204" pitchFamily="49" charset="0"/>
              </a:rPr>
              <a:t>A0</a:t>
            </a:r>
            <a:r>
              <a:rPr lang="en-GB" sz="800" b="0">
                <a:solidFill>
                  <a:srgbClr val="CCCCCC"/>
                </a:solidFill>
                <a:effectLst/>
                <a:latin typeface="Consolas" panose="020B0609020204030204" pitchFamily="49" charset="0"/>
              </a:rPr>
              <a:t>.copy(),</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PhotonNumber_values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A0_PhotonNumber</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F_history</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p>
          <a:p>
            <a:pPr>
              <a:lnSpc>
                <a:spcPts val="1425"/>
              </a:lnSpc>
              <a:buNone/>
            </a:pP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Main loop: full fractional Euler with memory</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for</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n</a:t>
            </a: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in</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range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A_n</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A_history</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Compute F_n via SSFM</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F_n</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ssfm_step</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A_n</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F_history</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F_n</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Update with L1 scheme</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memory</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np</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zeros_like</a:t>
            </a:r>
            <a:r>
              <a:rPr lang="en-GB" sz="800" b="0">
                <a:solidFill>
                  <a:srgbClr val="CCCCCC"/>
                </a:solidFill>
                <a:effectLst/>
                <a:latin typeface="Consolas" panose="020B0609020204030204" pitchFamily="49" charset="0"/>
              </a:rPr>
              <a:t>(</a:t>
            </a:r>
            <a:r>
              <a:rPr lang="en-GB" sz="800" b="0">
                <a:solidFill>
                  <a:srgbClr val="4FC1FF"/>
                </a:solidFill>
                <a:effectLst/>
                <a:latin typeface="Consolas" panose="020B0609020204030204" pitchFamily="49" charset="0"/>
              </a:rPr>
              <a:t>A0</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dtype</a:t>
            </a:r>
            <a:r>
              <a:rPr lang="en-GB" sz="800" b="0">
                <a:solidFill>
                  <a:srgbClr val="D4D4D4"/>
                </a:solidFill>
                <a:effectLst/>
                <a:latin typeface="Consolas" panose="020B0609020204030204" pitchFamily="49" charset="0"/>
              </a:rPr>
              <a:t>=</a:t>
            </a:r>
            <a:r>
              <a:rPr lang="en-GB" sz="800" b="0">
                <a:solidFill>
                  <a:srgbClr val="4EC9B0"/>
                </a:solidFill>
                <a:effectLst/>
                <a:latin typeface="Consolas" panose="020B0609020204030204" pitchFamily="49" charset="0"/>
              </a:rPr>
              <a:t>complex</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for</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j</a:t>
            </a: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in</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range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L1_weights</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D4D4D4"/>
                </a:solidFill>
                <a:effectLst/>
                <a:latin typeface="Consolas" panose="020B0609020204030204" pitchFamily="49" charset="0"/>
              </a:rPr>
              <a:t>-</a:t>
            </a:r>
            <a:r>
              <a:rPr lang="en-GB" sz="800" b="0">
                <a:solidFill>
                  <a:srgbClr val="9CDCFE"/>
                </a:solidFill>
                <a:effectLst/>
                <a:latin typeface="Consolas" panose="020B0609020204030204" pitchFamily="49" charset="0"/>
              </a:rPr>
              <a:t>j</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memory</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F_history</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j</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A_next</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F_n -</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dz</a:t>
            </a:r>
            <a:r>
              <a:rPr lang="en-GB" sz="800" b="0">
                <a:solidFill>
                  <a:srgbClr val="D4D4D4"/>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alpha</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memory</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A_history</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A_next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PhotonNumber_values</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getPhotonNumber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A_next</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A_next_spectrum</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getSpectrumFromPulse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t</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A_next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A_spectrum_history</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A_next_spectrum</a:t>
            </a:r>
            <a:r>
              <a:rPr lang="en-GB" sz="800" b="0">
                <a:solidFill>
                  <a:srgbClr val="CCCCCC"/>
                </a:solidFill>
                <a:effectLst/>
                <a:latin typeface="Consolas" panose="020B0609020204030204" pitchFamily="49" charset="0"/>
              </a:rPr>
              <a:t>)</a:t>
            </a: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delta</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int</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round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100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int</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round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100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if</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delta</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print</a:t>
            </a:r>
            <a:r>
              <a:rPr lang="en-GB" sz="800" b="0">
                <a:solidFill>
                  <a:srgbClr val="CCCCCC"/>
                </a:solidFill>
                <a:effectLst/>
                <a:latin typeface="Consolas" panose="020B0609020204030204" pitchFamily="49" charset="0"/>
              </a:rPr>
              <a:t>(</a:t>
            </a:r>
            <a:r>
              <a:rPr lang="en-GB" sz="800" b="0">
                <a:solidFill>
                  <a:srgbClr val="569CD6"/>
                </a:solidFill>
                <a:effectLst/>
                <a:latin typeface="Consolas" panose="020B0609020204030204" pitchFamily="49" charset="0"/>
              </a:rPr>
              <a:t>f</a:t>
            </a:r>
            <a:r>
              <a:rPr lang="en-GB" sz="800" b="0">
                <a:solidFill>
                  <a:srgbClr val="CE9178"/>
                </a:solidFill>
                <a:effectLst/>
                <a:latin typeface="Consolas" panose="020B0609020204030204" pitchFamily="49" charset="0"/>
              </a:rPr>
              <a:t>"</a:t>
            </a:r>
            <a:r>
              <a:rPr lang="en-GB" sz="800" b="0">
                <a:solidFill>
                  <a:srgbClr val="569CD6"/>
                </a:solidFill>
                <a:effectLst/>
                <a:latin typeface="Consolas" panose="020B0609020204030204" pitchFamily="49" charset="0"/>
              </a:rPr>
              <a:t>{</a:t>
            </a:r>
            <a:r>
              <a:rPr lang="en-GB" sz="800" b="0">
                <a:solidFill>
                  <a:srgbClr val="4EC9B0"/>
                </a:solidFill>
                <a:effectLst/>
                <a:latin typeface="Consolas" panose="020B0609020204030204" pitchFamily="49" charset="0"/>
              </a:rPr>
              <a:t>int</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round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100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CCCCCC"/>
                </a:solidFill>
                <a:effectLst/>
                <a:latin typeface="Consolas" panose="020B0609020204030204" pitchFamily="49" charset="0"/>
              </a:rPr>
              <a:t>))</a:t>
            </a:r>
            <a:r>
              <a:rPr lang="en-GB" sz="800" b="0">
                <a:solidFill>
                  <a:srgbClr val="569CD6"/>
                </a:solidFill>
                <a:effectLst/>
                <a:latin typeface="Consolas" panose="020B0609020204030204" pitchFamily="49" charset="0"/>
              </a:rPr>
              <a:t>}</a:t>
            </a:r>
            <a:r>
              <a:rPr lang="en-GB" sz="800" b="0">
                <a:solidFill>
                  <a:srgbClr val="CE9178"/>
                </a:solidFill>
                <a:effectLst/>
                <a:latin typeface="Consolas" panose="020B0609020204030204" pitchFamily="49" charset="0"/>
              </a:rPr>
              <a:t> % ready"</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return</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A_history</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A_spectrum_history</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PhotonNumber_values</a:t>
            </a:r>
            <a:endParaRPr lang="en-GB" sz="800"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81659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074D75-A595-6251-DA3B-D7F66F773F70}"/>
              </a:ext>
            </a:extLst>
          </p:cNvPr>
          <p:cNvSpPr txBox="1"/>
          <p:nvPr/>
        </p:nvSpPr>
        <p:spPr>
          <a:xfrm>
            <a:off x="3046771" y="2690336"/>
            <a:ext cx="6098458" cy="1477328"/>
          </a:xfrm>
          <a:prstGeom prst="rect">
            <a:avLst/>
          </a:prstGeom>
          <a:noFill/>
        </p:spPr>
        <p:txBody>
          <a:bodyPr wrap="square">
            <a:spAutoFit/>
          </a:bodyPr>
          <a:lstStyle/>
          <a:p>
            <a:r>
              <a:rPr lang="en-GB" b="0" i="0">
                <a:effectLst/>
                <a:latin typeface="Consolas" panose="020B0609020204030204" pitchFamily="49" charset="0"/>
              </a:rPr>
              <a:t>Stable dt value: 9.794300558772306e-17 Stable dz value: 1.273239544735163e-08 Crytical power condition is not satisfied for self-focusing! Clean pulse propagation or compression is achieved! Kerr + SPM regime!</a:t>
            </a:r>
            <a:endParaRPr lang="en-GB"/>
          </a:p>
        </p:txBody>
      </p:sp>
    </p:spTree>
    <p:extLst>
      <p:ext uri="{BB962C8B-B14F-4D97-AF65-F5344CB8AC3E}">
        <p14:creationId xmlns:p14="http://schemas.microsoft.com/office/powerpoint/2010/main" val="210052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88D8-36B4-47C6-791E-EC7D839331F0}"/>
              </a:ext>
            </a:extLst>
          </p:cNvPr>
          <p:cNvSpPr>
            <a:spLocks noGrp="1"/>
          </p:cNvSpPr>
          <p:nvPr>
            <p:ph type="title"/>
          </p:nvPr>
        </p:nvSpPr>
        <p:spPr/>
        <p:txBody>
          <a:bodyPr/>
          <a:lstStyle/>
          <a:p>
            <a:r>
              <a:rPr lang="en-GB"/>
              <a:t>Abstract</a:t>
            </a:r>
          </a:p>
        </p:txBody>
      </p:sp>
      <p:sp>
        <p:nvSpPr>
          <p:cNvPr id="3" name="Content Placeholder 2">
            <a:extLst>
              <a:ext uri="{FF2B5EF4-FFF2-40B4-BE49-F238E27FC236}">
                <a16:creationId xmlns:a16="http://schemas.microsoft.com/office/drawing/2014/main" id="{9EBD28F0-E110-F450-BB33-FB2DF24497C4}"/>
              </a:ext>
            </a:extLst>
          </p:cNvPr>
          <p:cNvSpPr>
            <a:spLocks noGrp="1"/>
          </p:cNvSpPr>
          <p:nvPr>
            <p:ph idx="1"/>
          </p:nvPr>
        </p:nvSpPr>
        <p:spPr/>
        <p:txBody>
          <a:bodyPr>
            <a:normAutofit/>
          </a:bodyPr>
          <a:lstStyle/>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Nonlocality in space and time can be caused by various reasons. </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describe nonlocal properties of natural phenomena, integrals and derivatives of arbitrary and non-integer orders are usually used. </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properties of the nonlocal phenomena are also discussed. </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link to the current research, the goal of this paper is to implement the widely-used slip-step Fourier method (SSFM), including the fractional Euler method with which pulse propagation within optical fibers can be simulated. </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Besides dispersion, nonlinear effects like the self-phase modulation (SPM) are considered.</a:t>
            </a:r>
            <a:endParaRPr lang="en-GB" sz="2600"/>
          </a:p>
        </p:txBody>
      </p:sp>
    </p:spTree>
    <p:extLst>
      <p:ext uri="{BB962C8B-B14F-4D97-AF65-F5344CB8AC3E}">
        <p14:creationId xmlns:p14="http://schemas.microsoft.com/office/powerpoint/2010/main" val="290398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5D09589-81BA-8074-6EC4-64BC2663A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4073" y="0"/>
            <a:ext cx="8583854" cy="6858000"/>
          </a:xfrm>
        </p:spPr>
      </p:pic>
    </p:spTree>
    <p:extLst>
      <p:ext uri="{BB962C8B-B14F-4D97-AF65-F5344CB8AC3E}">
        <p14:creationId xmlns:p14="http://schemas.microsoft.com/office/powerpoint/2010/main" val="1763798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8D04E7-31F1-3155-56F7-A35997019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529" y="0"/>
            <a:ext cx="8810941" cy="6858000"/>
          </a:xfrm>
          <a:prstGeom prst="rect">
            <a:avLst/>
          </a:prstGeom>
        </p:spPr>
      </p:pic>
    </p:spTree>
    <p:extLst>
      <p:ext uri="{BB962C8B-B14F-4D97-AF65-F5344CB8AC3E}">
        <p14:creationId xmlns:p14="http://schemas.microsoft.com/office/powerpoint/2010/main" val="172500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60308-92EA-7AD1-376E-4F18428CD4B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093ADB4-23FD-C064-DEC4-747490863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656" y="0"/>
            <a:ext cx="8674688" cy="6858000"/>
          </a:xfrm>
          <a:prstGeom prst="rect">
            <a:avLst/>
          </a:prstGeom>
        </p:spPr>
      </p:pic>
    </p:spTree>
    <p:extLst>
      <p:ext uri="{BB962C8B-B14F-4D97-AF65-F5344CB8AC3E}">
        <p14:creationId xmlns:p14="http://schemas.microsoft.com/office/powerpoint/2010/main" val="240607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D6ADA-5C1C-CB5C-425F-8134F013CD2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A5965C5-3454-42DE-4F63-3D07BA84E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91" y="0"/>
            <a:ext cx="10726617" cy="6858000"/>
          </a:xfrm>
          <a:prstGeom prst="rect">
            <a:avLst/>
          </a:prstGeom>
        </p:spPr>
      </p:pic>
    </p:spTree>
    <p:extLst>
      <p:ext uri="{BB962C8B-B14F-4D97-AF65-F5344CB8AC3E}">
        <p14:creationId xmlns:p14="http://schemas.microsoft.com/office/powerpoint/2010/main" val="2515554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F89332-289D-720D-5D0D-98D63BBC3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17" y="0"/>
            <a:ext cx="11339166" cy="6858000"/>
          </a:xfrm>
          <a:prstGeom prst="rect">
            <a:avLst/>
          </a:prstGeom>
        </p:spPr>
      </p:pic>
    </p:spTree>
    <p:extLst>
      <p:ext uri="{BB962C8B-B14F-4D97-AF65-F5344CB8AC3E}">
        <p14:creationId xmlns:p14="http://schemas.microsoft.com/office/powerpoint/2010/main" val="1730579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98EFEE-DCA1-653F-57B7-751CD400B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59" y="0"/>
            <a:ext cx="4218039" cy="3317312"/>
          </a:xfrm>
          <a:prstGeom prst="rect">
            <a:avLst/>
          </a:prstGeom>
        </p:spPr>
      </p:pic>
      <p:pic>
        <p:nvPicPr>
          <p:cNvPr id="5" name="Picture 4">
            <a:extLst>
              <a:ext uri="{FF2B5EF4-FFF2-40B4-BE49-F238E27FC236}">
                <a16:creationId xmlns:a16="http://schemas.microsoft.com/office/drawing/2014/main" id="{CBEC6CAB-A9A6-7C7C-7274-B61FEF294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0"/>
            <a:ext cx="4218043" cy="3266279"/>
          </a:xfrm>
          <a:prstGeom prst="rect">
            <a:avLst/>
          </a:prstGeom>
        </p:spPr>
      </p:pic>
      <p:pic>
        <p:nvPicPr>
          <p:cNvPr id="8" name="Picture 7">
            <a:extLst>
              <a:ext uri="{FF2B5EF4-FFF2-40B4-BE49-F238E27FC236}">
                <a16:creationId xmlns:a16="http://schemas.microsoft.com/office/drawing/2014/main" id="{8C5A8077-0E50-E6DD-D683-29764547FC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7959" y="3266279"/>
            <a:ext cx="4218039" cy="3317312"/>
          </a:xfrm>
          <a:prstGeom prst="rect">
            <a:avLst/>
          </a:prstGeom>
        </p:spPr>
      </p:pic>
      <p:pic>
        <p:nvPicPr>
          <p:cNvPr id="12" name="Picture 11">
            <a:extLst>
              <a:ext uri="{FF2B5EF4-FFF2-40B4-BE49-F238E27FC236}">
                <a16:creationId xmlns:a16="http://schemas.microsoft.com/office/drawing/2014/main" id="{B3725834-5AEC-B3E4-4E7F-8448096B2E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4" y="3102032"/>
            <a:ext cx="4218043" cy="3481559"/>
          </a:xfrm>
          <a:prstGeom prst="rect">
            <a:avLst/>
          </a:prstGeom>
        </p:spPr>
      </p:pic>
    </p:spTree>
    <p:extLst>
      <p:ext uri="{BB962C8B-B14F-4D97-AF65-F5344CB8AC3E}">
        <p14:creationId xmlns:p14="http://schemas.microsoft.com/office/powerpoint/2010/main" val="64429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2F0E9D-D8DB-151C-8256-E3F16AB40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073" y="0"/>
            <a:ext cx="8583854" cy="6858000"/>
          </a:xfrm>
          <a:prstGeom prst="rect">
            <a:avLst/>
          </a:prstGeom>
        </p:spPr>
      </p:pic>
    </p:spTree>
    <p:extLst>
      <p:ext uri="{BB962C8B-B14F-4D97-AF65-F5344CB8AC3E}">
        <p14:creationId xmlns:p14="http://schemas.microsoft.com/office/powerpoint/2010/main" val="417256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27E5-DD54-A43F-6AE3-FD295B09E425}"/>
              </a:ext>
            </a:extLst>
          </p:cNvPr>
          <p:cNvSpPr>
            <a:spLocks noGrp="1"/>
          </p:cNvSpPr>
          <p:nvPr>
            <p:ph type="title"/>
          </p:nvPr>
        </p:nvSpPr>
        <p:spPr/>
        <p:txBody>
          <a:bodyPr/>
          <a:lstStyle/>
          <a:p>
            <a:pPr algn="ctr"/>
            <a:r>
              <a:rPr lang="en-GB"/>
              <a:t>Thank you for your attention!</a:t>
            </a:r>
          </a:p>
        </p:txBody>
      </p:sp>
      <p:sp>
        <p:nvSpPr>
          <p:cNvPr id="3" name="Content Placeholder 2">
            <a:extLst>
              <a:ext uri="{FF2B5EF4-FFF2-40B4-BE49-F238E27FC236}">
                <a16:creationId xmlns:a16="http://schemas.microsoft.com/office/drawing/2014/main" id="{C91BDCA8-BE5B-762F-334B-24F2933735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05693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1249D7-1BD2-62CC-7F64-37E605DEC79C}"/>
              </a:ext>
            </a:extLst>
          </p:cNvPr>
          <p:cNvSpPr txBox="1"/>
          <p:nvPr/>
        </p:nvSpPr>
        <p:spPr>
          <a:xfrm>
            <a:off x="0" y="0"/>
            <a:ext cx="12192000" cy="5914440"/>
          </a:xfrm>
          <a:prstGeom prst="rect">
            <a:avLst/>
          </a:prstGeom>
          <a:noFill/>
        </p:spPr>
        <p:txBody>
          <a:bodyPr wrap="square">
            <a:spAutoFit/>
          </a:bodyPr>
          <a:lstStyle/>
          <a:p>
            <a:pPr>
              <a:spcBef>
                <a:spcPts val="600"/>
              </a:spcBef>
              <a:spcAft>
                <a:spcPts val="600"/>
              </a:spcAft>
              <a:buNone/>
            </a:pPr>
            <a:r>
              <a:rPr lang="en-US" sz="2000" b="1">
                <a:effectLst/>
                <a:latin typeface="Arial" panose="020B0604020202020204" pitchFamily="34" charset="0"/>
                <a:ea typeface="Times New Roman" panose="02020603050405020304" pitchFamily="18" charset="0"/>
                <a:cs typeface="Times New Roman" panose="02020603050405020304" pitchFamily="18" charset="0"/>
              </a:rPr>
              <a:t>References</a:t>
            </a:r>
          </a:p>
          <a:p>
            <a:pPr>
              <a:spcBef>
                <a:spcPts val="600"/>
              </a:spcBef>
              <a:spcAft>
                <a:spcPts val="600"/>
              </a:spcAft>
              <a:buNone/>
            </a:pPr>
            <a:endParaRPr lang="en-GB" sz="2000" b="1">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[1] S.G. Samko, A.A. </a:t>
            </a:r>
            <a:r>
              <a:rPr lang="en-US" sz="1600" err="1">
                <a:latin typeface="Calibri" panose="020F0502020204030204" pitchFamily="34" charset="0"/>
                <a:cs typeface="Times New Roman" panose="02020603050405020304" pitchFamily="18" charset="0"/>
              </a:rPr>
              <a:t>Kilbas</a:t>
            </a:r>
            <a:r>
              <a:rPr lang="en-US" sz="1600">
                <a:latin typeface="Calibri" panose="020F0502020204030204" pitchFamily="34" charset="0"/>
                <a:cs typeface="Times New Roman" panose="02020603050405020304" pitchFamily="18" charset="0"/>
              </a:rPr>
              <a:t>, O.I. </a:t>
            </a:r>
            <a:r>
              <a:rPr lang="en-US" sz="1600" err="1">
                <a:latin typeface="Calibri" panose="020F0502020204030204" pitchFamily="34" charset="0"/>
                <a:cs typeface="Times New Roman" panose="02020603050405020304" pitchFamily="18" charset="0"/>
              </a:rPr>
              <a:t>Marichev</a:t>
            </a:r>
            <a:r>
              <a:rPr lang="en-US" sz="1600">
                <a:latin typeface="Calibri" panose="020F0502020204030204" pitchFamily="34" charset="0"/>
                <a:cs typeface="Times New Roman" panose="02020603050405020304" pitchFamily="18" charset="0"/>
              </a:rPr>
              <a:t>, Integrals and Derivatives of Fractional Order and Applications, Nauka </a:t>
            </a:r>
            <a:r>
              <a:rPr lang="en-US" sz="1600" err="1">
                <a:latin typeface="Calibri" panose="020F0502020204030204" pitchFamily="34" charset="0"/>
                <a:cs typeface="Times New Roman" panose="02020603050405020304" pitchFamily="18" charset="0"/>
              </a:rPr>
              <a:t>iTehnika</a:t>
            </a:r>
            <a:r>
              <a:rPr lang="en-US" sz="1600">
                <a:latin typeface="Calibri" panose="020F0502020204030204" pitchFamily="34" charset="0"/>
                <a:cs typeface="Times New Roman" panose="02020603050405020304" pitchFamily="18" charset="0"/>
              </a:rPr>
              <a:t>, Minsk, 1987.</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[2] S.G. Samko, A.A. </a:t>
            </a:r>
            <a:r>
              <a:rPr lang="en-US" sz="1600" err="1">
                <a:latin typeface="Calibri" panose="020F0502020204030204" pitchFamily="34" charset="0"/>
                <a:cs typeface="Times New Roman" panose="02020603050405020304" pitchFamily="18" charset="0"/>
              </a:rPr>
              <a:t>Kilbas</a:t>
            </a:r>
            <a:r>
              <a:rPr lang="en-US" sz="1600">
                <a:latin typeface="Calibri" panose="020F0502020204030204" pitchFamily="34" charset="0"/>
                <a:cs typeface="Times New Roman" panose="02020603050405020304" pitchFamily="18" charset="0"/>
              </a:rPr>
              <a:t>, O.I. </a:t>
            </a:r>
            <a:r>
              <a:rPr lang="en-US" sz="1600" err="1">
                <a:latin typeface="Calibri" panose="020F0502020204030204" pitchFamily="34" charset="0"/>
                <a:cs typeface="Times New Roman" panose="02020603050405020304" pitchFamily="18" charset="0"/>
              </a:rPr>
              <a:t>Marichev</a:t>
            </a:r>
            <a:r>
              <a:rPr lang="en-US" sz="1600">
                <a:latin typeface="Calibri" panose="020F0502020204030204" pitchFamily="34" charset="0"/>
                <a:cs typeface="Times New Roman" panose="02020603050405020304" pitchFamily="18" charset="0"/>
              </a:rPr>
              <a:t>, Fractional Integrals and Derivatives Theory and Applications, Gordon and Breach, New York, 1993.</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[3] V. </a:t>
            </a:r>
            <a:r>
              <a:rPr lang="en-US" sz="1600" err="1">
                <a:latin typeface="Calibri" panose="020F0502020204030204" pitchFamily="34" charset="0"/>
                <a:cs typeface="Times New Roman" panose="02020603050405020304" pitchFamily="18" charset="0"/>
              </a:rPr>
              <a:t>Kiryakova</a:t>
            </a:r>
            <a:r>
              <a:rPr lang="en-US" sz="1600">
                <a:latin typeface="Calibri" panose="020F0502020204030204" pitchFamily="34" charset="0"/>
                <a:cs typeface="Times New Roman" panose="02020603050405020304" pitchFamily="18" charset="0"/>
              </a:rPr>
              <a:t>, Generalized Fractional Calculus and Applications, Longman and J. Wiley, New York, ISBN: 9780582219779, 1994, p. 360.</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[4] I. </a:t>
            </a:r>
            <a:r>
              <a:rPr lang="en-US" sz="1600" err="1">
                <a:latin typeface="Calibri" panose="020F0502020204030204" pitchFamily="34" charset="0"/>
                <a:cs typeface="Times New Roman" panose="02020603050405020304" pitchFamily="18" charset="0"/>
              </a:rPr>
              <a:t>Podlubny</a:t>
            </a:r>
            <a:r>
              <a:rPr lang="en-US" sz="1600">
                <a:latin typeface="Calibri" panose="020F0502020204030204" pitchFamily="34" charset="0"/>
                <a:cs typeface="Times New Roman" panose="02020603050405020304" pitchFamily="18" charset="0"/>
              </a:rPr>
              <a:t>, Fractional Differential Equations, Academic Press, San Diego, ISBN: 978-0-12-558840-9, 1998.</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[5] A.A. </a:t>
            </a:r>
            <a:r>
              <a:rPr lang="en-US" sz="1600" err="1">
                <a:latin typeface="Calibri" panose="020F0502020204030204" pitchFamily="34" charset="0"/>
                <a:cs typeface="Times New Roman" panose="02020603050405020304" pitchFamily="18" charset="0"/>
              </a:rPr>
              <a:t>Kilbas</a:t>
            </a:r>
            <a:r>
              <a:rPr lang="en-US" sz="1600">
                <a:latin typeface="Calibri" panose="020F0502020204030204" pitchFamily="34" charset="0"/>
                <a:cs typeface="Times New Roman" panose="02020603050405020304" pitchFamily="18" charset="0"/>
              </a:rPr>
              <a:t>, H.M. Srivastava, J.J. Trujillo, Theory and Applications of Fractional Differential Equations, Elsevier, Amsterdam, ISBN: 9780444518323, 2006.</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[6] F. Diethelm, The Analysis of Fractional Differential Equations. An Application-Oriented Exposition using Differential Operators of Caputo Type, Springer-Verlag, Berlin, Heidelberg, 2010, </a:t>
            </a:r>
            <a:r>
              <a:rPr lang="en-US" sz="1600">
                <a:solidFill>
                  <a:srgbClr val="0070C0"/>
                </a:solidFill>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http://dx.doi.org/10.1007/978-3-642-14574-2</a:t>
            </a:r>
            <a:r>
              <a:rPr lang="en-US" sz="1600">
                <a:latin typeface="Calibri" panose="020F0502020204030204" pitchFamily="34" charset="0"/>
                <a:cs typeface="Times New Roman" panose="02020603050405020304" pitchFamily="18" charset="0"/>
              </a:rPr>
              <a:t>.</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[7] A. </a:t>
            </a:r>
            <a:r>
              <a:rPr lang="en-US" sz="1600" err="1">
                <a:latin typeface="Calibri" panose="020F0502020204030204" pitchFamily="34" charset="0"/>
                <a:cs typeface="Times New Roman" panose="02020603050405020304" pitchFamily="18" charset="0"/>
              </a:rPr>
              <a:t>Kochubei</a:t>
            </a:r>
            <a:r>
              <a:rPr lang="en-US" sz="1600">
                <a:latin typeface="Calibri" panose="020F0502020204030204" pitchFamily="34" charset="0"/>
                <a:cs typeface="Times New Roman" panose="02020603050405020304" pitchFamily="18" charset="0"/>
              </a:rPr>
              <a:t>, Yu </a:t>
            </a:r>
            <a:r>
              <a:rPr lang="en-US" sz="1600" err="1">
                <a:latin typeface="Calibri" panose="020F0502020204030204" pitchFamily="34" charset="0"/>
                <a:cs typeface="Times New Roman" panose="02020603050405020304" pitchFamily="18" charset="0"/>
              </a:rPr>
              <a:t>Luchko</a:t>
            </a:r>
            <a:r>
              <a:rPr lang="en-US" sz="1600">
                <a:latin typeface="Calibri" panose="020F0502020204030204" pitchFamily="34" charset="0"/>
                <a:cs typeface="Times New Roman" panose="02020603050405020304" pitchFamily="18" charset="0"/>
              </a:rPr>
              <a:t>, Handbook of Fractional Calculus with Applications, in: Basic Theory, vol. 1, Walter de Gruyter GmbH, Berlin, Boston, 2019, p. 481, </a:t>
            </a:r>
            <a:r>
              <a:rPr lang="en-US" sz="1600">
                <a:solidFill>
                  <a:srgbClr val="0070C0"/>
                </a:solidFill>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http://dx.doi.org/10.1515/9783110571622</a:t>
            </a:r>
            <a:r>
              <a:rPr lang="en-US" sz="1600">
                <a:latin typeface="Calibri" panose="020F0502020204030204" pitchFamily="34" charset="0"/>
                <a:cs typeface="Times New Roman" panose="02020603050405020304" pitchFamily="18" charset="0"/>
              </a:rPr>
              <a:t>.</a:t>
            </a:r>
          </a:p>
          <a:p>
            <a:pPr>
              <a:spcAft>
                <a:spcPts val="1000"/>
              </a:spcAft>
            </a:pPr>
            <a:r>
              <a:rPr lang="en-US" sz="1600">
                <a:latin typeface="Calibri" panose="020F0502020204030204" pitchFamily="34" charset="0"/>
                <a:cs typeface="Times New Roman" panose="02020603050405020304" pitchFamily="18" charset="0"/>
              </a:rPr>
              <a:t>[8] A. </a:t>
            </a:r>
            <a:r>
              <a:rPr lang="en-US" sz="1600" err="1">
                <a:latin typeface="Calibri" panose="020F0502020204030204" pitchFamily="34" charset="0"/>
                <a:cs typeface="Times New Roman" panose="02020603050405020304" pitchFamily="18" charset="0"/>
              </a:rPr>
              <a:t>Kochubei</a:t>
            </a:r>
            <a:r>
              <a:rPr lang="en-US" sz="1600">
                <a:latin typeface="Calibri" panose="020F0502020204030204" pitchFamily="34" charset="0"/>
                <a:cs typeface="Times New Roman" panose="02020603050405020304" pitchFamily="18" charset="0"/>
              </a:rPr>
              <a:t>, Yu </a:t>
            </a:r>
            <a:r>
              <a:rPr lang="en-US" sz="1600" err="1">
                <a:latin typeface="Calibri" panose="020F0502020204030204" pitchFamily="34" charset="0"/>
                <a:cs typeface="Times New Roman" panose="02020603050405020304" pitchFamily="18" charset="0"/>
              </a:rPr>
              <a:t>Luchko</a:t>
            </a:r>
            <a:r>
              <a:rPr lang="en-US" sz="1600">
                <a:latin typeface="Calibri" panose="020F0502020204030204" pitchFamily="34" charset="0"/>
                <a:cs typeface="Times New Roman" panose="02020603050405020304" pitchFamily="18" charset="0"/>
              </a:rPr>
              <a:t>, Handbook of Fractional Calculus with Applications, in: Fractional Differential Equations, vol. 2, Walter de Gruyter GmbH, Berlin, Boston, 2019, p. 519, </a:t>
            </a:r>
            <a:r>
              <a:rPr lang="en-US" sz="1600">
                <a:solidFill>
                  <a:srgbClr val="0070C0"/>
                </a:solidFill>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http://dx.doi.org/10.1515/9783110571660</a:t>
            </a:r>
            <a:r>
              <a:rPr lang="en-US" sz="1600">
                <a:latin typeface="Calibri" panose="020F0502020204030204" pitchFamily="34" charset="0"/>
                <a:cs typeface="Times New Roman" panose="02020603050405020304" pitchFamily="18" charset="0"/>
              </a:rPr>
              <a:t>.</a:t>
            </a:r>
          </a:p>
          <a:p>
            <a:pPr>
              <a:spcAft>
                <a:spcPts val="1000"/>
              </a:spcAft>
              <a:buNone/>
            </a:pPr>
            <a:r>
              <a:rPr lang="en-US" sz="1600">
                <a:latin typeface="Calibri" panose="020F0502020204030204" pitchFamily="34" charset="0"/>
                <a:ea typeface="Times New Roman" panose="02020603050405020304" pitchFamily="18" charset="0"/>
                <a:cs typeface="Times New Roman" panose="02020603050405020304" pitchFamily="18" charset="0"/>
              </a:rPr>
              <a:t>[9] J.D. Jackson, Classical Electrodynamics, third ed., John Wiley and Sons, New York, 1998, p. 832.</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600">
                <a:latin typeface="Calibri" panose="020F0502020204030204" pitchFamily="34" charset="0"/>
                <a:ea typeface="Times New Roman" panose="02020603050405020304" pitchFamily="18" charset="0"/>
                <a:cs typeface="Times New Roman" panose="02020603050405020304" pitchFamily="18" charset="0"/>
              </a:rPr>
              <a:t>[10] A.A. Vlasov, Macroscopic Electrodynamics, second ed., GITTL, Moscow, ISBN: 5-9221-0560-4, 1955, p. 228, FIZMATLIT, </a:t>
            </a:r>
            <a:r>
              <a:rPr lang="en-US" sz="1600">
                <a:latin typeface="Calibri" panose="020F0502020204030204" pitchFamily="34" charset="0"/>
                <a:cs typeface="Times New Roman" panose="02020603050405020304" pitchFamily="18" charset="0"/>
              </a:rPr>
              <a:t>Moscow, 2005. p. 240.</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[11] D.J. Griffiths, Introduction to Electrodynamics, third ed., Prentice Hall, New Jersey, ISBN: 9780138053260, 1999, p. 580, 0-13-805326-X.</a:t>
            </a:r>
          </a:p>
        </p:txBody>
      </p:sp>
    </p:spTree>
    <p:extLst>
      <p:ext uri="{BB962C8B-B14F-4D97-AF65-F5344CB8AC3E}">
        <p14:creationId xmlns:p14="http://schemas.microsoft.com/office/powerpoint/2010/main" val="311744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F818-22F2-7270-4197-AECBE691CECB}"/>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21599CD8-16E2-A1BC-03CA-97698BFF2F57}"/>
              </a:ext>
            </a:extLst>
          </p:cNvPr>
          <p:cNvSpPr>
            <a:spLocks noGrp="1"/>
          </p:cNvSpPr>
          <p:nvPr>
            <p:ph idx="1"/>
          </p:nvPr>
        </p:nvSpPr>
        <p:spPr/>
        <p:txBody>
          <a:bodyPr>
            <a:normAutofit lnSpcReduction="10000"/>
          </a:bodyPr>
          <a:lstStyle/>
          <a:p>
            <a:pPr algn="just"/>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Nonlocality in space and time can be caused by various reasons, which can be connected with long-range interactions, fractional frequency and spatial dispersions, interaction with the environment, fading memory and distributed lag and scaling.</a:t>
            </a:r>
          </a:p>
          <a:p>
            <a:pPr algn="just"/>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describe nonlocal properties, integrals and derivatives of arbitrary and non-integer orders are usually used (see books [1], [2], [3], [4], [5], [6] and volumes of handbook [7], [8]).</a:t>
            </a:r>
          </a:p>
          <a:p>
            <a:pPr algn="just"/>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Nonlocality in time should be taken into account, if fields change rapidly in time, in comparison with the characteristic relaxation time in the medium or in comparison with the periods of characteristic natural oscillations of the medium.</a:t>
            </a: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a:p>
        </p:txBody>
      </p:sp>
    </p:spTree>
    <p:extLst>
      <p:ext uri="{BB962C8B-B14F-4D97-AF65-F5344CB8AC3E}">
        <p14:creationId xmlns:p14="http://schemas.microsoft.com/office/powerpoint/2010/main" val="249443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EE0A0-B0A9-88C0-4BAD-79526D528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0B7189-EE16-A96A-801A-86E66A468FF4}"/>
              </a:ext>
            </a:extLst>
          </p:cNvPr>
          <p:cNvSpPr>
            <a:spLocks noGrp="1"/>
          </p:cNvSpPr>
          <p:nvPr>
            <p:ph type="title"/>
          </p:nvPr>
        </p:nvSpPr>
        <p:spPr/>
        <p:txBody>
          <a:bodyPr/>
          <a:lstStyle/>
          <a:p>
            <a:r>
              <a:rPr lang="en-GB"/>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8CAB28-CC43-2CDA-1390-C5C1AD519185}"/>
                  </a:ext>
                </a:extLst>
              </p:cNvPr>
              <p:cNvSpPr>
                <a:spLocks noGrp="1"/>
              </p:cNvSpPr>
              <p:nvPr>
                <p:ph idx="1"/>
              </p:nvPr>
            </p:nvSpPr>
            <p:spPr/>
            <p:txBody>
              <a:bodyPr>
                <a:normAutofit/>
              </a:bodyPr>
              <a:lstStyle/>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this case, the state of the environment turns out to depend not only on the field at a given time, but also on its values at previous times.</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example, a relaxation process that began under the action of a field that acted for some time shorter than the relaxation time will still proceed after the field disappears.</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Standard classical electrodynamics is a local theory [9], [10], [11].</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Nonlocality in space should be taken into account, if fields varying in space rapidly, and we should consider the influence of the field at remote points </a:t>
                </a:r>
                <a14:m>
                  <m:oMath xmlns:m="http://schemas.openxmlformats.org/officeDocument/2006/math">
                    <m:acc>
                      <m:accPr>
                        <m:chr m:val="⃗"/>
                        <m:ctrlPr>
                          <a:rPr lang="en-GB"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m:t>
                        </m:r>
                      </m:e>
                    </m:acc>
                  </m:oMath>
                </a14:m>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on the electromagnetic properties of the medium at a given point </a:t>
                </a:r>
                <a14:m>
                  <m:oMath xmlns:m="http://schemas.openxmlformats.org/officeDocument/2006/math">
                    <m:acc>
                      <m:accPr>
                        <m:chr m:val="⃗"/>
                        <m:ctrlPr>
                          <a:rPr lang="en-GB"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m:t>
                        </m:r>
                      </m:e>
                    </m:acc>
                  </m:oMath>
                </a14:m>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a:p>
            </p:txBody>
          </p:sp>
        </mc:Choice>
        <mc:Fallback xmlns="">
          <p:sp>
            <p:nvSpPr>
              <p:cNvPr id="3" name="Content Placeholder 2">
                <a:extLst>
                  <a:ext uri="{FF2B5EF4-FFF2-40B4-BE49-F238E27FC236}">
                    <a16:creationId xmlns:a16="http://schemas.microsoft.com/office/drawing/2014/main" id="{908CAB28-CC43-2CDA-1390-C5C1AD519185}"/>
                  </a:ext>
                </a:extLst>
              </p:cNvPr>
              <p:cNvSpPr>
                <a:spLocks noGrp="1" noRot="1" noChangeAspect="1" noMove="1" noResize="1" noEditPoints="1" noAdjustHandles="1" noChangeArrowheads="1" noChangeShapeType="1" noTextEdit="1"/>
              </p:cNvSpPr>
              <p:nvPr>
                <p:ph idx="1"/>
              </p:nvPr>
            </p:nvSpPr>
            <p:spPr>
              <a:blipFill>
                <a:blip r:embed="rId2"/>
                <a:stretch>
                  <a:fillRect l="-928" t="-2101" r="-986"/>
                </a:stretch>
              </a:blipFill>
            </p:spPr>
            <p:txBody>
              <a:bodyPr/>
              <a:lstStyle/>
              <a:p>
                <a:r>
                  <a:rPr lang="en-GB">
                    <a:noFill/>
                  </a:rPr>
                  <a:t> </a:t>
                </a:r>
              </a:p>
            </p:txBody>
          </p:sp>
        </mc:Fallback>
      </mc:AlternateContent>
    </p:spTree>
    <p:extLst>
      <p:ext uri="{BB962C8B-B14F-4D97-AF65-F5344CB8AC3E}">
        <p14:creationId xmlns:p14="http://schemas.microsoft.com/office/powerpoint/2010/main" val="171860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AAA93-E51E-324F-D5C4-444548000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E54CE-D876-96B4-8F47-3AE4A2AAE511}"/>
              </a:ext>
            </a:extLst>
          </p:cNvPr>
          <p:cNvSpPr>
            <a:spLocks noGrp="1"/>
          </p:cNvSpPr>
          <p:nvPr>
            <p:ph type="title"/>
          </p:nvPr>
        </p:nvSpPr>
        <p:spPr/>
        <p:txBody>
          <a:bodyPr/>
          <a:lstStyle/>
          <a:p>
            <a:r>
              <a:rPr lang="en-GB"/>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89DB48-CC81-C1C6-6519-A53DF3AD5003}"/>
                  </a:ext>
                </a:extLst>
              </p:cNvPr>
              <p:cNvSpPr>
                <a:spLocks noGrp="1"/>
              </p:cNvSpPr>
              <p:nvPr>
                <p:ph idx="1"/>
              </p:nvPr>
            </p:nvSpPr>
            <p:spPr/>
            <p:txBody>
              <a:bodyPr>
                <a:normAutofit/>
              </a:bodyPr>
              <a:lstStyle/>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field at a given point </a:t>
                </a:r>
                <a14:m>
                  <m:oMath xmlns:m="http://schemas.openxmlformats.org/officeDocument/2006/math">
                    <m:acc>
                      <m:accPr>
                        <m:chr m:val="⃗"/>
                        <m:ctrlPr>
                          <a:rPr lang="en-GB"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m:t>
                        </m:r>
                      </m:e>
                    </m:acc>
                  </m:oMath>
                </a14:m>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 the medium will be determined not only the value of the field at this point, but the field in the areas of environment, where the influence of the field is transferred.</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example, it can be caused by the transport processes in the medium.</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interpretation of nonlocality in electrodynamics as some kind of frequency and spatial dispersion is widely used in works on the electrodynamics of complex and plasma-like media.</a:t>
                </a: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a:p>
            </p:txBody>
          </p:sp>
        </mc:Choice>
        <mc:Fallback xmlns="">
          <p:sp>
            <p:nvSpPr>
              <p:cNvPr id="3" name="Content Placeholder 2">
                <a:extLst>
                  <a:ext uri="{FF2B5EF4-FFF2-40B4-BE49-F238E27FC236}">
                    <a16:creationId xmlns:a16="http://schemas.microsoft.com/office/drawing/2014/main" id="{0089DB48-CC81-C1C6-6519-A53DF3AD5003}"/>
                  </a:ext>
                </a:extLst>
              </p:cNvPr>
              <p:cNvSpPr>
                <a:spLocks noGrp="1" noRot="1" noChangeAspect="1" noMove="1" noResize="1" noEditPoints="1" noAdjustHandles="1" noChangeArrowheads="1" noChangeShapeType="1" noTextEdit="1"/>
              </p:cNvSpPr>
              <p:nvPr>
                <p:ph idx="1"/>
              </p:nvPr>
            </p:nvSpPr>
            <p:spPr>
              <a:blipFill>
                <a:blip r:embed="rId2"/>
                <a:stretch>
                  <a:fillRect l="-928" t="-2101" r="-986"/>
                </a:stretch>
              </a:blipFill>
            </p:spPr>
            <p:txBody>
              <a:bodyPr/>
              <a:lstStyle/>
              <a:p>
                <a:r>
                  <a:rPr lang="en-GB">
                    <a:noFill/>
                  </a:rPr>
                  <a:t> </a:t>
                </a:r>
              </a:p>
            </p:txBody>
          </p:sp>
        </mc:Fallback>
      </mc:AlternateContent>
    </p:spTree>
    <p:extLst>
      <p:ext uri="{BB962C8B-B14F-4D97-AF65-F5344CB8AC3E}">
        <p14:creationId xmlns:p14="http://schemas.microsoft.com/office/powerpoint/2010/main" val="207504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DF53-0D56-0B8C-5B08-449ABDAC0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22153-1E6D-AE2F-CC91-1A49CD88216B}"/>
              </a:ext>
            </a:extLst>
          </p:cNvPr>
          <p:cNvSpPr>
            <a:spLocks noGrp="1"/>
          </p:cNvSpPr>
          <p:nvPr>
            <p:ph type="title"/>
          </p:nvPr>
        </p:nvSpPr>
        <p:spPr/>
        <p:txBody>
          <a:bodyPr/>
          <a:lstStyle/>
          <a:p>
            <a:r>
              <a:rPr lang="en-US"/>
              <a:t>The fractional nonlinear Schrödinger equation</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5BD75-1085-6D3A-75DA-649C35511E52}"/>
                  </a:ext>
                </a:extLst>
              </p:cNvPr>
              <p:cNvSpPr>
                <a:spLocks noGrp="1"/>
              </p:cNvSpPr>
              <p:nvPr>
                <p:ph idx="1"/>
              </p:nvPr>
            </p:nvSpPr>
            <p:spPr/>
            <p:txBody>
              <a:bodyPr>
                <a:normAutofit/>
              </a:bodyPr>
              <a:lstStyle/>
              <a:p>
                <a:pPr algn="just"/>
                <a:r>
                  <a:rPr lang="en-US"/>
                  <a:t>The propagation of ultra-short pulses in single-mode fibers is typically modelled with the generalized nonlinear Schrödinger equation (NLSE) [9]. It can be showed that the fractional</a:t>
                </a:r>
                <a:r>
                  <a:rPr lang="en-GB"/>
                  <a:t> nonlinear Schrödinger equation (at least the simplified 1+1-dimensional version) can be derived from the fractional wave equation. However, we can choose between two (Fourier transform) notations. I prefer the negative convention, because the </a:t>
                </a:r>
                <a:r>
                  <a:rPr lang="en-GB" err="1"/>
                  <a:t>scipy</a:t>
                </a:r>
                <a:r>
                  <a:rPr lang="en-GB"/>
                  <a:t> library (a python library) uses this convention for the </a:t>
                </a:r>
                <a:r>
                  <a:rPr lang="en-US"/>
                  <a:t>discrete Fourier transformation (DFT)</a:t>
                </a:r>
                <a:r>
                  <a:rPr lang="en-GB"/>
                  <a:t>.</a:t>
                </a:r>
              </a:p>
              <a:p>
                <a:pPr marL="0" indent="0">
                  <a:buNone/>
                </a:pPr>
                <a14:m>
                  <m:oMathPara xmlns:m="http://schemas.openxmlformats.org/officeDocument/2006/math">
                    <m:oMathParaPr>
                      <m:jc m:val="centerGroup"/>
                    </m:oMathParaPr>
                    <m:oMath xmlns:m="http://schemas.openxmlformats.org/officeDocument/2006/math">
                      <m:sSubSup>
                        <m:sSubSupPr>
                          <m:ctrlPr>
                            <a:rPr lang="en-GB" i="1">
                              <a:latin typeface="Cambria Math" panose="02040503050406030204" pitchFamily="18" charset="0"/>
                            </a:rPr>
                          </m:ctrlPr>
                        </m:sSubSupPr>
                        <m:e>
                          <m:sPre>
                            <m:sPrePr>
                              <m:ctrlPr>
                                <a:rPr lang="en-GB" i="1">
                                  <a:latin typeface="Cambria Math" panose="02040503050406030204" pitchFamily="18" charset="0"/>
                                </a:rPr>
                              </m:ctrlPr>
                            </m:sPrePr>
                            <m:sub>
                              <m:r>
                                <a:rPr lang="en-US">
                                  <a:latin typeface="Cambria Math" panose="02040503050406030204" pitchFamily="18" charset="0"/>
                                </a:rPr>
                                <m:t>0</m:t>
                              </m:r>
                            </m:sub>
                            <m:sup/>
                            <m:e>
                              <m:r>
                                <a:rPr lang="en-US">
                                  <a:latin typeface="Cambria Math" panose="02040503050406030204" pitchFamily="18" charset="0"/>
                                </a:rPr>
                                <m:t>𝐷</m:t>
                              </m:r>
                            </m:e>
                          </m:sPre>
                        </m:e>
                        <m:sub>
                          <m:r>
                            <a:rPr lang="en-US">
                              <a:latin typeface="Cambria Math" panose="02040503050406030204" pitchFamily="18" charset="0"/>
                            </a:rPr>
                            <m:t>𝑧</m:t>
                          </m:r>
                        </m:sub>
                        <m:sup>
                          <m:r>
                            <a:rPr lang="en-US">
                              <a:latin typeface="Cambria Math" panose="02040503050406030204" pitchFamily="18" charset="0"/>
                            </a:rPr>
                            <m:t>𝜎</m:t>
                          </m:r>
                        </m:sup>
                      </m:sSubSup>
                      <m:r>
                        <a:rPr lang="en-US">
                          <a:latin typeface="Cambria Math" panose="02040503050406030204" pitchFamily="18" charset="0"/>
                        </a:rPr>
                        <m:t>𝐴</m:t>
                      </m:r>
                      <m:r>
                        <a:rPr lang="en-US">
                          <a:latin typeface="Cambria Math" panose="02040503050406030204" pitchFamily="18" charset="0"/>
                        </a:rPr>
                        <m:t>=−</m:t>
                      </m:r>
                      <m:f>
                        <m:fPr>
                          <m:ctrlPr>
                            <a:rPr lang="en-GB" i="1">
                              <a:latin typeface="Cambria Math" panose="02040503050406030204" pitchFamily="18" charset="0"/>
                            </a:rPr>
                          </m:ctrlPr>
                        </m:fPr>
                        <m:num>
                          <m:r>
                            <a:rPr lang="en-US">
                              <a:latin typeface="Cambria Math" panose="02040503050406030204" pitchFamily="18" charset="0"/>
                            </a:rPr>
                            <m:t>𝛼</m:t>
                          </m:r>
                        </m:num>
                        <m:den>
                          <m:r>
                            <a:rPr lang="en-US">
                              <a:latin typeface="Cambria Math" panose="02040503050406030204" pitchFamily="18" charset="0"/>
                            </a:rPr>
                            <m:t>2</m:t>
                          </m:r>
                        </m:den>
                      </m:f>
                      <m:r>
                        <a:rPr lang="en-US">
                          <a:latin typeface="Cambria Math" panose="02040503050406030204" pitchFamily="18" charset="0"/>
                        </a:rPr>
                        <m:t>∙</m:t>
                      </m:r>
                      <m:r>
                        <a:rPr lang="en-US">
                          <a:latin typeface="Cambria Math" panose="02040503050406030204" pitchFamily="18" charset="0"/>
                        </a:rPr>
                        <m:t>𝐴</m:t>
                      </m:r>
                      <m:r>
                        <a:rPr lang="en-US">
                          <a:latin typeface="Cambria Math" panose="02040503050406030204" pitchFamily="18" charset="0"/>
                        </a:rPr>
                        <m:t>+</m:t>
                      </m:r>
                      <m:r>
                        <a:rPr lang="en-US">
                          <a:latin typeface="Cambria Math" panose="02040503050406030204" pitchFamily="18" charset="0"/>
                        </a:rPr>
                        <m:t>𝑖</m:t>
                      </m:r>
                      <m:r>
                        <a:rPr lang="en-US">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2</m:t>
                              </m:r>
                            </m:sub>
                          </m:sSub>
                        </m:num>
                        <m:den>
                          <m:r>
                            <a:rPr lang="en-US">
                              <a:latin typeface="Cambria Math" panose="02040503050406030204" pitchFamily="18" charset="0"/>
                            </a:rPr>
                            <m:t>2</m:t>
                          </m:r>
                        </m:den>
                      </m:f>
                      <m:r>
                        <a:rPr lang="en-US">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a:latin typeface="Cambria Math" panose="02040503050406030204" pitchFamily="18" charset="0"/>
                                </a:rPr>
                                <m:t>𝜕</m:t>
                              </m:r>
                            </m:e>
                            <m:sup>
                              <m:r>
                                <a:rPr lang="en-US">
                                  <a:latin typeface="Cambria Math" panose="02040503050406030204" pitchFamily="18" charset="0"/>
                                </a:rPr>
                                <m:t>2</m:t>
                              </m:r>
                            </m:sup>
                          </m:sSup>
                          <m:r>
                            <a:rPr lang="en-US">
                              <a:latin typeface="Cambria Math" panose="02040503050406030204" pitchFamily="18" charset="0"/>
                            </a:rPr>
                            <m:t>𝐴</m:t>
                          </m:r>
                        </m:num>
                        <m:den>
                          <m:r>
                            <a:rPr lang="en-US">
                              <a:latin typeface="Cambria Math" panose="02040503050406030204" pitchFamily="18" charset="0"/>
                            </a:rPr>
                            <m:t>𝜕</m:t>
                          </m:r>
                          <m:sSup>
                            <m:sSupPr>
                              <m:ctrlPr>
                                <a:rPr lang="en-GB"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r>
                        <a:rPr lang="en-US">
                          <a:latin typeface="Cambria Math" panose="02040503050406030204" pitchFamily="18" charset="0"/>
                        </a:rPr>
                        <m:t>−</m:t>
                      </m:r>
                      <m:r>
                        <a:rPr lang="en-US">
                          <a:latin typeface="Cambria Math" panose="02040503050406030204" pitchFamily="18" charset="0"/>
                        </a:rPr>
                        <m:t>𝑖</m:t>
                      </m:r>
                      <m:r>
                        <a:rPr lang="en-US">
                          <a:latin typeface="Cambria Math" panose="02040503050406030204" pitchFamily="18" charset="0"/>
                        </a:rPr>
                        <m:t>∙</m:t>
                      </m:r>
                      <m:r>
                        <a:rPr lang="en-US">
                          <a:latin typeface="Cambria Math" panose="02040503050406030204" pitchFamily="18" charset="0"/>
                        </a:rPr>
                        <m:t>𝛾</m:t>
                      </m:r>
                      <m:r>
                        <a:rPr lang="en-US">
                          <a:latin typeface="Cambria Math" panose="02040503050406030204" pitchFamily="18" charset="0"/>
                        </a:rPr>
                        <m:t>∙</m:t>
                      </m:r>
                      <m:sSup>
                        <m:sSupPr>
                          <m:ctrlPr>
                            <a:rPr lang="en-GB" i="1">
                              <a:latin typeface="Cambria Math" panose="02040503050406030204" pitchFamily="18" charset="0"/>
                            </a:rPr>
                          </m:ctrlPr>
                        </m:sSupPr>
                        <m:e>
                          <m:r>
                            <a:rPr lang="en-US">
                              <a:latin typeface="Cambria Math" panose="02040503050406030204" pitchFamily="18" charset="0"/>
                            </a:rPr>
                            <m:t>|</m:t>
                          </m:r>
                          <m:r>
                            <a:rPr lang="en-US">
                              <a:latin typeface="Cambria Math" panose="02040503050406030204" pitchFamily="18" charset="0"/>
                            </a:rPr>
                            <m:t>𝐴</m:t>
                          </m:r>
                          <m:r>
                            <a:rPr lang="en-US">
                              <a:latin typeface="Cambria Math" panose="02040503050406030204" pitchFamily="18" charset="0"/>
                            </a:rPr>
                            <m:t>|</m:t>
                          </m:r>
                        </m:e>
                        <m:sup>
                          <m:r>
                            <a:rPr lang="en-US">
                              <a:latin typeface="Cambria Math" panose="02040503050406030204" pitchFamily="18" charset="0"/>
                            </a:rPr>
                            <m:t>2</m:t>
                          </m:r>
                        </m:sup>
                      </m:sSup>
                      <m:r>
                        <a:rPr lang="en-US">
                          <a:latin typeface="Cambria Math" panose="02040503050406030204" pitchFamily="18" charset="0"/>
                        </a:rPr>
                        <m:t>∙</m:t>
                      </m:r>
                      <m:r>
                        <a:rPr lang="en-US">
                          <a:latin typeface="Cambria Math" panose="02040503050406030204" pitchFamily="18" charset="0"/>
                        </a:rPr>
                        <m:t>𝐴</m:t>
                      </m:r>
                    </m:oMath>
                  </m:oMathPara>
                </a14:m>
                <a:endParaRPr lang="en-GB">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a:p>
            </p:txBody>
          </p:sp>
        </mc:Choice>
        <mc:Fallback xmlns="">
          <p:sp>
            <p:nvSpPr>
              <p:cNvPr id="3" name="Content Placeholder 2">
                <a:extLst>
                  <a:ext uri="{FF2B5EF4-FFF2-40B4-BE49-F238E27FC236}">
                    <a16:creationId xmlns:a16="http://schemas.microsoft.com/office/drawing/2014/main" id="{E205BD75-1085-6D3A-75DA-649C35511E52}"/>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GB">
                    <a:noFill/>
                  </a:rPr>
                  <a:t> </a:t>
                </a:r>
              </a:p>
            </p:txBody>
          </p:sp>
        </mc:Fallback>
      </mc:AlternateContent>
    </p:spTree>
    <p:extLst>
      <p:ext uri="{BB962C8B-B14F-4D97-AF65-F5344CB8AC3E}">
        <p14:creationId xmlns:p14="http://schemas.microsoft.com/office/powerpoint/2010/main" val="169200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E002-F6EB-0250-50C7-B9EE0871071E}"/>
              </a:ext>
            </a:extLst>
          </p:cNvPr>
          <p:cNvSpPr>
            <a:spLocks noGrp="1"/>
          </p:cNvSpPr>
          <p:nvPr>
            <p:ph type="title"/>
          </p:nvPr>
        </p:nvSpPr>
        <p:spPr/>
        <p:txBody>
          <a:bodyPr/>
          <a:lstStyle/>
          <a:p>
            <a:r>
              <a:rPr lang="en-US"/>
              <a:t>The fractional nonlinear Schrödinger equation</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0E669A-CBF9-2ADB-A9B1-FBB8242850F4}"/>
                  </a:ext>
                </a:extLst>
              </p:cNvPr>
              <p:cNvSpPr>
                <a:spLocks noGrp="1"/>
              </p:cNvSpPr>
              <p:nvPr>
                <p:ph idx="1"/>
              </p:nvPr>
            </p:nvSpPr>
            <p:spPr/>
            <p:txBody>
              <a:bodyPr>
                <a:normAutofit fontScale="92500" lnSpcReduction="10000"/>
              </a:bodyPr>
              <a:lstStyle/>
              <a:p>
                <a:pPr algn="just"/>
                <a:r>
                  <a:rPr lang="en-US"/>
                  <a:t>In equation (1), A(</a:t>
                </a:r>
                <a:r>
                  <a:rPr lang="en-US" err="1"/>
                  <a:t>z,T</a:t>
                </a:r>
                <a:r>
                  <a:rPr lang="en-US"/>
                  <a:t>) denotes the slowly varying envelope of the field and z is the propagation distance. Equation (1) is valid in the frame of reference of the pulse traveling with field group velocity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𝑔</m:t>
                        </m:r>
                      </m:sub>
                    </m:sSub>
                  </m:oMath>
                </a14:m>
                <a:r>
                  <a:rPr lang="en-US"/>
                  <a:t>. </a:t>
                </a:r>
              </a:p>
              <a:p>
                <a:pPr algn="just"/>
                <a:r>
                  <a:rPr lang="en-US"/>
                  <a:t>Using the relation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type m:val="lin"/>
                        <m:ctrlPr>
                          <a:rPr lang="en-GB" i="1">
                            <a:latin typeface="Cambria Math" panose="02040503050406030204" pitchFamily="18" charset="0"/>
                          </a:rPr>
                        </m:ctrlPr>
                      </m:fPr>
                      <m:num>
                        <m:r>
                          <a:rPr lang="en-US" i="1">
                            <a:latin typeface="Cambria Math" panose="02040503050406030204" pitchFamily="18" charset="0"/>
                          </a:rPr>
                          <m:t>𝑧</m:t>
                        </m:r>
                      </m:num>
                      <m:den>
                        <m:sSub>
                          <m:sSubPr>
                            <m:ctrlPr>
                              <a:rPr lang="en-GB"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𝑔</m:t>
                            </m:r>
                          </m:sub>
                        </m:sSub>
                      </m:den>
                    </m:f>
                  </m:oMath>
                </a14:m>
                <a:r>
                  <a:rPr lang="en-US"/>
                  <a:t> between the present time t and the retarded time T, equation 1) can be transformed into the laboratory frame of reference. The parameter α models the linear loss,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oMath>
                </a14:m>
                <a:r>
                  <a:rPr lang="en-US"/>
                  <a:t>is the coefficient of second-order dispersion and γ is the nonlinear parameter. The fractional order is </a:t>
                </a:r>
                <a14:m>
                  <m:oMath xmlns:m="http://schemas.openxmlformats.org/officeDocument/2006/math">
                    <m:r>
                      <a:rPr lang="en-US" i="1">
                        <a:latin typeface="Cambria Math" panose="02040503050406030204" pitchFamily="18" charset="0"/>
                      </a:rPr>
                      <m:t>0&lt;</m:t>
                    </m:r>
                    <m:r>
                      <m:rPr>
                        <m:sty m:val="p"/>
                      </m:rPr>
                      <a:rPr lang="el-GR" i="1" smtClean="0">
                        <a:latin typeface="Cambria Math" panose="02040503050406030204" pitchFamily="18" charset="0"/>
                      </a:rPr>
                      <m:t>σ</m:t>
                    </m:r>
                    <m:r>
                      <a:rPr lang="en-US" i="1">
                        <a:latin typeface="Cambria Math" panose="02040503050406030204" pitchFamily="18" charset="0"/>
                      </a:rPr>
                      <m:t>&lt;1</m:t>
                    </m:r>
                  </m:oMath>
                </a14:m>
                <a:r>
                  <a:rPr lang="en-US"/>
                  <a:t>. Since the definition of the </a:t>
                </a:r>
                <a14:m>
                  <m:oMath xmlns:m="http://schemas.openxmlformats.org/officeDocument/2006/math">
                    <m:sSubSup>
                      <m:sSubSupPr>
                        <m:ctrlPr>
                          <a:rPr lang="en-GB" i="1">
                            <a:latin typeface="Cambria Math" panose="02040503050406030204" pitchFamily="18" charset="0"/>
                          </a:rPr>
                        </m:ctrlPr>
                      </m:sSubSupPr>
                      <m:e>
                        <m:sPre>
                          <m:sPrePr>
                            <m:ctrlPr>
                              <a:rPr lang="en-GB" i="1">
                                <a:latin typeface="Cambria Math" panose="02040503050406030204" pitchFamily="18" charset="0"/>
                              </a:rPr>
                            </m:ctrlPr>
                          </m:sPrePr>
                          <m:sub>
                            <m:r>
                              <a:rPr lang="en-US" i="1">
                                <a:latin typeface="Cambria Math" panose="02040503050406030204" pitchFamily="18" charset="0"/>
                              </a:rPr>
                              <m:t>0</m:t>
                            </m:r>
                          </m:sub>
                          <m:sup/>
                          <m:e>
                            <m:r>
                              <a:rPr lang="en-US" i="1">
                                <a:latin typeface="Cambria Math" panose="02040503050406030204" pitchFamily="18" charset="0"/>
                              </a:rPr>
                              <m:t>𝐷</m:t>
                            </m:r>
                          </m:e>
                        </m:sPre>
                      </m:e>
                      <m:sub>
                        <m:r>
                          <a:rPr lang="en-US" i="1">
                            <a:latin typeface="Cambria Math" panose="02040503050406030204" pitchFamily="18" charset="0"/>
                          </a:rPr>
                          <m:t>𝑧</m:t>
                        </m:r>
                      </m:sub>
                      <m:sup>
                        <m:r>
                          <m:rPr>
                            <m:sty m:val="p"/>
                          </m:rPr>
                          <a:rPr lang="el-GR" i="1" smtClean="0">
                            <a:latin typeface="Cambria Math" panose="02040503050406030204" pitchFamily="18" charset="0"/>
                          </a:rPr>
                          <m:t>σ</m:t>
                        </m:r>
                      </m:sup>
                    </m:sSubSup>
                  </m:oMath>
                </a14:m>
                <a:r>
                  <a:rPr lang="en-US"/>
                  <a:t> fractional derivative operator is not determined, we can freely choose it. </a:t>
                </a:r>
              </a:p>
              <a:p>
                <a:pPr algn="just"/>
                <a:r>
                  <a:rPr lang="en-US"/>
                  <a:t>However, there is a minor problem: there is no formula that can be used to clearly specify the order of the fractional derivative. </a:t>
                </a:r>
                <a:endParaRPr lang="en-GB"/>
              </a:p>
              <a:p>
                <a:endParaRPr lang="en-GB"/>
              </a:p>
            </p:txBody>
          </p:sp>
        </mc:Choice>
        <mc:Fallback xmlns="">
          <p:sp>
            <p:nvSpPr>
              <p:cNvPr id="3" name="Content Placeholder 2">
                <a:extLst>
                  <a:ext uri="{FF2B5EF4-FFF2-40B4-BE49-F238E27FC236}">
                    <a16:creationId xmlns:a16="http://schemas.microsoft.com/office/drawing/2014/main" id="{B40E669A-CBF9-2ADB-A9B1-FBB8242850F4}"/>
                  </a:ext>
                </a:extLst>
              </p:cNvPr>
              <p:cNvSpPr>
                <a:spLocks noGrp="1" noRot="1" noChangeAspect="1" noMove="1" noResize="1" noEditPoints="1" noAdjustHandles="1" noChangeArrowheads="1" noChangeShapeType="1" noTextEdit="1"/>
              </p:cNvSpPr>
              <p:nvPr>
                <p:ph idx="1"/>
              </p:nvPr>
            </p:nvSpPr>
            <p:spPr>
              <a:blipFill>
                <a:blip r:embed="rId2"/>
                <a:stretch>
                  <a:fillRect l="-928" t="-2801" r="-986"/>
                </a:stretch>
              </a:blipFill>
            </p:spPr>
            <p:txBody>
              <a:bodyPr/>
              <a:lstStyle/>
              <a:p>
                <a:r>
                  <a:rPr lang="en-GB">
                    <a:noFill/>
                  </a:rPr>
                  <a:t> </a:t>
                </a:r>
              </a:p>
            </p:txBody>
          </p:sp>
        </mc:Fallback>
      </mc:AlternateContent>
    </p:spTree>
    <p:extLst>
      <p:ext uri="{BB962C8B-B14F-4D97-AF65-F5344CB8AC3E}">
        <p14:creationId xmlns:p14="http://schemas.microsoft.com/office/powerpoint/2010/main" val="60106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59AA5-A9AE-9027-A6F7-5F2FB934B6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3B3E5A-39B7-C1F7-19B2-15A5334CE6C9}"/>
              </a:ext>
            </a:extLst>
          </p:cNvPr>
          <p:cNvSpPr>
            <a:spLocks noGrp="1"/>
          </p:cNvSpPr>
          <p:nvPr>
            <p:ph type="title"/>
          </p:nvPr>
        </p:nvSpPr>
        <p:spPr/>
        <p:txBody>
          <a:bodyPr/>
          <a:lstStyle/>
          <a:p>
            <a:r>
              <a:rPr lang="en-US"/>
              <a:t>The fractional nonlinear Schrödinger equation</a:t>
            </a:r>
            <a:endParaRPr lang="en-GB"/>
          </a:p>
        </p:txBody>
      </p:sp>
      <p:pic>
        <p:nvPicPr>
          <p:cNvPr id="4" name="Picture 3">
            <a:extLst>
              <a:ext uri="{FF2B5EF4-FFF2-40B4-BE49-F238E27FC236}">
                <a16:creationId xmlns:a16="http://schemas.microsoft.com/office/drawing/2014/main" id="{A96D4F86-DD7A-41BD-CE98-630DC3891746}"/>
              </a:ext>
            </a:extLst>
          </p:cNvPr>
          <p:cNvPicPr>
            <a:picLocks noChangeAspect="1"/>
          </p:cNvPicPr>
          <p:nvPr/>
        </p:nvPicPr>
        <p:blipFill>
          <a:blip r:embed="rId2"/>
          <a:stretch>
            <a:fillRect/>
          </a:stretch>
        </p:blipFill>
        <p:spPr>
          <a:xfrm>
            <a:off x="1686087" y="1690687"/>
            <a:ext cx="8819825" cy="5167313"/>
          </a:xfrm>
          <a:prstGeom prst="rect">
            <a:avLst/>
          </a:prstGeom>
        </p:spPr>
      </p:pic>
    </p:spTree>
    <p:extLst>
      <p:ext uri="{BB962C8B-B14F-4D97-AF65-F5344CB8AC3E}">
        <p14:creationId xmlns:p14="http://schemas.microsoft.com/office/powerpoint/2010/main" val="4289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BDB5E5-FAB2-49E0-FAFB-FDDCB7ED905F}"/>
              </a:ext>
            </a:extLst>
          </p:cNvPr>
          <p:cNvSpPr txBox="1"/>
          <p:nvPr/>
        </p:nvSpPr>
        <p:spPr>
          <a:xfrm>
            <a:off x="0" y="889843"/>
            <a:ext cx="12192000" cy="4801314"/>
          </a:xfrm>
          <a:prstGeom prst="rect">
            <a:avLst/>
          </a:prstGeom>
          <a:noFill/>
        </p:spPr>
        <p:txBody>
          <a:bodyPr wrap="square">
            <a:spAutoFit/>
          </a:bodyPr>
          <a:lstStyle/>
          <a:p>
            <a:r>
              <a:rPr lang="en-GB">
                <a:solidFill>
                  <a:srgbClr val="00B050"/>
                </a:solidFill>
              </a:rPr>
              <a:t># Defining parameters for the simulation</a:t>
            </a:r>
          </a:p>
          <a:p>
            <a:r>
              <a:rPr lang="en-GB">
                <a:solidFill>
                  <a:srgbClr val="00B050"/>
                </a:solidFill>
              </a:rPr>
              <a:t># Initialize Gaussian pulse parameters (OCTAVIUS-85M-HP from THORLABS) </a:t>
            </a:r>
          </a:p>
          <a:p>
            <a:endParaRPr lang="en-GB"/>
          </a:p>
          <a:p>
            <a:r>
              <a:rPr lang="en-GB">
                <a:solidFill>
                  <a:schemeClr val="accent1"/>
                </a:solidFill>
              </a:rPr>
              <a:t>wavelength0=800*1e-9</a:t>
            </a:r>
            <a:r>
              <a:rPr lang="en-GB"/>
              <a:t>                                                                                                          </a:t>
            </a:r>
            <a:r>
              <a:rPr lang="en-GB">
                <a:solidFill>
                  <a:srgbClr val="00B050"/>
                </a:solidFill>
              </a:rPr>
              <a:t># Pulse central wavelength [m]</a:t>
            </a:r>
          </a:p>
          <a:p>
            <a:r>
              <a:rPr lang="en-GB">
                <a:solidFill>
                  <a:schemeClr val="accent1"/>
                </a:solidFill>
              </a:rPr>
              <a:t>frequency0=</a:t>
            </a:r>
            <a:r>
              <a:rPr lang="en-GB" err="1">
                <a:solidFill>
                  <a:schemeClr val="accent1"/>
                </a:solidFill>
              </a:rPr>
              <a:t>speed_of_light</a:t>
            </a:r>
            <a:r>
              <a:rPr lang="en-GB">
                <a:solidFill>
                  <a:schemeClr val="accent1"/>
                </a:solidFill>
              </a:rPr>
              <a:t>/wavelength0                                                                           </a:t>
            </a:r>
            <a:r>
              <a:rPr lang="en-GB">
                <a:solidFill>
                  <a:srgbClr val="00B050"/>
                </a:solidFill>
              </a:rPr>
              <a:t># Pulse central frequency [Hz] </a:t>
            </a:r>
          </a:p>
          <a:p>
            <a:r>
              <a:rPr lang="en-GB">
                <a:solidFill>
                  <a:schemeClr val="accent1"/>
                </a:solidFill>
              </a:rPr>
              <a:t>duration=8*1e-15                                                                                                                    </a:t>
            </a:r>
            <a:r>
              <a:rPr lang="en-GB">
                <a:solidFill>
                  <a:srgbClr val="00B050"/>
                </a:solidFill>
              </a:rPr>
              <a:t># Pulse duration in FWHM [s]</a:t>
            </a:r>
          </a:p>
          <a:p>
            <a:r>
              <a:rPr lang="en-GB" err="1">
                <a:solidFill>
                  <a:schemeClr val="accent1"/>
                </a:solidFill>
              </a:rPr>
              <a:t>repetition_frequency</a:t>
            </a:r>
            <a:r>
              <a:rPr lang="en-GB">
                <a:solidFill>
                  <a:schemeClr val="accent1"/>
                </a:solidFill>
              </a:rPr>
              <a:t>=85*1e6                                                                                               </a:t>
            </a:r>
            <a:r>
              <a:rPr lang="en-GB">
                <a:solidFill>
                  <a:srgbClr val="00B050"/>
                </a:solidFill>
              </a:rPr>
              <a:t># Pulse repetition frequency [Hz]</a:t>
            </a:r>
          </a:p>
          <a:p>
            <a:r>
              <a:rPr lang="en-GB" err="1">
                <a:solidFill>
                  <a:schemeClr val="accent1"/>
                </a:solidFill>
              </a:rPr>
              <a:t>average_power</a:t>
            </a:r>
            <a:r>
              <a:rPr lang="en-GB">
                <a:solidFill>
                  <a:schemeClr val="accent1"/>
                </a:solidFill>
              </a:rPr>
              <a:t>=600*1e-3</a:t>
            </a:r>
            <a:r>
              <a:rPr lang="en-GB">
                <a:solidFill>
                  <a:srgbClr val="00B050"/>
                </a:solidFill>
              </a:rPr>
              <a:t>                                    	                                                             # Pulse average power [W]</a:t>
            </a:r>
          </a:p>
          <a:p>
            <a:r>
              <a:rPr lang="en-GB" err="1">
                <a:solidFill>
                  <a:schemeClr val="accent1"/>
                </a:solidFill>
              </a:rPr>
              <a:t>pulse_energy</a:t>
            </a:r>
            <a:r>
              <a:rPr lang="en-GB">
                <a:solidFill>
                  <a:schemeClr val="accent1"/>
                </a:solidFill>
              </a:rPr>
              <a:t>=</a:t>
            </a:r>
            <a:r>
              <a:rPr lang="en-GB" err="1">
                <a:solidFill>
                  <a:schemeClr val="accent1"/>
                </a:solidFill>
              </a:rPr>
              <a:t>average_power</a:t>
            </a:r>
            <a:r>
              <a:rPr lang="en-GB">
                <a:solidFill>
                  <a:schemeClr val="accent1"/>
                </a:solidFill>
              </a:rPr>
              <a:t>/</a:t>
            </a:r>
            <a:r>
              <a:rPr lang="en-GB" err="1">
                <a:solidFill>
                  <a:schemeClr val="accent1"/>
                </a:solidFill>
              </a:rPr>
              <a:t>repetition_frequency</a:t>
            </a:r>
            <a:r>
              <a:rPr lang="en-GB">
                <a:solidFill>
                  <a:srgbClr val="00B050"/>
                </a:solidFill>
              </a:rPr>
              <a:t>                                                        # Pulse energy [J]</a:t>
            </a:r>
          </a:p>
          <a:p>
            <a:r>
              <a:rPr lang="en-GB" err="1">
                <a:solidFill>
                  <a:schemeClr val="accent1"/>
                </a:solidFill>
              </a:rPr>
              <a:t>peak_power</a:t>
            </a:r>
            <a:r>
              <a:rPr lang="en-GB">
                <a:solidFill>
                  <a:schemeClr val="accent1"/>
                </a:solidFill>
              </a:rPr>
              <a:t>=</a:t>
            </a:r>
            <a:r>
              <a:rPr lang="en-GB" err="1">
                <a:solidFill>
                  <a:schemeClr val="accent1"/>
                </a:solidFill>
              </a:rPr>
              <a:t>pulse_energy</a:t>
            </a:r>
            <a:r>
              <a:rPr lang="en-GB">
                <a:solidFill>
                  <a:schemeClr val="accent1"/>
                </a:solidFill>
              </a:rPr>
              <a:t>/duration</a:t>
            </a:r>
            <a:r>
              <a:rPr lang="en-GB">
                <a:solidFill>
                  <a:srgbClr val="00B050"/>
                </a:solidFill>
              </a:rPr>
              <a:t>                                			         # Pulse peak power [W]</a:t>
            </a:r>
          </a:p>
          <a:p>
            <a:r>
              <a:rPr lang="en-GB">
                <a:solidFill>
                  <a:schemeClr val="accent1"/>
                </a:solidFill>
              </a:rPr>
              <a:t>amplitude=</a:t>
            </a:r>
            <a:r>
              <a:rPr lang="en-GB" err="1">
                <a:solidFill>
                  <a:schemeClr val="accent1"/>
                </a:solidFill>
              </a:rPr>
              <a:t>np.sqrt</a:t>
            </a:r>
            <a:r>
              <a:rPr lang="en-GB">
                <a:solidFill>
                  <a:schemeClr val="accent1"/>
                </a:solidFill>
              </a:rPr>
              <a:t>(</a:t>
            </a:r>
            <a:r>
              <a:rPr lang="en-GB" err="1">
                <a:solidFill>
                  <a:schemeClr val="accent1"/>
                </a:solidFill>
              </a:rPr>
              <a:t>peak_power</a:t>
            </a:r>
            <a:r>
              <a:rPr lang="en-GB">
                <a:solidFill>
                  <a:schemeClr val="accent1"/>
                </a:solidFill>
              </a:rPr>
              <a:t>)</a:t>
            </a:r>
            <a:r>
              <a:rPr lang="en-GB">
                <a:solidFill>
                  <a:srgbClr val="00B050"/>
                </a:solidFill>
              </a:rPr>
              <a:t>                                       			         # Electrical field strength amplitude [sqrt(W)]</a:t>
            </a:r>
          </a:p>
          <a:p>
            <a:r>
              <a:rPr lang="en-GB">
                <a:solidFill>
                  <a:schemeClr val="accent1"/>
                </a:solidFill>
              </a:rPr>
              <a:t>#amplitude = </a:t>
            </a:r>
            <a:r>
              <a:rPr lang="en-GB" err="1">
                <a:solidFill>
                  <a:schemeClr val="accent1"/>
                </a:solidFill>
              </a:rPr>
              <a:t>np.sqrt</a:t>
            </a:r>
            <a:r>
              <a:rPr lang="en-GB">
                <a:solidFill>
                  <a:schemeClr val="accent1"/>
                </a:solidFill>
              </a:rPr>
              <a:t>((2 * </a:t>
            </a:r>
            <a:r>
              <a:rPr lang="en-GB" err="1">
                <a:solidFill>
                  <a:schemeClr val="accent1"/>
                </a:solidFill>
              </a:rPr>
              <a:t>pulse_energy</a:t>
            </a:r>
            <a:r>
              <a:rPr lang="en-GB">
                <a:solidFill>
                  <a:schemeClr val="accent1"/>
                </a:solidFill>
              </a:rPr>
              <a:t>) / (duration * </a:t>
            </a:r>
            <a:r>
              <a:rPr lang="en-GB" err="1">
                <a:solidFill>
                  <a:schemeClr val="accent1"/>
                </a:solidFill>
              </a:rPr>
              <a:t>np.sqrt</a:t>
            </a:r>
            <a:r>
              <a:rPr lang="en-GB">
                <a:solidFill>
                  <a:schemeClr val="accent1"/>
                </a:solidFill>
              </a:rPr>
              <a:t>(</a:t>
            </a:r>
            <a:r>
              <a:rPr lang="en-GB" err="1">
                <a:solidFill>
                  <a:schemeClr val="accent1"/>
                </a:solidFill>
              </a:rPr>
              <a:t>np.pi</a:t>
            </a:r>
            <a:r>
              <a:rPr lang="en-GB">
                <a:solidFill>
                  <a:schemeClr val="accent1"/>
                </a:solidFill>
              </a:rPr>
              <a:t> / np.log(2)))) </a:t>
            </a:r>
          </a:p>
          <a:p>
            <a:r>
              <a:rPr lang="en-GB">
                <a:solidFill>
                  <a:schemeClr val="accent1"/>
                </a:solidFill>
              </a:rPr>
              <a:t>N=2**10 	</a:t>
            </a:r>
            <a:r>
              <a:rPr lang="en-GB">
                <a:solidFill>
                  <a:srgbClr val="00B050"/>
                </a:solidFill>
              </a:rPr>
              <a:t>		        					         # Number of points                                                    </a:t>
            </a:r>
          </a:p>
          <a:p>
            <a:r>
              <a:rPr lang="en-GB" err="1">
                <a:solidFill>
                  <a:schemeClr val="accent1"/>
                </a:solidFill>
              </a:rPr>
              <a:t>Time_window</a:t>
            </a:r>
            <a:r>
              <a:rPr lang="en-GB">
                <a:solidFill>
                  <a:schemeClr val="accent1"/>
                </a:solidFill>
              </a:rPr>
              <a:t>=100e-15                                                                                                           </a:t>
            </a:r>
            <a:r>
              <a:rPr lang="en-GB">
                <a:solidFill>
                  <a:srgbClr val="00B050"/>
                </a:solidFill>
              </a:rPr>
              <a:t># Time window [s]</a:t>
            </a:r>
          </a:p>
          <a:p>
            <a:r>
              <a:rPr lang="en-GB">
                <a:solidFill>
                  <a:schemeClr val="accent1"/>
                </a:solidFill>
              </a:rPr>
              <a:t>theta=1.0                                                                                                                                    </a:t>
            </a:r>
            <a:r>
              <a:rPr lang="en-GB">
                <a:solidFill>
                  <a:srgbClr val="00B050"/>
                </a:solidFill>
              </a:rPr>
              <a:t># Fractional order</a:t>
            </a:r>
          </a:p>
          <a:p>
            <a:r>
              <a:rPr lang="en-GB">
                <a:solidFill>
                  <a:schemeClr val="accent1"/>
                </a:solidFill>
              </a:rPr>
              <a:t>chirp = 0                                                                                                                                      </a:t>
            </a:r>
            <a:r>
              <a:rPr lang="en-GB">
                <a:solidFill>
                  <a:srgbClr val="00B050"/>
                </a:solidFill>
              </a:rPr>
              <a:t># Chirp parameter</a:t>
            </a:r>
          </a:p>
          <a:p>
            <a:endParaRPr lang="en-GB"/>
          </a:p>
        </p:txBody>
      </p:sp>
    </p:spTree>
    <p:extLst>
      <p:ext uri="{BB962C8B-B14F-4D97-AF65-F5344CB8AC3E}">
        <p14:creationId xmlns:p14="http://schemas.microsoft.com/office/powerpoint/2010/main" val="1034050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193</TotalTime>
  <Words>3564</Words>
  <Application>Microsoft Office PowerPoint</Application>
  <PresentationFormat>Widescreen</PresentationFormat>
  <Paragraphs>282</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Consolas</vt:lpstr>
      <vt:lpstr>Times New Roman</vt:lpstr>
      <vt:lpstr>Office Theme</vt:lpstr>
      <vt:lpstr>Nonlocal Nonlinear Schrödinger equation</vt:lpstr>
      <vt:lpstr>Abstract</vt:lpstr>
      <vt:lpstr>Introduction</vt:lpstr>
      <vt:lpstr>Introduction</vt:lpstr>
      <vt:lpstr>Introduction</vt:lpstr>
      <vt:lpstr>The fractional nonlinear Schrödinger equation</vt:lpstr>
      <vt:lpstr>The fractional nonlinear Schrödinger equation</vt:lpstr>
      <vt:lpstr>The fractional nonlinear Schrödinger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Balázs Tari</dc:creator>
  <cp:lastModifiedBy>Balázs Tari</cp:lastModifiedBy>
  <cp:revision>41</cp:revision>
  <dcterms:created xsi:type="dcterms:W3CDTF">2025-07-19T10:23:02Z</dcterms:created>
  <dcterms:modified xsi:type="dcterms:W3CDTF">2025-07-19T18:42:51Z</dcterms:modified>
</cp:coreProperties>
</file>