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4" r:id="rId4"/>
    <p:sldId id="261" r:id="rId5"/>
    <p:sldId id="263" r:id="rId6"/>
    <p:sldId id="264" r:id="rId7"/>
    <p:sldId id="285" r:id="rId8"/>
    <p:sldId id="266" r:id="rId9"/>
    <p:sldId id="280" r:id="rId10"/>
    <p:sldId id="281" r:id="rId11"/>
    <p:sldId id="276" r:id="rId12"/>
    <p:sldId id="268" r:id="rId13"/>
    <p:sldId id="267" r:id="rId14"/>
    <p:sldId id="286" r:id="rId15"/>
    <p:sldId id="269" r:id="rId16"/>
    <p:sldId id="271" r:id="rId17"/>
    <p:sldId id="278" r:id="rId18"/>
    <p:sldId id="270" r:id="rId19"/>
    <p:sldId id="272" r:id="rId20"/>
    <p:sldId id="265" r:id="rId21"/>
    <p:sldId id="273" r:id="rId22"/>
    <p:sldId id="277" r:id="rId23"/>
    <p:sldId id="283" r:id="rId24"/>
    <p:sldId id="275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60A8-8688-4EFE-9312-764506D6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62913-DBF3-4BB1-9FD0-EC70EAC4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7A3C-16EC-42A3-9E28-FA0C2661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08F3-25DE-4A13-B72F-C3239CEE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44D8-5036-4E7C-8023-4E20E8D0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3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A1B1-9304-4C79-B64E-50A731B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79513-CB92-4764-8222-6508641D4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4E2E-3E9B-46EA-8245-211C4AD0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6A13-CF84-417B-84D5-6E0C382D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BE71-4B81-4479-AD0F-E4C2C8A6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9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41834-D6F1-494D-A5E0-99DA3D91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311E-723D-41E2-8ED2-AADB5583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AF78-333B-4373-8B53-C4FE7CD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A072-F84F-4392-8F62-076CA24C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3D06-9C35-4933-AD82-B98D0E01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2098-ED0E-461C-AC4E-7BD89433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61D-44F4-4992-A13E-9FD34A86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0339-1BF4-4EEA-B3BA-AFD74988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8EBB-22CD-4AFD-8DCE-695012D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A740-848A-4C30-9D75-68CB03B2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4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3532-13D2-4C81-8133-17A4159B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AD98-C489-4A59-A61C-17464F819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832A-60D7-416F-8FD1-4D3F9C77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0DA2-87DF-47FC-9927-4741F52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FB4D-5356-4BB3-BE4A-DDF1135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35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392-FCF3-49B1-AE5E-54EF9FCE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32B3-0A48-4DD5-82F7-4AB78EC05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BAFA-672D-460E-AB32-CADA1209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EC34-A205-4B0D-B7E3-01B23614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A703-B7C8-469F-9212-5FA0DC62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0323-F0C5-459F-9A56-F327AA9E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5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7D4C-0DE5-4C9A-B2D1-7AE99DF3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144D8-45ED-4F4E-A9DF-5C02AB58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24794-A725-4B60-BC8F-48B9A0F8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7A6EE-69B0-454D-AC52-DFD86593B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ACDF2-0CF3-4B7A-AD2D-7B62A4926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8799C-8B86-4327-8478-077BCD6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7A122-5962-44C7-846E-7B7C3F9D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84451-972C-4FF9-885B-AFAEB324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2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1E17-D670-46C5-A468-F88CE72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D19D7-9FE4-48D0-862F-7610F4E2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259DE-E604-400D-B45E-FB416820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F52C2-9AFE-4259-9037-EA514CA3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7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871ED-056A-42C5-8EC3-F90CC5C5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62B90-05CD-4DFE-956A-D9CDEE07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54741-98BA-4606-9052-26E56C51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72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9B02-9416-402A-9D81-033A7A1C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E936-64C3-4BF4-87EF-CCF5CD3C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254AB-4536-4F3C-956E-EA3C7F77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1249E-8EC6-49DE-94E4-106C3478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5C28D-870F-49CA-82CB-253D0CB2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E823-BC03-434E-A499-D4AF8C0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2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4962-2025-4DF1-A5EF-E89CE5AF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B888A-EDBC-42BC-AB22-FD5CB5F19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3531D-0373-4768-BCFE-6D069460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8CC2A-7CC3-4FD6-A3ED-60756641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D9AF-F33C-4C73-9D9C-22157D92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2FB6-9307-4D1B-98AC-68CC96D5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52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B1AB1-FFDA-411E-ACC8-D4FBA0DA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BAF32-F430-408A-9F8B-6B16B67F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D7E8-A8C1-4413-9390-4B4B81A5A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3D10-4F9E-45D0-9941-86209F07A766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6B57-CA1A-4F2E-B4C6-843063593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B178-CF56-4F47-BF4B-1F79B078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480E-6E72-4C8C-991F-25B2D1C72F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3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-COM:_Terror_from_the_Deep" TargetMode="External"/><Relationship Id="rId2" Type="http://schemas.openxmlformats.org/officeDocument/2006/relationships/hyperlink" Target="https://www.ufopaedia.org/index.php/Game_Fil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re.steampowered.com/sub/964/" TargetMode="External"/><Relationship Id="rId5" Type="http://schemas.openxmlformats.org/officeDocument/2006/relationships/hyperlink" Target="https://github.com/phyushin/T-lethpathy" TargetMode="External"/><Relationship Id="rId4" Type="http://schemas.openxmlformats.org/officeDocument/2006/relationships/hyperlink" Target="https://openxcom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291127-1E15-494F-B55E-A17AA29F9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6737E-7466-41C2-AD6B-BD824FBBA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868F2-4AB7-475F-9DE6-7FB1AC34331E}"/>
              </a:ext>
            </a:extLst>
          </p:cNvPr>
          <p:cNvSpPr txBox="1"/>
          <p:nvPr/>
        </p:nvSpPr>
        <p:spPr>
          <a:xfrm>
            <a:off x="1970902" y="1396030"/>
            <a:ext cx="8087497" cy="1077218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X-Com - Editing Save Game Files is Still Strategy REDUX </a:t>
            </a:r>
            <a:endParaRPr lang="en-GB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67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5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LIGLOB.py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37" y="1291328"/>
            <a:ext cx="10970475" cy="16557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The interaction with this file is relatively simple – load the first 4 bytes, change them to an appropriate value, and save.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E5271-CE9F-4A03-9AB9-0B596581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5633"/>
            <a:ext cx="2823606" cy="20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5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LIGLOB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37" y="1291328"/>
            <a:ext cx="10970475" cy="16557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Live DEMO!?</a:t>
            </a:r>
          </a:p>
        </p:txBody>
      </p:sp>
    </p:spTree>
    <p:extLst>
      <p:ext uri="{BB962C8B-B14F-4D97-AF65-F5344CB8AC3E}">
        <p14:creationId xmlns:p14="http://schemas.microsoft.com/office/powerpoint/2010/main" val="72609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5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10649386" cy="1076384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So, we’ve got the cash – now what?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389050"/>
            <a:ext cx="10006385" cy="16557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Now we can deck out base with some new facilities – like an additional sub pen; alien containment facilities; even submersible weapons platforms for tactical missions… anything we need!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0B661-ADB5-40BF-9E25-8E142D38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1948"/>
            <a:ext cx="1922077" cy="19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BASE.DAT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291328"/>
            <a:ext cx="9144000" cy="2526537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The BASE.dat file contains up to 8 bases each 296 bytes.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Each base has 4 sections we want to look at: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Layout (technically 2 sections)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Staff (again technically 2 sections technicians and scientists)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0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BASE.DAT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291328"/>
            <a:ext cx="9144000" cy="252653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First we will rename the base to something recognisable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6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5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BASE.DAT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984ED-3201-4D12-8B9E-D5FEAFBBD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2"/>
          <a:stretch/>
        </p:blipFill>
        <p:spPr>
          <a:xfrm>
            <a:off x="685799" y="2070325"/>
            <a:ext cx="11189044" cy="150154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10FD88C-B8F8-4406-BB76-C7D6201E818E}"/>
              </a:ext>
            </a:extLst>
          </p:cNvPr>
          <p:cNvSpPr/>
          <p:nvPr/>
        </p:nvSpPr>
        <p:spPr>
          <a:xfrm>
            <a:off x="7936282" y="1699054"/>
            <a:ext cx="1081923" cy="271449"/>
          </a:xfrm>
          <a:prstGeom prst="wedgeRoundRectCallout">
            <a:avLst>
              <a:gd name="adj1" fmla="val -17407"/>
              <a:gd name="adj2" fmla="val 962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Stores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B5B417C-B598-42A5-9028-395991010C63}"/>
              </a:ext>
            </a:extLst>
          </p:cNvPr>
          <p:cNvSpPr/>
          <p:nvPr/>
        </p:nvSpPr>
        <p:spPr>
          <a:xfrm>
            <a:off x="784655" y="3770105"/>
            <a:ext cx="1575486" cy="264376"/>
          </a:xfrm>
          <a:prstGeom prst="wedgeRoundRectCallout">
            <a:avLst>
              <a:gd name="adj1" fmla="val -15380"/>
              <a:gd name="adj2" fmla="val -4358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Layout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15030AA-0D9B-4D5E-B570-3569E9437C4B}"/>
              </a:ext>
            </a:extLst>
          </p:cNvPr>
          <p:cNvSpPr/>
          <p:nvPr/>
        </p:nvSpPr>
        <p:spPr>
          <a:xfrm>
            <a:off x="3938716" y="3770104"/>
            <a:ext cx="1813354" cy="318338"/>
          </a:xfrm>
          <a:prstGeom prst="wedgeRoundRectCallout">
            <a:avLst>
              <a:gd name="adj1" fmla="val -116337"/>
              <a:gd name="adj2" fmla="val -356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Build Times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9CFEA80-AE1B-4AD3-A541-AC9C3D49FF65}"/>
              </a:ext>
            </a:extLst>
          </p:cNvPr>
          <p:cNvSpPr/>
          <p:nvPr/>
        </p:nvSpPr>
        <p:spPr>
          <a:xfrm>
            <a:off x="6192635" y="3770105"/>
            <a:ext cx="1295560" cy="318338"/>
          </a:xfrm>
          <a:prstGeom prst="wedgeRoundRectCallout">
            <a:avLst>
              <a:gd name="adj1" fmla="val 152595"/>
              <a:gd name="adj2" fmla="val -377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Technician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75CE7A1-FD4D-45C4-ABC6-1F607C76BC36}"/>
              </a:ext>
            </a:extLst>
          </p:cNvPr>
          <p:cNvSpPr/>
          <p:nvPr/>
        </p:nvSpPr>
        <p:spPr>
          <a:xfrm>
            <a:off x="7846540" y="3770104"/>
            <a:ext cx="1007075" cy="318338"/>
          </a:xfrm>
          <a:prstGeom prst="wedgeRoundRectCallout">
            <a:avLst>
              <a:gd name="adj1" fmla="val 70085"/>
              <a:gd name="adj2" fmla="val -3605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Scientist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0264C40-263A-4F33-A9D6-77213951AF89}"/>
              </a:ext>
            </a:extLst>
          </p:cNvPr>
          <p:cNvSpPr/>
          <p:nvPr/>
        </p:nvSpPr>
        <p:spPr>
          <a:xfrm>
            <a:off x="1192427" y="1489560"/>
            <a:ext cx="1235676" cy="320706"/>
          </a:xfrm>
          <a:prstGeom prst="wedgeRoundRectCallout">
            <a:avLst>
              <a:gd name="adj1" fmla="val 1478"/>
              <a:gd name="adj2" fmla="val 141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63301-3FEE-4F64-A09B-7F98C60592EC}"/>
              </a:ext>
            </a:extLst>
          </p:cNvPr>
          <p:cNvSpPr txBox="1"/>
          <p:nvPr/>
        </p:nvSpPr>
        <p:spPr>
          <a:xfrm>
            <a:off x="449057" y="6176002"/>
            <a:ext cx="761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Note: This structure is repeated for each base</a:t>
            </a:r>
          </a:p>
        </p:txBody>
      </p:sp>
    </p:spTree>
    <p:extLst>
      <p:ext uri="{BB962C8B-B14F-4D97-AF65-F5344CB8AC3E}">
        <p14:creationId xmlns:p14="http://schemas.microsoft.com/office/powerpoint/2010/main" val="127964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Base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63301-3FEE-4F64-A09B-7F98C60592EC}"/>
              </a:ext>
            </a:extLst>
          </p:cNvPr>
          <p:cNvSpPr txBox="1"/>
          <p:nvPr/>
        </p:nvSpPr>
        <p:spPr>
          <a:xfrm>
            <a:off x="449057" y="6176002"/>
            <a:ext cx="761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Note: This structure is repeated for each 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B507B-C5FB-4A10-B884-C5FABF41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9" y="1291327"/>
            <a:ext cx="9448350" cy="938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B671C9-181C-420C-97CB-6E6C4739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428" y="2554274"/>
            <a:ext cx="2207785" cy="22249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7607C4-4D3D-47CD-A4C6-1597818011D1}"/>
              </a:ext>
            </a:extLst>
          </p:cNvPr>
          <p:cNvSpPr txBox="1"/>
          <p:nvPr/>
        </p:nvSpPr>
        <p:spPr>
          <a:xfrm>
            <a:off x="455174" y="2335155"/>
            <a:ext cx="5084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base layout is split into two sections: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build time (0x00 for built)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 finish building a facility just find the corresponding build timer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 (current offset + 36) and set the value to 0x00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B374993-88F3-4108-B0D7-C1722942DE1A}"/>
              </a:ext>
            </a:extLst>
          </p:cNvPr>
          <p:cNvSpPr/>
          <p:nvPr/>
        </p:nvSpPr>
        <p:spPr>
          <a:xfrm>
            <a:off x="5943600" y="2701717"/>
            <a:ext cx="1752600" cy="680610"/>
          </a:xfrm>
          <a:prstGeom prst="wedgeRoundRectCallout">
            <a:avLst>
              <a:gd name="adj1" fmla="val 90889"/>
              <a:gd name="adj2" fmla="val 110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 days build time or 0x0D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E8525-17FA-4EB5-8E8B-1012F1BF2CF3}"/>
              </a:ext>
            </a:extLst>
          </p:cNvPr>
          <p:cNvCxnSpPr/>
          <p:nvPr/>
        </p:nvCxnSpPr>
        <p:spPr>
          <a:xfrm flipH="1" flipV="1">
            <a:off x="5143500" y="1907381"/>
            <a:ext cx="792956" cy="77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3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25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Instant build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63301-3FEE-4F64-A09B-7F98C60592EC}"/>
              </a:ext>
            </a:extLst>
          </p:cNvPr>
          <p:cNvSpPr txBox="1"/>
          <p:nvPr/>
        </p:nvSpPr>
        <p:spPr>
          <a:xfrm>
            <a:off x="449057" y="6176002"/>
            <a:ext cx="761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Note: This structure is repeated for each 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B507B-C5FB-4A10-B884-C5FABF41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9" y="1291327"/>
            <a:ext cx="9448350" cy="938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B671C9-181C-420C-97CB-6E6C4739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428" y="2554274"/>
            <a:ext cx="2207785" cy="22249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7607C4-4D3D-47CD-A4C6-1597818011D1}"/>
              </a:ext>
            </a:extLst>
          </p:cNvPr>
          <p:cNvSpPr txBox="1"/>
          <p:nvPr/>
        </p:nvSpPr>
        <p:spPr>
          <a:xfrm>
            <a:off x="455174" y="2335155"/>
            <a:ext cx="5084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Offset 0xED is under construction – if we move 37 bytes forward to 0x111 we can see a value of 0x0D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If we set this to 0x00 and reload the game the facility will be built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We wont be worrying about this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B374993-88F3-4108-B0D7-C1722942DE1A}"/>
              </a:ext>
            </a:extLst>
          </p:cNvPr>
          <p:cNvSpPr/>
          <p:nvPr/>
        </p:nvSpPr>
        <p:spPr>
          <a:xfrm>
            <a:off x="5943600" y="2701717"/>
            <a:ext cx="1752600" cy="680610"/>
          </a:xfrm>
          <a:prstGeom prst="wedgeRoundRectCallout">
            <a:avLst>
              <a:gd name="adj1" fmla="val 90889"/>
              <a:gd name="adj2" fmla="val 110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 days build time or 0x0D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E8525-17FA-4EB5-8E8B-1012F1BF2CF3}"/>
              </a:ext>
            </a:extLst>
          </p:cNvPr>
          <p:cNvCxnSpPr/>
          <p:nvPr/>
        </p:nvCxnSpPr>
        <p:spPr>
          <a:xfrm flipH="1" flipV="1">
            <a:off x="5143500" y="1907381"/>
            <a:ext cx="792956" cy="77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2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2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Stores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81876-0C81-4842-96A7-6F062A87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7" y="1791427"/>
            <a:ext cx="9677400" cy="1181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E3F69C-3C89-4B31-8EA4-42D7F894F563}"/>
              </a:ext>
            </a:extLst>
          </p:cNvPr>
          <p:cNvSpPr txBox="1"/>
          <p:nvPr/>
        </p:nvSpPr>
        <p:spPr>
          <a:xfrm>
            <a:off x="449057" y="2781682"/>
            <a:ext cx="9120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store is 202 Bytes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Each item is 2 bytes *Little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Some items don’t exist and if you add qty’s to them it prints out weird 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0x6c, 0x6e, 0x70, 0xa8, 0xaa, 0xac, 0xae (each of these is 2 bytes “wide”)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 total there are 188 bytes that affect the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 won’t be listing them all here as I don’t want death by wall of text but they’ll be in the repo!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9ED17-ABC3-4356-A37C-4C8F2A9D6529}"/>
              </a:ext>
            </a:extLst>
          </p:cNvPr>
          <p:cNvSpPr txBox="1"/>
          <p:nvPr/>
        </p:nvSpPr>
        <p:spPr>
          <a:xfrm>
            <a:off x="449057" y="6176002"/>
            <a:ext cx="761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Note: This structure is repeated for each base</a:t>
            </a:r>
          </a:p>
        </p:txBody>
      </p:sp>
    </p:spTree>
    <p:extLst>
      <p:ext uri="{BB962C8B-B14F-4D97-AF65-F5344CB8AC3E}">
        <p14:creationId xmlns:p14="http://schemas.microsoft.com/office/powerpoint/2010/main" val="299886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2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Staff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984ED-3201-4D12-8B9E-D5FEAFBBD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12" t="39463" r="37394" b="50662"/>
          <a:stretch/>
        </p:blipFill>
        <p:spPr>
          <a:xfrm>
            <a:off x="1408671" y="1507524"/>
            <a:ext cx="420130" cy="148281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9CFEA80-AE1B-4AD3-A541-AC9C3D49FF65}"/>
              </a:ext>
            </a:extLst>
          </p:cNvPr>
          <p:cNvSpPr/>
          <p:nvPr/>
        </p:nvSpPr>
        <p:spPr>
          <a:xfrm>
            <a:off x="1109290" y="2088990"/>
            <a:ext cx="1295560" cy="318338"/>
          </a:xfrm>
          <a:prstGeom prst="wedgeRoundRectCallout">
            <a:avLst>
              <a:gd name="adj1" fmla="val -16700"/>
              <a:gd name="adj2" fmla="val -191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Technician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75CE7A1-FD4D-45C4-ABC6-1F607C76BC36}"/>
              </a:ext>
            </a:extLst>
          </p:cNvPr>
          <p:cNvSpPr/>
          <p:nvPr/>
        </p:nvSpPr>
        <p:spPr>
          <a:xfrm>
            <a:off x="2404850" y="1536345"/>
            <a:ext cx="1007075" cy="318338"/>
          </a:xfrm>
          <a:prstGeom prst="wedgeRoundRectCallout">
            <a:avLst>
              <a:gd name="adj1" fmla="val -108443"/>
              <a:gd name="adj2" fmla="val -26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Scientist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63301-3FEE-4F64-A09B-7F98C60592EC}"/>
              </a:ext>
            </a:extLst>
          </p:cNvPr>
          <p:cNvSpPr txBox="1"/>
          <p:nvPr/>
        </p:nvSpPr>
        <p:spPr>
          <a:xfrm>
            <a:off x="449057" y="6176002"/>
            <a:ext cx="761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Note: This structure is repeated for each 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81FD5-F048-4BFF-978B-0C2015AF17B3}"/>
              </a:ext>
            </a:extLst>
          </p:cNvPr>
          <p:cNvSpPr txBox="1"/>
          <p:nvPr/>
        </p:nvSpPr>
        <p:spPr>
          <a:xfrm>
            <a:off x="449058" y="2641634"/>
            <a:ext cx="11153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Technicians and Scientists numbers are stored in these single byte each giving a max of 255 of both per base</a:t>
            </a:r>
          </a:p>
          <a:p>
            <a:r>
              <a:rPr lang="en-GB" dirty="0">
                <a:solidFill>
                  <a:schemeClr val="bg1"/>
                </a:solidFill>
              </a:rPr>
              <a:t>They are located at offset 0x122 and 0x123.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Caveats: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Care should be taken when filling up your base with “workers” as they get paid at the end of each month which could be costly.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They also take up space in the living quarters meaning if you have 255 scientists you’ll have no living quarters left for additional aquanauts.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More workers require more workshop/lab space too.</a:t>
            </a:r>
          </a:p>
        </p:txBody>
      </p:sp>
    </p:spTree>
    <p:extLst>
      <p:ext uri="{BB962C8B-B14F-4D97-AF65-F5344CB8AC3E}">
        <p14:creationId xmlns:p14="http://schemas.microsoft.com/office/powerpoint/2010/main" val="167580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80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3327206" cy="76227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#</a:t>
            </a:r>
            <a:r>
              <a:rPr lang="en-GB" dirty="0" err="1">
                <a:solidFill>
                  <a:schemeClr val="bg1"/>
                </a:solidFill>
              </a:rPr>
              <a:t>whoami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291127-1E15-494F-B55E-A17AA29F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074944"/>
            <a:ext cx="8592568" cy="31672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Hackspace Director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Security Consultant at Digital Interruption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Crew regular at various cons.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Member of Manchester </a:t>
            </a:r>
            <a:r>
              <a:rPr lang="en-GB" dirty="0" err="1">
                <a:solidFill>
                  <a:schemeClr val="bg1"/>
                </a:solidFill>
              </a:rPr>
              <a:t>GreyHats</a:t>
            </a:r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7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15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ASTORE.DAT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291328"/>
            <a:ext cx="9989982" cy="2020283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The Aliens in the ASTORE.DAT are stored in 12 byte sections only the first two bytes are of interest to us, these are Race and Rank respectively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After some back and forward editing the alien’s records the following table was compiled of valid race and rank combinations (Y signifies if the race/rank combination is valid)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A9E86-88B2-412B-95BE-01A4A9DF42F1}"/>
              </a:ext>
            </a:extLst>
          </p:cNvPr>
          <p:cNvSpPr txBox="1"/>
          <p:nvPr/>
        </p:nvSpPr>
        <p:spPr>
          <a:xfrm>
            <a:off x="3048582" y="3246079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C:\Users\w_lua\Desktop\2021-11-02 15_58_18-GAME_1.png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E0DB2-8401-4491-AA17-801E219A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95" y="4189149"/>
            <a:ext cx="9677400" cy="10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1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10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8083284" cy="97866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More On Alien Containment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291328"/>
            <a:ext cx="9989982" cy="4034434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To progress past certain points you are required to interrogate live aliens, at first this can be any alien.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Progressing to “</a:t>
            </a:r>
            <a:r>
              <a:rPr lang="en-GB" dirty="0" err="1">
                <a:solidFill>
                  <a:schemeClr val="bg1"/>
                </a:solidFill>
              </a:rPr>
              <a:t>T’leth</a:t>
            </a:r>
            <a:r>
              <a:rPr lang="en-GB" dirty="0">
                <a:solidFill>
                  <a:schemeClr val="bg1"/>
                </a:solidFill>
              </a:rPr>
              <a:t>” requires interrogating commanders (highest ranking aliens) and it probably has to be lobstermen because of course it does!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1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10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8083284" cy="97866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More On Alien Containment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291328"/>
            <a:ext cx="9989982" cy="2020283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Another live demo!?</a:t>
            </a:r>
          </a:p>
        </p:txBody>
      </p:sp>
    </p:spTree>
    <p:extLst>
      <p:ext uri="{BB962C8B-B14F-4D97-AF65-F5344CB8AC3E}">
        <p14:creationId xmlns:p14="http://schemas.microsoft.com/office/powerpoint/2010/main" val="42214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10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8083284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What Next?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291328"/>
            <a:ext cx="9989982" cy="202028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Editing research possibly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Editing soldiers too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Some refactor work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Cool ASCII Art banner – is it really a CLI without one?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TUI – it’s python so why not use RICH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marL="342900" indent="-342900" algn="l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3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8083284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FFD53-4D00-4DEE-B7FC-1887C09A6079}"/>
              </a:ext>
            </a:extLst>
          </p:cNvPr>
          <p:cNvSpPr txBox="1"/>
          <p:nvPr/>
        </p:nvSpPr>
        <p:spPr>
          <a:xfrm>
            <a:off x="636372" y="1618735"/>
            <a:ext cx="9459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/>
              </a:rPr>
              <a:t>https://www.ufopaedia.org/index.php/Game_Files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3"/>
              </a:rPr>
              <a:t>https://en.wikipedia.org/wiki/X-COM:_Terror_from_the_Deep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4"/>
              </a:rPr>
              <a:t>https://openxcom.org/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5"/>
              </a:rPr>
              <a:t>https://github.com/phyushin/T-lethpathy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You can also buy the complete set of original games on steam for less than a tenner! What value!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6"/>
              </a:rPr>
              <a:t>https://store.steampowered.com/sub/964/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1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8083284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FFD53-4D00-4DEE-B7FC-1887C09A6079}"/>
              </a:ext>
            </a:extLst>
          </p:cNvPr>
          <p:cNvSpPr txBox="1"/>
          <p:nvPr/>
        </p:nvSpPr>
        <p:spPr>
          <a:xfrm>
            <a:off x="636372" y="1618735"/>
            <a:ext cx="9459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0EC5-AF69-49E9-97CF-3C578F9DFA8B}"/>
              </a:ext>
            </a:extLst>
          </p:cNvPr>
          <p:cNvSpPr txBox="1"/>
          <p:nvPr/>
        </p:nvSpPr>
        <p:spPr>
          <a:xfrm>
            <a:off x="636372" y="644997"/>
            <a:ext cx="10571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 err="1">
                <a:solidFill>
                  <a:schemeClr val="bg1"/>
                </a:solidFill>
              </a:rPr>
              <a:t>Keybase</a:t>
            </a:r>
            <a:r>
              <a:rPr lang="en-GB" sz="4800" dirty="0">
                <a:solidFill>
                  <a:schemeClr val="bg1"/>
                </a:solidFill>
              </a:rPr>
              <a:t>: keybase.io/phyushin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GitHub: github.com/phyushin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Mastodon: </a:t>
            </a:r>
            <a:r>
              <a:rPr lang="en-GB" sz="4800" b="0" i="0" dirty="0">
                <a:solidFill>
                  <a:schemeClr val="bg1"/>
                </a:solidFill>
                <a:effectLst/>
                <a:latin typeface="mastodon-font-sans-serif"/>
              </a:rPr>
              <a:t>@phyushin@mastodon.social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80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3327206" cy="76227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291127-1E15-494F-B55E-A17AA29F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7" y="1074944"/>
            <a:ext cx="8592568" cy="316724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was the first game I ever played on a “REAL” PC.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 wanted to do a talk that was </a:t>
            </a:r>
            <a:r>
              <a:rPr lang="en-GB" i="1" dirty="0">
                <a:solidFill>
                  <a:schemeClr val="bg1"/>
                </a:solidFill>
              </a:rPr>
              <a:t>loosely </a:t>
            </a:r>
            <a:r>
              <a:rPr lang="en-GB" dirty="0">
                <a:solidFill>
                  <a:schemeClr val="bg1"/>
                </a:solidFill>
              </a:rPr>
              <a:t>hacking related but not too in the weeds.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I’ve never completed this game and I’ve owned it since the mid 90s (yes I’m that old).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 actually made a start on the save game editor and want to share my progress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70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Let’s Get Into It!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291127-1E15-494F-B55E-A17AA29F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6" y="1291328"/>
            <a:ext cx="11116867" cy="3167244"/>
          </a:xfrm>
        </p:spPr>
        <p:txBody>
          <a:bodyPr>
            <a:normAutofit fontScale="925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Enough about why! How about what it is?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Mostly my ramblings around the exploration of reverse engineering the save game format for the X-Com TFTD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announcement of my planned tool that will remove the need to manually edit these files in a hex editor (</a:t>
            </a:r>
            <a:r>
              <a:rPr lang="en-GB" strike="sngStrik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T’lethpathy</a:t>
            </a:r>
            <a:r>
              <a:rPr lang="en-GB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Discussion of where </a:t>
            </a:r>
            <a:r>
              <a:rPr lang="en-GB" dirty="0" err="1">
                <a:solidFill>
                  <a:schemeClr val="bg1"/>
                </a:solidFill>
              </a:rPr>
              <a:t>T’lethpathy</a:t>
            </a:r>
            <a:r>
              <a:rPr lang="en-GB" dirty="0">
                <a:solidFill>
                  <a:schemeClr val="bg1"/>
                </a:solidFill>
              </a:rPr>
              <a:t> is at the moment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P.S. it should work on UFO Enemy Unknown but certain names will be different (aliens etc.)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5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60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Save Game Files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291127-1E15-494F-B55E-A17AA29F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292" y="1235486"/>
            <a:ext cx="11091463" cy="5151353"/>
          </a:xfrm>
        </p:spPr>
        <p:txBody>
          <a:bodyPr/>
          <a:lstStyle/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AB05A-743B-463C-A358-FE069F302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42" y="2892804"/>
            <a:ext cx="7506748" cy="3029373"/>
          </a:xfrm>
          <a:prstGeom prst="rect">
            <a:avLst/>
          </a:prstGeom>
        </p:spPr>
      </p:pic>
      <p:sp>
        <p:nvSpPr>
          <p:cNvPr id="9" name="Subtitle 7">
            <a:extLst>
              <a:ext uri="{FF2B5EF4-FFF2-40B4-BE49-F238E27FC236}">
                <a16:creationId xmlns:a16="http://schemas.microsoft.com/office/drawing/2014/main" id="{1DBDA659-87EF-47FD-9D8B-A124A7EEAA6B}"/>
              </a:ext>
            </a:extLst>
          </p:cNvPr>
          <p:cNvSpPr txBox="1">
            <a:spLocks/>
          </p:cNvSpPr>
          <p:nvPr/>
        </p:nvSpPr>
        <p:spPr>
          <a:xfrm>
            <a:off x="449057" y="1291328"/>
            <a:ext cx="11090297" cy="141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1"/>
                </a:solidFill>
              </a:rPr>
              <a:t>X-COM Terror From The Deep uses a save game system where the files for each save are stored in their own folder with the prefix GAME_ and then the save slot number like so: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2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55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Save Game Files cont.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6" y="1291328"/>
            <a:ext cx="10907651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There are several files in the save game folder of interest; for this talk we’re going to focus on three: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ASTORE.DAT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BASE.DAT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LIGLOB.DAT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7E599-F854-4E91-95FE-7304170CE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20"/>
          <a:stretch/>
        </p:blipFill>
        <p:spPr>
          <a:xfrm>
            <a:off x="2122169" y="2854411"/>
            <a:ext cx="6997117" cy="36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55000">
              <a:schemeClr val="tx1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The Initial Plan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6" y="1291328"/>
            <a:ext cx="10907651" cy="16557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Initially, we opened up these save files using a hex editor and painstakingly edited specific bytes, saved the file and reloaded the save to see the effects.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This was pretty tedious… and like with lots of tedious things… I wanted to script it</a:t>
            </a:r>
          </a:p>
        </p:txBody>
      </p:sp>
    </p:spTree>
    <p:extLst>
      <p:ext uri="{BB962C8B-B14F-4D97-AF65-F5344CB8AC3E}">
        <p14:creationId xmlns:p14="http://schemas.microsoft.com/office/powerpoint/2010/main" val="191724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5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LIGLOB.DAT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37" y="1291328"/>
            <a:ext cx="10970475" cy="16557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Most importantly we need money!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Editing the first 4 bytes of the libglob.dat file with the value 0xFFFFFF10 will give you around 285M which should be more than sufficient … if not we can always load the file up again and add more!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E5271-CE9F-4A03-9AB9-0B596581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5633"/>
            <a:ext cx="2823606" cy="2018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38AAD-B7D0-42EB-BB8D-1360AA6717BA}"/>
              </a:ext>
            </a:extLst>
          </p:cNvPr>
          <p:cNvSpPr txBox="1"/>
          <p:nvPr/>
        </p:nvSpPr>
        <p:spPr>
          <a:xfrm>
            <a:off x="595638" y="3766406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Careful though! You can overflow the integer where the money is stored and end up with -$1 !</a:t>
            </a:r>
          </a:p>
        </p:txBody>
      </p:sp>
    </p:spTree>
    <p:extLst>
      <p:ext uri="{BB962C8B-B14F-4D97-AF65-F5344CB8AC3E}">
        <p14:creationId xmlns:p14="http://schemas.microsoft.com/office/powerpoint/2010/main" val="232645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50000">
              <a:schemeClr val="tx1"/>
            </a:gs>
            <a:gs pos="100000">
              <a:schemeClr val="tx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40C3AF-538B-4241-95DE-9B0D246E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7" y="312666"/>
            <a:ext cx="7096488" cy="97866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LIGLOB.DAT V2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CF998-A815-4821-849F-FE4E4C13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37" y="1291328"/>
            <a:ext cx="10970475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Initially, we were going to do this manually with a hex editor like animals!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From the previous slide, we know that the first 4 bytes of LIGLOB.DAT contain the money.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We also know that 4 Bytes is 32bits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This means the max (signed) value we can have is just over $2.1 Billion so we create a function to insert the value FFFFFF7F into the first 4 bytes – don’t forget it’s little endian!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E5271-CE9F-4A03-9AB9-0B596581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5633"/>
            <a:ext cx="2823606" cy="20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26721</TotalTime>
  <Words>1226</Words>
  <Application>Microsoft Macintosh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mastodon-font-sans-serif</vt:lpstr>
      <vt:lpstr>Office Theme</vt:lpstr>
      <vt:lpstr>PowerPoint Presentation</vt:lpstr>
      <vt:lpstr>#whoami</vt:lpstr>
      <vt:lpstr>Why?</vt:lpstr>
      <vt:lpstr>Let’s Get Into It!</vt:lpstr>
      <vt:lpstr>Save Game Files</vt:lpstr>
      <vt:lpstr>Save Game Files cont.</vt:lpstr>
      <vt:lpstr>The Initial Plan</vt:lpstr>
      <vt:lpstr>LIGLOB.DAT</vt:lpstr>
      <vt:lpstr>LIGLOB.DAT V2</vt:lpstr>
      <vt:lpstr>LIGLOB.py</vt:lpstr>
      <vt:lpstr>LIGLOB</vt:lpstr>
      <vt:lpstr>So, we’ve got the cash – now what?</vt:lpstr>
      <vt:lpstr>BASE.DAT</vt:lpstr>
      <vt:lpstr>BASE.DAT</vt:lpstr>
      <vt:lpstr>BASE.DAT Structure</vt:lpstr>
      <vt:lpstr>Base layout</vt:lpstr>
      <vt:lpstr>Instant build</vt:lpstr>
      <vt:lpstr>Stores</vt:lpstr>
      <vt:lpstr>Staff</vt:lpstr>
      <vt:lpstr>ASTORE.DAT</vt:lpstr>
      <vt:lpstr>More On Alien Containment</vt:lpstr>
      <vt:lpstr>More On Alien Containment</vt:lpstr>
      <vt:lpstr>What Next?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Williams</dc:creator>
  <cp:lastModifiedBy>Paul Williams</cp:lastModifiedBy>
  <cp:revision>40</cp:revision>
  <dcterms:created xsi:type="dcterms:W3CDTF">2021-11-01T11:10:29Z</dcterms:created>
  <dcterms:modified xsi:type="dcterms:W3CDTF">2022-07-24T22:30:57Z</dcterms:modified>
</cp:coreProperties>
</file>