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5" r:id="rId9"/>
    <p:sldId id="267"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117543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53621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8492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406809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223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2951122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3813114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346030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1410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C83B0-3E53-46E8-A14E-FD0B7A1AFA2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386610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C83B0-3E53-46E8-A14E-FD0B7A1AFA2E}"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298435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C83B0-3E53-46E8-A14E-FD0B7A1AFA2E}"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6286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C83B0-3E53-46E8-A14E-FD0B7A1AFA2E}"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214871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C83B0-3E53-46E8-A14E-FD0B7A1AFA2E}"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354430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C83B0-3E53-46E8-A14E-FD0B7A1AFA2E}"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72561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4C83B0-3E53-46E8-A14E-FD0B7A1AFA2E}"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B1290-6CB6-48D9-86F0-F6425DB3D375}" type="slidenum">
              <a:rPr lang="en-IN" smtClean="0"/>
              <a:t>‹#›</a:t>
            </a:fld>
            <a:endParaRPr lang="en-IN"/>
          </a:p>
        </p:txBody>
      </p:sp>
    </p:spTree>
    <p:extLst>
      <p:ext uri="{BB962C8B-B14F-4D97-AF65-F5344CB8AC3E}">
        <p14:creationId xmlns:p14="http://schemas.microsoft.com/office/powerpoint/2010/main" val="72136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4C83B0-3E53-46E8-A14E-FD0B7A1AFA2E}" type="datetimeFigureOut">
              <a:rPr lang="en-IN" smtClean="0"/>
              <a:t>20-04-2023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0B1290-6CB6-48D9-86F0-F6425DB3D375}" type="slidenum">
              <a:rPr lang="en-IN" smtClean="0"/>
              <a:t>‹#›</a:t>
            </a:fld>
            <a:endParaRPr lang="en-IN"/>
          </a:p>
        </p:txBody>
      </p:sp>
    </p:spTree>
    <p:extLst>
      <p:ext uri="{BB962C8B-B14F-4D97-AF65-F5344CB8AC3E}">
        <p14:creationId xmlns:p14="http://schemas.microsoft.com/office/powerpoint/2010/main" val="846354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 Id="rId5" Type="http://schemas.openxmlformats.org/officeDocument/2006/relationships/hyperlink" Target="TravelAppWorkshopFiles%20(23).zip%20-%20ZIP%20archive,%20unpacked%20size%2079,361%20bytes" TargetMode="Externa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r9EX3lGde5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9.xml"/><Relationship Id="rId5" Type="http://schemas.openxmlformats.org/officeDocument/2006/relationships/hyperlink" Target="https://www.google.com/search?q=htttps%3A%2F%2Flogin.salesforce.com&amp;oq=htttps%3A%2F%2Flogin.salesforce.com&amp;aqs=chrome..69i57j69i58.3612j0j15&amp;sourceid=chrome&amp;ie=UTF-8" TargetMode="Externa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hyperlink" Target="t.https://developer.salesforce.com/files/TravelAppWorkshopFiles.zip" TargetMode="External"/><Relationship Id="rId2" Type="http://schemas.openxmlformats.org/officeDocument/2006/relationships/hyperlink" Target="https://www.youtube.com/watch?v=GR61sx2Kdis" TargetMode="Externa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5C6564-B347-8B53-D05C-331095EC2179}"/>
              </a:ext>
            </a:extLst>
          </p:cNvPr>
          <p:cNvSpPr txBox="1"/>
          <p:nvPr/>
        </p:nvSpPr>
        <p:spPr>
          <a:xfrm>
            <a:off x="834189" y="1137446"/>
            <a:ext cx="8882418" cy="1569660"/>
          </a:xfrm>
          <a:prstGeom prst="rect">
            <a:avLst/>
          </a:prstGeom>
          <a:noFill/>
        </p:spPr>
        <p:txBody>
          <a:bodyPr wrap="square" rtlCol="0">
            <a:spAutoFit/>
          </a:bodyPr>
          <a:lstStyle/>
          <a:p>
            <a:pPr algn="ctr"/>
            <a:r>
              <a:rPr lang="en-US" sz="3200" b="1" i="0" dirty="0">
                <a:solidFill>
                  <a:srgbClr val="35475C"/>
                </a:solidFill>
                <a:effectLst>
                  <a:outerShdw blurRad="38100" dist="38100" dir="2700000" algn="tl">
                    <a:srgbClr val="000000">
                      <a:alpha val="43137"/>
                    </a:srgbClr>
                  </a:outerShdw>
                </a:effectLst>
                <a:latin typeface="Open Sans" panose="020B0606030504020204" pitchFamily="34" charset="0"/>
              </a:rPr>
              <a:t>Build An Employee Travel Approval Application For Corporates</a:t>
            </a:r>
          </a:p>
          <a:p>
            <a:pPr algn="ctr"/>
            <a:endParaRPr lang="en-IN" sz="32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F0471DA0-2C15-08EC-34C5-93D165AB3932}"/>
              </a:ext>
            </a:extLst>
          </p:cNvPr>
          <p:cNvSpPr txBox="1"/>
          <p:nvPr/>
        </p:nvSpPr>
        <p:spPr>
          <a:xfrm>
            <a:off x="977609" y="2707106"/>
            <a:ext cx="3316407" cy="369332"/>
          </a:xfrm>
          <a:prstGeom prst="rect">
            <a:avLst/>
          </a:prstGeom>
          <a:noFill/>
        </p:spPr>
        <p:txBody>
          <a:bodyPr wrap="square" rtlCol="0">
            <a:spAutoFit/>
          </a:bodyPr>
          <a:lstStyle/>
          <a:p>
            <a:pPr algn="ctr"/>
            <a:r>
              <a:rPr lang="en-US" dirty="0"/>
              <a:t> </a:t>
            </a:r>
            <a:endParaRPr lang="en-IN" dirty="0"/>
          </a:p>
        </p:txBody>
      </p:sp>
      <p:sp>
        <p:nvSpPr>
          <p:cNvPr id="9" name="TextBox 8">
            <a:extLst>
              <a:ext uri="{FF2B5EF4-FFF2-40B4-BE49-F238E27FC236}">
                <a16:creationId xmlns:a16="http://schemas.microsoft.com/office/drawing/2014/main" id="{AF5CF2EB-96E1-849C-5638-256C7D405CBD}"/>
              </a:ext>
            </a:extLst>
          </p:cNvPr>
          <p:cNvSpPr txBox="1"/>
          <p:nvPr/>
        </p:nvSpPr>
        <p:spPr>
          <a:xfrm>
            <a:off x="3876501" y="3016030"/>
            <a:ext cx="3316407" cy="2585323"/>
          </a:xfrm>
          <a:prstGeom prst="rect">
            <a:avLst/>
          </a:prstGeom>
          <a:noFill/>
        </p:spPr>
        <p:txBody>
          <a:bodyPr wrap="square" rtlCol="0">
            <a:spAutoFit/>
          </a:bodyPr>
          <a:lstStyle/>
          <a:p>
            <a:r>
              <a:rPr lang="en-IN" dirty="0"/>
              <a:t>Team ID : NM2023TMID04313</a:t>
            </a:r>
          </a:p>
          <a:p>
            <a:endParaRPr lang="en-IN" dirty="0"/>
          </a:p>
          <a:p>
            <a:r>
              <a:rPr lang="en-IN" dirty="0"/>
              <a:t>Team Leader : POOJA P</a:t>
            </a:r>
          </a:p>
          <a:p>
            <a:endParaRPr lang="en-IN" dirty="0"/>
          </a:p>
          <a:p>
            <a:r>
              <a:rPr lang="en-IN" dirty="0"/>
              <a:t>Team member : MONISHA S</a:t>
            </a:r>
          </a:p>
          <a:p>
            <a:endParaRPr lang="en-IN" dirty="0"/>
          </a:p>
          <a:p>
            <a:r>
              <a:rPr lang="en-IN" dirty="0"/>
              <a:t>Team member : SWETHA R</a:t>
            </a:r>
          </a:p>
          <a:p>
            <a:endParaRPr lang="en-IN" dirty="0"/>
          </a:p>
          <a:p>
            <a:r>
              <a:rPr lang="en-IN" dirty="0"/>
              <a:t>Team member : VAISHNAVI M</a:t>
            </a:r>
          </a:p>
        </p:txBody>
      </p:sp>
      <p:sp>
        <p:nvSpPr>
          <p:cNvPr id="5" name="TextBox 4">
            <a:extLst>
              <a:ext uri="{FF2B5EF4-FFF2-40B4-BE49-F238E27FC236}">
                <a16:creationId xmlns:a16="http://schemas.microsoft.com/office/drawing/2014/main" id="{9C153D62-BB27-BE4A-151D-4C62FFA279A6}"/>
              </a:ext>
            </a:extLst>
          </p:cNvPr>
          <p:cNvSpPr txBox="1"/>
          <p:nvPr/>
        </p:nvSpPr>
        <p:spPr>
          <a:xfrm>
            <a:off x="4294016" y="2470417"/>
            <a:ext cx="3220872" cy="369332"/>
          </a:xfrm>
          <a:prstGeom prst="rect">
            <a:avLst/>
          </a:prstGeom>
          <a:noFill/>
        </p:spPr>
        <p:txBody>
          <a:bodyPr wrap="square" rtlCol="0">
            <a:spAutoFit/>
          </a:bodyPr>
          <a:lstStyle/>
          <a:p>
            <a:r>
              <a:rPr lang="en-US" dirty="0"/>
              <a:t>Physics department</a:t>
            </a:r>
            <a:endParaRPr lang="en-IN" dirty="0"/>
          </a:p>
        </p:txBody>
      </p:sp>
      <p:sp>
        <p:nvSpPr>
          <p:cNvPr id="6" name="TextBox 5">
            <a:extLst>
              <a:ext uri="{FF2B5EF4-FFF2-40B4-BE49-F238E27FC236}">
                <a16:creationId xmlns:a16="http://schemas.microsoft.com/office/drawing/2014/main" id="{6DBC3650-9A93-AC4C-B8E3-41C1CEF4BCDA}"/>
              </a:ext>
            </a:extLst>
          </p:cNvPr>
          <p:cNvSpPr txBox="1"/>
          <p:nvPr/>
        </p:nvSpPr>
        <p:spPr>
          <a:xfrm>
            <a:off x="4062783" y="2161493"/>
            <a:ext cx="4066434" cy="369332"/>
          </a:xfrm>
          <a:prstGeom prst="rect">
            <a:avLst/>
          </a:prstGeom>
          <a:noFill/>
        </p:spPr>
        <p:txBody>
          <a:bodyPr wrap="square" rtlCol="0">
            <a:spAutoFit/>
          </a:bodyPr>
          <a:lstStyle/>
          <a:p>
            <a:r>
              <a:rPr lang="en-IN" b="1" i="0" dirty="0">
                <a:solidFill>
                  <a:schemeClr val="tx1">
                    <a:lumMod val="95000"/>
                    <a:lumOff val="5000"/>
                  </a:schemeClr>
                </a:solidFill>
                <a:effectLst/>
                <a:latin typeface="Google Sans"/>
              </a:rPr>
              <a:t>Bharathi Women's College</a:t>
            </a:r>
            <a:endParaRPr lang="en-IN" b="1" dirty="0">
              <a:solidFill>
                <a:schemeClr val="tx1">
                  <a:lumMod val="95000"/>
                  <a:lumOff val="5000"/>
                </a:schemeClr>
              </a:solidFill>
            </a:endParaRPr>
          </a:p>
        </p:txBody>
      </p:sp>
    </p:spTree>
    <p:extLst>
      <p:ext uri="{BB962C8B-B14F-4D97-AF65-F5344CB8AC3E}">
        <p14:creationId xmlns:p14="http://schemas.microsoft.com/office/powerpoint/2010/main" val="3599776588"/>
      </p:ext>
    </p:extLst>
  </p:cSld>
  <p:clrMapOvr>
    <a:masterClrMapping/>
  </p:clrMapOvr>
  <mc:AlternateContent xmlns:mc="http://schemas.openxmlformats.org/markup-compatibility/2006" xmlns:p14="http://schemas.microsoft.com/office/powerpoint/2010/main">
    <mc:Choice Requires="p14">
      <p:transition spd="slow" p14:dur="3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32460-B3EE-9213-1775-CBC8BCC9EA4E}"/>
              </a:ext>
            </a:extLst>
          </p:cNvPr>
          <p:cNvSpPr txBox="1"/>
          <p:nvPr/>
        </p:nvSpPr>
        <p:spPr>
          <a:xfrm>
            <a:off x="464023" y="204716"/>
            <a:ext cx="3616657" cy="369332"/>
          </a:xfrm>
          <a:prstGeom prst="rect">
            <a:avLst/>
          </a:prstGeom>
          <a:noFill/>
        </p:spPr>
        <p:txBody>
          <a:bodyPr wrap="square" rtlCol="0">
            <a:spAutoFit/>
          </a:bodyPr>
          <a:lstStyle/>
          <a:p>
            <a:r>
              <a:rPr lang="en-US" dirty="0">
                <a:solidFill>
                  <a:schemeClr val="accent5">
                    <a:lumMod val="75000"/>
                  </a:schemeClr>
                </a:solidFill>
              </a:rPr>
              <a:t>Milestone 4-What is a Tab?</a:t>
            </a:r>
            <a:endParaRPr lang="en-IN" dirty="0">
              <a:solidFill>
                <a:schemeClr val="accent5">
                  <a:lumMod val="75000"/>
                </a:schemeClr>
              </a:solidFill>
            </a:endParaRPr>
          </a:p>
        </p:txBody>
      </p:sp>
      <p:sp>
        <p:nvSpPr>
          <p:cNvPr id="4" name="TextBox 3">
            <a:extLst>
              <a:ext uri="{FF2B5EF4-FFF2-40B4-BE49-F238E27FC236}">
                <a16:creationId xmlns:a16="http://schemas.microsoft.com/office/drawing/2014/main" id="{3205BC28-B7D2-5ECB-6F41-3D0C94A2C1E9}"/>
              </a:ext>
            </a:extLst>
          </p:cNvPr>
          <p:cNvSpPr txBox="1"/>
          <p:nvPr/>
        </p:nvSpPr>
        <p:spPr>
          <a:xfrm>
            <a:off x="457199" y="574048"/>
            <a:ext cx="1815152" cy="369332"/>
          </a:xfrm>
          <a:prstGeom prst="rect">
            <a:avLst/>
          </a:prstGeom>
          <a:noFill/>
        </p:spPr>
        <p:txBody>
          <a:bodyPr wrap="square" rtlCol="0">
            <a:spAutoFit/>
          </a:bodyPr>
          <a:lstStyle/>
          <a:p>
            <a:r>
              <a:rPr lang="en-IN" dirty="0">
                <a:solidFill>
                  <a:srgbClr val="7030A0"/>
                </a:solidFill>
              </a:rPr>
              <a:t>Activity-1:</a:t>
            </a:r>
          </a:p>
        </p:txBody>
      </p:sp>
      <p:sp>
        <p:nvSpPr>
          <p:cNvPr id="6" name="TextBox 5">
            <a:extLst>
              <a:ext uri="{FF2B5EF4-FFF2-40B4-BE49-F238E27FC236}">
                <a16:creationId xmlns:a16="http://schemas.microsoft.com/office/drawing/2014/main" id="{712FB358-771F-1522-9A1A-1340F9DC1AAB}"/>
              </a:ext>
            </a:extLst>
          </p:cNvPr>
          <p:cNvSpPr txBox="1"/>
          <p:nvPr/>
        </p:nvSpPr>
        <p:spPr>
          <a:xfrm>
            <a:off x="403096" y="960440"/>
            <a:ext cx="4182552" cy="1200329"/>
          </a:xfrm>
          <a:prstGeom prst="rect">
            <a:avLst/>
          </a:prstGeom>
          <a:noFill/>
        </p:spPr>
        <p:txBody>
          <a:bodyPr wrap="square" rtlCol="0">
            <a:spAutoFit/>
          </a:bodyPr>
          <a:lstStyle/>
          <a:p>
            <a:r>
              <a:rPr lang="en-US" dirty="0">
                <a:solidFill>
                  <a:schemeClr val="accent5">
                    <a:lumMod val="75000"/>
                  </a:schemeClr>
                </a:solidFill>
              </a:rPr>
              <a:t>Now create a custom tab</a:t>
            </a:r>
            <a:endParaRPr lang="en-US" dirty="0"/>
          </a:p>
          <a:p>
            <a:r>
              <a:rPr lang="en-US" dirty="0"/>
              <a:t>Click the Home tab, enter Tabs in Quick Find and select Tabs.</a:t>
            </a:r>
          </a:p>
          <a:p>
            <a:r>
              <a:rPr lang="en-US" dirty="0"/>
              <a:t>Under Custom Object Tabs, click New. </a:t>
            </a:r>
            <a:endParaRPr lang="en-IN" dirty="0"/>
          </a:p>
        </p:txBody>
      </p:sp>
      <p:sp>
        <p:nvSpPr>
          <p:cNvPr id="8" name="TextBox 7">
            <a:extLst>
              <a:ext uri="{FF2B5EF4-FFF2-40B4-BE49-F238E27FC236}">
                <a16:creationId xmlns:a16="http://schemas.microsoft.com/office/drawing/2014/main" id="{02BEFDCE-47E6-3078-BC0F-9ACBA4DD4CD0}"/>
              </a:ext>
            </a:extLst>
          </p:cNvPr>
          <p:cNvSpPr txBox="1"/>
          <p:nvPr/>
        </p:nvSpPr>
        <p:spPr>
          <a:xfrm>
            <a:off x="403096" y="2177829"/>
            <a:ext cx="4421875" cy="1200329"/>
          </a:xfrm>
          <a:prstGeom prst="rect">
            <a:avLst/>
          </a:prstGeom>
          <a:noFill/>
        </p:spPr>
        <p:txBody>
          <a:bodyPr wrap="square" rtlCol="0">
            <a:spAutoFit/>
          </a:bodyPr>
          <a:lstStyle/>
          <a:p>
            <a:pPr marL="342900" indent="-342900">
              <a:buAutoNum type="arabicPeriod"/>
            </a:pPr>
            <a:r>
              <a:rPr lang="en-US" dirty="0"/>
              <a:t>For Object, select Event.</a:t>
            </a:r>
          </a:p>
          <a:p>
            <a:r>
              <a:rPr lang="en-US" dirty="0"/>
              <a:t>2. For Tab Style, select any icon.</a:t>
            </a:r>
          </a:p>
          <a:p>
            <a:r>
              <a:rPr lang="en-US" dirty="0"/>
              <a:t>3. Leave all defaults as it is,  Click Next, Next, and Save</a:t>
            </a:r>
            <a:endParaRPr lang="en-IN" dirty="0"/>
          </a:p>
        </p:txBody>
      </p:sp>
      <p:pic>
        <p:nvPicPr>
          <p:cNvPr id="10" name="Picture 9">
            <a:extLst>
              <a:ext uri="{FF2B5EF4-FFF2-40B4-BE49-F238E27FC236}">
                <a16:creationId xmlns:a16="http://schemas.microsoft.com/office/drawing/2014/main" id="{D968738D-ECA7-82D2-B513-7C425A969F84}"/>
              </a:ext>
            </a:extLst>
          </p:cNvPr>
          <p:cNvPicPr>
            <a:picLocks noChangeAspect="1"/>
          </p:cNvPicPr>
          <p:nvPr/>
        </p:nvPicPr>
        <p:blipFill>
          <a:blip r:embed="rId2"/>
          <a:stretch>
            <a:fillRect/>
          </a:stretch>
        </p:blipFill>
        <p:spPr>
          <a:xfrm>
            <a:off x="5028475" y="943380"/>
            <a:ext cx="3951752" cy="1803170"/>
          </a:xfrm>
          <a:prstGeom prst="rect">
            <a:avLst/>
          </a:prstGeom>
        </p:spPr>
      </p:pic>
      <p:pic>
        <p:nvPicPr>
          <p:cNvPr id="11" name="Picture 10">
            <a:extLst>
              <a:ext uri="{FF2B5EF4-FFF2-40B4-BE49-F238E27FC236}">
                <a16:creationId xmlns:a16="http://schemas.microsoft.com/office/drawing/2014/main" id="{4F8CB732-2FFC-C96F-2072-3EF7AD9319C8}"/>
              </a:ext>
            </a:extLst>
          </p:cNvPr>
          <p:cNvPicPr>
            <a:picLocks noChangeAspect="1"/>
          </p:cNvPicPr>
          <p:nvPr/>
        </p:nvPicPr>
        <p:blipFill>
          <a:blip r:embed="rId3"/>
          <a:stretch>
            <a:fillRect/>
          </a:stretch>
        </p:blipFill>
        <p:spPr>
          <a:xfrm>
            <a:off x="4797676" y="3479843"/>
            <a:ext cx="4182551" cy="1915054"/>
          </a:xfrm>
          <a:prstGeom prst="rect">
            <a:avLst/>
          </a:prstGeom>
        </p:spPr>
      </p:pic>
      <p:sp>
        <p:nvSpPr>
          <p:cNvPr id="12" name="TextBox 11">
            <a:extLst>
              <a:ext uri="{FF2B5EF4-FFF2-40B4-BE49-F238E27FC236}">
                <a16:creationId xmlns:a16="http://schemas.microsoft.com/office/drawing/2014/main" id="{915D54E7-DF77-52E9-0594-AC4BE0D319A7}"/>
              </a:ext>
            </a:extLst>
          </p:cNvPr>
          <p:cNvSpPr txBox="1"/>
          <p:nvPr/>
        </p:nvSpPr>
        <p:spPr>
          <a:xfrm>
            <a:off x="498143" y="6099286"/>
            <a:ext cx="8175009" cy="369332"/>
          </a:xfrm>
          <a:prstGeom prst="rect">
            <a:avLst/>
          </a:prstGeom>
          <a:noFill/>
        </p:spPr>
        <p:txBody>
          <a:bodyPr wrap="square" rtlCol="0">
            <a:spAutoFit/>
          </a:bodyPr>
          <a:lstStyle/>
          <a:p>
            <a:r>
              <a:rPr lang="en-US" dirty="0"/>
              <a:t>In the same way create other objects such as Attendees, Speaker and Vendor.</a:t>
            </a:r>
            <a:endParaRPr lang="en-IN" dirty="0"/>
          </a:p>
        </p:txBody>
      </p:sp>
    </p:spTree>
    <p:extLst>
      <p:ext uri="{BB962C8B-B14F-4D97-AF65-F5344CB8AC3E}">
        <p14:creationId xmlns:p14="http://schemas.microsoft.com/office/powerpoint/2010/main" val="3403278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A32F8-0FC6-B6B6-74AD-87A17FF1627D}"/>
              </a:ext>
            </a:extLst>
          </p:cNvPr>
          <p:cNvSpPr txBox="1"/>
          <p:nvPr/>
        </p:nvSpPr>
        <p:spPr>
          <a:xfrm>
            <a:off x="450376" y="259307"/>
            <a:ext cx="6127845" cy="369332"/>
          </a:xfrm>
          <a:prstGeom prst="rect">
            <a:avLst/>
          </a:prstGeom>
          <a:noFill/>
        </p:spPr>
        <p:txBody>
          <a:bodyPr wrap="square" rtlCol="0">
            <a:spAutoFit/>
          </a:bodyPr>
          <a:lstStyle/>
          <a:p>
            <a:r>
              <a:rPr lang="en-US" dirty="0">
                <a:solidFill>
                  <a:schemeClr val="accent5">
                    <a:lumMod val="75000"/>
                  </a:schemeClr>
                </a:solidFill>
              </a:rPr>
              <a:t>Milestone 4 Create- Fields&amp; Relationships :</a:t>
            </a:r>
            <a:endParaRPr lang="en-IN" dirty="0">
              <a:solidFill>
                <a:schemeClr val="accent5">
                  <a:lumMod val="75000"/>
                </a:schemeClr>
              </a:solidFill>
            </a:endParaRPr>
          </a:p>
        </p:txBody>
      </p:sp>
      <p:sp>
        <p:nvSpPr>
          <p:cNvPr id="4" name="TextBox 3">
            <a:extLst>
              <a:ext uri="{FF2B5EF4-FFF2-40B4-BE49-F238E27FC236}">
                <a16:creationId xmlns:a16="http://schemas.microsoft.com/office/drawing/2014/main" id="{B99DF9FA-7E6B-4851-AD98-74AA3C588467}"/>
              </a:ext>
            </a:extLst>
          </p:cNvPr>
          <p:cNvSpPr txBox="1"/>
          <p:nvPr/>
        </p:nvSpPr>
        <p:spPr>
          <a:xfrm>
            <a:off x="443066" y="628639"/>
            <a:ext cx="4476466" cy="923330"/>
          </a:xfrm>
          <a:prstGeom prst="rect">
            <a:avLst/>
          </a:prstGeom>
          <a:noFill/>
        </p:spPr>
        <p:txBody>
          <a:bodyPr wrap="square" rtlCol="0">
            <a:spAutoFit/>
          </a:bodyPr>
          <a:lstStyle/>
          <a:p>
            <a:r>
              <a:rPr lang="en-US" dirty="0">
                <a:solidFill>
                  <a:srgbClr val="7030A0"/>
                </a:solidFill>
              </a:rPr>
              <a:t>Activity-1: </a:t>
            </a:r>
          </a:p>
          <a:p>
            <a:r>
              <a:rPr lang="en-US" dirty="0"/>
              <a:t>1. Click Fields &amp; Relationships, and click New.</a:t>
            </a:r>
            <a:endParaRPr lang="en-IN" dirty="0"/>
          </a:p>
        </p:txBody>
      </p:sp>
      <p:sp>
        <p:nvSpPr>
          <p:cNvPr id="6" name="TextBox 5">
            <a:extLst>
              <a:ext uri="{FF2B5EF4-FFF2-40B4-BE49-F238E27FC236}">
                <a16:creationId xmlns:a16="http://schemas.microsoft.com/office/drawing/2014/main" id="{E93C24AD-1CB9-B0FA-9040-415B4BE15758}"/>
              </a:ext>
            </a:extLst>
          </p:cNvPr>
          <p:cNvSpPr txBox="1"/>
          <p:nvPr/>
        </p:nvSpPr>
        <p:spPr>
          <a:xfrm>
            <a:off x="443066" y="1448010"/>
            <a:ext cx="3739487" cy="646331"/>
          </a:xfrm>
          <a:prstGeom prst="rect">
            <a:avLst/>
          </a:prstGeom>
          <a:noFill/>
        </p:spPr>
        <p:txBody>
          <a:bodyPr wrap="square" rtlCol="0">
            <a:spAutoFit/>
          </a:bodyPr>
          <a:lstStyle/>
          <a:p>
            <a:r>
              <a:rPr lang="en-US" dirty="0"/>
              <a:t>2. For data type, select Currency. 3. Enter these details</a:t>
            </a:r>
            <a:endParaRPr lang="en-IN" dirty="0"/>
          </a:p>
        </p:txBody>
      </p:sp>
      <p:sp>
        <p:nvSpPr>
          <p:cNvPr id="8" name="TextBox 7">
            <a:extLst>
              <a:ext uri="{FF2B5EF4-FFF2-40B4-BE49-F238E27FC236}">
                <a16:creationId xmlns:a16="http://schemas.microsoft.com/office/drawing/2014/main" id="{D7E13ED0-DC68-5693-D7F9-49EC9238E7FD}"/>
              </a:ext>
            </a:extLst>
          </p:cNvPr>
          <p:cNvSpPr txBox="1"/>
          <p:nvPr/>
        </p:nvSpPr>
        <p:spPr>
          <a:xfrm>
            <a:off x="825203" y="2094341"/>
            <a:ext cx="37121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For Field Label, enter Amount</a:t>
            </a:r>
          </a:p>
          <a:p>
            <a:pPr marL="285750" indent="-285750">
              <a:buFont typeface="Arial" panose="020B0604020202020204" pitchFamily="34" charset="0"/>
              <a:buChar char="•"/>
            </a:pPr>
            <a:r>
              <a:rPr lang="en-US" dirty="0"/>
              <a:t>For Length, enter 16 </a:t>
            </a:r>
          </a:p>
          <a:p>
            <a:pPr marL="285750" indent="-285750">
              <a:buFont typeface="Arial" panose="020B0604020202020204" pitchFamily="34" charset="0"/>
              <a:buChar char="•"/>
            </a:pPr>
            <a:r>
              <a:rPr lang="en-US" dirty="0"/>
              <a:t>For Decimal places, enter 2</a:t>
            </a:r>
          </a:p>
          <a:p>
            <a:pPr marL="285750" indent="-285750">
              <a:buFont typeface="Arial" panose="020B0604020202020204" pitchFamily="34" charset="0"/>
              <a:buChar char="•"/>
            </a:pPr>
            <a:r>
              <a:rPr lang="en-US" dirty="0"/>
              <a:t>Select Required</a:t>
            </a:r>
            <a:endParaRPr lang="en-IN" dirty="0"/>
          </a:p>
        </p:txBody>
      </p:sp>
      <p:sp>
        <p:nvSpPr>
          <p:cNvPr id="10" name="TextBox 9">
            <a:extLst>
              <a:ext uri="{FF2B5EF4-FFF2-40B4-BE49-F238E27FC236}">
                <a16:creationId xmlns:a16="http://schemas.microsoft.com/office/drawing/2014/main" id="{D9900855-5EBB-AB9B-482F-EED17CE25BAF}"/>
              </a:ext>
            </a:extLst>
          </p:cNvPr>
          <p:cNvSpPr txBox="1"/>
          <p:nvPr/>
        </p:nvSpPr>
        <p:spPr>
          <a:xfrm>
            <a:off x="450376" y="3294670"/>
            <a:ext cx="4087018" cy="369332"/>
          </a:xfrm>
          <a:prstGeom prst="rect">
            <a:avLst/>
          </a:prstGeom>
          <a:noFill/>
        </p:spPr>
        <p:txBody>
          <a:bodyPr wrap="square" rtlCol="0">
            <a:spAutoFit/>
          </a:bodyPr>
          <a:lstStyle/>
          <a:p>
            <a:r>
              <a:rPr lang="en-US" dirty="0"/>
              <a:t>4. Click Next, Next, then Save &amp; New. </a:t>
            </a:r>
            <a:endParaRPr lang="en-IN" dirty="0"/>
          </a:p>
        </p:txBody>
      </p:sp>
      <p:pic>
        <p:nvPicPr>
          <p:cNvPr id="12" name="Picture 11">
            <a:extLst>
              <a:ext uri="{FF2B5EF4-FFF2-40B4-BE49-F238E27FC236}">
                <a16:creationId xmlns:a16="http://schemas.microsoft.com/office/drawing/2014/main" id="{FA1110D7-E47C-F5F2-64E2-3519758EDAE2}"/>
              </a:ext>
            </a:extLst>
          </p:cNvPr>
          <p:cNvPicPr>
            <a:picLocks noChangeAspect="1"/>
          </p:cNvPicPr>
          <p:nvPr/>
        </p:nvPicPr>
        <p:blipFill>
          <a:blip r:embed="rId2"/>
          <a:stretch>
            <a:fillRect/>
          </a:stretch>
        </p:blipFill>
        <p:spPr>
          <a:xfrm>
            <a:off x="450376" y="3957952"/>
            <a:ext cx="4087018" cy="1812757"/>
          </a:xfrm>
          <a:prstGeom prst="rect">
            <a:avLst/>
          </a:prstGeom>
        </p:spPr>
      </p:pic>
      <p:sp>
        <p:nvSpPr>
          <p:cNvPr id="13" name="TextBox 12">
            <a:extLst>
              <a:ext uri="{FF2B5EF4-FFF2-40B4-BE49-F238E27FC236}">
                <a16:creationId xmlns:a16="http://schemas.microsoft.com/office/drawing/2014/main" id="{57F56B85-C9C1-4FBF-EBC4-F4F6E1887E67}"/>
              </a:ext>
            </a:extLst>
          </p:cNvPr>
          <p:cNvSpPr txBox="1"/>
          <p:nvPr/>
        </p:nvSpPr>
        <p:spPr>
          <a:xfrm>
            <a:off x="5416375" y="628639"/>
            <a:ext cx="3712190" cy="646331"/>
          </a:xfrm>
          <a:prstGeom prst="rect">
            <a:avLst/>
          </a:prstGeom>
          <a:noFill/>
        </p:spPr>
        <p:txBody>
          <a:bodyPr wrap="square" rtlCol="0">
            <a:spAutoFit/>
          </a:bodyPr>
          <a:lstStyle/>
          <a:p>
            <a:r>
              <a:rPr lang="en-US" dirty="0">
                <a:solidFill>
                  <a:srgbClr val="7030A0"/>
                </a:solidFill>
              </a:rPr>
              <a:t>Activit-2: </a:t>
            </a:r>
          </a:p>
          <a:p>
            <a:r>
              <a:rPr lang="en-US" dirty="0">
                <a:solidFill>
                  <a:schemeClr val="accent5">
                    <a:lumMod val="75000"/>
                  </a:schemeClr>
                </a:solidFill>
              </a:rPr>
              <a:t>Create the Expense Type field.</a:t>
            </a:r>
            <a:endParaRPr lang="en-IN" dirty="0">
              <a:solidFill>
                <a:schemeClr val="accent5">
                  <a:lumMod val="75000"/>
                </a:schemeClr>
              </a:solidFill>
            </a:endParaRPr>
          </a:p>
        </p:txBody>
      </p:sp>
      <p:sp>
        <p:nvSpPr>
          <p:cNvPr id="17" name="TextBox 16">
            <a:extLst>
              <a:ext uri="{FF2B5EF4-FFF2-40B4-BE49-F238E27FC236}">
                <a16:creationId xmlns:a16="http://schemas.microsoft.com/office/drawing/2014/main" id="{6A48AD31-5C26-F7A8-D6A4-B65D6BB7AC2A}"/>
              </a:ext>
            </a:extLst>
          </p:cNvPr>
          <p:cNvSpPr txBox="1"/>
          <p:nvPr/>
        </p:nvSpPr>
        <p:spPr>
          <a:xfrm>
            <a:off x="5389079" y="3382795"/>
            <a:ext cx="3712191" cy="646331"/>
          </a:xfrm>
          <a:prstGeom prst="rect">
            <a:avLst/>
          </a:prstGeom>
          <a:noFill/>
        </p:spPr>
        <p:txBody>
          <a:bodyPr wrap="square" rtlCol="0">
            <a:spAutoFit/>
          </a:bodyPr>
          <a:lstStyle/>
          <a:p>
            <a:r>
              <a:rPr lang="en-US" dirty="0">
                <a:solidFill>
                  <a:srgbClr val="7030A0"/>
                </a:solidFill>
              </a:rPr>
              <a:t>Activit-3: </a:t>
            </a:r>
          </a:p>
          <a:p>
            <a:r>
              <a:rPr lang="en-US" dirty="0"/>
              <a:t>Cr</a:t>
            </a:r>
            <a:r>
              <a:rPr lang="en-US" dirty="0">
                <a:solidFill>
                  <a:schemeClr val="accent5">
                    <a:lumMod val="75000"/>
                  </a:schemeClr>
                </a:solidFill>
              </a:rPr>
              <a:t>eate the Travel Approval field.</a:t>
            </a:r>
            <a:endParaRPr lang="en-IN" dirty="0">
              <a:solidFill>
                <a:schemeClr val="accent5">
                  <a:lumMod val="75000"/>
                </a:schemeClr>
              </a:solidFill>
            </a:endParaRPr>
          </a:p>
        </p:txBody>
      </p:sp>
      <p:sp>
        <p:nvSpPr>
          <p:cNvPr id="18" name="TextBox 17">
            <a:extLst>
              <a:ext uri="{FF2B5EF4-FFF2-40B4-BE49-F238E27FC236}">
                <a16:creationId xmlns:a16="http://schemas.microsoft.com/office/drawing/2014/main" id="{9BBD54A5-C357-58AA-556C-A48D4B12F713}"/>
              </a:ext>
            </a:extLst>
          </p:cNvPr>
          <p:cNvSpPr txBox="1"/>
          <p:nvPr/>
        </p:nvSpPr>
        <p:spPr>
          <a:xfrm>
            <a:off x="5487133" y="1313220"/>
            <a:ext cx="4052652" cy="2031325"/>
          </a:xfrm>
          <a:prstGeom prst="rect">
            <a:avLst/>
          </a:prstGeom>
          <a:noFill/>
        </p:spPr>
        <p:txBody>
          <a:bodyPr wrap="square" rtlCol="0">
            <a:spAutoFit/>
          </a:bodyPr>
          <a:lstStyle/>
          <a:p>
            <a:r>
              <a:rPr lang="en-US" dirty="0"/>
              <a:t>• Select Picklist as the data type. </a:t>
            </a:r>
          </a:p>
          <a:p>
            <a:r>
              <a:rPr lang="en-US" dirty="0"/>
              <a:t>• Select Enter values, with each value separated by a new line. </a:t>
            </a:r>
          </a:p>
          <a:p>
            <a:r>
              <a:rPr lang="en-US" dirty="0"/>
              <a:t>• Add these values:(Airfare, Hotel, Rental Cars, Meals , Others) </a:t>
            </a:r>
          </a:p>
          <a:p>
            <a:r>
              <a:rPr lang="en-US" dirty="0"/>
              <a:t>• Select Required. </a:t>
            </a:r>
          </a:p>
          <a:p>
            <a:r>
              <a:rPr lang="en-US" dirty="0"/>
              <a:t>• Click Next, Next, then Save &amp; New.</a:t>
            </a:r>
            <a:endParaRPr lang="en-IN" dirty="0"/>
          </a:p>
        </p:txBody>
      </p:sp>
      <p:sp>
        <p:nvSpPr>
          <p:cNvPr id="20" name="TextBox 19">
            <a:extLst>
              <a:ext uri="{FF2B5EF4-FFF2-40B4-BE49-F238E27FC236}">
                <a16:creationId xmlns:a16="http://schemas.microsoft.com/office/drawing/2014/main" id="{36B5D64C-8105-1B8E-01A3-964999366B52}"/>
              </a:ext>
            </a:extLst>
          </p:cNvPr>
          <p:cNvSpPr txBox="1"/>
          <p:nvPr/>
        </p:nvSpPr>
        <p:spPr>
          <a:xfrm>
            <a:off x="5389079" y="4094773"/>
            <a:ext cx="4314479" cy="1754326"/>
          </a:xfrm>
          <a:prstGeom prst="rect">
            <a:avLst/>
          </a:prstGeom>
          <a:noFill/>
        </p:spPr>
        <p:txBody>
          <a:bodyPr wrap="square" rtlCol="0">
            <a:spAutoFit/>
          </a:bodyPr>
          <a:lstStyle/>
          <a:p>
            <a:r>
              <a:rPr lang="en-US" dirty="0"/>
              <a:t>• Select Master-Detail Relationship data type, click Next. </a:t>
            </a:r>
          </a:p>
          <a:p>
            <a:r>
              <a:rPr lang="en-US" dirty="0"/>
              <a:t>• Select Travel Approval from the Related To menu. </a:t>
            </a:r>
          </a:p>
          <a:p>
            <a:r>
              <a:rPr lang="en-US" dirty="0"/>
              <a:t>• Click Next four times, then click Save.</a:t>
            </a:r>
            <a:endParaRPr lang="en-IN" dirty="0"/>
          </a:p>
        </p:txBody>
      </p:sp>
    </p:spTree>
    <p:extLst>
      <p:ext uri="{BB962C8B-B14F-4D97-AF65-F5344CB8AC3E}">
        <p14:creationId xmlns:p14="http://schemas.microsoft.com/office/powerpoint/2010/main" val="228427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20DEF-3AFA-A6C7-E801-EA55169482FC}"/>
              </a:ext>
            </a:extLst>
          </p:cNvPr>
          <p:cNvSpPr txBox="1"/>
          <p:nvPr/>
        </p:nvSpPr>
        <p:spPr>
          <a:xfrm>
            <a:off x="439489" y="313898"/>
            <a:ext cx="4544705" cy="369332"/>
          </a:xfrm>
          <a:prstGeom prst="rect">
            <a:avLst/>
          </a:prstGeom>
          <a:noFill/>
        </p:spPr>
        <p:txBody>
          <a:bodyPr wrap="square" rtlCol="0">
            <a:spAutoFit/>
          </a:bodyPr>
          <a:lstStyle/>
          <a:p>
            <a:r>
              <a:rPr lang="en-IN" dirty="0">
                <a:solidFill>
                  <a:schemeClr val="accent5">
                    <a:lumMod val="75000"/>
                  </a:schemeClr>
                </a:solidFill>
              </a:rPr>
              <a:t>Milestone 5-Import Departments</a:t>
            </a:r>
          </a:p>
        </p:txBody>
      </p:sp>
      <p:sp>
        <p:nvSpPr>
          <p:cNvPr id="6" name="TextBox 5">
            <a:extLst>
              <a:ext uri="{FF2B5EF4-FFF2-40B4-BE49-F238E27FC236}">
                <a16:creationId xmlns:a16="http://schemas.microsoft.com/office/drawing/2014/main" id="{26F86580-9F64-A997-9FA6-141B1D549A73}"/>
              </a:ext>
            </a:extLst>
          </p:cNvPr>
          <p:cNvSpPr txBox="1"/>
          <p:nvPr/>
        </p:nvSpPr>
        <p:spPr>
          <a:xfrm>
            <a:off x="439489" y="683230"/>
            <a:ext cx="2047164" cy="369332"/>
          </a:xfrm>
          <a:prstGeom prst="rect">
            <a:avLst/>
          </a:prstGeom>
          <a:noFill/>
        </p:spPr>
        <p:txBody>
          <a:bodyPr wrap="square" rtlCol="0">
            <a:spAutoFit/>
          </a:bodyPr>
          <a:lstStyle/>
          <a:p>
            <a:r>
              <a:rPr lang="en-IN" dirty="0"/>
              <a:t>Act</a:t>
            </a:r>
            <a:r>
              <a:rPr lang="en-IN" dirty="0">
                <a:solidFill>
                  <a:srgbClr val="7030A0"/>
                </a:solidFill>
              </a:rPr>
              <a:t>ivity-1:</a:t>
            </a:r>
          </a:p>
        </p:txBody>
      </p:sp>
      <p:pic>
        <p:nvPicPr>
          <p:cNvPr id="9" name="Picture 8">
            <a:extLst>
              <a:ext uri="{FF2B5EF4-FFF2-40B4-BE49-F238E27FC236}">
                <a16:creationId xmlns:a16="http://schemas.microsoft.com/office/drawing/2014/main" id="{A798481B-56F2-1F2F-6B55-4083CEF0B7B9}"/>
              </a:ext>
            </a:extLst>
          </p:cNvPr>
          <p:cNvPicPr>
            <a:picLocks noChangeAspect="1"/>
          </p:cNvPicPr>
          <p:nvPr/>
        </p:nvPicPr>
        <p:blipFill>
          <a:blip r:embed="rId2"/>
          <a:stretch>
            <a:fillRect/>
          </a:stretch>
        </p:blipFill>
        <p:spPr>
          <a:xfrm>
            <a:off x="829320" y="1577375"/>
            <a:ext cx="3362533" cy="1551168"/>
          </a:xfrm>
          <a:prstGeom prst="rect">
            <a:avLst/>
          </a:prstGeom>
        </p:spPr>
      </p:pic>
      <p:pic>
        <p:nvPicPr>
          <p:cNvPr id="11" name="Picture 10">
            <a:extLst>
              <a:ext uri="{FF2B5EF4-FFF2-40B4-BE49-F238E27FC236}">
                <a16:creationId xmlns:a16="http://schemas.microsoft.com/office/drawing/2014/main" id="{0AABC7FE-6DA8-34F0-4AD7-A59F2742581F}"/>
              </a:ext>
            </a:extLst>
          </p:cNvPr>
          <p:cNvPicPr>
            <a:picLocks noChangeAspect="1"/>
          </p:cNvPicPr>
          <p:nvPr/>
        </p:nvPicPr>
        <p:blipFill>
          <a:blip r:embed="rId3"/>
          <a:stretch>
            <a:fillRect/>
          </a:stretch>
        </p:blipFill>
        <p:spPr>
          <a:xfrm>
            <a:off x="5622469" y="1465198"/>
            <a:ext cx="3356625" cy="1551168"/>
          </a:xfrm>
          <a:prstGeom prst="rect">
            <a:avLst/>
          </a:prstGeom>
        </p:spPr>
      </p:pic>
      <p:pic>
        <p:nvPicPr>
          <p:cNvPr id="12" name="Picture 11">
            <a:extLst>
              <a:ext uri="{FF2B5EF4-FFF2-40B4-BE49-F238E27FC236}">
                <a16:creationId xmlns:a16="http://schemas.microsoft.com/office/drawing/2014/main" id="{742B42C9-0C26-F3ED-2819-9E2DF53E36CB}"/>
              </a:ext>
            </a:extLst>
          </p:cNvPr>
          <p:cNvPicPr>
            <a:picLocks noChangeAspect="1"/>
          </p:cNvPicPr>
          <p:nvPr/>
        </p:nvPicPr>
        <p:blipFill>
          <a:blip r:embed="rId4"/>
          <a:stretch>
            <a:fillRect/>
          </a:stretch>
        </p:blipFill>
        <p:spPr>
          <a:xfrm>
            <a:off x="3055309" y="3284648"/>
            <a:ext cx="3491067" cy="1606255"/>
          </a:xfrm>
          <a:prstGeom prst="rect">
            <a:avLst/>
          </a:prstGeom>
        </p:spPr>
      </p:pic>
      <p:sp>
        <p:nvSpPr>
          <p:cNvPr id="15" name="TextBox 14">
            <a:extLst>
              <a:ext uri="{FF2B5EF4-FFF2-40B4-BE49-F238E27FC236}">
                <a16:creationId xmlns:a16="http://schemas.microsoft.com/office/drawing/2014/main" id="{BA1B1B20-E732-FFD7-7B73-D13224F7F121}"/>
              </a:ext>
            </a:extLst>
          </p:cNvPr>
          <p:cNvSpPr txBox="1"/>
          <p:nvPr/>
        </p:nvSpPr>
        <p:spPr>
          <a:xfrm>
            <a:off x="565851" y="4795299"/>
            <a:ext cx="8836686" cy="923330"/>
          </a:xfrm>
          <a:prstGeom prst="rect">
            <a:avLst/>
          </a:prstGeom>
          <a:noFill/>
        </p:spPr>
        <p:txBody>
          <a:bodyPr wrap="square" rtlCol="0">
            <a:spAutoFit/>
          </a:bodyPr>
          <a:lstStyle/>
          <a:p>
            <a:r>
              <a:rPr lang="en-US" dirty="0"/>
              <a:t>This takes you to the bulk import summary window that shows that the process has completed and 16 records have been successfully imported or processed. You’ll also get an email notification confirming the import.</a:t>
            </a:r>
            <a:endParaRPr lang="en-IN" dirty="0"/>
          </a:p>
        </p:txBody>
      </p:sp>
      <p:sp>
        <p:nvSpPr>
          <p:cNvPr id="17" name="TextBox 16">
            <a:extLst>
              <a:ext uri="{FF2B5EF4-FFF2-40B4-BE49-F238E27FC236}">
                <a16:creationId xmlns:a16="http://schemas.microsoft.com/office/drawing/2014/main" id="{A55C6B0C-A587-E657-0C98-4FE4981BB47C}"/>
              </a:ext>
            </a:extLst>
          </p:cNvPr>
          <p:cNvSpPr txBox="1"/>
          <p:nvPr/>
        </p:nvSpPr>
        <p:spPr>
          <a:xfrm>
            <a:off x="439489" y="980278"/>
            <a:ext cx="3752364" cy="369332"/>
          </a:xfrm>
          <a:prstGeom prst="rect">
            <a:avLst/>
          </a:prstGeom>
          <a:noFill/>
        </p:spPr>
        <p:txBody>
          <a:bodyPr wrap="square" rtlCol="0">
            <a:spAutoFit/>
          </a:bodyPr>
          <a:lstStyle/>
          <a:p>
            <a:r>
              <a:rPr lang="en-IN" dirty="0">
                <a:solidFill>
                  <a:srgbClr val="0070C0"/>
                </a:solidFill>
                <a:hlinkClick r:id="rId5" action="ppaction://hlinkfile">
                  <a:extLst>
                    <a:ext uri="{A12FA001-AC4F-418D-AE19-62706E023703}">
                      <ahyp:hlinkClr xmlns:ahyp="http://schemas.microsoft.com/office/drawing/2018/hyperlinkcolor" val="tx"/>
                    </a:ext>
                  </a:extLst>
                </a:hlinkClick>
              </a:rPr>
              <a:t>download csv file just click here.. </a:t>
            </a:r>
            <a:endParaRPr lang="en-IN" dirty="0">
              <a:solidFill>
                <a:srgbClr val="0070C0"/>
              </a:solidFill>
            </a:endParaRPr>
          </a:p>
        </p:txBody>
      </p:sp>
    </p:spTree>
    <p:extLst>
      <p:ext uri="{BB962C8B-B14F-4D97-AF65-F5344CB8AC3E}">
        <p14:creationId xmlns:p14="http://schemas.microsoft.com/office/powerpoint/2010/main" val="3111754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531B75-B831-E1DA-7653-DAE78C901208}"/>
              </a:ext>
            </a:extLst>
          </p:cNvPr>
          <p:cNvSpPr txBox="1"/>
          <p:nvPr/>
        </p:nvSpPr>
        <p:spPr>
          <a:xfrm>
            <a:off x="450377" y="272954"/>
            <a:ext cx="4476466" cy="369332"/>
          </a:xfrm>
          <a:prstGeom prst="rect">
            <a:avLst/>
          </a:prstGeom>
          <a:noFill/>
        </p:spPr>
        <p:txBody>
          <a:bodyPr wrap="square" rtlCol="0">
            <a:spAutoFit/>
          </a:bodyPr>
          <a:lstStyle/>
          <a:p>
            <a:r>
              <a:rPr lang="en-IN" dirty="0">
                <a:solidFill>
                  <a:schemeClr val="accent5">
                    <a:lumMod val="75000"/>
                  </a:schemeClr>
                </a:solidFill>
              </a:rPr>
              <a:t>Milestone 6-Customize User Interface</a:t>
            </a:r>
          </a:p>
        </p:txBody>
      </p:sp>
      <p:sp>
        <p:nvSpPr>
          <p:cNvPr id="5" name="TextBox 4">
            <a:extLst>
              <a:ext uri="{FF2B5EF4-FFF2-40B4-BE49-F238E27FC236}">
                <a16:creationId xmlns:a16="http://schemas.microsoft.com/office/drawing/2014/main" id="{D51B2D69-2483-5032-E5B1-B6668EC79FDC}"/>
              </a:ext>
            </a:extLst>
          </p:cNvPr>
          <p:cNvSpPr txBox="1"/>
          <p:nvPr/>
        </p:nvSpPr>
        <p:spPr>
          <a:xfrm>
            <a:off x="450377" y="642286"/>
            <a:ext cx="4981433" cy="646331"/>
          </a:xfrm>
          <a:prstGeom prst="rect">
            <a:avLst/>
          </a:prstGeom>
          <a:noFill/>
        </p:spPr>
        <p:txBody>
          <a:bodyPr wrap="square" rtlCol="0">
            <a:spAutoFit/>
          </a:bodyPr>
          <a:lstStyle/>
          <a:p>
            <a:r>
              <a:rPr lang="en-US" dirty="0">
                <a:solidFill>
                  <a:srgbClr val="7030A0"/>
                </a:solidFill>
              </a:rPr>
              <a:t>Activity-1: </a:t>
            </a:r>
          </a:p>
          <a:p>
            <a:r>
              <a:rPr lang="en-US" dirty="0">
                <a:solidFill>
                  <a:schemeClr val="accent5">
                    <a:lumMod val="75000"/>
                  </a:schemeClr>
                </a:solidFill>
              </a:rPr>
              <a:t>Create User and Setup Approvals</a:t>
            </a:r>
            <a:endParaRPr lang="en-IN" dirty="0">
              <a:solidFill>
                <a:schemeClr val="accent5">
                  <a:lumMod val="75000"/>
                </a:schemeClr>
              </a:solidFill>
            </a:endParaRPr>
          </a:p>
        </p:txBody>
      </p:sp>
      <p:pic>
        <p:nvPicPr>
          <p:cNvPr id="7" name="Picture 6">
            <a:extLst>
              <a:ext uri="{FF2B5EF4-FFF2-40B4-BE49-F238E27FC236}">
                <a16:creationId xmlns:a16="http://schemas.microsoft.com/office/drawing/2014/main" id="{F4E2057C-25D5-471F-E598-94757BBB3E01}"/>
              </a:ext>
            </a:extLst>
          </p:cNvPr>
          <p:cNvPicPr>
            <a:picLocks noChangeAspect="1"/>
          </p:cNvPicPr>
          <p:nvPr/>
        </p:nvPicPr>
        <p:blipFill>
          <a:blip r:embed="rId2"/>
          <a:stretch>
            <a:fillRect/>
          </a:stretch>
        </p:blipFill>
        <p:spPr>
          <a:xfrm>
            <a:off x="1272733" y="1834528"/>
            <a:ext cx="7627792" cy="3501747"/>
          </a:xfrm>
          <a:prstGeom prst="rect">
            <a:avLst/>
          </a:prstGeom>
        </p:spPr>
      </p:pic>
    </p:spTree>
    <p:extLst>
      <p:ext uri="{BB962C8B-B14F-4D97-AF65-F5344CB8AC3E}">
        <p14:creationId xmlns:p14="http://schemas.microsoft.com/office/powerpoint/2010/main" val="968377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B588D-961D-C97B-7AA1-1CAB859894B3}"/>
              </a:ext>
            </a:extLst>
          </p:cNvPr>
          <p:cNvSpPr txBox="1"/>
          <p:nvPr/>
        </p:nvSpPr>
        <p:spPr>
          <a:xfrm>
            <a:off x="518615" y="286603"/>
            <a:ext cx="4135272" cy="369332"/>
          </a:xfrm>
          <a:prstGeom prst="rect">
            <a:avLst/>
          </a:prstGeom>
          <a:noFill/>
        </p:spPr>
        <p:txBody>
          <a:bodyPr wrap="square" rtlCol="0">
            <a:spAutoFit/>
          </a:bodyPr>
          <a:lstStyle/>
          <a:p>
            <a:r>
              <a:rPr lang="en-IN" dirty="0">
                <a:solidFill>
                  <a:schemeClr val="accent5">
                    <a:lumMod val="75000"/>
                  </a:schemeClr>
                </a:solidFill>
              </a:rPr>
              <a:t>Milestone 7- Use customization</a:t>
            </a:r>
          </a:p>
        </p:txBody>
      </p:sp>
      <p:sp>
        <p:nvSpPr>
          <p:cNvPr id="4" name="TextBox 3">
            <a:extLst>
              <a:ext uri="{FF2B5EF4-FFF2-40B4-BE49-F238E27FC236}">
                <a16:creationId xmlns:a16="http://schemas.microsoft.com/office/drawing/2014/main" id="{425306B1-935E-151B-96F6-C7E6293604F5}"/>
              </a:ext>
            </a:extLst>
          </p:cNvPr>
          <p:cNvSpPr txBox="1"/>
          <p:nvPr/>
        </p:nvSpPr>
        <p:spPr>
          <a:xfrm>
            <a:off x="518615" y="632051"/>
            <a:ext cx="6182436" cy="646331"/>
          </a:xfrm>
          <a:prstGeom prst="rect">
            <a:avLst/>
          </a:prstGeom>
          <a:noFill/>
        </p:spPr>
        <p:txBody>
          <a:bodyPr wrap="square" rtlCol="0">
            <a:spAutoFit/>
          </a:bodyPr>
          <a:lstStyle/>
          <a:p>
            <a:r>
              <a:rPr lang="en-US" dirty="0">
                <a:solidFill>
                  <a:srgbClr val="7030A0"/>
                </a:solidFill>
              </a:rPr>
              <a:t>Activity -1: </a:t>
            </a:r>
          </a:p>
          <a:p>
            <a:r>
              <a:rPr lang="en-US" dirty="0">
                <a:solidFill>
                  <a:schemeClr val="accent5">
                    <a:lumMod val="75000"/>
                  </a:schemeClr>
                </a:solidFill>
              </a:rPr>
              <a:t>Customize Travel Approval Object Page layout</a:t>
            </a:r>
            <a:endParaRPr lang="en-IN" dirty="0">
              <a:solidFill>
                <a:schemeClr val="accent5">
                  <a:lumMod val="75000"/>
                </a:schemeClr>
              </a:solidFill>
            </a:endParaRPr>
          </a:p>
        </p:txBody>
      </p:sp>
      <p:pic>
        <p:nvPicPr>
          <p:cNvPr id="6" name="Picture 5">
            <a:extLst>
              <a:ext uri="{FF2B5EF4-FFF2-40B4-BE49-F238E27FC236}">
                <a16:creationId xmlns:a16="http://schemas.microsoft.com/office/drawing/2014/main" id="{150E0669-F434-324D-A4D8-90487D81CB3C}"/>
              </a:ext>
            </a:extLst>
          </p:cNvPr>
          <p:cNvPicPr>
            <a:picLocks noChangeAspect="1"/>
          </p:cNvPicPr>
          <p:nvPr/>
        </p:nvPicPr>
        <p:blipFill>
          <a:blip r:embed="rId2"/>
          <a:stretch>
            <a:fillRect/>
          </a:stretch>
        </p:blipFill>
        <p:spPr>
          <a:xfrm>
            <a:off x="1190526" y="1623830"/>
            <a:ext cx="7291375" cy="3398292"/>
          </a:xfrm>
          <a:prstGeom prst="rect">
            <a:avLst/>
          </a:prstGeom>
        </p:spPr>
      </p:pic>
    </p:spTree>
    <p:extLst>
      <p:ext uri="{BB962C8B-B14F-4D97-AF65-F5344CB8AC3E}">
        <p14:creationId xmlns:p14="http://schemas.microsoft.com/office/powerpoint/2010/main" val="4267359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645E39-F450-9750-988D-C897A132E927}"/>
              </a:ext>
            </a:extLst>
          </p:cNvPr>
          <p:cNvSpPr txBox="1"/>
          <p:nvPr/>
        </p:nvSpPr>
        <p:spPr>
          <a:xfrm>
            <a:off x="491319" y="259306"/>
            <a:ext cx="5936776" cy="369332"/>
          </a:xfrm>
          <a:prstGeom prst="rect">
            <a:avLst/>
          </a:prstGeom>
          <a:noFill/>
        </p:spPr>
        <p:txBody>
          <a:bodyPr wrap="square" rtlCol="0">
            <a:spAutoFit/>
          </a:bodyPr>
          <a:lstStyle/>
          <a:p>
            <a:r>
              <a:rPr lang="en-US" dirty="0">
                <a:solidFill>
                  <a:schemeClr val="accent5">
                    <a:lumMod val="75000"/>
                  </a:schemeClr>
                </a:solidFill>
              </a:rPr>
              <a:t>Milestone 8-Add Business Logic to Travel App</a:t>
            </a:r>
            <a:endParaRPr lang="en-IN" dirty="0">
              <a:solidFill>
                <a:schemeClr val="accent5">
                  <a:lumMod val="75000"/>
                </a:schemeClr>
              </a:solidFill>
            </a:endParaRPr>
          </a:p>
        </p:txBody>
      </p:sp>
      <p:sp>
        <p:nvSpPr>
          <p:cNvPr id="9" name="TextBox 8">
            <a:extLst>
              <a:ext uri="{FF2B5EF4-FFF2-40B4-BE49-F238E27FC236}">
                <a16:creationId xmlns:a16="http://schemas.microsoft.com/office/drawing/2014/main" id="{ECCB2A32-3D15-42A6-C833-D6C3BA53A74E}"/>
              </a:ext>
            </a:extLst>
          </p:cNvPr>
          <p:cNvSpPr txBox="1"/>
          <p:nvPr/>
        </p:nvSpPr>
        <p:spPr>
          <a:xfrm>
            <a:off x="491319" y="645698"/>
            <a:ext cx="2647666" cy="646331"/>
          </a:xfrm>
          <a:prstGeom prst="rect">
            <a:avLst/>
          </a:prstGeom>
          <a:noFill/>
        </p:spPr>
        <p:txBody>
          <a:bodyPr wrap="square" rtlCol="0">
            <a:spAutoFit/>
          </a:bodyPr>
          <a:lstStyle/>
          <a:p>
            <a:r>
              <a:rPr lang="en-IN" dirty="0">
                <a:solidFill>
                  <a:srgbClr val="7030A0"/>
                </a:solidFill>
              </a:rPr>
              <a:t>Activity-1: </a:t>
            </a:r>
          </a:p>
          <a:p>
            <a:r>
              <a:rPr lang="en-IN" dirty="0">
                <a:solidFill>
                  <a:schemeClr val="accent5">
                    <a:lumMod val="75000"/>
                  </a:schemeClr>
                </a:solidFill>
              </a:rPr>
              <a:t>Create Validation Rule</a:t>
            </a:r>
          </a:p>
        </p:txBody>
      </p:sp>
      <p:pic>
        <p:nvPicPr>
          <p:cNvPr id="11" name="Picture 10">
            <a:extLst>
              <a:ext uri="{FF2B5EF4-FFF2-40B4-BE49-F238E27FC236}">
                <a16:creationId xmlns:a16="http://schemas.microsoft.com/office/drawing/2014/main" id="{3700131B-1CE4-42DE-8AFC-6A52C87F43FF}"/>
              </a:ext>
            </a:extLst>
          </p:cNvPr>
          <p:cNvPicPr>
            <a:picLocks noChangeAspect="1"/>
          </p:cNvPicPr>
          <p:nvPr/>
        </p:nvPicPr>
        <p:blipFill>
          <a:blip r:embed="rId2"/>
          <a:stretch>
            <a:fillRect/>
          </a:stretch>
        </p:blipFill>
        <p:spPr>
          <a:xfrm>
            <a:off x="1125940" y="1309089"/>
            <a:ext cx="3787254" cy="1762836"/>
          </a:xfrm>
          <a:prstGeom prst="rect">
            <a:avLst/>
          </a:prstGeom>
        </p:spPr>
      </p:pic>
      <p:sp>
        <p:nvSpPr>
          <p:cNvPr id="12" name="TextBox 11">
            <a:extLst>
              <a:ext uri="{FF2B5EF4-FFF2-40B4-BE49-F238E27FC236}">
                <a16:creationId xmlns:a16="http://schemas.microsoft.com/office/drawing/2014/main" id="{A5FE81E9-D300-38C2-F8A6-CD819B1ED006}"/>
              </a:ext>
            </a:extLst>
          </p:cNvPr>
          <p:cNvSpPr txBox="1"/>
          <p:nvPr/>
        </p:nvSpPr>
        <p:spPr>
          <a:xfrm>
            <a:off x="491319" y="3071925"/>
            <a:ext cx="4612943" cy="646331"/>
          </a:xfrm>
          <a:prstGeom prst="rect">
            <a:avLst/>
          </a:prstGeom>
          <a:noFill/>
        </p:spPr>
        <p:txBody>
          <a:bodyPr wrap="square" rtlCol="0">
            <a:spAutoFit/>
          </a:bodyPr>
          <a:lstStyle/>
          <a:p>
            <a:r>
              <a:rPr lang="en-US" dirty="0">
                <a:solidFill>
                  <a:srgbClr val="7030A0"/>
                </a:solidFill>
              </a:rPr>
              <a:t>Activity-2: </a:t>
            </a:r>
          </a:p>
          <a:p>
            <a:r>
              <a:rPr lang="en-US" dirty="0">
                <a:solidFill>
                  <a:schemeClr val="accent5">
                    <a:lumMod val="75000"/>
                  </a:schemeClr>
                </a:solidFill>
              </a:rPr>
              <a:t>Create </a:t>
            </a:r>
            <a:r>
              <a:rPr lang="en-US" dirty="0" err="1">
                <a:solidFill>
                  <a:schemeClr val="accent5">
                    <a:lumMod val="75000"/>
                  </a:schemeClr>
                </a:solidFill>
              </a:rPr>
              <a:t>RollUp</a:t>
            </a:r>
            <a:r>
              <a:rPr lang="en-US" dirty="0">
                <a:solidFill>
                  <a:schemeClr val="accent5">
                    <a:lumMod val="75000"/>
                  </a:schemeClr>
                </a:solidFill>
              </a:rPr>
              <a:t> Summary Fields</a:t>
            </a:r>
            <a:endParaRPr lang="en-IN" dirty="0">
              <a:solidFill>
                <a:schemeClr val="accent5">
                  <a:lumMod val="75000"/>
                </a:schemeClr>
              </a:solidFill>
            </a:endParaRPr>
          </a:p>
        </p:txBody>
      </p:sp>
      <p:pic>
        <p:nvPicPr>
          <p:cNvPr id="14" name="Picture 13">
            <a:extLst>
              <a:ext uri="{FF2B5EF4-FFF2-40B4-BE49-F238E27FC236}">
                <a16:creationId xmlns:a16="http://schemas.microsoft.com/office/drawing/2014/main" id="{8CFBB6C1-8EB1-F5C5-DC31-2A2DF459C995}"/>
              </a:ext>
            </a:extLst>
          </p:cNvPr>
          <p:cNvPicPr>
            <a:picLocks noChangeAspect="1"/>
          </p:cNvPicPr>
          <p:nvPr/>
        </p:nvPicPr>
        <p:blipFill>
          <a:blip r:embed="rId3"/>
          <a:stretch>
            <a:fillRect/>
          </a:stretch>
        </p:blipFill>
        <p:spPr>
          <a:xfrm>
            <a:off x="925893" y="3842100"/>
            <a:ext cx="3987301" cy="1796509"/>
          </a:xfrm>
          <a:prstGeom prst="rect">
            <a:avLst/>
          </a:prstGeom>
        </p:spPr>
      </p:pic>
      <p:pic>
        <p:nvPicPr>
          <p:cNvPr id="16" name="Picture 15">
            <a:extLst>
              <a:ext uri="{FF2B5EF4-FFF2-40B4-BE49-F238E27FC236}">
                <a16:creationId xmlns:a16="http://schemas.microsoft.com/office/drawing/2014/main" id="{1277F4CF-E8FF-A38A-8A4D-3786A74F7108}"/>
              </a:ext>
            </a:extLst>
          </p:cNvPr>
          <p:cNvPicPr>
            <a:picLocks noChangeAspect="1"/>
          </p:cNvPicPr>
          <p:nvPr/>
        </p:nvPicPr>
        <p:blipFill>
          <a:blip r:embed="rId4"/>
          <a:stretch>
            <a:fillRect/>
          </a:stretch>
        </p:blipFill>
        <p:spPr>
          <a:xfrm>
            <a:off x="5547815" y="1309089"/>
            <a:ext cx="3650777" cy="1762836"/>
          </a:xfrm>
          <a:prstGeom prst="rect">
            <a:avLst/>
          </a:prstGeom>
        </p:spPr>
      </p:pic>
      <p:sp>
        <p:nvSpPr>
          <p:cNvPr id="17" name="TextBox 16">
            <a:extLst>
              <a:ext uri="{FF2B5EF4-FFF2-40B4-BE49-F238E27FC236}">
                <a16:creationId xmlns:a16="http://schemas.microsoft.com/office/drawing/2014/main" id="{0F17CD70-B7BC-C42D-D4B6-AF679FF89DBB}"/>
              </a:ext>
            </a:extLst>
          </p:cNvPr>
          <p:cNvSpPr txBox="1"/>
          <p:nvPr/>
        </p:nvSpPr>
        <p:spPr>
          <a:xfrm>
            <a:off x="5547815" y="628638"/>
            <a:ext cx="4094328" cy="646331"/>
          </a:xfrm>
          <a:prstGeom prst="rect">
            <a:avLst/>
          </a:prstGeom>
          <a:noFill/>
        </p:spPr>
        <p:txBody>
          <a:bodyPr wrap="square" rtlCol="0">
            <a:spAutoFit/>
          </a:bodyPr>
          <a:lstStyle/>
          <a:p>
            <a:r>
              <a:rPr lang="en-IN" dirty="0">
                <a:solidFill>
                  <a:srgbClr val="7030A0"/>
                </a:solidFill>
              </a:rPr>
              <a:t>Activity-3: </a:t>
            </a:r>
          </a:p>
          <a:p>
            <a:r>
              <a:rPr lang="en-IN" dirty="0">
                <a:solidFill>
                  <a:schemeClr val="accent5">
                    <a:lumMod val="75000"/>
                  </a:schemeClr>
                </a:solidFill>
              </a:rPr>
              <a:t>Create Formula Fields</a:t>
            </a:r>
          </a:p>
        </p:txBody>
      </p:sp>
    </p:spTree>
    <p:extLst>
      <p:ext uri="{BB962C8B-B14F-4D97-AF65-F5344CB8AC3E}">
        <p14:creationId xmlns:p14="http://schemas.microsoft.com/office/powerpoint/2010/main" val="3349504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DB590-BEF8-5318-90B4-C9E7481C3001}"/>
              </a:ext>
            </a:extLst>
          </p:cNvPr>
          <p:cNvSpPr txBox="1"/>
          <p:nvPr/>
        </p:nvSpPr>
        <p:spPr>
          <a:xfrm>
            <a:off x="450376" y="232011"/>
            <a:ext cx="4995081" cy="369332"/>
          </a:xfrm>
          <a:prstGeom prst="rect">
            <a:avLst/>
          </a:prstGeom>
          <a:noFill/>
        </p:spPr>
        <p:txBody>
          <a:bodyPr wrap="square" rtlCol="0">
            <a:spAutoFit/>
          </a:bodyPr>
          <a:lstStyle/>
          <a:p>
            <a:r>
              <a:rPr lang="en-IN" dirty="0">
                <a:solidFill>
                  <a:schemeClr val="accent5">
                    <a:lumMod val="75000"/>
                  </a:schemeClr>
                </a:solidFill>
              </a:rPr>
              <a:t>Milestone 10-What are Reports?</a:t>
            </a:r>
          </a:p>
        </p:txBody>
      </p:sp>
      <p:sp>
        <p:nvSpPr>
          <p:cNvPr id="3" name="TextBox 2">
            <a:extLst>
              <a:ext uri="{FF2B5EF4-FFF2-40B4-BE49-F238E27FC236}">
                <a16:creationId xmlns:a16="http://schemas.microsoft.com/office/drawing/2014/main" id="{25A7ABE2-1EE3-E950-C210-F46DCD6AAD8C}"/>
              </a:ext>
            </a:extLst>
          </p:cNvPr>
          <p:cNvSpPr txBox="1"/>
          <p:nvPr/>
        </p:nvSpPr>
        <p:spPr>
          <a:xfrm>
            <a:off x="7083188" y="3429000"/>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a16="http://schemas.microsoft.com/office/drawing/2014/main" id="{D607DC86-028B-B76A-E455-77141744F4D6}"/>
              </a:ext>
            </a:extLst>
          </p:cNvPr>
          <p:cNvSpPr txBox="1"/>
          <p:nvPr/>
        </p:nvSpPr>
        <p:spPr>
          <a:xfrm>
            <a:off x="450376" y="601343"/>
            <a:ext cx="1433016" cy="646331"/>
          </a:xfrm>
          <a:prstGeom prst="rect">
            <a:avLst/>
          </a:prstGeom>
          <a:noFill/>
        </p:spPr>
        <p:txBody>
          <a:bodyPr wrap="square" rtlCol="0">
            <a:spAutoFit/>
          </a:bodyPr>
          <a:lstStyle/>
          <a:p>
            <a:r>
              <a:rPr lang="en-IN" dirty="0">
                <a:solidFill>
                  <a:srgbClr val="7030A0"/>
                </a:solidFill>
              </a:rPr>
              <a:t>Activity</a:t>
            </a:r>
            <a:r>
              <a:rPr lang="en-IN" dirty="0"/>
              <a:t> </a:t>
            </a:r>
          </a:p>
          <a:p>
            <a:r>
              <a:rPr lang="en-IN" dirty="0">
                <a:solidFill>
                  <a:schemeClr val="accent5">
                    <a:lumMod val="75000"/>
                  </a:schemeClr>
                </a:solidFill>
              </a:rPr>
              <a:t>Add Report</a:t>
            </a:r>
          </a:p>
        </p:txBody>
      </p:sp>
      <p:pic>
        <p:nvPicPr>
          <p:cNvPr id="9" name="Picture 8">
            <a:extLst>
              <a:ext uri="{FF2B5EF4-FFF2-40B4-BE49-F238E27FC236}">
                <a16:creationId xmlns:a16="http://schemas.microsoft.com/office/drawing/2014/main" id="{768F2EB8-3075-B679-3B9A-6EA9D7DA2231}"/>
              </a:ext>
            </a:extLst>
          </p:cNvPr>
          <p:cNvPicPr>
            <a:picLocks noChangeAspect="1"/>
          </p:cNvPicPr>
          <p:nvPr/>
        </p:nvPicPr>
        <p:blipFill>
          <a:blip r:embed="rId2"/>
          <a:stretch>
            <a:fillRect/>
          </a:stretch>
        </p:blipFill>
        <p:spPr>
          <a:xfrm>
            <a:off x="944592" y="1298117"/>
            <a:ext cx="5292435" cy="2130883"/>
          </a:xfrm>
          <a:prstGeom prst="rect">
            <a:avLst/>
          </a:prstGeom>
        </p:spPr>
      </p:pic>
      <p:pic>
        <p:nvPicPr>
          <p:cNvPr id="10" name="Picture 9">
            <a:extLst>
              <a:ext uri="{FF2B5EF4-FFF2-40B4-BE49-F238E27FC236}">
                <a16:creationId xmlns:a16="http://schemas.microsoft.com/office/drawing/2014/main" id="{ADE82C77-191F-6701-6219-1983A29966E3}"/>
              </a:ext>
            </a:extLst>
          </p:cNvPr>
          <p:cNvPicPr>
            <a:picLocks noChangeAspect="1"/>
          </p:cNvPicPr>
          <p:nvPr/>
        </p:nvPicPr>
        <p:blipFill>
          <a:blip r:embed="rId3"/>
          <a:stretch>
            <a:fillRect/>
          </a:stretch>
        </p:blipFill>
        <p:spPr>
          <a:xfrm>
            <a:off x="944591" y="3613666"/>
            <a:ext cx="5292435" cy="2464808"/>
          </a:xfrm>
          <a:prstGeom prst="rect">
            <a:avLst/>
          </a:prstGeom>
        </p:spPr>
      </p:pic>
    </p:spTree>
    <p:extLst>
      <p:ext uri="{BB962C8B-B14F-4D97-AF65-F5344CB8AC3E}">
        <p14:creationId xmlns:p14="http://schemas.microsoft.com/office/powerpoint/2010/main" val="2457275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13759-3C93-2F4A-E198-9082B38A705F}"/>
              </a:ext>
            </a:extLst>
          </p:cNvPr>
          <p:cNvSpPr txBox="1"/>
          <p:nvPr/>
        </p:nvSpPr>
        <p:spPr>
          <a:xfrm>
            <a:off x="477670" y="354842"/>
            <a:ext cx="3848669" cy="369332"/>
          </a:xfrm>
          <a:prstGeom prst="rect">
            <a:avLst/>
          </a:prstGeom>
          <a:noFill/>
        </p:spPr>
        <p:txBody>
          <a:bodyPr wrap="square" rtlCol="0">
            <a:spAutoFit/>
          </a:bodyPr>
          <a:lstStyle/>
          <a:p>
            <a:r>
              <a:rPr lang="en-IN" dirty="0">
                <a:solidFill>
                  <a:schemeClr val="accent5">
                    <a:lumMod val="75000"/>
                  </a:schemeClr>
                </a:solidFill>
              </a:rPr>
              <a:t>Milestone 11- Dashboards: </a:t>
            </a:r>
          </a:p>
        </p:txBody>
      </p:sp>
      <p:pic>
        <p:nvPicPr>
          <p:cNvPr id="4" name="Picture 3">
            <a:extLst>
              <a:ext uri="{FF2B5EF4-FFF2-40B4-BE49-F238E27FC236}">
                <a16:creationId xmlns:a16="http://schemas.microsoft.com/office/drawing/2014/main" id="{10ADDCDC-57BB-1A30-8A95-6D8AAF12E206}"/>
              </a:ext>
            </a:extLst>
          </p:cNvPr>
          <p:cNvPicPr>
            <a:picLocks noChangeAspect="1"/>
          </p:cNvPicPr>
          <p:nvPr/>
        </p:nvPicPr>
        <p:blipFill>
          <a:blip r:embed="rId2"/>
          <a:stretch>
            <a:fillRect/>
          </a:stretch>
        </p:blipFill>
        <p:spPr>
          <a:xfrm>
            <a:off x="3298129" y="4110638"/>
            <a:ext cx="4967864" cy="2439576"/>
          </a:xfrm>
          <a:prstGeom prst="rect">
            <a:avLst/>
          </a:prstGeom>
        </p:spPr>
      </p:pic>
      <p:pic>
        <p:nvPicPr>
          <p:cNvPr id="5" name="Picture 4">
            <a:extLst>
              <a:ext uri="{FF2B5EF4-FFF2-40B4-BE49-F238E27FC236}">
                <a16:creationId xmlns:a16="http://schemas.microsoft.com/office/drawing/2014/main" id="{93AB5303-D6B6-21BA-77CA-3836930E11F9}"/>
              </a:ext>
            </a:extLst>
          </p:cNvPr>
          <p:cNvPicPr>
            <a:picLocks noChangeAspect="1"/>
          </p:cNvPicPr>
          <p:nvPr/>
        </p:nvPicPr>
        <p:blipFill>
          <a:blip r:embed="rId3"/>
          <a:stretch>
            <a:fillRect/>
          </a:stretch>
        </p:blipFill>
        <p:spPr>
          <a:xfrm>
            <a:off x="1210020" y="1527574"/>
            <a:ext cx="4967865" cy="2350268"/>
          </a:xfrm>
          <a:prstGeom prst="rect">
            <a:avLst/>
          </a:prstGeom>
        </p:spPr>
      </p:pic>
      <p:sp>
        <p:nvSpPr>
          <p:cNvPr id="6" name="TextBox 5">
            <a:extLst>
              <a:ext uri="{FF2B5EF4-FFF2-40B4-BE49-F238E27FC236}">
                <a16:creationId xmlns:a16="http://schemas.microsoft.com/office/drawing/2014/main" id="{3232606A-256E-2332-DDDA-DC3BCDE8E831}"/>
              </a:ext>
            </a:extLst>
          </p:cNvPr>
          <p:cNvSpPr txBox="1"/>
          <p:nvPr/>
        </p:nvSpPr>
        <p:spPr>
          <a:xfrm>
            <a:off x="477670" y="759450"/>
            <a:ext cx="4967864" cy="646331"/>
          </a:xfrm>
          <a:prstGeom prst="rect">
            <a:avLst/>
          </a:prstGeom>
          <a:noFill/>
        </p:spPr>
        <p:txBody>
          <a:bodyPr wrap="square" rtlCol="0">
            <a:spAutoFit/>
          </a:bodyPr>
          <a:lstStyle/>
          <a:p>
            <a:r>
              <a:rPr lang="en-US" dirty="0">
                <a:solidFill>
                  <a:srgbClr val="7030A0"/>
                </a:solidFill>
              </a:rPr>
              <a:t>Activity: </a:t>
            </a:r>
          </a:p>
          <a:p>
            <a:r>
              <a:rPr lang="en-US" dirty="0">
                <a:solidFill>
                  <a:schemeClr val="accent5">
                    <a:lumMod val="75000"/>
                  </a:schemeClr>
                </a:solidFill>
              </a:rPr>
              <a:t>Create Travel Approvals Dashboard </a:t>
            </a:r>
            <a:endParaRPr lang="en-IN" dirty="0">
              <a:solidFill>
                <a:schemeClr val="accent5">
                  <a:lumMod val="75000"/>
                </a:schemeClr>
              </a:solidFill>
            </a:endParaRPr>
          </a:p>
        </p:txBody>
      </p:sp>
    </p:spTree>
    <p:extLst>
      <p:ext uri="{BB962C8B-B14F-4D97-AF65-F5344CB8AC3E}">
        <p14:creationId xmlns:p14="http://schemas.microsoft.com/office/powerpoint/2010/main" val="219905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1B8B41-FFB8-C669-2B93-64059EC211E1}"/>
              </a:ext>
            </a:extLst>
          </p:cNvPr>
          <p:cNvSpPr/>
          <p:nvPr/>
        </p:nvSpPr>
        <p:spPr>
          <a:xfrm>
            <a:off x="4427030" y="5601353"/>
            <a:ext cx="35654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90137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01AF3-4174-2B6D-294C-33B495C7A4C0}"/>
              </a:ext>
            </a:extLst>
          </p:cNvPr>
          <p:cNvSpPr txBox="1"/>
          <p:nvPr/>
        </p:nvSpPr>
        <p:spPr>
          <a:xfrm>
            <a:off x="1042735" y="786064"/>
            <a:ext cx="6882064" cy="5078313"/>
          </a:xfrm>
          <a:prstGeom prst="rect">
            <a:avLst/>
          </a:prstGeom>
          <a:noFill/>
        </p:spPr>
        <p:txBody>
          <a:bodyPr wrap="square" rtlCol="0">
            <a:spAutoFit/>
          </a:bodyPr>
          <a:lstStyle/>
          <a:p>
            <a:r>
              <a:rPr lang="en-US" b="1" dirty="0"/>
              <a:t>INTRODUCTION:</a:t>
            </a:r>
          </a:p>
          <a:p>
            <a:r>
              <a:rPr lang="en-US" dirty="0"/>
              <a:t> </a:t>
            </a:r>
          </a:p>
          <a:p>
            <a:r>
              <a:rPr lang="en-US" b="1" u="sng" dirty="0"/>
              <a:t>Salesforce:</a:t>
            </a:r>
          </a:p>
          <a:p>
            <a:r>
              <a:rPr lang="en-US" dirty="0"/>
              <a:t> </a:t>
            </a:r>
          </a:p>
          <a:p>
            <a:pPr marL="285750" indent="-285750" algn="just">
              <a:buFont typeface="Wingdings" panose="05000000000000000000" pitchFamily="2" charset="2"/>
              <a:buChar char="v"/>
            </a:pPr>
            <a:r>
              <a:rPr lang="en-US" dirty="0"/>
              <a:t>Salesforce is your customer success platform, designed to help you sell, service, market, analyze, and connect with your customers. </a:t>
            </a:r>
          </a:p>
          <a:p>
            <a:pPr marL="285750" indent="-285750" algn="just">
              <a:buFont typeface="Wingdings" panose="05000000000000000000" pitchFamily="2" charset="2"/>
              <a:buChar char="v"/>
            </a:pPr>
            <a:r>
              <a:rPr lang="en-US" dirty="0"/>
              <a:t>Salesforce has everything you need to run your business from anywhere. </a:t>
            </a:r>
          </a:p>
          <a:p>
            <a:pPr marL="285750" indent="-285750" algn="just">
              <a:buFont typeface="Wingdings" panose="05000000000000000000" pitchFamily="2" charset="2"/>
              <a:buChar char="v"/>
            </a:pPr>
            <a:r>
              <a:rPr lang="en-US" dirty="0"/>
              <a:t>Using standard products and features, you can manage relationships with prospects and customers, collaborate and engage with employees and partners, and store your data securely in the cloud. </a:t>
            </a:r>
          </a:p>
          <a:p>
            <a:pPr marL="285750" indent="-285750" algn="just">
              <a:buFont typeface="Wingdings" panose="05000000000000000000" pitchFamily="2" charset="2"/>
              <a:buChar char="v"/>
            </a:pPr>
            <a:r>
              <a:rPr lang="en-US" dirty="0"/>
              <a:t>So what does that really mean? </a:t>
            </a:r>
          </a:p>
          <a:p>
            <a:pPr marL="285750" indent="-285750" algn="just">
              <a:buFont typeface="Wingdings" panose="05000000000000000000" pitchFamily="2" charset="2"/>
              <a:buChar char="v"/>
            </a:pPr>
            <a:r>
              <a:rPr lang="en-US" dirty="0"/>
              <a:t>Well, before Salesforce, your contacts, emails, follow-up tasks, and prospective deals might have been organized something like this:</a:t>
            </a:r>
          </a:p>
          <a:p>
            <a:pPr algn="just"/>
            <a:r>
              <a:rPr lang="en-US" dirty="0"/>
              <a:t>    </a:t>
            </a:r>
            <a:r>
              <a:rPr lang="en-US" dirty="0">
                <a:hlinkClick r:id="rId2"/>
              </a:rPr>
              <a:t>See More...</a:t>
            </a:r>
            <a:endParaRPr lang="en-IN" dirty="0"/>
          </a:p>
        </p:txBody>
      </p:sp>
    </p:spTree>
    <p:extLst>
      <p:ext uri="{BB962C8B-B14F-4D97-AF65-F5344CB8AC3E}">
        <p14:creationId xmlns:p14="http://schemas.microsoft.com/office/powerpoint/2010/main" val="956185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5FD72A-129B-6E87-565B-27712DD04D91}"/>
              </a:ext>
            </a:extLst>
          </p:cNvPr>
          <p:cNvSpPr txBox="1"/>
          <p:nvPr/>
        </p:nvSpPr>
        <p:spPr>
          <a:xfrm>
            <a:off x="1203156" y="758806"/>
            <a:ext cx="3272591" cy="369332"/>
          </a:xfrm>
          <a:prstGeom prst="rect">
            <a:avLst/>
          </a:prstGeom>
          <a:noFill/>
        </p:spPr>
        <p:txBody>
          <a:bodyPr wrap="square" rtlCol="0">
            <a:spAutoFit/>
          </a:bodyPr>
          <a:lstStyle/>
          <a:p>
            <a:r>
              <a:rPr lang="en-IN" b="1" dirty="0"/>
              <a:t>PROJECT DESCRIPTION:</a:t>
            </a:r>
          </a:p>
        </p:txBody>
      </p:sp>
      <p:sp>
        <p:nvSpPr>
          <p:cNvPr id="4" name="TextBox 3">
            <a:extLst>
              <a:ext uri="{FF2B5EF4-FFF2-40B4-BE49-F238E27FC236}">
                <a16:creationId xmlns:a16="http://schemas.microsoft.com/office/drawing/2014/main" id="{A2824C41-8E5B-2A10-97C3-8E7C645984E2}"/>
              </a:ext>
            </a:extLst>
          </p:cNvPr>
          <p:cNvSpPr txBox="1"/>
          <p:nvPr/>
        </p:nvSpPr>
        <p:spPr>
          <a:xfrm>
            <a:off x="1203155" y="1443841"/>
            <a:ext cx="8309813" cy="2862322"/>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solidFill>
                  <a:srgbClr val="35475C"/>
                </a:solidFill>
                <a:effectLst/>
                <a:latin typeface="Open Sans" panose="020B0606030504020204" pitchFamily="34" charset="0"/>
              </a:rPr>
              <a:t>The project aim is to provide real-time knowledge for all the students who have basic knowledge of Salesforce and Looking for a real-time project. </a:t>
            </a:r>
          </a:p>
          <a:p>
            <a:pPr algn="just"/>
            <a:endParaRPr lang="en-US" b="0" i="0" dirty="0">
              <a:solidFill>
                <a:srgbClr val="35475C"/>
              </a:solidFill>
              <a:effectLst/>
              <a:latin typeface="Open Sans" panose="020B0606030504020204" pitchFamily="34" charset="0"/>
            </a:endParaRPr>
          </a:p>
          <a:p>
            <a:pPr marL="285750" indent="-285750" algn="just">
              <a:buFont typeface="Wingdings" panose="05000000000000000000" pitchFamily="2" charset="2"/>
              <a:buChar char="v"/>
            </a:pPr>
            <a:r>
              <a:rPr lang="en-US" b="0" i="0" dirty="0">
                <a:solidFill>
                  <a:srgbClr val="35475C"/>
                </a:solidFill>
                <a:effectLst/>
                <a:latin typeface="Open Sans" panose="020B0606030504020204" pitchFamily="34" charset="0"/>
              </a:rPr>
              <a:t>This project will also help to those professionals who are in cross-technology and wanted to switch to Salesforce with the help of this project they will gain knowledge and can include into their resume </a:t>
            </a:r>
            <a:r>
              <a:rPr lang="en-US" b="0" i="0" dirty="0" err="1">
                <a:solidFill>
                  <a:srgbClr val="35475C"/>
                </a:solidFill>
                <a:effectLst/>
                <a:latin typeface="Open Sans" panose="020B0606030504020204" pitchFamily="34" charset="0"/>
              </a:rPr>
              <a:t>aswell</a:t>
            </a:r>
            <a:r>
              <a:rPr lang="en-US" b="0" i="0" dirty="0">
                <a:solidFill>
                  <a:srgbClr val="35475C"/>
                </a:solidFill>
                <a:effectLst/>
                <a:latin typeface="Open Sans" panose="020B0606030504020204" pitchFamily="34" charset="0"/>
              </a:rPr>
              <a:t>.</a:t>
            </a:r>
            <a:br>
              <a:rPr lang="en-US" b="1" i="0" dirty="0">
                <a:solidFill>
                  <a:srgbClr val="35475C"/>
                </a:solidFill>
                <a:effectLst/>
                <a:latin typeface="Open Sans" panose="020B0606030504020204" pitchFamily="34" charset="0"/>
              </a:rPr>
            </a:br>
            <a:br>
              <a:rPr lang="en-US" b="1"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algn="just"/>
            <a:endParaRPr lang="en-US" b="0" i="0" dirty="0">
              <a:solidFill>
                <a:srgbClr val="35475C"/>
              </a:solidFill>
              <a:effectLst/>
              <a:latin typeface="Open Sans" panose="020B0606030504020204" pitchFamily="34" charset="0"/>
            </a:endParaRPr>
          </a:p>
          <a:p>
            <a:pPr algn="just"/>
            <a:endParaRPr lang="en-IN" dirty="0"/>
          </a:p>
        </p:txBody>
      </p:sp>
      <p:sp>
        <p:nvSpPr>
          <p:cNvPr id="5" name="TextBox 4">
            <a:extLst>
              <a:ext uri="{FF2B5EF4-FFF2-40B4-BE49-F238E27FC236}">
                <a16:creationId xmlns:a16="http://schemas.microsoft.com/office/drawing/2014/main" id="{D47AF880-BE24-9802-F39C-D07BAD9D1511}"/>
              </a:ext>
            </a:extLst>
          </p:cNvPr>
          <p:cNvSpPr txBox="1"/>
          <p:nvPr/>
        </p:nvSpPr>
        <p:spPr>
          <a:xfrm>
            <a:off x="1203155" y="3165811"/>
            <a:ext cx="4555957" cy="1754326"/>
          </a:xfrm>
          <a:prstGeom prst="rect">
            <a:avLst/>
          </a:prstGeom>
          <a:noFill/>
        </p:spPr>
        <p:txBody>
          <a:bodyPr wrap="square" rtlCol="0">
            <a:spAutoFit/>
          </a:bodyPr>
          <a:lstStyle/>
          <a:p>
            <a:pPr algn="just"/>
            <a:br>
              <a:rPr lang="en-US" b="1" i="0" dirty="0">
                <a:solidFill>
                  <a:srgbClr val="35475C"/>
                </a:solidFill>
                <a:effectLst/>
                <a:latin typeface="Open Sans" panose="020B0606030504020204" pitchFamily="34" charset="0"/>
              </a:rPr>
            </a:br>
            <a:br>
              <a:rPr lang="en-US" b="1"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algn="just"/>
            <a:r>
              <a:rPr lang="en-US" b="0" i="0" dirty="0">
                <a:solidFill>
                  <a:srgbClr val="35475C"/>
                </a:solidFill>
                <a:effectLst/>
                <a:latin typeface="Open Sans" panose="020B0606030504020204" pitchFamily="34" charset="0"/>
              </a:rPr>
              <a:t>1. Real Time Salesforce Project</a:t>
            </a:r>
          </a:p>
          <a:p>
            <a:pPr algn="just"/>
            <a:r>
              <a:rPr lang="en-US" b="0" i="0" dirty="0">
                <a:solidFill>
                  <a:srgbClr val="35475C"/>
                </a:solidFill>
                <a:effectLst/>
                <a:latin typeface="Open Sans" panose="020B0606030504020204" pitchFamily="34" charset="0"/>
              </a:rPr>
              <a:t>2. Object &amp; Relationship in Salesforce</a:t>
            </a:r>
          </a:p>
          <a:p>
            <a:endParaRPr lang="en-IN" dirty="0"/>
          </a:p>
        </p:txBody>
      </p:sp>
      <p:sp>
        <p:nvSpPr>
          <p:cNvPr id="7" name="TextBox 6">
            <a:extLst>
              <a:ext uri="{FF2B5EF4-FFF2-40B4-BE49-F238E27FC236}">
                <a16:creationId xmlns:a16="http://schemas.microsoft.com/office/drawing/2014/main" id="{EC5FDBCB-2DC8-D81A-25F8-1308C928CEF2}"/>
              </a:ext>
            </a:extLst>
          </p:cNvPr>
          <p:cNvSpPr txBox="1"/>
          <p:nvPr/>
        </p:nvSpPr>
        <p:spPr>
          <a:xfrm>
            <a:off x="1203155" y="3460811"/>
            <a:ext cx="2277979" cy="646331"/>
          </a:xfrm>
          <a:prstGeom prst="rect">
            <a:avLst/>
          </a:prstGeom>
          <a:noFill/>
        </p:spPr>
        <p:txBody>
          <a:bodyPr wrap="square" rtlCol="0">
            <a:spAutoFit/>
          </a:bodyPr>
          <a:lstStyle/>
          <a:p>
            <a:r>
              <a:rPr lang="en-IN" b="1" i="0" dirty="0">
                <a:solidFill>
                  <a:srgbClr val="35475C"/>
                </a:solidFill>
                <a:effectLst/>
                <a:latin typeface="Open Sans" panose="020B0606030504020204" pitchFamily="34" charset="0"/>
              </a:rPr>
              <a:t>What you'll learn</a:t>
            </a:r>
            <a:br>
              <a:rPr lang="en-IN" dirty="0"/>
            </a:br>
            <a:endParaRPr lang="en-IN" dirty="0"/>
          </a:p>
        </p:txBody>
      </p:sp>
    </p:spTree>
    <p:extLst>
      <p:ext uri="{BB962C8B-B14F-4D97-AF65-F5344CB8AC3E}">
        <p14:creationId xmlns:p14="http://schemas.microsoft.com/office/powerpoint/2010/main" val="4066797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4F329-0316-8CE8-79EA-5BE01D7FA48B}"/>
              </a:ext>
            </a:extLst>
          </p:cNvPr>
          <p:cNvSpPr txBox="1"/>
          <p:nvPr/>
        </p:nvSpPr>
        <p:spPr>
          <a:xfrm>
            <a:off x="1010653" y="665381"/>
            <a:ext cx="1892968" cy="369333"/>
          </a:xfrm>
          <a:prstGeom prst="rect">
            <a:avLst/>
          </a:prstGeom>
          <a:noFill/>
        </p:spPr>
        <p:txBody>
          <a:bodyPr wrap="square" rtlCol="0">
            <a:spAutoFit/>
          </a:bodyPr>
          <a:lstStyle/>
          <a:p>
            <a:r>
              <a:rPr lang="en-IN" b="1" u="sng" dirty="0"/>
              <a:t>Empathy Map:-</a:t>
            </a:r>
          </a:p>
        </p:txBody>
      </p:sp>
      <p:graphicFrame>
        <p:nvGraphicFramePr>
          <p:cNvPr id="5" name="Object 4">
            <a:extLst>
              <a:ext uri="{FF2B5EF4-FFF2-40B4-BE49-F238E27FC236}">
                <a16:creationId xmlns:a16="http://schemas.microsoft.com/office/drawing/2014/main" id="{14222FB4-1347-BD05-1838-08035CE172E5}"/>
              </a:ext>
            </a:extLst>
          </p:cNvPr>
          <p:cNvGraphicFramePr>
            <a:graphicFrameLocks noChangeAspect="1"/>
          </p:cNvGraphicFramePr>
          <p:nvPr>
            <p:extLst>
              <p:ext uri="{D42A27DB-BD31-4B8C-83A1-F6EECF244321}">
                <p14:modId xmlns:p14="http://schemas.microsoft.com/office/powerpoint/2010/main" val="1261386715"/>
              </p:ext>
            </p:extLst>
          </p:nvPr>
        </p:nvGraphicFramePr>
        <p:xfrm>
          <a:off x="2370053" y="1541572"/>
          <a:ext cx="4592220" cy="4329838"/>
        </p:xfrm>
        <a:graphic>
          <a:graphicData uri="http://schemas.openxmlformats.org/presentationml/2006/ole">
            <mc:AlternateContent xmlns:mc="http://schemas.openxmlformats.org/markup-compatibility/2006">
              <mc:Choice xmlns:v="urn:schemas-microsoft-com:vml" Requires="v">
                <p:oleObj name="Acrobat Document" r:id="rId2" imgW="41147921" imgH="45881889" progId="AcroExch.Document.DC">
                  <p:embed/>
                </p:oleObj>
              </mc:Choice>
              <mc:Fallback>
                <p:oleObj name="Acrobat Document" r:id="rId2" imgW="41147921" imgH="45881889" progId="AcroExch.Document.DC">
                  <p:embed/>
                  <p:pic>
                    <p:nvPicPr>
                      <p:cNvPr id="0" name=""/>
                      <p:cNvPicPr/>
                      <p:nvPr/>
                    </p:nvPicPr>
                    <p:blipFill>
                      <a:blip r:embed="rId3"/>
                      <a:stretch>
                        <a:fillRect/>
                      </a:stretch>
                    </p:blipFill>
                    <p:spPr>
                      <a:xfrm>
                        <a:off x="2370053" y="1541572"/>
                        <a:ext cx="4592220" cy="4329838"/>
                      </a:xfrm>
                      <a:prstGeom prst="rect">
                        <a:avLst/>
                      </a:prstGeom>
                    </p:spPr>
                  </p:pic>
                </p:oleObj>
              </mc:Fallback>
            </mc:AlternateContent>
          </a:graphicData>
        </a:graphic>
      </p:graphicFrame>
    </p:spTree>
    <p:extLst>
      <p:ext uri="{BB962C8B-B14F-4D97-AF65-F5344CB8AC3E}">
        <p14:creationId xmlns:p14="http://schemas.microsoft.com/office/powerpoint/2010/main" val="2248005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A3C4A4-AA80-C0BC-D24F-DF3A06A54750}"/>
              </a:ext>
            </a:extLst>
          </p:cNvPr>
          <p:cNvSpPr txBox="1"/>
          <p:nvPr/>
        </p:nvSpPr>
        <p:spPr>
          <a:xfrm>
            <a:off x="866272" y="506416"/>
            <a:ext cx="3962401" cy="369332"/>
          </a:xfrm>
          <a:prstGeom prst="rect">
            <a:avLst/>
          </a:prstGeom>
          <a:noFill/>
        </p:spPr>
        <p:txBody>
          <a:bodyPr wrap="square" rtlCol="0">
            <a:spAutoFit/>
          </a:bodyPr>
          <a:lstStyle/>
          <a:p>
            <a:r>
              <a:rPr lang="en-IN" b="1" dirty="0"/>
              <a:t>Ideation and Brainstorming Map:-</a:t>
            </a:r>
          </a:p>
        </p:txBody>
      </p:sp>
      <p:graphicFrame>
        <p:nvGraphicFramePr>
          <p:cNvPr id="5" name="Object 4">
            <a:extLst>
              <a:ext uri="{FF2B5EF4-FFF2-40B4-BE49-F238E27FC236}">
                <a16:creationId xmlns:a16="http://schemas.microsoft.com/office/drawing/2014/main" id="{A4852D76-5213-7B12-BCC1-CFA4A6A255A7}"/>
              </a:ext>
            </a:extLst>
          </p:cNvPr>
          <p:cNvGraphicFramePr>
            <a:graphicFrameLocks noChangeAspect="1"/>
          </p:cNvGraphicFramePr>
          <p:nvPr>
            <p:extLst>
              <p:ext uri="{D42A27DB-BD31-4B8C-83A1-F6EECF244321}">
                <p14:modId xmlns:p14="http://schemas.microsoft.com/office/powerpoint/2010/main" val="2535472109"/>
              </p:ext>
            </p:extLst>
          </p:nvPr>
        </p:nvGraphicFramePr>
        <p:xfrm>
          <a:off x="1152942" y="1430309"/>
          <a:ext cx="8230444" cy="2660428"/>
        </p:xfrm>
        <a:graphic>
          <a:graphicData uri="http://schemas.openxmlformats.org/presentationml/2006/ole">
            <mc:AlternateContent xmlns:mc="http://schemas.openxmlformats.org/markup-compatibility/2006">
              <mc:Choice xmlns:v="urn:schemas-microsoft-com:vml" Requires="v">
                <p:oleObj name="Acrobat Document" r:id="rId2" imgW="137159735" imgH="44329158" progId="AcroExch.Document.DC">
                  <p:embed/>
                </p:oleObj>
              </mc:Choice>
              <mc:Fallback>
                <p:oleObj name="Acrobat Document" r:id="rId2" imgW="137159735" imgH="44329158" progId="AcroExch.Document.DC">
                  <p:embed/>
                  <p:pic>
                    <p:nvPicPr>
                      <p:cNvPr id="0" name=""/>
                      <p:cNvPicPr/>
                      <p:nvPr/>
                    </p:nvPicPr>
                    <p:blipFill>
                      <a:blip r:embed="rId3"/>
                      <a:stretch>
                        <a:fillRect/>
                      </a:stretch>
                    </p:blipFill>
                    <p:spPr>
                      <a:xfrm>
                        <a:off x="1152942" y="1430309"/>
                        <a:ext cx="8230444" cy="2660428"/>
                      </a:xfrm>
                      <a:prstGeom prst="rect">
                        <a:avLst/>
                      </a:prstGeom>
                    </p:spPr>
                  </p:pic>
                </p:oleObj>
              </mc:Fallback>
            </mc:AlternateContent>
          </a:graphicData>
        </a:graphic>
      </p:graphicFrame>
    </p:spTree>
    <p:extLst>
      <p:ext uri="{BB962C8B-B14F-4D97-AF65-F5344CB8AC3E}">
        <p14:creationId xmlns:p14="http://schemas.microsoft.com/office/powerpoint/2010/main" val="202160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3154-F9DE-CEF9-B21F-367AB9C9BF9B}"/>
              </a:ext>
            </a:extLst>
          </p:cNvPr>
          <p:cNvSpPr>
            <a:spLocks noGrp="1"/>
          </p:cNvSpPr>
          <p:nvPr>
            <p:ph type="title"/>
          </p:nvPr>
        </p:nvSpPr>
        <p:spPr>
          <a:xfrm>
            <a:off x="345024" y="256673"/>
            <a:ext cx="4620127" cy="447670"/>
          </a:xfrm>
        </p:spPr>
        <p:txBody>
          <a:bodyPr>
            <a:normAutofit fontScale="90000"/>
          </a:bodyPr>
          <a:lstStyle/>
          <a:p>
            <a:r>
              <a:rPr lang="en-IN" dirty="0">
                <a:solidFill>
                  <a:schemeClr val="accent5">
                    <a:lumMod val="75000"/>
                  </a:schemeClr>
                </a:solidFill>
              </a:rPr>
              <a:t>Milestone 1- Create Salesforce Org:</a:t>
            </a:r>
          </a:p>
        </p:txBody>
      </p:sp>
      <p:sp>
        <p:nvSpPr>
          <p:cNvPr id="4" name="Text Placeholder 3">
            <a:extLst>
              <a:ext uri="{FF2B5EF4-FFF2-40B4-BE49-F238E27FC236}">
                <a16:creationId xmlns:a16="http://schemas.microsoft.com/office/drawing/2014/main" id="{BCADACE6-52B5-10D3-3673-BFEABB7ED647}"/>
              </a:ext>
            </a:extLst>
          </p:cNvPr>
          <p:cNvSpPr>
            <a:spLocks noGrp="1"/>
          </p:cNvSpPr>
          <p:nvPr>
            <p:ph type="body" sz="half" idx="2"/>
          </p:nvPr>
        </p:nvSpPr>
        <p:spPr>
          <a:xfrm rot="15637220" flipH="1">
            <a:off x="-1428758" y="6994283"/>
            <a:ext cx="45719" cy="45719"/>
          </a:xfrm>
        </p:spPr>
        <p:txBody>
          <a:bodyPr>
            <a:normAutofit fontScale="25000" lnSpcReduction="20000"/>
          </a:bodyPr>
          <a:lstStyle/>
          <a:p>
            <a:endParaRPr lang="en-IN" dirty="0"/>
          </a:p>
        </p:txBody>
      </p:sp>
      <p:sp>
        <p:nvSpPr>
          <p:cNvPr id="5" name="TextBox 4">
            <a:extLst>
              <a:ext uri="{FF2B5EF4-FFF2-40B4-BE49-F238E27FC236}">
                <a16:creationId xmlns:a16="http://schemas.microsoft.com/office/drawing/2014/main" id="{023B7035-2678-E4B2-DE16-6D00E633CF01}"/>
              </a:ext>
            </a:extLst>
          </p:cNvPr>
          <p:cNvSpPr txBox="1"/>
          <p:nvPr/>
        </p:nvSpPr>
        <p:spPr>
          <a:xfrm>
            <a:off x="549911" y="779021"/>
            <a:ext cx="3862697" cy="2031325"/>
          </a:xfrm>
          <a:prstGeom prst="rect">
            <a:avLst/>
          </a:prstGeom>
          <a:noFill/>
        </p:spPr>
        <p:txBody>
          <a:bodyPr wrap="square" rtlCol="0">
            <a:spAutoFit/>
          </a:bodyPr>
          <a:lstStyle/>
          <a:p>
            <a:r>
              <a:rPr lang="en-US" dirty="0">
                <a:solidFill>
                  <a:srgbClr val="7030A0"/>
                </a:solidFill>
              </a:rPr>
              <a:t>Activity-1: </a:t>
            </a:r>
          </a:p>
          <a:p>
            <a:r>
              <a:rPr lang="en-US" dirty="0"/>
              <a:t>Creating Developer Account Creating a developer org in salesforce. </a:t>
            </a:r>
          </a:p>
          <a:p>
            <a:r>
              <a:rPr lang="en-US" dirty="0"/>
              <a:t>Go to developers.salesforce.com/</a:t>
            </a:r>
          </a:p>
          <a:p>
            <a:r>
              <a:rPr lang="en-US" dirty="0"/>
              <a:t>2. Click on sign up. </a:t>
            </a:r>
          </a:p>
          <a:p>
            <a:r>
              <a:rPr lang="en-US" dirty="0"/>
              <a:t>3. On the sign-up form.</a:t>
            </a:r>
          </a:p>
        </p:txBody>
      </p:sp>
      <p:pic>
        <p:nvPicPr>
          <p:cNvPr id="7" name="Picture 6">
            <a:extLst>
              <a:ext uri="{FF2B5EF4-FFF2-40B4-BE49-F238E27FC236}">
                <a16:creationId xmlns:a16="http://schemas.microsoft.com/office/drawing/2014/main" id="{AAB7C9D7-6DA0-48E7-30AE-D002A1B171A3}"/>
              </a:ext>
            </a:extLst>
          </p:cNvPr>
          <p:cNvPicPr>
            <a:picLocks noChangeAspect="1"/>
          </p:cNvPicPr>
          <p:nvPr/>
        </p:nvPicPr>
        <p:blipFill>
          <a:blip r:embed="rId2"/>
          <a:stretch>
            <a:fillRect/>
          </a:stretch>
        </p:blipFill>
        <p:spPr>
          <a:xfrm>
            <a:off x="5191214" y="3047709"/>
            <a:ext cx="3661495" cy="1762942"/>
          </a:xfrm>
          <a:prstGeom prst="rect">
            <a:avLst/>
          </a:prstGeom>
        </p:spPr>
      </p:pic>
      <p:pic>
        <p:nvPicPr>
          <p:cNvPr id="8" name="Picture 7">
            <a:extLst>
              <a:ext uri="{FF2B5EF4-FFF2-40B4-BE49-F238E27FC236}">
                <a16:creationId xmlns:a16="http://schemas.microsoft.com/office/drawing/2014/main" id="{2311C0DF-16F6-2DDB-FDF1-7DF9089A7688}"/>
              </a:ext>
            </a:extLst>
          </p:cNvPr>
          <p:cNvPicPr>
            <a:picLocks noChangeAspect="1"/>
          </p:cNvPicPr>
          <p:nvPr/>
        </p:nvPicPr>
        <p:blipFill>
          <a:blip r:embed="rId3"/>
          <a:stretch>
            <a:fillRect/>
          </a:stretch>
        </p:blipFill>
        <p:spPr>
          <a:xfrm>
            <a:off x="345024" y="3770942"/>
            <a:ext cx="3716847" cy="1762942"/>
          </a:xfrm>
          <a:prstGeom prst="rect">
            <a:avLst/>
          </a:prstGeom>
        </p:spPr>
      </p:pic>
      <p:sp>
        <p:nvSpPr>
          <p:cNvPr id="6" name="TextBox 5">
            <a:extLst>
              <a:ext uri="{FF2B5EF4-FFF2-40B4-BE49-F238E27FC236}">
                <a16:creationId xmlns:a16="http://schemas.microsoft.com/office/drawing/2014/main" id="{D8437830-C766-9810-FADD-1C12828B5414}"/>
              </a:ext>
            </a:extLst>
          </p:cNvPr>
          <p:cNvSpPr txBox="1"/>
          <p:nvPr/>
        </p:nvSpPr>
        <p:spPr>
          <a:xfrm>
            <a:off x="345024" y="3361604"/>
            <a:ext cx="3862697" cy="369332"/>
          </a:xfrm>
          <a:prstGeom prst="rect">
            <a:avLst/>
          </a:prstGeom>
          <a:noFill/>
        </p:spPr>
        <p:txBody>
          <a:bodyPr wrap="square" rtlCol="0">
            <a:spAutoFit/>
          </a:bodyPr>
          <a:lstStyle/>
          <a:p>
            <a:r>
              <a:rPr lang="en-US" dirty="0"/>
              <a:t>Click on sign up after filling these</a:t>
            </a:r>
            <a:endParaRPr lang="en-IN" dirty="0"/>
          </a:p>
        </p:txBody>
      </p:sp>
      <p:sp>
        <p:nvSpPr>
          <p:cNvPr id="10" name="TextBox 9">
            <a:extLst>
              <a:ext uri="{FF2B5EF4-FFF2-40B4-BE49-F238E27FC236}">
                <a16:creationId xmlns:a16="http://schemas.microsoft.com/office/drawing/2014/main" id="{607C2A16-8DB2-AC94-7E0A-33638F3194DB}"/>
              </a:ext>
            </a:extLst>
          </p:cNvPr>
          <p:cNvSpPr txBox="1"/>
          <p:nvPr/>
        </p:nvSpPr>
        <p:spPr>
          <a:xfrm>
            <a:off x="5090614" y="831719"/>
            <a:ext cx="4620126" cy="1477328"/>
          </a:xfrm>
          <a:prstGeom prst="rect">
            <a:avLst/>
          </a:prstGeom>
          <a:noFill/>
        </p:spPr>
        <p:txBody>
          <a:bodyPr wrap="square" rtlCol="0">
            <a:spAutoFit/>
          </a:bodyPr>
          <a:lstStyle/>
          <a:p>
            <a:r>
              <a:rPr lang="en-US" dirty="0">
                <a:solidFill>
                  <a:srgbClr val="7030A0"/>
                </a:solidFill>
              </a:rPr>
              <a:t>Activity-2:</a:t>
            </a:r>
            <a:r>
              <a:rPr lang="en-US" dirty="0"/>
              <a:t> </a:t>
            </a:r>
          </a:p>
          <a:p>
            <a:r>
              <a:rPr lang="en-US" dirty="0"/>
              <a:t>Account Activation Go to the inbox of the email that you used while signing up. Click on the verify account to activate your account. The email may take 5-10mins, as</a:t>
            </a:r>
            <a:endParaRPr lang="en-IN" dirty="0"/>
          </a:p>
        </p:txBody>
      </p:sp>
      <p:sp>
        <p:nvSpPr>
          <p:cNvPr id="11" name="TextBox 10">
            <a:extLst>
              <a:ext uri="{FF2B5EF4-FFF2-40B4-BE49-F238E27FC236}">
                <a16:creationId xmlns:a16="http://schemas.microsoft.com/office/drawing/2014/main" id="{3B555B2A-259C-1BCA-6500-F50394959A41}"/>
              </a:ext>
            </a:extLst>
          </p:cNvPr>
          <p:cNvSpPr txBox="1"/>
          <p:nvPr/>
        </p:nvSpPr>
        <p:spPr>
          <a:xfrm>
            <a:off x="5090614" y="2263082"/>
            <a:ext cx="3862697" cy="369332"/>
          </a:xfrm>
          <a:prstGeom prst="rect">
            <a:avLst/>
          </a:prstGeom>
          <a:noFill/>
        </p:spPr>
        <p:txBody>
          <a:bodyPr wrap="square" rtlCol="0">
            <a:spAutoFit/>
          </a:bodyPr>
          <a:lstStyle/>
          <a:p>
            <a:r>
              <a:rPr lang="en-US" dirty="0"/>
              <a:t>Login To Your Salesforce Account</a:t>
            </a:r>
            <a:endParaRPr lang="en-IN" dirty="0"/>
          </a:p>
        </p:txBody>
      </p:sp>
      <p:pic>
        <p:nvPicPr>
          <p:cNvPr id="13" name="Picture 12">
            <a:extLst>
              <a:ext uri="{FF2B5EF4-FFF2-40B4-BE49-F238E27FC236}">
                <a16:creationId xmlns:a16="http://schemas.microsoft.com/office/drawing/2014/main" id="{C53C01E5-BD49-5EDA-0EC5-D7E8D56D11C2}"/>
              </a:ext>
            </a:extLst>
          </p:cNvPr>
          <p:cNvPicPr>
            <a:picLocks noChangeAspect="1"/>
          </p:cNvPicPr>
          <p:nvPr/>
        </p:nvPicPr>
        <p:blipFill>
          <a:blip r:embed="rId4"/>
          <a:stretch>
            <a:fillRect/>
          </a:stretch>
        </p:blipFill>
        <p:spPr>
          <a:xfrm>
            <a:off x="5191214" y="5135813"/>
            <a:ext cx="3661496" cy="1551712"/>
          </a:xfrm>
          <a:prstGeom prst="rect">
            <a:avLst/>
          </a:prstGeom>
        </p:spPr>
      </p:pic>
      <p:sp>
        <p:nvSpPr>
          <p:cNvPr id="14" name="TextBox 13">
            <a:extLst>
              <a:ext uri="{FF2B5EF4-FFF2-40B4-BE49-F238E27FC236}">
                <a16:creationId xmlns:a16="http://schemas.microsoft.com/office/drawing/2014/main" id="{E1A4C9E1-9F4C-E709-78A1-D3CD0314424E}"/>
              </a:ext>
            </a:extLst>
          </p:cNvPr>
          <p:cNvSpPr txBox="1"/>
          <p:nvPr/>
        </p:nvSpPr>
        <p:spPr>
          <a:xfrm>
            <a:off x="5090614" y="2600799"/>
            <a:ext cx="4435523" cy="369332"/>
          </a:xfrm>
          <a:prstGeom prst="rect">
            <a:avLst/>
          </a:prstGeom>
          <a:noFill/>
        </p:spPr>
        <p:txBody>
          <a:bodyPr wrap="square" rtlCol="0">
            <a:spAutoFit/>
          </a:bodyPr>
          <a:lstStyle/>
          <a:p>
            <a:r>
              <a:rPr lang="en-IN" dirty="0">
                <a:solidFill>
                  <a:schemeClr val="accent5">
                    <a:lumMod val="75000"/>
                  </a:schemeClr>
                </a:solidFill>
                <a:hlinkClick r:id="rId5">
                  <a:extLst>
                    <a:ext uri="{A12FA001-AC4F-418D-AE19-62706E023703}">
                      <ahyp:hlinkClr xmlns:ahyp="http://schemas.microsoft.com/office/drawing/2018/hyperlinkcolor" val="tx"/>
                    </a:ext>
                  </a:extLst>
                </a:hlinkClick>
              </a:rPr>
              <a:t>use this to login</a:t>
            </a:r>
            <a:r>
              <a:rPr lang="en-IN" dirty="0">
                <a:solidFill>
                  <a:schemeClr val="accent5">
                    <a:lumMod val="75000"/>
                  </a:schemeClr>
                </a:solidFill>
              </a:rPr>
              <a:t>  </a:t>
            </a:r>
            <a:r>
              <a:rPr lang="en-IN" dirty="0"/>
              <a:t>click this for your use</a:t>
            </a:r>
          </a:p>
        </p:txBody>
      </p:sp>
    </p:spTree>
    <p:extLst>
      <p:ext uri="{BB962C8B-B14F-4D97-AF65-F5344CB8AC3E}">
        <p14:creationId xmlns:p14="http://schemas.microsoft.com/office/powerpoint/2010/main" val="1075826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31F2D9-90E4-40C5-3B9E-14F871BCBFF5}"/>
              </a:ext>
            </a:extLst>
          </p:cNvPr>
          <p:cNvSpPr txBox="1"/>
          <p:nvPr/>
        </p:nvSpPr>
        <p:spPr>
          <a:xfrm>
            <a:off x="409431" y="223649"/>
            <a:ext cx="4203511" cy="369332"/>
          </a:xfrm>
          <a:prstGeom prst="rect">
            <a:avLst/>
          </a:prstGeom>
          <a:noFill/>
        </p:spPr>
        <p:txBody>
          <a:bodyPr wrap="square" rtlCol="0">
            <a:spAutoFit/>
          </a:bodyPr>
          <a:lstStyle/>
          <a:p>
            <a:r>
              <a:rPr lang="en-US" dirty="0">
                <a:solidFill>
                  <a:schemeClr val="accent5">
                    <a:lumMod val="75000"/>
                  </a:schemeClr>
                </a:solidFill>
              </a:rPr>
              <a:t>Milestone 2 Creating the Application:</a:t>
            </a:r>
            <a:endParaRPr lang="en-IN" dirty="0">
              <a:solidFill>
                <a:schemeClr val="accent5">
                  <a:lumMod val="75000"/>
                </a:schemeClr>
              </a:solidFill>
            </a:endParaRPr>
          </a:p>
        </p:txBody>
      </p:sp>
      <p:sp>
        <p:nvSpPr>
          <p:cNvPr id="4" name="TextBox 3">
            <a:extLst>
              <a:ext uri="{FF2B5EF4-FFF2-40B4-BE49-F238E27FC236}">
                <a16:creationId xmlns:a16="http://schemas.microsoft.com/office/drawing/2014/main" id="{F11B4B18-BD3E-CB6E-6107-36FBDADB8FBD}"/>
              </a:ext>
            </a:extLst>
          </p:cNvPr>
          <p:cNvSpPr txBox="1"/>
          <p:nvPr/>
        </p:nvSpPr>
        <p:spPr>
          <a:xfrm>
            <a:off x="532261" y="625996"/>
            <a:ext cx="8748217" cy="369332"/>
          </a:xfrm>
          <a:prstGeom prst="rect">
            <a:avLst/>
          </a:prstGeom>
          <a:noFill/>
        </p:spPr>
        <p:txBody>
          <a:bodyPr wrap="square" rtlCol="0">
            <a:spAutoFit/>
          </a:bodyPr>
          <a:lstStyle/>
          <a:p>
            <a:r>
              <a:rPr lang="en-US" dirty="0"/>
              <a:t>The App Manager is your go to place for managing apps for lightning experience. </a:t>
            </a:r>
            <a:endParaRPr lang="en-IN" dirty="0"/>
          </a:p>
        </p:txBody>
      </p:sp>
      <p:sp>
        <p:nvSpPr>
          <p:cNvPr id="6" name="TextBox 5">
            <a:extLst>
              <a:ext uri="{FF2B5EF4-FFF2-40B4-BE49-F238E27FC236}">
                <a16:creationId xmlns:a16="http://schemas.microsoft.com/office/drawing/2014/main" id="{0B34FDAB-5C36-FCAF-74F6-61B42C15F1B9}"/>
              </a:ext>
            </a:extLst>
          </p:cNvPr>
          <p:cNvSpPr txBox="1"/>
          <p:nvPr/>
        </p:nvSpPr>
        <p:spPr>
          <a:xfrm>
            <a:off x="532261" y="1006333"/>
            <a:ext cx="3330054" cy="369332"/>
          </a:xfrm>
          <a:prstGeom prst="rect">
            <a:avLst/>
          </a:prstGeom>
          <a:noFill/>
        </p:spPr>
        <p:txBody>
          <a:bodyPr wrap="square" rtlCol="0">
            <a:spAutoFit/>
          </a:bodyPr>
          <a:lstStyle/>
          <a:p>
            <a:r>
              <a:rPr lang="en-IN" dirty="0">
                <a:solidFill>
                  <a:srgbClr val="0070C0"/>
                </a:solidFill>
                <a:hlinkClick r:id="rId2">
                  <a:extLst>
                    <a:ext uri="{A12FA001-AC4F-418D-AE19-62706E023703}">
                      <ahyp:hlinkClr xmlns:ahyp="http://schemas.microsoft.com/office/drawing/2018/hyperlinkcolor" val="tx"/>
                    </a:ext>
                  </a:extLst>
                </a:hlinkClick>
              </a:rPr>
              <a:t>https://www.youtube.com</a:t>
            </a:r>
            <a:endParaRPr lang="en-IN" dirty="0">
              <a:solidFill>
                <a:srgbClr val="0070C0"/>
              </a:solidFill>
            </a:endParaRPr>
          </a:p>
        </p:txBody>
      </p:sp>
      <p:sp>
        <p:nvSpPr>
          <p:cNvPr id="10" name="TextBox 9">
            <a:extLst>
              <a:ext uri="{FF2B5EF4-FFF2-40B4-BE49-F238E27FC236}">
                <a16:creationId xmlns:a16="http://schemas.microsoft.com/office/drawing/2014/main" id="{82EC0CC6-96F9-2C8D-CA8F-3634809E5193}"/>
              </a:ext>
            </a:extLst>
          </p:cNvPr>
          <p:cNvSpPr txBox="1"/>
          <p:nvPr/>
        </p:nvSpPr>
        <p:spPr>
          <a:xfrm>
            <a:off x="495869" y="1042201"/>
            <a:ext cx="4203510" cy="2031325"/>
          </a:xfrm>
          <a:prstGeom prst="rect">
            <a:avLst/>
          </a:prstGeom>
          <a:noFill/>
        </p:spPr>
        <p:txBody>
          <a:bodyPr wrap="square" rtlCol="0">
            <a:spAutoFit/>
          </a:bodyPr>
          <a:lstStyle/>
          <a:p>
            <a:endParaRPr lang="en-US" dirty="0"/>
          </a:p>
          <a:p>
            <a:r>
              <a:rPr lang="en-US" dirty="0">
                <a:solidFill>
                  <a:srgbClr val="7030A0"/>
                </a:solidFill>
              </a:rPr>
              <a:t>Activity-1:</a:t>
            </a:r>
          </a:p>
          <a:p>
            <a:r>
              <a:rPr lang="en-US" dirty="0"/>
              <a:t>Create the Travel Application Search App Manager in quick find box, click on new lightning app. Before creating the application download this zip file and extract it.</a:t>
            </a:r>
            <a:endParaRPr lang="en-IN" dirty="0"/>
          </a:p>
        </p:txBody>
      </p:sp>
      <p:sp>
        <p:nvSpPr>
          <p:cNvPr id="12" name="TextBox 11">
            <a:extLst>
              <a:ext uri="{FF2B5EF4-FFF2-40B4-BE49-F238E27FC236}">
                <a16:creationId xmlns:a16="http://schemas.microsoft.com/office/drawing/2014/main" id="{59A3B5FC-8C40-22C8-3A30-6586F6BECA55}"/>
              </a:ext>
            </a:extLst>
          </p:cNvPr>
          <p:cNvSpPr txBox="1"/>
          <p:nvPr/>
        </p:nvSpPr>
        <p:spPr>
          <a:xfrm>
            <a:off x="495869" y="3013544"/>
            <a:ext cx="2975211" cy="646331"/>
          </a:xfrm>
          <a:prstGeom prst="rect">
            <a:avLst/>
          </a:prstGeom>
          <a:noFill/>
        </p:spPr>
        <p:txBody>
          <a:bodyPr wrap="square" rtlCol="0">
            <a:spAutoFit/>
          </a:bodyPr>
          <a:lstStyle/>
          <a:p>
            <a:r>
              <a:rPr lang="en-IN" dirty="0">
                <a:solidFill>
                  <a:srgbClr val="0070C0"/>
                </a:solidFill>
                <a:hlinkClick r:id="rId3">
                  <a:extLst>
                    <a:ext uri="{A12FA001-AC4F-418D-AE19-62706E023703}">
                      <ahyp:hlinkClr xmlns:ahyp="http://schemas.microsoft.com/office/drawing/2018/hyperlinkcolor" val="tx"/>
                    </a:ext>
                  </a:extLst>
                </a:hlinkClick>
              </a:rPr>
              <a:t>Travelappworkshop.zip</a:t>
            </a:r>
            <a:r>
              <a:rPr lang="en-IN" dirty="0">
                <a:solidFill>
                  <a:srgbClr val="0070C0"/>
                </a:solidFill>
              </a:rPr>
              <a:t> </a:t>
            </a:r>
            <a:r>
              <a:rPr lang="en-IN" dirty="0"/>
              <a:t>just click this above link</a:t>
            </a:r>
          </a:p>
        </p:txBody>
      </p:sp>
      <p:sp>
        <p:nvSpPr>
          <p:cNvPr id="18" name="TextBox 17">
            <a:extLst>
              <a:ext uri="{FF2B5EF4-FFF2-40B4-BE49-F238E27FC236}">
                <a16:creationId xmlns:a16="http://schemas.microsoft.com/office/drawing/2014/main" id="{2DF80998-44F4-9266-8261-10F7DCF42B32}"/>
              </a:ext>
            </a:extLst>
          </p:cNvPr>
          <p:cNvSpPr txBox="1"/>
          <p:nvPr/>
        </p:nvSpPr>
        <p:spPr>
          <a:xfrm>
            <a:off x="5022375" y="1190999"/>
            <a:ext cx="4844955" cy="923330"/>
          </a:xfrm>
          <a:prstGeom prst="rect">
            <a:avLst/>
          </a:prstGeom>
          <a:noFill/>
        </p:spPr>
        <p:txBody>
          <a:bodyPr wrap="square" rtlCol="0">
            <a:spAutoFit/>
          </a:bodyPr>
          <a:lstStyle/>
          <a:p>
            <a:r>
              <a:rPr lang="en-US" dirty="0"/>
              <a:t>Steps :</a:t>
            </a:r>
          </a:p>
          <a:p>
            <a:pPr marL="285750" indent="-285750">
              <a:buFont typeface="Wingdings" panose="05000000000000000000" pitchFamily="2" charset="2"/>
              <a:buChar char="v"/>
            </a:pPr>
            <a:r>
              <a:rPr lang="en-US" dirty="0"/>
              <a:t> From Setup, enter App Manager in the Quick Find and select App Manager.</a:t>
            </a:r>
            <a:endParaRPr lang="en-IN" dirty="0"/>
          </a:p>
        </p:txBody>
      </p:sp>
      <p:sp>
        <p:nvSpPr>
          <p:cNvPr id="20" name="TextBox 19">
            <a:extLst>
              <a:ext uri="{FF2B5EF4-FFF2-40B4-BE49-F238E27FC236}">
                <a16:creationId xmlns:a16="http://schemas.microsoft.com/office/drawing/2014/main" id="{785A77CD-8046-FB34-DDBB-676B49E9740D}"/>
              </a:ext>
            </a:extLst>
          </p:cNvPr>
          <p:cNvSpPr txBox="1"/>
          <p:nvPr/>
        </p:nvSpPr>
        <p:spPr>
          <a:xfrm>
            <a:off x="5022862" y="2114329"/>
            <a:ext cx="4257616"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 Click New Lightning App. Enter Travel Approval as the App Name, then click Next</a:t>
            </a:r>
            <a:endParaRPr lang="en-IN" dirty="0"/>
          </a:p>
        </p:txBody>
      </p:sp>
      <p:sp>
        <p:nvSpPr>
          <p:cNvPr id="22" name="TextBox 21">
            <a:extLst>
              <a:ext uri="{FF2B5EF4-FFF2-40B4-BE49-F238E27FC236}">
                <a16:creationId xmlns:a16="http://schemas.microsoft.com/office/drawing/2014/main" id="{CF2B78C2-AD15-5D2B-D569-CA2EC6A7D77D}"/>
              </a:ext>
            </a:extLst>
          </p:cNvPr>
          <p:cNvSpPr txBox="1"/>
          <p:nvPr/>
        </p:nvSpPr>
        <p:spPr>
          <a:xfrm>
            <a:off x="4967783" y="3013544"/>
            <a:ext cx="4844955"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t> Under App Options, leave the default selections and click Next.</a:t>
            </a:r>
          </a:p>
          <a:p>
            <a:pPr marL="285750" indent="-285750">
              <a:buFont typeface="Wingdings" panose="05000000000000000000" pitchFamily="2" charset="2"/>
              <a:buChar char="v"/>
            </a:pPr>
            <a:r>
              <a:rPr lang="en-US" dirty="0"/>
              <a:t> Under Utility Items, leave as is and click Next. </a:t>
            </a:r>
          </a:p>
          <a:p>
            <a:pPr marL="285750" indent="-285750">
              <a:buFont typeface="Wingdings" panose="05000000000000000000" pitchFamily="2" charset="2"/>
              <a:buChar char="v"/>
            </a:pPr>
            <a:r>
              <a:rPr lang="en-US" dirty="0"/>
              <a:t> From Available Items, select Department, Travel Approval, Expense Item, Reports, and Dashboards and move them to Selected Items. Click Next.</a:t>
            </a:r>
            <a:endParaRPr lang="en-IN" dirty="0"/>
          </a:p>
        </p:txBody>
      </p:sp>
      <p:sp>
        <p:nvSpPr>
          <p:cNvPr id="24" name="TextBox 23">
            <a:extLst>
              <a:ext uri="{FF2B5EF4-FFF2-40B4-BE49-F238E27FC236}">
                <a16:creationId xmlns:a16="http://schemas.microsoft.com/office/drawing/2014/main" id="{4E76AC25-FCF0-2E29-E1EF-13878D6EF301}"/>
              </a:ext>
            </a:extLst>
          </p:cNvPr>
          <p:cNvSpPr txBox="1"/>
          <p:nvPr/>
        </p:nvSpPr>
        <p:spPr>
          <a:xfrm>
            <a:off x="5022375" y="5321868"/>
            <a:ext cx="4599537"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 From Available Profiles, select System Administrator and move it to Selected </a:t>
            </a:r>
            <a:r>
              <a:rPr lang="en-US" dirty="0" err="1"/>
              <a:t>Profiles.Click</a:t>
            </a:r>
            <a:r>
              <a:rPr lang="en-US" dirty="0"/>
              <a:t> Save &amp; Finish.</a:t>
            </a:r>
            <a:endParaRPr lang="en-IN" dirty="0"/>
          </a:p>
        </p:txBody>
      </p:sp>
      <p:sp>
        <p:nvSpPr>
          <p:cNvPr id="26" name="TextBox 25">
            <a:extLst>
              <a:ext uri="{FF2B5EF4-FFF2-40B4-BE49-F238E27FC236}">
                <a16:creationId xmlns:a16="http://schemas.microsoft.com/office/drawing/2014/main" id="{486C9ED4-46D3-2484-A5DE-625929930344}"/>
              </a:ext>
            </a:extLst>
          </p:cNvPr>
          <p:cNvSpPr txBox="1"/>
          <p:nvPr/>
        </p:nvSpPr>
        <p:spPr>
          <a:xfrm>
            <a:off x="409431" y="3659875"/>
            <a:ext cx="4203510" cy="923330"/>
          </a:xfrm>
          <a:prstGeom prst="rect">
            <a:avLst/>
          </a:prstGeom>
          <a:noFill/>
        </p:spPr>
        <p:txBody>
          <a:bodyPr wrap="square" rtlCol="0">
            <a:spAutoFit/>
          </a:bodyPr>
          <a:lstStyle/>
          <a:p>
            <a:r>
              <a:rPr lang="en-US" dirty="0">
                <a:solidFill>
                  <a:schemeClr val="accent5">
                    <a:lumMod val="75000"/>
                  </a:schemeClr>
                </a:solidFill>
              </a:rPr>
              <a:t>To verify your changes, click the App Launcher, type Travel Approval and select the Travel Application app. </a:t>
            </a:r>
            <a:endParaRPr lang="en-IN" dirty="0">
              <a:solidFill>
                <a:schemeClr val="accent5">
                  <a:lumMod val="75000"/>
                </a:schemeClr>
              </a:solidFill>
            </a:endParaRPr>
          </a:p>
        </p:txBody>
      </p:sp>
      <p:pic>
        <p:nvPicPr>
          <p:cNvPr id="28" name="Picture 27">
            <a:extLst>
              <a:ext uri="{FF2B5EF4-FFF2-40B4-BE49-F238E27FC236}">
                <a16:creationId xmlns:a16="http://schemas.microsoft.com/office/drawing/2014/main" id="{ED80ACB2-1858-5D43-34D4-8CB775E36F5F}"/>
              </a:ext>
            </a:extLst>
          </p:cNvPr>
          <p:cNvPicPr>
            <a:picLocks noChangeAspect="1"/>
          </p:cNvPicPr>
          <p:nvPr/>
        </p:nvPicPr>
        <p:blipFill>
          <a:blip r:embed="rId4"/>
          <a:stretch>
            <a:fillRect/>
          </a:stretch>
        </p:blipFill>
        <p:spPr>
          <a:xfrm>
            <a:off x="806365" y="4747546"/>
            <a:ext cx="3055950" cy="1440239"/>
          </a:xfrm>
          <a:prstGeom prst="rect">
            <a:avLst/>
          </a:prstGeom>
        </p:spPr>
      </p:pic>
    </p:spTree>
    <p:extLst>
      <p:ext uri="{BB962C8B-B14F-4D97-AF65-F5344CB8AC3E}">
        <p14:creationId xmlns:p14="http://schemas.microsoft.com/office/powerpoint/2010/main" val="4160346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65A53-4329-22AC-00C7-72B38B7B65A4}"/>
              </a:ext>
            </a:extLst>
          </p:cNvPr>
          <p:cNvSpPr txBox="1"/>
          <p:nvPr/>
        </p:nvSpPr>
        <p:spPr>
          <a:xfrm>
            <a:off x="300251" y="163774"/>
            <a:ext cx="3875964" cy="369332"/>
          </a:xfrm>
          <a:prstGeom prst="rect">
            <a:avLst/>
          </a:prstGeom>
          <a:noFill/>
        </p:spPr>
        <p:txBody>
          <a:bodyPr wrap="square" rtlCol="0">
            <a:spAutoFit/>
          </a:bodyPr>
          <a:lstStyle/>
          <a:p>
            <a:r>
              <a:rPr lang="en-US" dirty="0">
                <a:solidFill>
                  <a:schemeClr val="accent5">
                    <a:lumMod val="75000"/>
                  </a:schemeClr>
                </a:solidFill>
              </a:rPr>
              <a:t>Milestone 3 -What is an object?:</a:t>
            </a:r>
            <a:endParaRPr lang="en-IN" dirty="0">
              <a:solidFill>
                <a:schemeClr val="accent5">
                  <a:lumMod val="75000"/>
                </a:schemeClr>
              </a:solidFill>
            </a:endParaRPr>
          </a:p>
        </p:txBody>
      </p:sp>
      <p:sp>
        <p:nvSpPr>
          <p:cNvPr id="4" name="TextBox 3">
            <a:extLst>
              <a:ext uri="{FF2B5EF4-FFF2-40B4-BE49-F238E27FC236}">
                <a16:creationId xmlns:a16="http://schemas.microsoft.com/office/drawing/2014/main" id="{FEBDA5A3-A3F0-845E-BCFC-8FE26441CCC5}"/>
              </a:ext>
            </a:extLst>
          </p:cNvPr>
          <p:cNvSpPr txBox="1"/>
          <p:nvPr/>
        </p:nvSpPr>
        <p:spPr>
          <a:xfrm>
            <a:off x="320236" y="533106"/>
            <a:ext cx="7192371" cy="1200329"/>
          </a:xfrm>
          <a:prstGeom prst="rect">
            <a:avLst/>
          </a:prstGeom>
          <a:noFill/>
        </p:spPr>
        <p:txBody>
          <a:bodyPr wrap="square" rtlCol="0">
            <a:spAutoFit/>
          </a:bodyPr>
          <a:lstStyle/>
          <a:p>
            <a:r>
              <a:rPr lang="en-US" dirty="0"/>
              <a:t>In this Travel Approval application we will be creating 3 objects:</a:t>
            </a:r>
          </a:p>
          <a:p>
            <a:r>
              <a:rPr lang="en-US" dirty="0"/>
              <a:t>Department </a:t>
            </a:r>
          </a:p>
          <a:p>
            <a:r>
              <a:rPr lang="en-US" dirty="0"/>
              <a:t>Travel approval and </a:t>
            </a:r>
          </a:p>
          <a:p>
            <a:r>
              <a:rPr lang="en-US" dirty="0"/>
              <a:t>Expense Item</a:t>
            </a:r>
            <a:endParaRPr lang="en-IN" dirty="0"/>
          </a:p>
        </p:txBody>
      </p:sp>
      <p:sp>
        <p:nvSpPr>
          <p:cNvPr id="6" name="TextBox 5">
            <a:extLst>
              <a:ext uri="{FF2B5EF4-FFF2-40B4-BE49-F238E27FC236}">
                <a16:creationId xmlns:a16="http://schemas.microsoft.com/office/drawing/2014/main" id="{C0586BA7-96FF-C72C-CECE-86E0CFB67ECC}"/>
              </a:ext>
            </a:extLst>
          </p:cNvPr>
          <p:cNvSpPr txBox="1"/>
          <p:nvPr/>
        </p:nvSpPr>
        <p:spPr>
          <a:xfrm>
            <a:off x="251998" y="1779601"/>
            <a:ext cx="4483776" cy="1477328"/>
          </a:xfrm>
          <a:prstGeom prst="rect">
            <a:avLst/>
          </a:prstGeom>
          <a:noFill/>
        </p:spPr>
        <p:txBody>
          <a:bodyPr wrap="square" rtlCol="0">
            <a:spAutoFit/>
          </a:bodyPr>
          <a:lstStyle/>
          <a:p>
            <a:r>
              <a:rPr lang="en-US" dirty="0">
                <a:solidFill>
                  <a:srgbClr val="7030A0"/>
                </a:solidFill>
              </a:rPr>
              <a:t>Activity-1 &amp; Activity-2:</a:t>
            </a:r>
          </a:p>
          <a:p>
            <a:pPr marL="342900" indent="-342900">
              <a:buFont typeface="+mj-lt"/>
              <a:buAutoNum type="arabicPeriod"/>
            </a:pPr>
            <a:r>
              <a:rPr lang="en-US" dirty="0">
                <a:solidFill>
                  <a:schemeClr val="accent5">
                    <a:lumMod val="75000"/>
                  </a:schemeClr>
                </a:solidFill>
              </a:rPr>
              <a:t>Custom Object Creation </a:t>
            </a:r>
          </a:p>
          <a:p>
            <a:r>
              <a:rPr lang="en-US" dirty="0"/>
              <a:t>After you Login to your org, click create on the right side of the page and select custom object.</a:t>
            </a:r>
            <a:endParaRPr lang="en-IN" dirty="0"/>
          </a:p>
        </p:txBody>
      </p:sp>
      <p:sp>
        <p:nvSpPr>
          <p:cNvPr id="8" name="TextBox 7">
            <a:extLst>
              <a:ext uri="{FF2B5EF4-FFF2-40B4-BE49-F238E27FC236}">
                <a16:creationId xmlns:a16="http://schemas.microsoft.com/office/drawing/2014/main" id="{9F3A4F58-B766-C818-0014-35D4087BCD7C}"/>
              </a:ext>
            </a:extLst>
          </p:cNvPr>
          <p:cNvSpPr txBox="1"/>
          <p:nvPr/>
        </p:nvSpPr>
        <p:spPr>
          <a:xfrm>
            <a:off x="251997" y="3207963"/>
            <a:ext cx="4210821"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rPr>
              <a:t>To create an object:</a:t>
            </a:r>
          </a:p>
          <a:p>
            <a:r>
              <a:rPr lang="en-US" dirty="0"/>
              <a:t> From the setup page → Click on Object Manager → Click on Create → Click on Custom Object</a:t>
            </a:r>
            <a:endParaRPr lang="en-IN" dirty="0"/>
          </a:p>
        </p:txBody>
      </p:sp>
      <p:sp>
        <p:nvSpPr>
          <p:cNvPr id="10" name="TextBox 9">
            <a:extLst>
              <a:ext uri="{FF2B5EF4-FFF2-40B4-BE49-F238E27FC236}">
                <a16:creationId xmlns:a16="http://schemas.microsoft.com/office/drawing/2014/main" id="{DD8CD14C-7D8A-414B-0D2B-B3A78A986A0F}"/>
              </a:ext>
            </a:extLst>
          </p:cNvPr>
          <p:cNvSpPr txBox="1"/>
          <p:nvPr/>
        </p:nvSpPr>
        <p:spPr>
          <a:xfrm>
            <a:off x="300251" y="4429625"/>
            <a:ext cx="41625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rPr>
              <a:t>On Custom object defining page:</a:t>
            </a:r>
          </a:p>
          <a:p>
            <a:r>
              <a:rPr lang="en-US" dirty="0"/>
              <a:t>Enter the label name, plural label name, click on Allow reports, Allow search → Save</a:t>
            </a:r>
            <a:endParaRPr lang="en-IN" dirty="0"/>
          </a:p>
        </p:txBody>
      </p:sp>
      <p:sp>
        <p:nvSpPr>
          <p:cNvPr id="14" name="TextBox 13">
            <a:extLst>
              <a:ext uri="{FF2B5EF4-FFF2-40B4-BE49-F238E27FC236}">
                <a16:creationId xmlns:a16="http://schemas.microsoft.com/office/drawing/2014/main" id="{155F3B0E-FB19-3D03-A2EE-AF6E62568C52}"/>
              </a:ext>
            </a:extLst>
          </p:cNvPr>
          <p:cNvSpPr txBox="1"/>
          <p:nvPr/>
        </p:nvSpPr>
        <p:spPr>
          <a:xfrm>
            <a:off x="388476" y="5629954"/>
            <a:ext cx="4210820" cy="1200329"/>
          </a:xfrm>
          <a:prstGeom prst="rect">
            <a:avLst/>
          </a:prstGeom>
          <a:noFill/>
        </p:spPr>
        <p:txBody>
          <a:bodyPr wrap="square" rtlCol="0">
            <a:spAutoFit/>
          </a:bodyPr>
          <a:lstStyle/>
          <a:p>
            <a:r>
              <a:rPr lang="en-US" dirty="0">
                <a:solidFill>
                  <a:schemeClr val="accent5">
                    <a:lumMod val="75000"/>
                  </a:schemeClr>
                </a:solidFill>
              </a:rPr>
              <a:t>2. Create 3 custom objects and tabs</a:t>
            </a:r>
          </a:p>
          <a:p>
            <a:r>
              <a:rPr lang="en-US" dirty="0"/>
              <a:t> a) Department </a:t>
            </a:r>
          </a:p>
          <a:p>
            <a:r>
              <a:rPr lang="en-US" dirty="0"/>
              <a:t> b) Travel Approval</a:t>
            </a:r>
          </a:p>
          <a:p>
            <a:r>
              <a:rPr lang="en-US" dirty="0"/>
              <a:t> c) Expense Item</a:t>
            </a:r>
            <a:endParaRPr lang="en-IN" dirty="0"/>
          </a:p>
        </p:txBody>
      </p:sp>
      <p:sp>
        <p:nvSpPr>
          <p:cNvPr id="16" name="TextBox 15">
            <a:extLst>
              <a:ext uri="{FF2B5EF4-FFF2-40B4-BE49-F238E27FC236}">
                <a16:creationId xmlns:a16="http://schemas.microsoft.com/office/drawing/2014/main" id="{33E6211C-3CF4-C1AF-22F8-8CBE9AE61612}"/>
              </a:ext>
            </a:extLst>
          </p:cNvPr>
          <p:cNvSpPr txBox="1"/>
          <p:nvPr/>
        </p:nvSpPr>
        <p:spPr>
          <a:xfrm>
            <a:off x="5487295" y="1779601"/>
            <a:ext cx="4462818"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rPr>
              <a:t>Create Department Object </a:t>
            </a:r>
          </a:p>
          <a:p>
            <a:r>
              <a:rPr lang="en-US" dirty="0"/>
              <a:t>1.From Setup, click Object Manager. 2.Click Create, then select Custom Object.</a:t>
            </a:r>
          </a:p>
          <a:p>
            <a:r>
              <a:rPr lang="en-US" dirty="0"/>
              <a:t>3.Give the name as Department</a:t>
            </a:r>
            <a:endParaRPr lang="en-IN" dirty="0"/>
          </a:p>
        </p:txBody>
      </p:sp>
      <p:sp>
        <p:nvSpPr>
          <p:cNvPr id="17" name="TextBox 16">
            <a:extLst>
              <a:ext uri="{FF2B5EF4-FFF2-40B4-BE49-F238E27FC236}">
                <a16:creationId xmlns:a16="http://schemas.microsoft.com/office/drawing/2014/main" id="{E96F9620-18BD-83A1-8D37-BBF5A528B053}"/>
              </a:ext>
            </a:extLst>
          </p:cNvPr>
          <p:cNvSpPr txBox="1"/>
          <p:nvPr/>
        </p:nvSpPr>
        <p:spPr>
          <a:xfrm>
            <a:off x="5487295" y="3207963"/>
            <a:ext cx="4210821"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rPr>
              <a:t>To Navigate to Setup page:</a:t>
            </a:r>
          </a:p>
          <a:p>
            <a:r>
              <a:rPr lang="en-US" dirty="0"/>
              <a:t> Click on gear icon → click setup. </a:t>
            </a:r>
          </a:p>
          <a:p>
            <a:pPr marL="285750" indent="-285750">
              <a:buFont typeface="Arial" panose="020B0604020202020204" pitchFamily="34" charset="0"/>
              <a:buChar char="•"/>
            </a:pPr>
            <a:r>
              <a:rPr lang="en-US" dirty="0">
                <a:solidFill>
                  <a:schemeClr val="accent5">
                    <a:lumMod val="75000"/>
                  </a:schemeClr>
                </a:solidFill>
              </a:rPr>
              <a:t>To create an object: </a:t>
            </a:r>
          </a:p>
          <a:p>
            <a:r>
              <a:rPr lang="en-US" dirty="0"/>
              <a:t>From the setup page → Click on Object Manager → Click on Create → Click on Custom Object. </a:t>
            </a:r>
          </a:p>
          <a:p>
            <a:pPr marL="285750" indent="-285750">
              <a:buFont typeface="Arial" panose="020B0604020202020204" pitchFamily="34" charset="0"/>
              <a:buChar char="•"/>
            </a:pPr>
            <a:r>
              <a:rPr lang="en-US" dirty="0">
                <a:solidFill>
                  <a:schemeClr val="accent5">
                    <a:lumMod val="75000"/>
                  </a:schemeClr>
                </a:solidFill>
              </a:rPr>
              <a:t>On Custom object defining page: </a:t>
            </a:r>
          </a:p>
          <a:p>
            <a:r>
              <a:rPr lang="en-US" dirty="0"/>
              <a:t>Enter the label name, plural label name, click on Allow reports, Allow search → Save. </a:t>
            </a:r>
          </a:p>
          <a:p>
            <a:pPr marL="285750" indent="-285750">
              <a:buFont typeface="Arial" panose="020B0604020202020204" pitchFamily="34" charset="0"/>
              <a:buChar char="•"/>
            </a:pPr>
            <a:r>
              <a:rPr lang="en-US" dirty="0">
                <a:solidFill>
                  <a:schemeClr val="accent5">
                    <a:lumMod val="75000"/>
                  </a:schemeClr>
                </a:solidFill>
              </a:rPr>
              <a:t>Now the tabs section opens</a:t>
            </a:r>
          </a:p>
          <a:p>
            <a:r>
              <a:rPr lang="en-US" dirty="0"/>
              <a:t> add this tab to the travel app</a:t>
            </a:r>
            <a:endParaRPr lang="en-IN" dirty="0"/>
          </a:p>
          <a:p>
            <a:endParaRPr lang="en-IN" dirty="0"/>
          </a:p>
        </p:txBody>
      </p:sp>
    </p:spTree>
    <p:extLst>
      <p:ext uri="{BB962C8B-B14F-4D97-AF65-F5344CB8AC3E}">
        <p14:creationId xmlns:p14="http://schemas.microsoft.com/office/powerpoint/2010/main" val="3671224905"/>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D9AD1-4AAF-156C-A4B4-790043C218F9}"/>
              </a:ext>
            </a:extLst>
          </p:cNvPr>
          <p:cNvSpPr txBox="1"/>
          <p:nvPr/>
        </p:nvSpPr>
        <p:spPr>
          <a:xfrm>
            <a:off x="409432" y="245660"/>
            <a:ext cx="4148920" cy="1200329"/>
          </a:xfrm>
          <a:prstGeom prst="rect">
            <a:avLst/>
          </a:prstGeom>
          <a:noFill/>
        </p:spPr>
        <p:txBody>
          <a:bodyPr wrap="square" rtlCol="0">
            <a:spAutoFit/>
          </a:bodyPr>
          <a:lstStyle/>
          <a:p>
            <a:r>
              <a:rPr lang="en-US" dirty="0">
                <a:solidFill>
                  <a:schemeClr val="accent5">
                    <a:lumMod val="75000"/>
                  </a:schemeClr>
                </a:solidFill>
              </a:rPr>
              <a:t>3. Create Travel Approval Object </a:t>
            </a:r>
            <a:r>
              <a:rPr lang="en-US" dirty="0"/>
              <a:t>Navigate back to Object Manager  Click Create then select Custom Object.</a:t>
            </a:r>
            <a:endParaRPr lang="en-IN" dirty="0"/>
          </a:p>
        </p:txBody>
      </p:sp>
      <p:sp>
        <p:nvSpPr>
          <p:cNvPr id="4" name="TextBox 3">
            <a:extLst>
              <a:ext uri="{FF2B5EF4-FFF2-40B4-BE49-F238E27FC236}">
                <a16:creationId xmlns:a16="http://schemas.microsoft.com/office/drawing/2014/main" id="{629C17FF-C887-CC9E-29F7-7B398EA8A405}"/>
              </a:ext>
            </a:extLst>
          </p:cNvPr>
          <p:cNvSpPr txBox="1"/>
          <p:nvPr/>
        </p:nvSpPr>
        <p:spPr>
          <a:xfrm>
            <a:off x="409433" y="1856096"/>
            <a:ext cx="4872252" cy="2862322"/>
          </a:xfrm>
          <a:prstGeom prst="rect">
            <a:avLst/>
          </a:prstGeom>
          <a:noFill/>
        </p:spPr>
        <p:txBody>
          <a:bodyPr wrap="square" rtlCol="0">
            <a:spAutoFit/>
          </a:bodyPr>
          <a:lstStyle/>
          <a:p>
            <a:r>
              <a:rPr lang="en-IN" dirty="0">
                <a:solidFill>
                  <a:schemeClr val="accent5">
                    <a:lumMod val="75000"/>
                  </a:schemeClr>
                </a:solidFill>
              </a:rPr>
              <a:t>Enter these details </a:t>
            </a:r>
          </a:p>
          <a:p>
            <a:r>
              <a:rPr lang="en-IN" dirty="0"/>
              <a:t>Parameter               Value</a:t>
            </a:r>
          </a:p>
          <a:p>
            <a:r>
              <a:rPr lang="en-IN" dirty="0"/>
              <a:t>Label                       </a:t>
            </a:r>
            <a:r>
              <a:rPr lang="en-IN" dirty="0" err="1"/>
              <a:t>TravelApproval</a:t>
            </a:r>
            <a:endParaRPr lang="en-IN" dirty="0"/>
          </a:p>
          <a:p>
            <a:r>
              <a:rPr lang="en-IN" dirty="0"/>
              <a:t>Plural Label             </a:t>
            </a:r>
            <a:r>
              <a:rPr lang="en-IN" dirty="0" err="1"/>
              <a:t>TravelApprovals</a:t>
            </a:r>
            <a:r>
              <a:rPr lang="en-IN" dirty="0"/>
              <a:t>  </a:t>
            </a:r>
          </a:p>
          <a:p>
            <a:r>
              <a:rPr lang="en-IN" dirty="0"/>
              <a:t>Object Name           </a:t>
            </a:r>
            <a:r>
              <a:rPr lang="en-IN" dirty="0" err="1"/>
              <a:t>Travel_Approval</a:t>
            </a:r>
            <a:r>
              <a:rPr lang="en-IN" dirty="0"/>
              <a:t> </a:t>
            </a:r>
          </a:p>
          <a:p>
            <a:r>
              <a:rPr lang="en-IN" dirty="0"/>
              <a:t>                              (this field </a:t>
            </a:r>
            <a:r>
              <a:rPr lang="en-IN" dirty="0" err="1"/>
              <a:t>autopopulates</a:t>
            </a:r>
            <a:r>
              <a:rPr lang="en-IN" dirty="0"/>
              <a:t>)</a:t>
            </a:r>
          </a:p>
          <a:p>
            <a:r>
              <a:rPr lang="en-IN" dirty="0"/>
              <a:t>Record Name           Travel Approval # </a:t>
            </a:r>
          </a:p>
          <a:p>
            <a:r>
              <a:rPr lang="en-IN" dirty="0"/>
              <a:t>Datatype                 Auto Number</a:t>
            </a:r>
          </a:p>
          <a:p>
            <a:r>
              <a:rPr lang="en-IN" dirty="0" err="1"/>
              <a:t>DisplayFormat</a:t>
            </a:r>
            <a:r>
              <a:rPr lang="en-IN" dirty="0"/>
              <a:t>         TA-{00000} </a:t>
            </a:r>
          </a:p>
          <a:p>
            <a:r>
              <a:rPr lang="en-IN" dirty="0"/>
              <a:t>Starting Number      1</a:t>
            </a:r>
          </a:p>
        </p:txBody>
      </p:sp>
      <p:sp>
        <p:nvSpPr>
          <p:cNvPr id="6" name="TextBox 5">
            <a:extLst>
              <a:ext uri="{FF2B5EF4-FFF2-40B4-BE49-F238E27FC236}">
                <a16:creationId xmlns:a16="http://schemas.microsoft.com/office/drawing/2014/main" id="{4E00EDD6-CDD3-DA1B-AFBF-495BF039AD95}"/>
              </a:ext>
            </a:extLst>
          </p:cNvPr>
          <p:cNvSpPr txBox="1"/>
          <p:nvPr/>
        </p:nvSpPr>
        <p:spPr>
          <a:xfrm>
            <a:off x="320235" y="4995923"/>
            <a:ext cx="4961450" cy="646331"/>
          </a:xfrm>
          <a:prstGeom prst="rect">
            <a:avLst/>
          </a:prstGeom>
          <a:noFill/>
        </p:spPr>
        <p:txBody>
          <a:bodyPr wrap="square" rtlCol="0">
            <a:spAutoFit/>
          </a:bodyPr>
          <a:lstStyle/>
          <a:p>
            <a:r>
              <a:rPr lang="en-US" dirty="0"/>
              <a:t>Allow Reports, search, and launch a new tab and add this tab to the travel app.</a:t>
            </a:r>
            <a:endParaRPr lang="en-IN" dirty="0"/>
          </a:p>
        </p:txBody>
      </p:sp>
      <p:pic>
        <p:nvPicPr>
          <p:cNvPr id="8" name="Picture 7">
            <a:extLst>
              <a:ext uri="{FF2B5EF4-FFF2-40B4-BE49-F238E27FC236}">
                <a16:creationId xmlns:a16="http://schemas.microsoft.com/office/drawing/2014/main" id="{B3DC3ABA-D3BF-A609-0B66-B3B49EFE7D07}"/>
              </a:ext>
            </a:extLst>
          </p:cNvPr>
          <p:cNvPicPr>
            <a:picLocks noChangeAspect="1"/>
          </p:cNvPicPr>
          <p:nvPr/>
        </p:nvPicPr>
        <p:blipFill>
          <a:blip r:embed="rId2"/>
          <a:stretch>
            <a:fillRect/>
          </a:stretch>
        </p:blipFill>
        <p:spPr>
          <a:xfrm>
            <a:off x="5483516" y="898044"/>
            <a:ext cx="4148920" cy="1916104"/>
          </a:xfrm>
          <a:prstGeom prst="rect">
            <a:avLst/>
          </a:prstGeom>
        </p:spPr>
      </p:pic>
      <p:pic>
        <p:nvPicPr>
          <p:cNvPr id="9" name="Picture 8">
            <a:extLst>
              <a:ext uri="{FF2B5EF4-FFF2-40B4-BE49-F238E27FC236}">
                <a16:creationId xmlns:a16="http://schemas.microsoft.com/office/drawing/2014/main" id="{D45E805D-7D0F-D3E9-AC24-0B70B3ACABC1}"/>
              </a:ext>
            </a:extLst>
          </p:cNvPr>
          <p:cNvPicPr>
            <a:picLocks noChangeAspect="1"/>
          </p:cNvPicPr>
          <p:nvPr/>
        </p:nvPicPr>
        <p:blipFill>
          <a:blip r:embed="rId3"/>
          <a:stretch>
            <a:fillRect/>
          </a:stretch>
        </p:blipFill>
        <p:spPr>
          <a:xfrm>
            <a:off x="5572416" y="3287257"/>
            <a:ext cx="3971121" cy="1852684"/>
          </a:xfrm>
          <a:prstGeom prst="rect">
            <a:avLst/>
          </a:prstGeom>
        </p:spPr>
      </p:pic>
    </p:spTree>
    <p:extLst>
      <p:ext uri="{BB962C8B-B14F-4D97-AF65-F5344CB8AC3E}">
        <p14:creationId xmlns:p14="http://schemas.microsoft.com/office/powerpoint/2010/main" val="2039028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509</TotalTime>
  <Words>1199</Words>
  <Application>Microsoft Office PowerPoint</Application>
  <PresentationFormat>Widescreen</PresentationFormat>
  <Paragraphs>152</Paragraphs>
  <Slides>18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Google Sans</vt:lpstr>
      <vt:lpstr>Open Sans</vt:lpstr>
      <vt:lpstr>Trebuchet MS</vt:lpstr>
      <vt:lpstr>Wingdings</vt:lpstr>
      <vt:lpstr>Wingdings 3</vt:lpstr>
      <vt:lpstr>Facet</vt:lpstr>
      <vt:lpstr>Acrobat Document</vt:lpstr>
      <vt:lpstr>PowerPoint Presentation</vt:lpstr>
      <vt:lpstr>PowerPoint Presentation</vt:lpstr>
      <vt:lpstr>PowerPoint Presentation</vt:lpstr>
      <vt:lpstr>PowerPoint Presentation</vt:lpstr>
      <vt:lpstr>PowerPoint Presentation</vt:lpstr>
      <vt:lpstr>Milestone 1- Create Salesforce Org: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Ariharan S</dc:creator>
  <cp:lastModifiedBy>Ariharan S</cp:lastModifiedBy>
  <cp:revision>5</cp:revision>
  <dcterms:created xsi:type="dcterms:W3CDTF">2023-04-15T13:44:52Z</dcterms:created>
  <dcterms:modified xsi:type="dcterms:W3CDTF">2023-04-20T11:43:48Z</dcterms:modified>
</cp:coreProperties>
</file>