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replicaset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deployment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.th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service" TargetMode="Externa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ze/k8s/tree/main/secret" TargetMode="External"/><Relationship Id="rId2" Type="http://schemas.openxmlformats.org/officeDocument/2006/relationships/hyperlink" Target="https://github.com/phyze/k8s/tree/main/configmap" TargetMode="Externa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ingress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namespace_quota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ntents…"/>
          <p:cNvSpPr txBox="1">
            <a:spLocks noGrp="1"/>
          </p:cNvSpPr>
          <p:nvPr>
            <p:ph type="title"/>
          </p:nvPr>
        </p:nvSpPr>
        <p:spPr>
          <a:xfrm>
            <a:off x="7848808" y="1287308"/>
            <a:ext cx="9100224" cy="1032993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330200">
              <a:defRPr sz="4000" b="1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6000" dirty="0"/>
              <a:t>Contents</a:t>
            </a:r>
          </a:p>
          <a:p>
            <a:pPr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</a:t>
            </a:r>
            <a:r>
              <a:rPr sz="4400" b="1" dirty="0" err="1"/>
              <a:t>รู้จักกับ</a:t>
            </a:r>
            <a:r>
              <a:rPr sz="4400" b="1" dirty="0"/>
              <a:t> Image Registry</a:t>
            </a:r>
          </a:p>
          <a:p>
            <a:pPr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</a:t>
            </a:r>
            <a:r>
              <a:rPr sz="4400" b="1" dirty="0" err="1"/>
              <a:t>ทำความเข้าใจ</a:t>
            </a:r>
            <a:r>
              <a:rPr sz="4400" dirty="0"/>
              <a:t> </a:t>
            </a:r>
            <a:r>
              <a:rPr sz="4400" b="1" dirty="0"/>
              <a:t>Kubernetes </a:t>
            </a:r>
            <a:r>
              <a:rPr sz="4400" b="1" dirty="0" err="1"/>
              <a:t>และการใช้งานเบื้องต้น</a:t>
            </a:r>
            <a:endParaRPr sz="4400" b="1" dirty="0"/>
          </a:p>
          <a:p>
            <a:pPr lvl="1" indent="182880"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Pod</a:t>
            </a:r>
          </a:p>
          <a:p>
            <a:pPr lvl="1" indent="182880"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</a:t>
            </a:r>
            <a:r>
              <a:rPr sz="4400" dirty="0" err="1"/>
              <a:t>ReplicaSet</a:t>
            </a:r>
            <a:endParaRPr sz="4400" dirty="0"/>
          </a:p>
          <a:p>
            <a:pPr lvl="1" indent="182880"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Deployment</a:t>
            </a:r>
          </a:p>
          <a:p>
            <a:pPr lvl="1" indent="182880"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Service</a:t>
            </a:r>
          </a:p>
          <a:p>
            <a:pPr lvl="1" indent="182880"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</a:t>
            </a:r>
            <a:r>
              <a:rPr sz="4400" dirty="0" err="1"/>
              <a:t>Configmap</a:t>
            </a:r>
            <a:r>
              <a:rPr sz="4400" dirty="0"/>
              <a:t> and Secret</a:t>
            </a:r>
            <a:endParaRPr sz="4400" b="1" dirty="0"/>
          </a:p>
          <a:p>
            <a:pPr lvl="1" indent="182880"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Ingress</a:t>
            </a:r>
          </a:p>
          <a:p>
            <a:pPr lvl="1" indent="182880" algn="l" defTabSz="330200">
              <a:defRPr sz="28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4400" dirty="0"/>
              <a:t>- Namespace and Quota</a:t>
            </a:r>
          </a:p>
          <a:p>
            <a:pPr lvl="1" indent="182880" algn="l" defTabSz="330200">
              <a:defRPr sz="1240">
                <a:latin typeface="TH SarabunPSK"/>
                <a:ea typeface="TH SarabunPSK"/>
                <a:cs typeface="TH SarabunPSK"/>
                <a:sym typeface="TH SarabunPSK"/>
              </a:defRPr>
            </a:pPr>
            <a:endParaRPr sz="2000" dirty="0"/>
          </a:p>
          <a:p>
            <a:pPr lvl="1" indent="182880" algn="l" defTabSz="330200">
              <a:defRPr sz="1240">
                <a:latin typeface="TH SarabunPSK"/>
                <a:ea typeface="TH SarabunPSK"/>
                <a:cs typeface="TH SarabunPSK"/>
                <a:sym typeface="TH SarabunPSK"/>
              </a:defRPr>
            </a:pPr>
            <a:endParaRPr sz="2000" b="1" dirty="0"/>
          </a:p>
          <a:p>
            <a:pPr lvl="1" indent="182880" algn="l" defTabSz="330200">
              <a:defRPr sz="1240">
                <a:latin typeface="TH SarabunPSK"/>
                <a:ea typeface="TH SarabunPSK"/>
                <a:cs typeface="TH SarabunPSK"/>
                <a:sym typeface="TH SarabunPSK"/>
              </a:defRPr>
            </a:pPr>
            <a:endParaRPr sz="2000" b="1" dirty="0"/>
          </a:p>
          <a:p>
            <a:pPr lvl="1" indent="182880" algn="l" defTabSz="330200">
              <a:defRPr sz="1240">
                <a:latin typeface="TH SarabunPSK"/>
                <a:ea typeface="TH SarabunPSK"/>
                <a:cs typeface="TH SarabunPSK"/>
                <a:sym typeface="TH SarabunPSK"/>
              </a:defRPr>
            </a:pPr>
            <a:endParaRPr sz="20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Kubernetes - Pod"/>
          <p:cNvSpPr txBox="1"/>
          <p:nvPr/>
        </p:nvSpPr>
        <p:spPr>
          <a:xfrm>
            <a:off x="531524" y="644299"/>
            <a:ext cx="365442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Pod</a:t>
            </a:r>
          </a:p>
        </p:txBody>
      </p:sp>
      <p:sp>
        <p:nvSpPr>
          <p:cNvPr id="241" name="resource limit"/>
          <p:cNvSpPr txBox="1"/>
          <p:nvPr/>
        </p:nvSpPr>
        <p:spPr>
          <a:xfrm>
            <a:off x="8129871" y="2792964"/>
            <a:ext cx="599694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resource limit </a:t>
            </a:r>
          </a:p>
        </p:txBody>
      </p:sp>
      <p:sp>
        <p:nvSpPr>
          <p:cNvPr id="242" name="เราสามารถกำหนด ความต้องการในการใช้งานของ CPU และ Memory ได้…"/>
          <p:cNvSpPr txBox="1"/>
          <p:nvPr/>
        </p:nvSpPr>
        <p:spPr>
          <a:xfrm>
            <a:off x="5036705" y="4265105"/>
            <a:ext cx="14310590" cy="7351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เราสามารถกำหนด ความต้องการในการใช้งานของ CPU และ Memory ได้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โดยกำหนด ค่าพื้นฐาน (request) และ ค่าจำกัด (limit) ของการใช้งานให้กับ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Container ของ Pod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การกำหนด CPU ต้องเป็นจำนวนเต็มบวกหรือทศนิยมมีหน่วยเป็น milicore ตัวอย่าง ดังนี้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1) 10mi หมายถึง 10 mili-core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2) 1000mi หรือ 1 หมายถึง 1 core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3) 0.1 หมายถึง 100 mili-core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การกำหนด Memory ต้องเป็นจำนวนเต็มบวกหรือทศนิยมมีหน่อยเป็น Mi, Gi, Ti, Pi, Ei เป็นต้น ตัวอย่าง ดังนี้</a:t>
            </a:r>
          </a:p>
          <a:p>
            <a:pPr marL="481541" indent="-481541" algn="l">
              <a:buSzPct val="100000"/>
              <a:buAutoNum type="arabicParenR"/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10Mi หมายถึง 10 Mebibytes</a:t>
            </a:r>
          </a:p>
          <a:p>
            <a:pPr marL="481541" indent="-481541" algn="l">
              <a:buSzPct val="100000"/>
              <a:buAutoNum type="arabicParenR"/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10M หมายถึง 10 Megabytes</a:t>
            </a:r>
          </a:p>
          <a:p>
            <a:pPr marL="481541" indent="-481541" algn="l">
              <a:buSzPct val="100000"/>
              <a:buAutoNum type="arabicParenR"/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1Gi หมายถึง 1 Gibibytes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Kubernetes - Pod"/>
          <p:cNvSpPr txBox="1"/>
          <p:nvPr/>
        </p:nvSpPr>
        <p:spPr>
          <a:xfrm>
            <a:off x="531524" y="644299"/>
            <a:ext cx="365442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Pod</a:t>
            </a:r>
          </a:p>
        </p:txBody>
      </p:sp>
      <p:pic>
        <p:nvPicPr>
          <p:cNvPr id="245" name="6.1.png" descr="6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21" y="5461730"/>
            <a:ext cx="15255009" cy="457650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Pod Life Cycle"/>
          <p:cNvSpPr txBox="1"/>
          <p:nvPr/>
        </p:nvSpPr>
        <p:spPr>
          <a:xfrm>
            <a:off x="8637396" y="2035091"/>
            <a:ext cx="595630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Pod Life Cycle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AB1 - Pod"/>
          <p:cNvSpPr txBox="1"/>
          <p:nvPr/>
        </p:nvSpPr>
        <p:spPr>
          <a:xfrm>
            <a:off x="9912985" y="5589890"/>
            <a:ext cx="455803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LAB1 - Pod</a:t>
            </a:r>
          </a:p>
        </p:txBody>
      </p:sp>
      <p:sp>
        <p:nvSpPr>
          <p:cNvPr id="249" name="Kubernetes - Pod"/>
          <p:cNvSpPr txBox="1"/>
          <p:nvPr/>
        </p:nvSpPr>
        <p:spPr>
          <a:xfrm>
            <a:off x="531524" y="644299"/>
            <a:ext cx="365442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Pod</a:t>
            </a:r>
          </a:p>
        </p:txBody>
      </p:sp>
      <p:sp>
        <p:nvSpPr>
          <p:cNvPr id="250" name="Ref : https://github.com/phyze/k8s/tree/main/pod"/>
          <p:cNvSpPr txBox="1"/>
          <p:nvPr/>
        </p:nvSpPr>
        <p:spPr>
          <a:xfrm>
            <a:off x="9056179" y="7320839"/>
            <a:ext cx="6271642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Ref : https://github.com/phyze/k8s/tree/main/pod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Kubernetes - ReplicaSet"/>
          <p:cNvSpPr txBox="1"/>
          <p:nvPr/>
        </p:nvSpPr>
        <p:spPr>
          <a:xfrm>
            <a:off x="531524" y="644299"/>
            <a:ext cx="49777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ReplicaSet</a:t>
            </a:r>
          </a:p>
        </p:txBody>
      </p:sp>
      <p:sp>
        <p:nvSpPr>
          <p:cNvPr id="253" name="ReplicaSet"/>
          <p:cNvSpPr txBox="1"/>
          <p:nvPr/>
        </p:nvSpPr>
        <p:spPr>
          <a:xfrm>
            <a:off x="1917230" y="2802732"/>
            <a:ext cx="433197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ReplicaSet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13939493" y="3303290"/>
            <a:ext cx="7649789" cy="4790687"/>
            <a:chOff x="0" y="0"/>
            <a:chExt cx="7649787" cy="4790686"/>
          </a:xfrm>
        </p:grpSpPr>
        <p:pic>
          <p:nvPicPr>
            <p:cNvPr id="254" name="spiderman-meme-164016516016x9.png.jpeg" descr="spiderman-meme-164016516016x9.pn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649788" cy="43030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Caption"/>
            <p:cNvSpPr/>
            <p:nvPr/>
          </p:nvSpPr>
          <p:spPr>
            <a:xfrm>
              <a:off x="0" y="4404605"/>
              <a:ext cx="7649788" cy="38608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2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Twitter/@hameed_shahir</a:t>
              </a:r>
            </a:p>
          </p:txBody>
        </p:sp>
      </p:grpSp>
      <p:sp>
        <p:nvSpPr>
          <p:cNvPr id="257" name="ด้วยความสามารถของ Pod เองไม่สามารถ scale up หรือ scale down ได้…"/>
          <p:cNvSpPr txBox="1"/>
          <p:nvPr/>
        </p:nvSpPr>
        <p:spPr>
          <a:xfrm>
            <a:off x="1892215" y="4415876"/>
            <a:ext cx="10423640" cy="242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ด้วยความสามารถของ Pod เองไม่สามารถ scale up หรือ scale down ได้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และไม่สามารถรักษาตัวเองเมื่อเกิด crash ขึ้นทำให้ Pod ตาย ดังนั้นจึงนำ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ReplicaSet เข้ามาช่วยในการ Scaling และ Self-healing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Kubernetes - ReplicaSet"/>
          <p:cNvSpPr txBox="1"/>
          <p:nvPr/>
        </p:nvSpPr>
        <p:spPr>
          <a:xfrm>
            <a:off x="531524" y="644299"/>
            <a:ext cx="49777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ReplicaSet</a:t>
            </a:r>
          </a:p>
        </p:txBody>
      </p:sp>
      <p:sp>
        <p:nvSpPr>
          <p:cNvPr id="260" name="Scaling"/>
          <p:cNvSpPr txBox="1"/>
          <p:nvPr/>
        </p:nvSpPr>
        <p:spPr>
          <a:xfrm>
            <a:off x="10155046" y="2035091"/>
            <a:ext cx="292100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Scaling</a:t>
            </a:r>
          </a:p>
        </p:txBody>
      </p:sp>
      <p:sp>
        <p:nvSpPr>
          <p:cNvPr id="261" name="Scaling แบ่งออกเป็น 2 ประเภท ดังนี้…"/>
          <p:cNvSpPr txBox="1"/>
          <p:nvPr/>
        </p:nvSpPr>
        <p:spPr>
          <a:xfrm>
            <a:off x="6034130" y="3711177"/>
            <a:ext cx="13697840" cy="1989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Scaling แบ่งออกเป็น 2 ประเภท ดังนี้</a:t>
            </a:r>
          </a:p>
          <a:p>
            <a:pPr marL="555625" indent="-555625" algn="l">
              <a:buSzPct val="100000"/>
              <a:buAutoNum type="arabicParenR"/>
              <a:defRPr sz="45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Scale up </a:t>
            </a:r>
            <a:r>
              <a:rPr b="0"/>
              <a:t>คือการเพิ่มจำนวน Pod ที่เป็น Pod ชนิดเดียวกันออกไปอยู่ในแต่ละ Nodes</a:t>
            </a:r>
          </a:p>
          <a:p>
            <a:pPr marL="555625" indent="-555625" algn="l">
              <a:buSzPct val="100000"/>
              <a:buAutoNum type="arabicParenR"/>
              <a:defRPr sz="45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Scale down </a:t>
            </a:r>
            <a:r>
              <a:rPr b="0"/>
              <a:t>คือการลดจำนวน Pod ที่ถูกสำเนา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4095344" y="8240588"/>
            <a:ext cx="15796733" cy="5096670"/>
            <a:chOff x="-25399" y="0"/>
            <a:chExt cx="15796731" cy="5096669"/>
          </a:xfrm>
        </p:grpSpPr>
        <p:grpSp>
          <p:nvGrpSpPr>
            <p:cNvPr id="264" name="Group"/>
            <p:cNvGrpSpPr/>
            <p:nvPr/>
          </p:nvGrpSpPr>
          <p:grpSpPr>
            <a:xfrm>
              <a:off x="-25400" y="-1"/>
              <a:ext cx="5128132" cy="5096671"/>
              <a:chOff x="0" y="0"/>
              <a:chExt cx="5128131" cy="5096669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25399" y="0"/>
                <a:ext cx="5077333" cy="4421538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3" name="Caption"/>
              <p:cNvSpPr/>
              <p:nvPr/>
            </p:nvSpPr>
            <p:spPr>
              <a:xfrm>
                <a:off x="0" y="4548537"/>
                <a:ext cx="512813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Node1</a:t>
                </a:r>
              </a:p>
            </p:txBody>
          </p:sp>
        </p:grpSp>
        <p:grpSp>
          <p:nvGrpSpPr>
            <p:cNvPr id="267" name="Group"/>
            <p:cNvGrpSpPr/>
            <p:nvPr/>
          </p:nvGrpSpPr>
          <p:grpSpPr>
            <a:xfrm>
              <a:off x="5308899" y="-1"/>
              <a:ext cx="5128133" cy="5096671"/>
              <a:chOff x="0" y="0"/>
              <a:chExt cx="5128131" cy="5096669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25399" y="0"/>
                <a:ext cx="5077333" cy="4421538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Caption"/>
              <p:cNvSpPr/>
              <p:nvPr/>
            </p:nvSpPr>
            <p:spPr>
              <a:xfrm>
                <a:off x="0" y="4548537"/>
                <a:ext cx="512813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Node2</a:t>
                </a:r>
              </a:p>
            </p:txBody>
          </p:sp>
        </p:grpSp>
        <p:grpSp>
          <p:nvGrpSpPr>
            <p:cNvPr id="270" name="Group"/>
            <p:cNvGrpSpPr/>
            <p:nvPr/>
          </p:nvGrpSpPr>
          <p:grpSpPr>
            <a:xfrm>
              <a:off x="10643200" y="-1"/>
              <a:ext cx="5128132" cy="5096671"/>
              <a:chOff x="0" y="0"/>
              <a:chExt cx="5128131" cy="5096669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25399" y="0"/>
                <a:ext cx="5077333" cy="4421538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9" name="Caption"/>
              <p:cNvSpPr/>
              <p:nvPr/>
            </p:nvSpPr>
            <p:spPr>
              <a:xfrm>
                <a:off x="0" y="4548537"/>
                <a:ext cx="512813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Node3</a:t>
                </a:r>
              </a:p>
            </p:txBody>
          </p:sp>
        </p:grpSp>
      </p:grpSp>
      <p:grpSp>
        <p:nvGrpSpPr>
          <p:cNvPr id="283" name="Group"/>
          <p:cNvGrpSpPr/>
          <p:nvPr/>
        </p:nvGrpSpPr>
        <p:grpSpPr>
          <a:xfrm>
            <a:off x="2854047" y="7597510"/>
            <a:ext cx="15490398" cy="2703070"/>
            <a:chOff x="-1650999" y="0"/>
            <a:chExt cx="15490397" cy="2703069"/>
          </a:xfrm>
        </p:grpSpPr>
        <p:sp>
          <p:nvSpPr>
            <p:cNvPr id="272" name="Scale up"/>
            <p:cNvSpPr/>
            <p:nvPr/>
          </p:nvSpPr>
          <p:spPr>
            <a:xfrm>
              <a:off x="0" y="0"/>
              <a:ext cx="12188398" cy="69519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20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Scale up</a:t>
              </a:r>
            </a:p>
          </p:txBody>
        </p:sp>
        <p:grpSp>
          <p:nvGrpSpPr>
            <p:cNvPr id="282" name="Group"/>
            <p:cNvGrpSpPr/>
            <p:nvPr/>
          </p:nvGrpSpPr>
          <p:grpSpPr>
            <a:xfrm>
              <a:off x="-1651000" y="796798"/>
              <a:ext cx="15490398" cy="1906272"/>
              <a:chOff x="-1651000" y="0"/>
              <a:chExt cx="15490397" cy="1906270"/>
            </a:xfrm>
          </p:grpSpPr>
          <p:grpSp>
            <p:nvGrpSpPr>
              <p:cNvPr id="275" name="Group"/>
              <p:cNvGrpSpPr/>
              <p:nvPr/>
            </p:nvGrpSpPr>
            <p:grpSpPr>
              <a:xfrm>
                <a:off x="-1651000" y="-1"/>
                <a:ext cx="4572000" cy="1906272"/>
                <a:chOff x="0" y="0"/>
                <a:chExt cx="4572000" cy="1906270"/>
              </a:xfrm>
            </p:grpSpPr>
            <p:sp>
              <p:nvSpPr>
                <p:cNvPr id="273" name="A1p1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A1p1</a:t>
                  </a:r>
                </a:p>
              </p:txBody>
            </p:sp>
            <p:sp>
              <p:nvSpPr>
                <p:cNvPr id="274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Running</a:t>
                  </a:r>
                </a:p>
              </p:txBody>
            </p:sp>
          </p:grpSp>
          <p:grpSp>
            <p:nvGrpSpPr>
              <p:cNvPr id="278" name="Group"/>
              <p:cNvGrpSpPr/>
              <p:nvPr/>
            </p:nvGrpSpPr>
            <p:grpSpPr>
              <a:xfrm>
                <a:off x="3808198" y="-1"/>
                <a:ext cx="4572001" cy="1906272"/>
                <a:chOff x="0" y="0"/>
                <a:chExt cx="4572000" cy="1906270"/>
              </a:xfrm>
            </p:grpSpPr>
            <p:sp>
              <p:nvSpPr>
                <p:cNvPr id="276" name="A1p2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A1p2</a:t>
                  </a:r>
                </a:p>
              </p:txBody>
            </p:sp>
            <p:sp>
              <p:nvSpPr>
                <p:cNvPr id="277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ContainerCreation</a:t>
                  </a:r>
                </a:p>
              </p:txBody>
            </p:sp>
          </p:grpSp>
          <p:grpSp>
            <p:nvGrpSpPr>
              <p:cNvPr id="281" name="Group"/>
              <p:cNvGrpSpPr/>
              <p:nvPr/>
            </p:nvGrpSpPr>
            <p:grpSpPr>
              <a:xfrm>
                <a:off x="9267397" y="-1"/>
                <a:ext cx="4572001" cy="1906272"/>
                <a:chOff x="0" y="0"/>
                <a:chExt cx="4572000" cy="1906270"/>
              </a:xfrm>
            </p:grpSpPr>
            <p:sp>
              <p:nvSpPr>
                <p:cNvPr id="279" name="A1p3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A1p3</a:t>
                  </a:r>
                </a:p>
              </p:txBody>
            </p:sp>
            <p:sp>
              <p:nvSpPr>
                <p:cNvPr id="280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containerCreation</a:t>
                  </a:r>
                </a:p>
              </p:txBody>
            </p:sp>
          </p:grpSp>
        </p:grpSp>
      </p:grpSp>
      <p:grpSp>
        <p:nvGrpSpPr>
          <p:cNvPr id="295" name="Group"/>
          <p:cNvGrpSpPr/>
          <p:nvPr/>
        </p:nvGrpSpPr>
        <p:grpSpPr>
          <a:xfrm>
            <a:off x="5671165" y="9919861"/>
            <a:ext cx="15490398" cy="2703071"/>
            <a:chOff x="-1650999" y="0"/>
            <a:chExt cx="15490397" cy="2703069"/>
          </a:xfrm>
        </p:grpSpPr>
        <p:sp>
          <p:nvSpPr>
            <p:cNvPr id="284" name="Scale down"/>
            <p:cNvSpPr/>
            <p:nvPr/>
          </p:nvSpPr>
          <p:spPr>
            <a:xfrm>
              <a:off x="0" y="0"/>
              <a:ext cx="12188398" cy="69519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20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Scale down</a:t>
              </a:r>
            </a:p>
          </p:txBody>
        </p:sp>
        <p:grpSp>
          <p:nvGrpSpPr>
            <p:cNvPr id="294" name="Group"/>
            <p:cNvGrpSpPr/>
            <p:nvPr/>
          </p:nvGrpSpPr>
          <p:grpSpPr>
            <a:xfrm>
              <a:off x="-1651000" y="796798"/>
              <a:ext cx="15490398" cy="1906272"/>
              <a:chOff x="-1651000" y="0"/>
              <a:chExt cx="15490397" cy="1906270"/>
            </a:xfrm>
          </p:grpSpPr>
          <p:grpSp>
            <p:nvGrpSpPr>
              <p:cNvPr id="287" name="Group"/>
              <p:cNvGrpSpPr/>
              <p:nvPr/>
            </p:nvGrpSpPr>
            <p:grpSpPr>
              <a:xfrm>
                <a:off x="-1651000" y="-1"/>
                <a:ext cx="4572000" cy="1906272"/>
                <a:chOff x="0" y="0"/>
                <a:chExt cx="4572000" cy="1906270"/>
              </a:xfrm>
            </p:grpSpPr>
            <p:sp>
              <p:nvSpPr>
                <p:cNvPr id="285" name="A2p1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A2p1</a:t>
                  </a:r>
                </a:p>
              </p:txBody>
            </p:sp>
            <p:sp>
              <p:nvSpPr>
                <p:cNvPr id="286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Running</a:t>
                  </a:r>
                </a:p>
              </p:txBody>
            </p:sp>
          </p:grpSp>
          <p:grpSp>
            <p:nvGrpSpPr>
              <p:cNvPr id="290" name="Group"/>
              <p:cNvGrpSpPr/>
              <p:nvPr/>
            </p:nvGrpSpPr>
            <p:grpSpPr>
              <a:xfrm>
                <a:off x="3808198" y="-1"/>
                <a:ext cx="4572001" cy="1906272"/>
                <a:chOff x="0" y="0"/>
                <a:chExt cx="4572000" cy="1906270"/>
              </a:xfrm>
            </p:grpSpPr>
            <p:sp>
              <p:nvSpPr>
                <p:cNvPr id="288" name="A2p2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A2p2</a:t>
                  </a:r>
                </a:p>
              </p:txBody>
            </p:sp>
            <p:sp>
              <p:nvSpPr>
                <p:cNvPr id="289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Terminated</a:t>
                  </a:r>
                </a:p>
              </p:txBody>
            </p:sp>
          </p:grpSp>
          <p:grpSp>
            <p:nvGrpSpPr>
              <p:cNvPr id="293" name="Group"/>
              <p:cNvGrpSpPr/>
              <p:nvPr/>
            </p:nvGrpSpPr>
            <p:grpSpPr>
              <a:xfrm>
                <a:off x="9267397" y="-1"/>
                <a:ext cx="4572001" cy="1906272"/>
                <a:chOff x="0" y="0"/>
                <a:chExt cx="4572000" cy="1906270"/>
              </a:xfrm>
            </p:grpSpPr>
            <p:sp>
              <p:nvSpPr>
                <p:cNvPr id="291" name="A2p3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A2p3</a:t>
                  </a:r>
                </a:p>
              </p:txBody>
            </p:sp>
            <p:sp>
              <p:nvSpPr>
                <p:cNvPr id="292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Terminated</a:t>
                  </a:r>
                </a:p>
              </p:txBody>
            </p:sp>
          </p:grpSp>
        </p:grpSp>
      </p:grpSp>
      <p:sp>
        <p:nvSpPr>
          <p:cNvPr id="296" name="Line"/>
          <p:cNvSpPr/>
          <p:nvPr/>
        </p:nvSpPr>
        <p:spPr>
          <a:xfrm flipV="1">
            <a:off x="11556999" y="7375907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กำลังเพิ่มจำนวน Pod"/>
          <p:cNvSpPr txBox="1"/>
          <p:nvPr/>
        </p:nvSpPr>
        <p:spPr>
          <a:xfrm>
            <a:off x="11497279" y="6666509"/>
            <a:ext cx="2926652" cy="60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กำลังเพิ่มจำนวน Pod</a:t>
            </a:r>
          </a:p>
        </p:txBody>
      </p:sp>
      <p:sp>
        <p:nvSpPr>
          <p:cNvPr id="298" name="Line"/>
          <p:cNvSpPr/>
          <p:nvPr/>
        </p:nvSpPr>
        <p:spPr>
          <a:xfrm flipV="1">
            <a:off x="19389267" y="9520496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กำลังลดจำนวน Pod"/>
          <p:cNvSpPr txBox="1"/>
          <p:nvPr/>
        </p:nvSpPr>
        <p:spPr>
          <a:xfrm>
            <a:off x="20092481" y="8725207"/>
            <a:ext cx="2784273" cy="60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กำลังลดจำนวน Pod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Kubernetes - ReplicaSet"/>
          <p:cNvSpPr txBox="1"/>
          <p:nvPr/>
        </p:nvSpPr>
        <p:spPr>
          <a:xfrm>
            <a:off x="531524" y="644299"/>
            <a:ext cx="49777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ReplicaSet</a:t>
            </a:r>
          </a:p>
        </p:txBody>
      </p:sp>
      <p:sp>
        <p:nvSpPr>
          <p:cNvPr id="302" name="Self-healing"/>
          <p:cNvSpPr txBox="1"/>
          <p:nvPr/>
        </p:nvSpPr>
        <p:spPr>
          <a:xfrm>
            <a:off x="1791551" y="3226429"/>
            <a:ext cx="489077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Self-healing</a:t>
            </a:r>
          </a:p>
        </p:txBody>
      </p:sp>
      <p:sp>
        <p:nvSpPr>
          <p:cNvPr id="303" name="Self-healing คือกลไกลในการรักษาตัวเอง (Pod) ของ K8S…"/>
          <p:cNvSpPr txBox="1"/>
          <p:nvPr/>
        </p:nvSpPr>
        <p:spPr>
          <a:xfrm>
            <a:off x="1781610" y="4854027"/>
            <a:ext cx="8907400" cy="2624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Self-healing คือกลไกลในการรักษาตัวเอง (Pod) ของ K8S</a:t>
            </a:r>
          </a:p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ในกรณีที่เกิด crash หรือ Pod ถูกลบ K8S จะทำการสร้าง</a:t>
            </a:r>
          </a:p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ขึ้นมาใหม่ให้เท่ากับจำนวนที่ต้องการจาก config file</a:t>
            </a:r>
          </a:p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หรือผ่าน command kubectl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16227425" y="2663502"/>
            <a:ext cx="4572001" cy="3299589"/>
            <a:chOff x="0" y="0"/>
            <a:chExt cx="4572000" cy="3299587"/>
          </a:xfrm>
        </p:grpSpPr>
        <p:sp>
          <p:nvSpPr>
            <p:cNvPr id="304" name="Rectangle"/>
            <p:cNvSpPr/>
            <p:nvPr/>
          </p:nvSpPr>
          <p:spPr>
            <a:xfrm>
              <a:off x="831239" y="0"/>
              <a:ext cx="2909522" cy="262445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5" name="Caption"/>
            <p:cNvSpPr/>
            <p:nvPr/>
          </p:nvSpPr>
          <p:spPr>
            <a:xfrm>
              <a:off x="0" y="2751455"/>
              <a:ext cx="4572000" cy="5481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Node1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16227425" y="3047804"/>
            <a:ext cx="4572001" cy="1906272"/>
            <a:chOff x="0" y="0"/>
            <a:chExt cx="4572000" cy="1906270"/>
          </a:xfrm>
        </p:grpSpPr>
        <p:sp>
          <p:nvSpPr>
            <p:cNvPr id="307" name="A1p1"/>
            <p:cNvSpPr/>
            <p:nvPr/>
          </p:nvSpPr>
          <p:spPr>
            <a:xfrm>
              <a:off x="1650999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A1p1</a:t>
              </a:r>
            </a:p>
          </p:txBody>
        </p:sp>
        <p:sp>
          <p:nvSpPr>
            <p:cNvPr id="308" name="Caption"/>
            <p:cNvSpPr/>
            <p:nvPr/>
          </p:nvSpPr>
          <p:spPr>
            <a:xfrm>
              <a:off x="0" y="1371600"/>
              <a:ext cx="4572000" cy="5346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Running</a:t>
              </a: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16227425" y="6580581"/>
            <a:ext cx="4572001" cy="3299589"/>
            <a:chOff x="0" y="0"/>
            <a:chExt cx="4572000" cy="3299587"/>
          </a:xfrm>
        </p:grpSpPr>
        <p:sp>
          <p:nvSpPr>
            <p:cNvPr id="310" name="Rectangle"/>
            <p:cNvSpPr/>
            <p:nvPr/>
          </p:nvSpPr>
          <p:spPr>
            <a:xfrm>
              <a:off x="831239" y="0"/>
              <a:ext cx="2909522" cy="262445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1" name="Caption"/>
            <p:cNvSpPr/>
            <p:nvPr/>
          </p:nvSpPr>
          <p:spPr>
            <a:xfrm>
              <a:off x="0" y="2751455"/>
              <a:ext cx="4572000" cy="5481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Node1</a:t>
              </a: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16227426" y="6964883"/>
            <a:ext cx="4572001" cy="2350772"/>
            <a:chOff x="0" y="0"/>
            <a:chExt cx="4572000" cy="2350770"/>
          </a:xfrm>
        </p:grpSpPr>
        <p:sp>
          <p:nvSpPr>
            <p:cNvPr id="313" name="A1p1"/>
            <p:cNvSpPr/>
            <p:nvPr/>
          </p:nvSpPr>
          <p:spPr>
            <a:xfrm>
              <a:off x="1650999" y="0"/>
              <a:ext cx="1270001" cy="1270000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A1p1</a:t>
              </a:r>
            </a:p>
          </p:txBody>
        </p:sp>
        <p:sp>
          <p:nvSpPr>
            <p:cNvPr id="314" name="Caption"/>
            <p:cNvSpPr/>
            <p:nvPr/>
          </p:nvSpPr>
          <p:spPr>
            <a:xfrm>
              <a:off x="0" y="1371600"/>
              <a:ext cx="4572000" cy="9791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Terminated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16227425" y="10130682"/>
            <a:ext cx="4572001" cy="3299589"/>
            <a:chOff x="0" y="0"/>
            <a:chExt cx="4572000" cy="3299587"/>
          </a:xfrm>
        </p:grpSpPr>
        <p:sp>
          <p:nvSpPr>
            <p:cNvPr id="316" name="Rectangle"/>
            <p:cNvSpPr/>
            <p:nvPr/>
          </p:nvSpPr>
          <p:spPr>
            <a:xfrm>
              <a:off x="831239" y="0"/>
              <a:ext cx="2909522" cy="262445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7" name="Caption"/>
            <p:cNvSpPr/>
            <p:nvPr/>
          </p:nvSpPr>
          <p:spPr>
            <a:xfrm>
              <a:off x="0" y="2751455"/>
              <a:ext cx="4572000" cy="5481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Node1</a:t>
              </a:r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16227425" y="10514984"/>
            <a:ext cx="4572001" cy="1906272"/>
            <a:chOff x="0" y="0"/>
            <a:chExt cx="4572000" cy="1906270"/>
          </a:xfrm>
        </p:grpSpPr>
        <p:sp>
          <p:nvSpPr>
            <p:cNvPr id="319" name="A1p1"/>
            <p:cNvSpPr/>
            <p:nvPr/>
          </p:nvSpPr>
          <p:spPr>
            <a:xfrm>
              <a:off x="1650999" y="0"/>
              <a:ext cx="1270001" cy="1270000"/>
            </a:xfrm>
            <a:prstGeom prst="ellipse">
              <a:avLst/>
            </a:prstGeom>
            <a:solidFill>
              <a:srgbClr val="94CD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A1p1</a:t>
              </a:r>
            </a:p>
          </p:txBody>
        </p:sp>
        <p:sp>
          <p:nvSpPr>
            <p:cNvPr id="320" name="Caption"/>
            <p:cNvSpPr/>
            <p:nvPr/>
          </p:nvSpPr>
          <p:spPr>
            <a:xfrm>
              <a:off x="0" y="1371600"/>
              <a:ext cx="4572000" cy="5346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containerCreation</a:t>
              </a:r>
            </a:p>
          </p:txBody>
        </p:sp>
      </p:grpSp>
      <p:sp>
        <p:nvSpPr>
          <p:cNvPr id="322" name="Step 1 - ก่อนโดนลบ…"/>
          <p:cNvSpPr txBox="1"/>
          <p:nvPr/>
        </p:nvSpPr>
        <p:spPr>
          <a:xfrm>
            <a:off x="13022514" y="2612269"/>
            <a:ext cx="3328900" cy="172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Step 1 -</a:t>
            </a:r>
            <a:r>
              <a:t> ก่อนโดนลบ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อยู่ในสถานะทำงาน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ปกติ</a:t>
            </a:r>
          </a:p>
        </p:txBody>
      </p:sp>
      <p:sp>
        <p:nvSpPr>
          <p:cNvPr id="323" name="Step 2 - โดนลบ…"/>
          <p:cNvSpPr txBox="1"/>
          <p:nvPr/>
        </p:nvSpPr>
        <p:spPr>
          <a:xfrm>
            <a:off x="13047817" y="6536626"/>
            <a:ext cx="2471802" cy="172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Step 2 -</a:t>
            </a:r>
            <a:r>
              <a:t> โดนลบ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อยู่ในสถานะ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กำลังปิดตัว</a:t>
            </a:r>
          </a:p>
        </p:txBody>
      </p:sp>
      <p:sp>
        <p:nvSpPr>
          <p:cNvPr id="324" name="Step 3 - หลังลบ…"/>
          <p:cNvSpPr txBox="1"/>
          <p:nvPr/>
        </p:nvSpPr>
        <p:spPr>
          <a:xfrm>
            <a:off x="13115656" y="10034098"/>
            <a:ext cx="3142616" cy="2817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Step 3 -</a:t>
            </a:r>
            <a:r>
              <a:t> หลังลบ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หลังจากที่ Pod ปิดตัว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K8S ทำการสร้าง Pod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ขึ้นมาใหม่ให้จำนวนเท่า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กับของเดิม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AB2 - ReplicaSet"/>
          <p:cNvSpPr txBox="1"/>
          <p:nvPr/>
        </p:nvSpPr>
        <p:spPr>
          <a:xfrm>
            <a:off x="8589645" y="5589890"/>
            <a:ext cx="720471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LAB2 - ReplicaSet</a:t>
            </a:r>
          </a:p>
        </p:txBody>
      </p:sp>
      <p:sp>
        <p:nvSpPr>
          <p:cNvPr id="327" name="Ref : https://github.com/phyze/k8s/tree/main/replicaSet"/>
          <p:cNvSpPr txBox="1"/>
          <p:nvPr/>
        </p:nvSpPr>
        <p:spPr>
          <a:xfrm>
            <a:off x="8695372" y="7320839"/>
            <a:ext cx="6993256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https://github.com/phyze/k8s/tree/main/replicaSet</a:t>
            </a:r>
          </a:p>
        </p:txBody>
      </p:sp>
      <p:sp>
        <p:nvSpPr>
          <p:cNvPr id="328" name="Kubernetes - ReplicaSet"/>
          <p:cNvSpPr txBox="1"/>
          <p:nvPr/>
        </p:nvSpPr>
        <p:spPr>
          <a:xfrm>
            <a:off x="531524" y="644299"/>
            <a:ext cx="49777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ReplicaSet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Kubernetes - Deployment"/>
          <p:cNvSpPr txBox="1"/>
          <p:nvPr/>
        </p:nvSpPr>
        <p:spPr>
          <a:xfrm>
            <a:off x="531524" y="644299"/>
            <a:ext cx="539305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Deployment</a:t>
            </a:r>
          </a:p>
        </p:txBody>
      </p:sp>
      <p:sp>
        <p:nvSpPr>
          <p:cNvPr id="331" name="Deployment"/>
          <p:cNvSpPr txBox="1"/>
          <p:nvPr/>
        </p:nvSpPr>
        <p:spPr>
          <a:xfrm>
            <a:off x="7243290" y="2297483"/>
            <a:ext cx="516255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Deployment</a:t>
            </a:r>
          </a:p>
        </p:txBody>
      </p:sp>
      <p:sp>
        <p:nvSpPr>
          <p:cNvPr id="332" name="เมื่อต้องการ Update version ของ Application ซึ่ง replicaSet ไม่สามารถทำได้โดยตรงจากการเปลียน tag ของ image…"/>
          <p:cNvSpPr txBox="1"/>
          <p:nvPr/>
        </p:nvSpPr>
        <p:spPr>
          <a:xfrm>
            <a:off x="3880713" y="4146634"/>
            <a:ext cx="16622574" cy="592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เมื่อต้องการ Update version ของ Application ซึ่ง replicaSet ไม่สามารถทำได้โดยตรงจากการเปลียน tag ของ image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ดังนั้นจึงนำ kind Deployment เข้ามาช่วยในการ Update version ของ Application โดยการสร้าง replicaSet ใหม่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ขึ้นแล้วสร้าง Pod ที่เป็น version ใหม่ภายใต้ replicaSet ใหม่ เรียกวิธีนี้ว่า Rolling Update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และยังมีความสามารถของ Deployment ดังนี้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Rollback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Strategy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Liveness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Readiness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Kubernetes - Deployment"/>
          <p:cNvSpPr txBox="1"/>
          <p:nvPr/>
        </p:nvSpPr>
        <p:spPr>
          <a:xfrm>
            <a:off x="531524" y="644299"/>
            <a:ext cx="539305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Deployment</a:t>
            </a:r>
          </a:p>
        </p:txBody>
      </p:sp>
      <p:sp>
        <p:nvSpPr>
          <p:cNvPr id="335" name="Rolling Update"/>
          <p:cNvSpPr txBox="1"/>
          <p:nvPr/>
        </p:nvSpPr>
        <p:spPr>
          <a:xfrm>
            <a:off x="1918690" y="3006567"/>
            <a:ext cx="4329050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Rolling Update</a:t>
            </a:r>
          </a:p>
        </p:txBody>
      </p:sp>
      <p:pic>
        <p:nvPicPr>
          <p:cNvPr id="336" name="Kubernetes-Deployments-Rolling-Update-Configuration.gif" descr="Kubernetes-Deployments-Rolling-Update-Configuration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37" y="4580932"/>
            <a:ext cx="11335836" cy="724785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https://www.bluematador.com/blog/kubernetes-deployments-rolling-update-configuration"/>
          <p:cNvSpPr/>
          <p:nvPr/>
        </p:nvSpPr>
        <p:spPr>
          <a:xfrm>
            <a:off x="1923737" y="11930382"/>
            <a:ext cx="11335836" cy="534671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https://www.bluematador.com/blog/kubernetes-deployments-rolling-update-configuration</a:t>
            </a:r>
          </a:p>
        </p:txBody>
      </p:sp>
      <p:sp>
        <p:nvSpPr>
          <p:cNvPr id="338" name="สร้างเกตุว่า มีการสร้าง ReplicaSet v2 ขึ้นมาใหม่…"/>
          <p:cNvSpPr txBox="1"/>
          <p:nvPr/>
        </p:nvSpPr>
        <p:spPr>
          <a:xfrm>
            <a:off x="13819816" y="4453312"/>
            <a:ext cx="6150611" cy="313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สร้างเกตุว่า มีการสร้าง ReplicaSet v2 ขึ้นมาใหม่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จากนั้นทำการ terminate pod ที่ ReplicaSet v1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และสร้าง Pod ที่ ReplicaSet v2 จนครบจำนวนที่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กำหนดไว้ใน config เรียกว่า Desire state และทุก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 rolling update มีการเก็บชุด ReplicaSet เก่า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ไว้สำหรับ rollback</a:t>
            </a:r>
          </a:p>
        </p:txBody>
      </p:sp>
      <p:sp>
        <p:nvSpPr>
          <p:cNvPr id="339" name="NOTE: Desire state คือ ค่าที่ถูกกำหนดไว้ใน configuration file แบบชัดเจน…"/>
          <p:cNvSpPr txBox="1"/>
          <p:nvPr/>
        </p:nvSpPr>
        <p:spPr>
          <a:xfrm>
            <a:off x="13844157" y="8142771"/>
            <a:ext cx="9880855" cy="262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solidFill>
                  <a:schemeClr val="accent1">
                    <a:lumOff val="-13575"/>
                  </a:schemeClr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>
                <a:solidFill>
                  <a:srgbClr val="000000"/>
                </a:solidFill>
              </a:rPr>
              <a:t>NOTE</a:t>
            </a:r>
            <a: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Desire state </a:t>
            </a:r>
            <a:r>
              <a:rPr>
                <a:solidFill>
                  <a:srgbClr val="000000"/>
                </a:solidFill>
              </a:rPr>
              <a:t>คือ</a:t>
            </a:r>
            <a:r>
              <a:t> </a:t>
            </a:r>
            <a:r>
              <a:rPr>
                <a:solidFill>
                  <a:srgbClr val="000000"/>
                </a:solidFill>
              </a:rPr>
              <a:t>ค่าที่ถูกกำหนดไว้ใน configuration file แบบชัดเจน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เช่น YAML, kubectl CMD ที่มีการระบุค่าที่ต้องการไว้เป็นจำนวนหนึ่ง ๆ ยกตัวอย่าง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กำหนดให้ app A มี 3 replicas แสดงว่าเมื่อทำการ apply แล้วต้องมี 3 pods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ที่มีสถานะ running และ pod ต้อง healty ถึงจะบอกได้ว่า desire state คือ 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ollback"/>
          <p:cNvSpPr txBox="1"/>
          <p:nvPr/>
        </p:nvSpPr>
        <p:spPr>
          <a:xfrm>
            <a:off x="2022173" y="3006567"/>
            <a:ext cx="2534159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Rollback</a:t>
            </a:r>
          </a:p>
        </p:txBody>
      </p:sp>
      <p:sp>
        <p:nvSpPr>
          <p:cNvPr id="342" name="Kubernetes - Deployment"/>
          <p:cNvSpPr txBox="1"/>
          <p:nvPr/>
        </p:nvSpPr>
        <p:spPr>
          <a:xfrm>
            <a:off x="531524" y="644299"/>
            <a:ext cx="539305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Deployment</a:t>
            </a:r>
          </a:p>
        </p:txBody>
      </p:sp>
      <p:sp>
        <p:nvSpPr>
          <p:cNvPr id="343" name="เมื่อการ deploy ไม่ได้เป็นไปตามที่คาดหวังการ update app ให้เป็น version ล่าสุดอาจเกิด…"/>
          <p:cNvSpPr txBox="1"/>
          <p:nvPr/>
        </p:nvSpPr>
        <p:spPr>
          <a:xfrm>
            <a:off x="1994304" y="4221433"/>
            <a:ext cx="11427369" cy="415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เมื่อการ deploy ไม่ได้เป็นไปตามที่คาดหวังการ update app ให้เป็น version ล่าสุดอาจเกิด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ข้อผิดพลาดจำเป็นต้องการย้อนกลับไปเป็น version เก่าและทุก ๆ ครั้งที่มีการ deploy เกิดขึ้น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จะมีการเก็บ history ของ replicaSet ก่อนหน้าไว้ (revision) เพื่อสำหรับการทำ Rollback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วิธีที่ใช้ในการ Rollback มีสองวิธี ดังนี้</a:t>
            </a:r>
          </a:p>
          <a:p>
            <a:pPr marL="432152" indent="-432152" algn="l">
              <a:buSzPct val="100000"/>
              <a:buAutoNum type="arabicParenR"/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วิธี rollback ผ่าน kubectl ClI  ด้วย rollout undo โดย default จะถอยกลับไป 1 revision</a:t>
            </a:r>
            <a:br/>
            <a:r>
              <a:t>แต่ถ้าต้องการกลับไป 2 revision ก่อนหน้าต้องใส่ --to-revision=2  ต่อท้าย</a:t>
            </a:r>
          </a:p>
          <a:p>
            <a:pPr marL="432152" indent="-432152" algn="l">
              <a:buSzPct val="100000"/>
              <a:buAutoNum type="arabicParenR"/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วิธี rollback ผ่าน config yaml ด้วยการเปลียน tag ของ image เป็น tag ก่อนหน้า</a:t>
            </a:r>
          </a:p>
        </p:txBody>
      </p:sp>
      <p:grpSp>
        <p:nvGrpSpPr>
          <p:cNvPr id="357" name="Group"/>
          <p:cNvGrpSpPr/>
          <p:nvPr/>
        </p:nvGrpSpPr>
        <p:grpSpPr>
          <a:xfrm>
            <a:off x="14510294" y="3226545"/>
            <a:ext cx="7192246" cy="8333901"/>
            <a:chOff x="0" y="0"/>
            <a:chExt cx="7192245" cy="8333900"/>
          </a:xfrm>
        </p:grpSpPr>
        <p:sp>
          <p:nvSpPr>
            <p:cNvPr id="344" name="rev1"/>
            <p:cNvSpPr/>
            <p:nvPr/>
          </p:nvSpPr>
          <p:spPr>
            <a:xfrm>
              <a:off x="2854197" y="0"/>
              <a:ext cx="1270001" cy="127000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50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rev1</a:t>
              </a:r>
            </a:p>
          </p:txBody>
        </p:sp>
        <p:sp>
          <p:nvSpPr>
            <p:cNvPr id="345" name="rev2"/>
            <p:cNvSpPr/>
            <p:nvPr/>
          </p:nvSpPr>
          <p:spPr>
            <a:xfrm>
              <a:off x="2854197" y="2387664"/>
              <a:ext cx="1270001" cy="12700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50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rev2</a:t>
              </a:r>
            </a:p>
          </p:txBody>
        </p:sp>
        <p:sp>
          <p:nvSpPr>
            <p:cNvPr id="346" name="rev3"/>
            <p:cNvSpPr/>
            <p:nvPr/>
          </p:nvSpPr>
          <p:spPr>
            <a:xfrm>
              <a:off x="2854197" y="4725782"/>
              <a:ext cx="1270001" cy="127000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50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rev3</a:t>
              </a:r>
            </a:p>
          </p:txBody>
        </p:sp>
        <p:sp>
          <p:nvSpPr>
            <p:cNvPr id="347" name="rev2"/>
            <p:cNvSpPr/>
            <p:nvPr/>
          </p:nvSpPr>
          <p:spPr>
            <a:xfrm>
              <a:off x="2854197" y="7063900"/>
              <a:ext cx="1270001" cy="12700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50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rev2</a:t>
              </a:r>
            </a:p>
          </p:txBody>
        </p:sp>
        <p:sp>
          <p:nvSpPr>
            <p:cNvPr id="348" name="Line"/>
            <p:cNvSpPr/>
            <p:nvPr/>
          </p:nvSpPr>
          <p:spPr>
            <a:xfrm>
              <a:off x="3489197" y="1283366"/>
              <a:ext cx="1" cy="1090932"/>
            </a:xfrm>
            <a:prstGeom prst="line">
              <a:avLst/>
            </a:prstGeom>
            <a:noFill/>
            <a:ln w="1270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3489197" y="3621484"/>
              <a:ext cx="1" cy="1090932"/>
            </a:xfrm>
            <a:prstGeom prst="line">
              <a:avLst/>
            </a:prstGeom>
            <a:noFill/>
            <a:ln w="1270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Line"/>
            <p:cNvSpPr/>
            <p:nvPr/>
          </p:nvSpPr>
          <p:spPr>
            <a:xfrm>
              <a:off x="3489197" y="6009148"/>
              <a:ext cx="1" cy="1090932"/>
            </a:xfrm>
            <a:prstGeom prst="line">
              <a:avLst/>
            </a:prstGeom>
            <a:noFill/>
            <a:ln w="1270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1st Deploy…"/>
            <p:cNvSpPr txBox="1"/>
            <p:nvPr/>
          </p:nvSpPr>
          <p:spPr>
            <a:xfrm>
              <a:off x="4754706" y="145414"/>
              <a:ext cx="1784224" cy="979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1st Deploy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status: running</a:t>
              </a:r>
            </a:p>
          </p:txBody>
        </p:sp>
        <p:sp>
          <p:nvSpPr>
            <p:cNvPr id="352" name="2nd Rolling update…"/>
            <p:cNvSpPr txBox="1"/>
            <p:nvPr/>
          </p:nvSpPr>
          <p:spPr>
            <a:xfrm>
              <a:off x="4738986" y="2417455"/>
              <a:ext cx="2453260" cy="979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2nd Rolling update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status: running</a:t>
              </a:r>
            </a:p>
          </p:txBody>
        </p:sp>
        <p:sp>
          <p:nvSpPr>
            <p:cNvPr id="353" name="3rd Rolling update…"/>
            <p:cNvSpPr txBox="1"/>
            <p:nvPr/>
          </p:nvSpPr>
          <p:spPr>
            <a:xfrm>
              <a:off x="4729652" y="5000873"/>
              <a:ext cx="2385823" cy="979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3rd Rolling update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status: failure </a:t>
              </a:r>
            </a:p>
          </p:txBody>
        </p:sp>
        <p:sp>
          <p:nvSpPr>
            <p:cNvPr id="354" name="4th Rollback…"/>
            <p:cNvSpPr txBox="1"/>
            <p:nvPr/>
          </p:nvSpPr>
          <p:spPr>
            <a:xfrm>
              <a:off x="4826334" y="7209315"/>
              <a:ext cx="1784224" cy="979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4th Rollback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status: running</a:t>
              </a:r>
            </a:p>
          </p:txBody>
        </p:sp>
        <p:sp>
          <p:nvSpPr>
            <p:cNvPr id="358" name="Connection Line"/>
            <p:cNvSpPr/>
            <p:nvPr/>
          </p:nvSpPr>
          <p:spPr>
            <a:xfrm>
              <a:off x="1590039" y="3121660"/>
              <a:ext cx="1197611" cy="236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63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143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56" name="Rollback to previous…"/>
            <p:cNvSpPr txBox="1"/>
            <p:nvPr/>
          </p:nvSpPr>
          <p:spPr>
            <a:xfrm>
              <a:off x="0" y="3677364"/>
              <a:ext cx="2613279" cy="979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Rollback to previous</a:t>
              </a:r>
            </a:p>
            <a:p>
              <a:pPr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revision 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mage Registry"/>
          <p:cNvSpPr txBox="1"/>
          <p:nvPr/>
        </p:nvSpPr>
        <p:spPr>
          <a:xfrm>
            <a:off x="544548" y="517299"/>
            <a:ext cx="300799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Image Registry</a:t>
            </a:r>
          </a:p>
        </p:txBody>
      </p:sp>
      <p:sp>
        <p:nvSpPr>
          <p:cNvPr id="124" name="Image Registry"/>
          <p:cNvSpPr txBox="1"/>
          <p:nvPr/>
        </p:nvSpPr>
        <p:spPr>
          <a:xfrm>
            <a:off x="8186483" y="1645620"/>
            <a:ext cx="8011034" cy="1931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0">
                <a:solidFill>
                  <a:srgbClr val="1867B5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Image Registry </a:t>
            </a:r>
          </a:p>
        </p:txBody>
      </p:sp>
      <p:sp>
        <p:nvSpPr>
          <p:cNvPr id="125" name="Docker Hub"/>
          <p:cNvSpPr txBox="1"/>
          <p:nvPr/>
        </p:nvSpPr>
        <p:spPr>
          <a:xfrm>
            <a:off x="4945942" y="7000508"/>
            <a:ext cx="238658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Docker Hub </a:t>
            </a:r>
          </a:p>
        </p:txBody>
      </p:sp>
      <p:sp>
        <p:nvSpPr>
          <p:cNvPr id="126" name="Docker registry"/>
          <p:cNvSpPr txBox="1"/>
          <p:nvPr/>
        </p:nvSpPr>
        <p:spPr>
          <a:xfrm>
            <a:off x="6902977" y="9068236"/>
            <a:ext cx="29154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Docker registry</a:t>
            </a:r>
          </a:p>
        </p:txBody>
      </p:sp>
      <p:sp>
        <p:nvSpPr>
          <p:cNvPr id="127" name="Gitlab Container registry"/>
          <p:cNvSpPr txBox="1"/>
          <p:nvPr/>
        </p:nvSpPr>
        <p:spPr>
          <a:xfrm>
            <a:off x="11800144" y="9068236"/>
            <a:ext cx="455828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Gitlab Container registry</a:t>
            </a:r>
          </a:p>
        </p:txBody>
      </p:sp>
      <p:sp>
        <p:nvSpPr>
          <p:cNvPr id="128" name="Github Container registry"/>
          <p:cNvSpPr txBox="1"/>
          <p:nvPr/>
        </p:nvSpPr>
        <p:spPr>
          <a:xfrm>
            <a:off x="17316805" y="7496799"/>
            <a:ext cx="469315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Github Container registry</a:t>
            </a:r>
          </a:p>
        </p:txBody>
      </p:sp>
      <p:sp>
        <p:nvSpPr>
          <p:cNvPr id="129" name="Harbor"/>
          <p:cNvSpPr txBox="1"/>
          <p:nvPr/>
        </p:nvSpPr>
        <p:spPr>
          <a:xfrm>
            <a:off x="17841033" y="9925411"/>
            <a:ext cx="137731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Harbor</a:t>
            </a:r>
          </a:p>
        </p:txBody>
      </p:sp>
      <p:sp>
        <p:nvSpPr>
          <p:cNvPr id="130" name="Nexus repository"/>
          <p:cNvSpPr txBox="1"/>
          <p:nvPr/>
        </p:nvSpPr>
        <p:spPr>
          <a:xfrm>
            <a:off x="14228996" y="11078319"/>
            <a:ext cx="319773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Nexus repository</a:t>
            </a:r>
          </a:p>
        </p:txBody>
      </p:sp>
      <p:sp>
        <p:nvSpPr>
          <p:cNvPr id="131" name="Google Container registry"/>
          <p:cNvSpPr txBox="1"/>
          <p:nvPr/>
        </p:nvSpPr>
        <p:spPr>
          <a:xfrm>
            <a:off x="4720175" y="11289685"/>
            <a:ext cx="479145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Google Container registry</a:t>
            </a:r>
          </a:p>
        </p:txBody>
      </p:sp>
      <p:sp>
        <p:nvSpPr>
          <p:cNvPr id="132" name="Registry คือพื้นที่เก็บ source code และ dependencies…"/>
          <p:cNvSpPr txBox="1"/>
          <p:nvPr/>
        </p:nvSpPr>
        <p:spPr>
          <a:xfrm>
            <a:off x="8463305" y="3558155"/>
            <a:ext cx="8474457" cy="2372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4B5255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Registry คือพื้นที่เก็บ source code และ dependencies</a:t>
            </a:r>
          </a:p>
          <a:p>
            <a:pPr algn="l">
              <a:defRPr sz="4000">
                <a:solidFill>
                  <a:srgbClr val="4B5255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ที่ build ให้อยู่ในรูป binary เรียกว่า Image เมื่อต้องการจะ</a:t>
            </a:r>
          </a:p>
          <a:p>
            <a:pPr algn="l">
              <a:defRPr sz="4000">
                <a:solidFill>
                  <a:srgbClr val="4B5255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deploy application ซึ่ง Container Engine จะทำการดึง</a:t>
            </a:r>
          </a:p>
          <a:p>
            <a:pPr algn="l">
              <a:defRPr sz="4000">
                <a:solidFill>
                  <a:srgbClr val="4B5255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Image จาก Registry ไป Run 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Kubernetes - Deployment"/>
          <p:cNvSpPr txBox="1"/>
          <p:nvPr/>
        </p:nvSpPr>
        <p:spPr>
          <a:xfrm>
            <a:off x="531524" y="644299"/>
            <a:ext cx="539305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Deployment</a:t>
            </a:r>
          </a:p>
        </p:txBody>
      </p:sp>
      <p:sp>
        <p:nvSpPr>
          <p:cNvPr id="361" name="Strategy"/>
          <p:cNvSpPr txBox="1"/>
          <p:nvPr/>
        </p:nvSpPr>
        <p:spPr>
          <a:xfrm>
            <a:off x="2284216" y="1937407"/>
            <a:ext cx="2406143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Strategy</a:t>
            </a:r>
          </a:p>
        </p:txBody>
      </p:sp>
      <p:sp>
        <p:nvSpPr>
          <p:cNvPr id="362" name="คือ กลยุทธ์ในการควบคุมการ Rolling update ระหว่างลบ pod ที่ replica เก่าและสร้าง pod ที่ replica ใหม่…"/>
          <p:cNvSpPr txBox="1"/>
          <p:nvPr/>
        </p:nvSpPr>
        <p:spPr>
          <a:xfrm>
            <a:off x="2438252" y="2993143"/>
            <a:ext cx="13231496" cy="212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คือ กลยุทธ์ในการควบคุมการ Rolling update ระหว่างลบ pod ที่ replica เก่าและสร้าง pod ที่ replica ใหม่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โดยมี 2 ตัวแปรในการกำหนดทิศทางของการ Rolling update ดังนี้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chemeClr val="accent1"/>
                </a:solidFill>
              </a:rPr>
              <a:t>maxSurge</a:t>
            </a:r>
            <a:r>
              <a:t> คือ </a:t>
            </a:r>
            <a:r>
              <a:rPr>
                <a:solidFill>
                  <a:schemeClr val="accent1"/>
                </a:solidFill>
              </a:rPr>
              <a:t>สามารถมี Pod ได้เกินจำนวน replicas ที่ตั้งไว้ได้กี่ Pod ในระหว่างการ update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chemeClr val="accent5"/>
                </a:solidFill>
              </a:rPr>
              <a:t>maxUnavailable </a:t>
            </a:r>
            <a:r>
              <a:t>คือ </a:t>
            </a:r>
            <a:r>
              <a:rPr>
                <a:solidFill>
                  <a:schemeClr val="accent5"/>
                </a:solidFill>
              </a:rPr>
              <a:t>สามารถลบ Pod ได้สูงสุดกี่ Pod และต้องเหลือจำนวนที่สามารถทำงานได้โดยไม่ต่ำไปกว่านี้</a:t>
            </a:r>
          </a:p>
        </p:txBody>
      </p:sp>
      <p:sp>
        <p:nvSpPr>
          <p:cNvPr id="363" name="Steps"/>
          <p:cNvSpPr txBox="1"/>
          <p:nvPr/>
        </p:nvSpPr>
        <p:spPr>
          <a:xfrm>
            <a:off x="26081569" y="11344783"/>
            <a:ext cx="824104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Steps </a:t>
            </a:r>
          </a:p>
        </p:txBody>
      </p:sp>
      <p:grpSp>
        <p:nvGrpSpPr>
          <p:cNvPr id="423" name="Group"/>
          <p:cNvGrpSpPr/>
          <p:nvPr/>
        </p:nvGrpSpPr>
        <p:grpSpPr>
          <a:xfrm>
            <a:off x="1181593" y="5954388"/>
            <a:ext cx="19602505" cy="6512171"/>
            <a:chOff x="0" y="0"/>
            <a:chExt cx="19602504" cy="6512169"/>
          </a:xfrm>
        </p:grpSpPr>
        <p:sp>
          <p:nvSpPr>
            <p:cNvPr id="364" name="N"/>
            <p:cNvSpPr/>
            <p:nvPr/>
          </p:nvSpPr>
          <p:spPr>
            <a:xfrm>
              <a:off x="11806383" y="3707791"/>
              <a:ext cx="529573" cy="194672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365" name="N"/>
            <p:cNvSpPr/>
            <p:nvPr/>
          </p:nvSpPr>
          <p:spPr>
            <a:xfrm>
              <a:off x="8016296" y="2524723"/>
              <a:ext cx="529573" cy="114836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366" name="O"/>
            <p:cNvSpPr/>
            <p:nvPr/>
          </p:nvSpPr>
          <p:spPr>
            <a:xfrm>
              <a:off x="8011235" y="3694786"/>
              <a:ext cx="529573" cy="19467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367" name="N"/>
            <p:cNvSpPr/>
            <p:nvPr/>
          </p:nvSpPr>
          <p:spPr>
            <a:xfrm>
              <a:off x="4617703" y="1460076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368" name="O"/>
            <p:cNvSpPr/>
            <p:nvPr/>
          </p:nvSpPr>
          <p:spPr>
            <a:xfrm>
              <a:off x="4617703" y="2591387"/>
              <a:ext cx="529573" cy="306199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369" name="O"/>
            <p:cNvSpPr/>
            <p:nvPr/>
          </p:nvSpPr>
          <p:spPr>
            <a:xfrm>
              <a:off x="3041157" y="2574043"/>
              <a:ext cx="529573" cy="305396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370" name="maxSurge"/>
            <p:cNvSpPr txBox="1"/>
            <p:nvPr/>
          </p:nvSpPr>
          <p:spPr>
            <a:xfrm>
              <a:off x="17494402" y="1703944"/>
              <a:ext cx="1296925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maxSurge</a:t>
              </a:r>
            </a:p>
          </p:txBody>
        </p:sp>
        <p:sp>
          <p:nvSpPr>
            <p:cNvPr id="371" name="maxUnavailable"/>
            <p:cNvSpPr txBox="1"/>
            <p:nvPr/>
          </p:nvSpPr>
          <p:spPr>
            <a:xfrm>
              <a:off x="17533293" y="2952483"/>
              <a:ext cx="2069212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pPr>
                <a:defRPr>
                  <a:solidFill>
                    <a:schemeClr val="accent1"/>
                  </a:solidFill>
                </a:defRPr>
              </a:pP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maxUnavailable</a:t>
              </a:r>
            </a:p>
          </p:txBody>
        </p:sp>
        <p:sp>
          <p:nvSpPr>
            <p:cNvPr id="372" name="Line"/>
            <p:cNvSpPr/>
            <p:nvPr/>
          </p:nvSpPr>
          <p:spPr>
            <a:xfrm flipV="1">
              <a:off x="17284588" y="1526119"/>
              <a:ext cx="1" cy="985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3" name="Line"/>
            <p:cNvSpPr/>
            <p:nvPr/>
          </p:nvSpPr>
          <p:spPr>
            <a:xfrm flipV="1">
              <a:off x="17284588" y="2679370"/>
              <a:ext cx="1" cy="985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Line"/>
            <p:cNvSpPr/>
            <p:nvPr/>
          </p:nvSpPr>
          <p:spPr>
            <a:xfrm flipV="1">
              <a:off x="2742659" y="1013678"/>
              <a:ext cx="1" cy="4619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5" name="Line"/>
            <p:cNvSpPr/>
            <p:nvPr/>
          </p:nvSpPr>
          <p:spPr>
            <a:xfrm flipH="1" flipV="1">
              <a:off x="2011021" y="3686606"/>
              <a:ext cx="1569453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6" name="Line"/>
            <p:cNvSpPr/>
            <p:nvPr/>
          </p:nvSpPr>
          <p:spPr>
            <a:xfrm flipH="1" flipV="1">
              <a:off x="2725388" y="5641514"/>
              <a:ext cx="148964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7" name="Line"/>
            <p:cNvSpPr/>
            <p:nvPr/>
          </p:nvSpPr>
          <p:spPr>
            <a:xfrm flipH="1" flipV="1">
              <a:off x="2011021" y="2560539"/>
              <a:ext cx="15694537" cy="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8" name="Line"/>
            <p:cNvSpPr/>
            <p:nvPr/>
          </p:nvSpPr>
          <p:spPr>
            <a:xfrm flipH="1" flipV="1">
              <a:off x="2011021" y="1434473"/>
              <a:ext cx="15694537" cy="1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9" name="maxPod"/>
            <p:cNvSpPr txBox="1"/>
            <p:nvPr/>
          </p:nvSpPr>
          <p:spPr>
            <a:xfrm>
              <a:off x="354901" y="1167138"/>
              <a:ext cx="1043941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maxPod</a:t>
              </a:r>
            </a:p>
          </p:txBody>
        </p:sp>
        <p:sp>
          <p:nvSpPr>
            <p:cNvPr id="380" name="available"/>
            <p:cNvSpPr txBox="1"/>
            <p:nvPr/>
          </p:nvSpPr>
          <p:spPr>
            <a:xfrm>
              <a:off x="180086" y="3419271"/>
              <a:ext cx="1139572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available</a:t>
              </a:r>
            </a:p>
          </p:txBody>
        </p:sp>
        <p:sp>
          <p:nvSpPr>
            <p:cNvPr id="381" name="desire state of…"/>
            <p:cNvSpPr txBox="1"/>
            <p:nvPr/>
          </p:nvSpPr>
          <p:spPr>
            <a:xfrm>
              <a:off x="0" y="2070954"/>
              <a:ext cx="1753743" cy="979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desire state of</a:t>
              </a:r>
            </a:p>
            <a:p>
              <a:pPr>
                <a:defRPr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Replicas</a:t>
              </a:r>
            </a:p>
          </p:txBody>
        </p:sp>
        <p:sp>
          <p:nvSpPr>
            <p:cNvPr id="382" name="Number of Pod"/>
            <p:cNvSpPr txBox="1"/>
            <p:nvPr/>
          </p:nvSpPr>
          <p:spPr>
            <a:xfrm>
              <a:off x="1802161" y="155552"/>
              <a:ext cx="1880998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Number of Pod</a:t>
              </a:r>
            </a:p>
          </p:txBody>
        </p:sp>
        <p:sp>
          <p:nvSpPr>
            <p:cNvPr id="383" name="0"/>
            <p:cNvSpPr txBox="1"/>
            <p:nvPr/>
          </p:nvSpPr>
          <p:spPr>
            <a:xfrm>
              <a:off x="2438748" y="5221779"/>
              <a:ext cx="252223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384" name="O"/>
            <p:cNvSpPr/>
            <p:nvPr/>
          </p:nvSpPr>
          <p:spPr>
            <a:xfrm>
              <a:off x="6269141" y="2569129"/>
              <a:ext cx="529573" cy="110426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385" name="N"/>
            <p:cNvSpPr/>
            <p:nvPr/>
          </p:nvSpPr>
          <p:spPr>
            <a:xfrm>
              <a:off x="13801743" y="3707791"/>
              <a:ext cx="529573" cy="194672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386" name="O"/>
            <p:cNvSpPr/>
            <p:nvPr/>
          </p:nvSpPr>
          <p:spPr>
            <a:xfrm>
              <a:off x="6269141" y="3703515"/>
              <a:ext cx="529573" cy="19467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387" name="N"/>
            <p:cNvSpPr/>
            <p:nvPr/>
          </p:nvSpPr>
          <p:spPr>
            <a:xfrm>
              <a:off x="6269141" y="1460076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388" name="N"/>
            <p:cNvSpPr/>
            <p:nvPr/>
          </p:nvSpPr>
          <p:spPr>
            <a:xfrm>
              <a:off x="11801322" y="1460076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389" name="N"/>
            <p:cNvSpPr/>
            <p:nvPr/>
          </p:nvSpPr>
          <p:spPr>
            <a:xfrm>
              <a:off x="15512687" y="2543723"/>
              <a:ext cx="529573" cy="306199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390" name="Replica = 3  maxSurge = 1  maxUnavailable = 1"/>
            <p:cNvSpPr txBox="1"/>
            <p:nvPr/>
          </p:nvSpPr>
          <p:spPr>
            <a:xfrm>
              <a:off x="5078152" y="42213"/>
              <a:ext cx="5588509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Replica</a:t>
              </a:r>
              <a:r>
                <a:t> = 3  </a:t>
              </a:r>
              <a:r>
                <a:rPr>
                  <a:solidFill>
                    <a:schemeClr val="accent1">
                      <a:lumOff val="-13575"/>
                    </a:schemeClr>
                  </a:solidFill>
                </a:rPr>
                <a:t>maxSurge</a:t>
              </a:r>
              <a:r>
                <a:t> = 1 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maxUnavailable</a:t>
              </a:r>
              <a:r>
                <a:t> = 1</a:t>
              </a:r>
            </a:p>
          </p:txBody>
        </p:sp>
        <p:sp>
          <p:nvSpPr>
            <p:cNvPr id="391" name="3"/>
            <p:cNvSpPr txBox="1"/>
            <p:nvPr/>
          </p:nvSpPr>
          <p:spPr>
            <a:xfrm>
              <a:off x="3759389" y="3772096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92" name="3"/>
            <p:cNvSpPr txBox="1"/>
            <p:nvPr/>
          </p:nvSpPr>
          <p:spPr>
            <a:xfrm>
              <a:off x="5288226" y="3798905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93" name="1"/>
            <p:cNvSpPr txBox="1"/>
            <p:nvPr/>
          </p:nvSpPr>
          <p:spPr>
            <a:xfrm>
              <a:off x="5288226" y="1678520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94" name="1"/>
            <p:cNvSpPr txBox="1"/>
            <p:nvPr/>
          </p:nvSpPr>
          <p:spPr>
            <a:xfrm>
              <a:off x="6899635" y="1654984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95" name="1"/>
            <p:cNvSpPr txBox="1"/>
            <p:nvPr/>
          </p:nvSpPr>
          <p:spPr>
            <a:xfrm>
              <a:off x="6891964" y="2820124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5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96" name="2"/>
            <p:cNvSpPr txBox="1"/>
            <p:nvPr/>
          </p:nvSpPr>
          <p:spPr>
            <a:xfrm>
              <a:off x="6891964" y="3851972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97" name="1"/>
            <p:cNvSpPr txBox="1"/>
            <p:nvPr/>
          </p:nvSpPr>
          <p:spPr>
            <a:xfrm>
              <a:off x="8705934" y="2846373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98" name="2"/>
            <p:cNvSpPr txBox="1"/>
            <p:nvPr/>
          </p:nvSpPr>
          <p:spPr>
            <a:xfrm>
              <a:off x="8705934" y="3878222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99" name="1"/>
            <p:cNvSpPr txBox="1"/>
            <p:nvPr/>
          </p:nvSpPr>
          <p:spPr>
            <a:xfrm>
              <a:off x="12405323" y="1616845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00" name="2"/>
            <p:cNvSpPr txBox="1"/>
            <p:nvPr/>
          </p:nvSpPr>
          <p:spPr>
            <a:xfrm>
              <a:off x="14473577" y="3802215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01" name="3"/>
            <p:cNvSpPr txBox="1"/>
            <p:nvPr/>
          </p:nvSpPr>
          <p:spPr>
            <a:xfrm>
              <a:off x="16288160" y="3898774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02" name="Square"/>
            <p:cNvSpPr/>
            <p:nvPr/>
          </p:nvSpPr>
          <p:spPr>
            <a:xfrm>
              <a:off x="11842033" y="19887"/>
              <a:ext cx="529574" cy="53467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Create pod"/>
            <p:cNvSpPr txBox="1"/>
            <p:nvPr/>
          </p:nvSpPr>
          <p:spPr>
            <a:xfrm>
              <a:off x="12384813" y="18628"/>
              <a:ext cx="1397890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Create pod</a:t>
              </a:r>
            </a:p>
          </p:txBody>
        </p:sp>
        <p:sp>
          <p:nvSpPr>
            <p:cNvPr id="404" name="Rectangle"/>
            <p:cNvSpPr/>
            <p:nvPr/>
          </p:nvSpPr>
          <p:spPr>
            <a:xfrm>
              <a:off x="14259222" y="18628"/>
              <a:ext cx="529574" cy="55325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5" name="Terminate pod"/>
            <p:cNvSpPr txBox="1"/>
            <p:nvPr/>
          </p:nvSpPr>
          <p:spPr>
            <a:xfrm>
              <a:off x="14786200" y="27917"/>
              <a:ext cx="1808227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Terminate pod</a:t>
              </a:r>
            </a:p>
          </p:txBody>
        </p:sp>
        <p:sp>
          <p:nvSpPr>
            <p:cNvPr id="406" name="Rectangle"/>
            <p:cNvSpPr/>
            <p:nvPr/>
          </p:nvSpPr>
          <p:spPr>
            <a:xfrm>
              <a:off x="17065922" y="0"/>
              <a:ext cx="529574" cy="56258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7" name="Available pod"/>
            <p:cNvSpPr txBox="1"/>
            <p:nvPr/>
          </p:nvSpPr>
          <p:spPr>
            <a:xfrm>
              <a:off x="17649286" y="27917"/>
              <a:ext cx="1700404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Available pod</a:t>
              </a:r>
            </a:p>
          </p:txBody>
        </p:sp>
        <p:sp>
          <p:nvSpPr>
            <p:cNvPr id="408" name="O - old pod version"/>
            <p:cNvSpPr txBox="1"/>
            <p:nvPr/>
          </p:nvSpPr>
          <p:spPr>
            <a:xfrm>
              <a:off x="6517629" y="5962058"/>
              <a:ext cx="2366011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O - old pod version</a:t>
              </a:r>
            </a:p>
          </p:txBody>
        </p:sp>
        <p:sp>
          <p:nvSpPr>
            <p:cNvPr id="409" name="N - new pod version"/>
            <p:cNvSpPr txBox="1"/>
            <p:nvPr/>
          </p:nvSpPr>
          <p:spPr>
            <a:xfrm>
              <a:off x="9162810" y="5977499"/>
              <a:ext cx="2452498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N - new pod version</a:t>
              </a:r>
            </a:p>
          </p:txBody>
        </p:sp>
        <p:sp>
          <p:nvSpPr>
            <p:cNvPr id="410" name="O"/>
            <p:cNvSpPr/>
            <p:nvPr/>
          </p:nvSpPr>
          <p:spPr>
            <a:xfrm>
              <a:off x="9908809" y="2560011"/>
              <a:ext cx="529573" cy="11225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411" name="N"/>
            <p:cNvSpPr/>
            <p:nvPr/>
          </p:nvSpPr>
          <p:spPr>
            <a:xfrm>
              <a:off x="9908809" y="3701216"/>
              <a:ext cx="529573" cy="98561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412" name="1"/>
            <p:cNvSpPr txBox="1"/>
            <p:nvPr/>
          </p:nvSpPr>
          <p:spPr>
            <a:xfrm>
              <a:off x="10482983" y="2822244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5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13" name="1"/>
            <p:cNvSpPr txBox="1"/>
            <p:nvPr/>
          </p:nvSpPr>
          <p:spPr>
            <a:xfrm>
              <a:off x="10482983" y="3854092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14" name="N"/>
            <p:cNvSpPr/>
            <p:nvPr/>
          </p:nvSpPr>
          <p:spPr>
            <a:xfrm>
              <a:off x="9908809" y="1456908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415" name="1"/>
            <p:cNvSpPr txBox="1"/>
            <p:nvPr/>
          </p:nvSpPr>
          <p:spPr>
            <a:xfrm>
              <a:off x="10482983" y="1607339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16" name="O"/>
            <p:cNvSpPr/>
            <p:nvPr/>
          </p:nvSpPr>
          <p:spPr>
            <a:xfrm>
              <a:off x="9908809" y="4702925"/>
              <a:ext cx="529573" cy="90979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417" name="1"/>
            <p:cNvSpPr txBox="1"/>
            <p:nvPr/>
          </p:nvSpPr>
          <p:spPr>
            <a:xfrm>
              <a:off x="10482983" y="4710451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18" name="O"/>
            <p:cNvSpPr/>
            <p:nvPr/>
          </p:nvSpPr>
          <p:spPr>
            <a:xfrm>
              <a:off x="11801322" y="2568260"/>
              <a:ext cx="529573" cy="11225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419" name="1"/>
            <p:cNvSpPr txBox="1"/>
            <p:nvPr/>
          </p:nvSpPr>
          <p:spPr>
            <a:xfrm>
              <a:off x="12405323" y="2776632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5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20" name="2"/>
            <p:cNvSpPr txBox="1"/>
            <p:nvPr/>
          </p:nvSpPr>
          <p:spPr>
            <a:xfrm>
              <a:off x="12486329" y="3780116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21" name="N"/>
            <p:cNvSpPr/>
            <p:nvPr/>
          </p:nvSpPr>
          <p:spPr>
            <a:xfrm>
              <a:off x="13801743" y="2568260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422" name="1"/>
            <p:cNvSpPr txBox="1"/>
            <p:nvPr/>
          </p:nvSpPr>
          <p:spPr>
            <a:xfrm>
              <a:off x="14405745" y="2725029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Kubernetes - Deployment"/>
          <p:cNvSpPr txBox="1"/>
          <p:nvPr/>
        </p:nvSpPr>
        <p:spPr>
          <a:xfrm>
            <a:off x="531524" y="644299"/>
            <a:ext cx="539305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Deployment</a:t>
            </a:r>
          </a:p>
        </p:txBody>
      </p:sp>
      <p:sp>
        <p:nvSpPr>
          <p:cNvPr id="426" name="Liveness probe"/>
          <p:cNvSpPr txBox="1"/>
          <p:nvPr/>
        </p:nvSpPr>
        <p:spPr>
          <a:xfrm>
            <a:off x="1411889" y="2254599"/>
            <a:ext cx="4397503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Liveness probe</a:t>
            </a:r>
          </a:p>
        </p:txBody>
      </p:sp>
      <p:sp>
        <p:nvSpPr>
          <p:cNvPr id="427" name="เป็นกลวิธีที่ที่ใช้ในการตรวจสอบสุขภาพหรือสถานะการทำงานของ Application…"/>
          <p:cNvSpPr txBox="1"/>
          <p:nvPr/>
        </p:nvSpPr>
        <p:spPr>
          <a:xfrm>
            <a:off x="1469052" y="4189459"/>
            <a:ext cx="12384279" cy="720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เป็นกลวิธีที่ที่ใช้ในการตรวจสอบสุขภาพหรือสถานะการทำงานของ Application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เพื่อให้แน่ใจว่ายังสามารถทำงานได้ปกติ ซึ่ง Application จำเป็นต้องกำหนด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วิธีตรวจสอบและเงือนไขลงไปด้วยบางส่วน หากตรวจสอบแล้วไม่ตรงเงือนไขทาง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K8S จะทำการ restart Pod เพื่อให้ Application กลับมาทำงานได้ตามปกติ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Liveness probe มี parameter หลัก ๆ อยู่ 2 อย่างคือ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initialDelaySeconds เป็นการตั้งค่าเวลา delay ก่อนเริ่มการตรวจสอบหลังจาก Pod ถูกสร้าง	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periodSeconds เป็นการตั้งค่าเวลาให้ทำการตรวจสอบทุก ๆ ในช่วงเวลาที่กำหนด</a:t>
            </a:r>
            <a:endParaRPr>
              <a:solidFill>
                <a:srgbClr val="D4D4D4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>
              <a:solidFill>
                <a:srgbClr val="D4D4D4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ตัวอย่าง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กำหนดให้ initialDelaySeconds เท่ากับ 10 วินาที และ periodSeconds เท่ากับ 3 วินาที หมายความว่า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หลังจากที่ Pod ถูกสร้าง initialDelaySecond ก็เริ่มทำการนับเวลาจนถึง 10 วินาที และทำการตรวจสอบ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Liveness และนับต่อไปอีก 3 วินาทีจะทำการตรวจสอบอีกรอบวนไปเรื่อย ๆ</a:t>
            </a:r>
          </a:p>
        </p:txBody>
      </p:sp>
      <p:pic>
        <p:nvPicPr>
          <p:cNvPr id="428" name="1*Bew_sz-oQSpLpgok6lEPbA.gif" descr="1*Bew_sz-oQSpLpgok6lEPbA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827" y="1191491"/>
            <a:ext cx="8259212" cy="7048952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https://cloud.google.com/blog/products/containers-kubernetes/kubernetes-best-practices-setting-up-health-checks-with-readiness-and-liveness-probes"/>
          <p:cNvSpPr/>
          <p:nvPr/>
        </p:nvSpPr>
        <p:spPr>
          <a:xfrm>
            <a:off x="14311827" y="8342042"/>
            <a:ext cx="8259212" cy="533401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400" b="0" i="1" u="sng">
                <a:solidFill>
                  <a:srgbClr val="757575"/>
                </a:solidFill>
                <a:uFill>
                  <a:solidFill>
                    <a:srgbClr val="757575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https://cloud.google.com/blog/products/containers-kubernetes/kubernetes-best-practices-setting-up-health-checks-with-readiness-and-liveness-probes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Kubernetes - Deployment"/>
          <p:cNvSpPr txBox="1"/>
          <p:nvPr/>
        </p:nvSpPr>
        <p:spPr>
          <a:xfrm>
            <a:off x="531524" y="644299"/>
            <a:ext cx="539305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Deployment</a:t>
            </a:r>
          </a:p>
        </p:txBody>
      </p:sp>
      <p:sp>
        <p:nvSpPr>
          <p:cNvPr id="432" name="Readiness probe"/>
          <p:cNvSpPr txBox="1"/>
          <p:nvPr/>
        </p:nvSpPr>
        <p:spPr>
          <a:xfrm>
            <a:off x="1198529" y="2254599"/>
            <a:ext cx="4824223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Readiness probe</a:t>
            </a:r>
          </a:p>
        </p:txBody>
      </p:sp>
      <p:sp>
        <p:nvSpPr>
          <p:cNvPr id="433" name="เป็นกลวิธีที่ที่ใช้ในการตรวจสอบความพร้อมในการทำงานของ Application หาก Application ยังไม่พร้อม…"/>
          <p:cNvSpPr txBox="1"/>
          <p:nvPr/>
        </p:nvSpPr>
        <p:spPr>
          <a:xfrm>
            <a:off x="1216944" y="3333636"/>
            <a:ext cx="12388724" cy="974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เป็นกลวิธีที่ที่ใช้ในการตรวจสอบความพร้อมในการทำงานของ Application หาก Application ยังไม่พร้อม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จะไม่มีการปล่อย Traffic เข้ามาเพื่อป้องการไม่ให้เกิดความผิดพลาดของการทำงาน อะไรจะเกิดขึ้นหาก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Application มีการติดต่อกับ Database แต่ Database ไม่สามารถทำงานได้ แต่ผู้ใช้ยังสามารถเรียกทำ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ธุรกรรมบางอย่างกับ Application ได้จนถึงขั้นตอนที่สำคัญเมื่อผู้ใช้ทำการยืนยัน ข้อมูลถูกส่งไปบันทึกลง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Database แต่ไม่สามารถบันทึกได้และผู้ใช้ได้รับ Message error ดังนั้นการใช้ Readiness probe จะช่วย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ลดความเสี่ยงที่จะเกิดขึ้นหากมีระบบภายในหรือระบบภายนอกไม่สามารถเชื่อมต่อหรือใช้งานได้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แต่ผู้พัฒนาจำเป็นต้องออกแบบวิเคราะห์ว่า Application มีการเชื่อมต่อกับใครและต้องตรวจสอบอะไรบ้าง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ถึงสามารถเรียกว่า พร้อม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Readiness probe มี parameter หลัก ๆ อยู่ 2 อย่างคือ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initialDelaySeconds เป็นการตั้งค่าเวลา delay ก่อนเริ่มการตรวจสอบหลังจาก Pod ถูกสร้าง	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periodSeconds เป็นการตั้งค่าเวลาให้ทำการตรวจสอบทุก ๆ ในช่วงเวลาที่กำหนด</a:t>
            </a:r>
            <a:endParaRPr>
              <a:solidFill>
                <a:srgbClr val="D4D4D4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>
              <a:solidFill>
                <a:srgbClr val="D4D4D4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ตัวอย่าง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กำหนดให้ initialDelaySeconds เท่ากับ 10 วินาที และ periodSeconds เท่ากับ 3 วินาที หมายความว่า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หลังจากที่ Pod ถูกสร้าง initialDelaySecond ก็เริ่มทำการนับเวลาจนถึง 10 วินาที และทำการตรวจสอบ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Readiness และนับต่อไปอีก 3 วินาทีจะทำการตรวจสอบอีกรอบวนไปเรื่อย ๆ</a:t>
            </a:r>
          </a:p>
        </p:txBody>
      </p:sp>
      <p:pic>
        <p:nvPicPr>
          <p:cNvPr id="434" name="1*fdNZeCl7TESpFtrCcZKYcg.gif" descr="1*fdNZeCl7TESpFtrCcZKYcg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706" y="1798396"/>
            <a:ext cx="9232628" cy="7879729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https://cloud.google.com/blog/products/containers-kubernetes/kubernetes-best-practices-setting-up-health-checks-with-readiness-and-liveness-probes"/>
          <p:cNvSpPr/>
          <p:nvPr/>
        </p:nvSpPr>
        <p:spPr>
          <a:xfrm>
            <a:off x="14654706" y="9779724"/>
            <a:ext cx="9232628" cy="533401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400" b="0" i="1" u="sng">
                <a:solidFill>
                  <a:srgbClr val="757575"/>
                </a:solidFill>
                <a:uFill>
                  <a:solidFill>
                    <a:srgbClr val="757575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https://cloud.google.com/blog/products/containers-kubernetes/kubernetes-best-practices-setting-up-health-checks-with-readiness-and-liveness-probes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LAB3 -Deployment"/>
          <p:cNvSpPr txBox="1"/>
          <p:nvPr/>
        </p:nvSpPr>
        <p:spPr>
          <a:xfrm>
            <a:off x="8317865" y="5589890"/>
            <a:ext cx="774827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LAB3 -Deployment</a:t>
            </a:r>
          </a:p>
        </p:txBody>
      </p:sp>
      <p:sp>
        <p:nvSpPr>
          <p:cNvPr id="438" name="Ref : https://github.com/phyze/k8s/tree/main/deployment"/>
          <p:cNvSpPr txBox="1"/>
          <p:nvPr/>
        </p:nvSpPr>
        <p:spPr>
          <a:xfrm>
            <a:off x="8546972" y="7320839"/>
            <a:ext cx="7290055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https://github.com/phyze/k8s/tree/main/deployment</a:t>
            </a:r>
          </a:p>
        </p:txBody>
      </p:sp>
      <p:sp>
        <p:nvSpPr>
          <p:cNvPr id="439" name="Kubernetes - Deployment"/>
          <p:cNvSpPr txBox="1"/>
          <p:nvPr/>
        </p:nvSpPr>
        <p:spPr>
          <a:xfrm>
            <a:off x="531524" y="644299"/>
            <a:ext cx="539305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Deployment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Kubernetes - Service"/>
          <p:cNvSpPr txBox="1"/>
          <p:nvPr/>
        </p:nvSpPr>
        <p:spPr>
          <a:xfrm>
            <a:off x="531524" y="644299"/>
            <a:ext cx="43046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Service</a:t>
            </a:r>
          </a:p>
        </p:txBody>
      </p:sp>
      <p:sp>
        <p:nvSpPr>
          <p:cNvPr id="442" name="Service"/>
          <p:cNvSpPr txBox="1"/>
          <p:nvPr/>
        </p:nvSpPr>
        <p:spPr>
          <a:xfrm>
            <a:off x="8373929" y="1723609"/>
            <a:ext cx="298577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Service</a:t>
            </a:r>
          </a:p>
        </p:txBody>
      </p:sp>
      <p:sp>
        <p:nvSpPr>
          <p:cNvPr id="443" name="เป็นกลไกลที่ใช้ในการเปิดช่องทางให้ Client ทั้งภายในและภายนอก Cluster สามารถติดต่อกับ Application ที่อยู่ใน Pods…"/>
          <p:cNvSpPr txBox="1"/>
          <p:nvPr/>
        </p:nvSpPr>
        <p:spPr>
          <a:xfrm>
            <a:off x="1048325" y="3227858"/>
            <a:ext cx="17636980" cy="76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เป็นกลไกลที่ใช้ในการเปิดช่องทางให้ Client ทั้งภายในและภายนอก Cluster สามารถติดต่อกับ Application ที่อยู่ใน Pods 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โดยใช้วิธีการ label selector เพื่อจัดกลุ่ม Pod ที่ได้มีการประกาศ label ตรงกันเพื่อที่จะ forward request ให้ถูก Pod แต่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ก็ยังไม่สามารถ forward ได้ทันที Service จำเป็นต้องระบุ IP ให้ชัดเจนในการ forward ไปยังปลายทาง 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มี IP เป็นของตัวเองตั้งแต่โดนสร้างขึ้น แต่การที่จะให้ Service พูดคุยกับ Pod โดยตรงก็สามารถทำได้แต่ถ้า Pod นั้นตายไป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จำเป็นต้องมากำหนดค่ากันใหม่เพราะ IP จะไม่คงเดิม ดังนั้นจึงนำ Endpoints Object เข้ามาช่วยทำในการจัดกลุ่ม IPs ของ Pods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ที่ match กับ label ที่กำหนดไว้ หากมี Pod ใดตาย หรือ เกิดใหม่จะถูก Update ลงไปใน Endpoints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Service เมื่ิิอถูกสร้างจะได้รับ Vitual IP ที่ไม่เปลียนแปลงจนกว่า Service นั้นจะถูกทำราย แต่การที่ให้ client เรียกด้วย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IP คงไม่สะดวก ดังนั้น K8S นำ IP ไปจับคู่กับ ชื่อ Service และบันทึกไว้ใน DNS ภายใน Cluster วิธีนี้เอง Client สามารถ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เรียก Service ด้วยชื่อคล้ายกับ ชื่อ domain บน web browser และนอกจากนี้ การติดต่อผ่าน Service ยังช่วยในการ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กระจาย request ไปสู่ Pod อย่างเท่า ๆ กันอีกด้วย (Load balancing)</a:t>
            </a:r>
          </a:p>
        </p:txBody>
      </p:sp>
      <p:grpSp>
        <p:nvGrpSpPr>
          <p:cNvPr id="468" name="Group"/>
          <p:cNvGrpSpPr/>
          <p:nvPr/>
        </p:nvGrpSpPr>
        <p:grpSpPr>
          <a:xfrm>
            <a:off x="14307345" y="3467255"/>
            <a:ext cx="11634466" cy="9694758"/>
            <a:chOff x="-2313824" y="-1080770"/>
            <a:chExt cx="11634465" cy="9694756"/>
          </a:xfrm>
        </p:grpSpPr>
        <p:grpSp>
          <p:nvGrpSpPr>
            <p:cNvPr id="447" name="Group"/>
            <p:cNvGrpSpPr/>
            <p:nvPr/>
          </p:nvGrpSpPr>
          <p:grpSpPr>
            <a:xfrm>
              <a:off x="641930" y="2706966"/>
              <a:ext cx="6096001" cy="2469014"/>
              <a:chOff x="0" y="0"/>
              <a:chExt cx="6096000" cy="2469013"/>
            </a:xfrm>
          </p:grpSpPr>
          <p:sp>
            <p:nvSpPr>
              <p:cNvPr id="444" name="guestbook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</a:t>
                </a:r>
              </a:p>
            </p:txBody>
          </p:sp>
          <p:sp>
            <p:nvSpPr>
              <p:cNvPr id="445" name="Endpoints"/>
              <p:cNvSpPr/>
              <p:nvPr/>
            </p:nvSpPr>
            <p:spPr>
              <a:xfrm>
                <a:off x="1802262" y="636270"/>
                <a:ext cx="2491476" cy="1073283"/>
              </a:xfrm>
              <a:prstGeom prst="rect">
                <a:avLst/>
              </a:pr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Endpoints</a:t>
                </a:r>
              </a:p>
            </p:txBody>
          </p:sp>
          <p:sp>
            <p:nvSpPr>
              <p:cNvPr id="446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10.1.1.1, 10.1.1.2, 10.1.1.3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632010" y="-1080771"/>
              <a:ext cx="5943601" cy="2901195"/>
              <a:chOff x="0" y="0"/>
              <a:chExt cx="5943599" cy="2901194"/>
            </a:xfrm>
          </p:grpSpPr>
          <p:sp>
            <p:nvSpPr>
              <p:cNvPr id="448" name="service: guestbook…"/>
              <p:cNvSpPr/>
              <p:nvPr/>
            </p:nvSpPr>
            <p:spPr>
              <a:xfrm>
                <a:off x="685799" y="0"/>
                <a:ext cx="4572001" cy="9791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service: guestbook</a:t>
                </a:r>
              </a:p>
              <a:p>
                <a: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Selector: app=guestbook</a:t>
                </a:r>
              </a:p>
            </p:txBody>
          </p:sp>
          <p:sp>
            <p:nvSpPr>
              <p:cNvPr id="449" name="Service"/>
              <p:cNvSpPr/>
              <p:nvPr/>
            </p:nvSpPr>
            <p:spPr>
              <a:xfrm>
                <a:off x="1726062" y="1080770"/>
                <a:ext cx="2491476" cy="107328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Service</a:t>
                </a:r>
              </a:p>
            </p:txBody>
          </p:sp>
          <p:sp>
            <p:nvSpPr>
              <p:cNvPr id="450" name="Caption"/>
              <p:cNvSpPr/>
              <p:nvPr/>
            </p:nvSpPr>
            <p:spPr>
              <a:xfrm>
                <a:off x="0" y="2255652"/>
                <a:ext cx="5943600" cy="64554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9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40.1.2.1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-2313825" y="6050203"/>
              <a:ext cx="6096001" cy="2469014"/>
              <a:chOff x="0" y="0"/>
              <a:chExt cx="6096000" cy="2469013"/>
            </a:xfrm>
          </p:grpSpPr>
          <p:sp>
            <p:nvSpPr>
              <p:cNvPr id="452" name="Label: app=guestbook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Label: app=guestbook</a:t>
                </a:r>
              </a:p>
            </p:txBody>
          </p:sp>
          <p:sp>
            <p:nvSpPr>
              <p:cNvPr id="453" name="Pod1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Pod1</a:t>
                </a:r>
              </a:p>
            </p:txBody>
          </p:sp>
          <p:sp>
            <p:nvSpPr>
              <p:cNvPr id="454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</a:t>
                </a:r>
              </a:p>
            </p:txBody>
          </p:sp>
        </p:grpSp>
        <p:grpSp>
          <p:nvGrpSpPr>
            <p:cNvPr id="459" name="Group"/>
            <p:cNvGrpSpPr/>
            <p:nvPr/>
          </p:nvGrpSpPr>
          <p:grpSpPr>
            <a:xfrm>
              <a:off x="455407" y="6050203"/>
              <a:ext cx="6096002" cy="2469014"/>
              <a:chOff x="0" y="0"/>
              <a:chExt cx="6096000" cy="2469013"/>
            </a:xfrm>
          </p:grpSpPr>
          <p:sp>
            <p:nvSpPr>
              <p:cNvPr id="456" name="label: app=guestbook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label: app=guestbook</a:t>
                </a:r>
              </a:p>
            </p:txBody>
          </p:sp>
          <p:sp>
            <p:nvSpPr>
              <p:cNvPr id="457" name="Pod2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Pod2</a:t>
                </a:r>
              </a:p>
            </p:txBody>
          </p:sp>
          <p:sp>
            <p:nvSpPr>
              <p:cNvPr id="458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10.1.1.2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3224640" y="6144973"/>
              <a:ext cx="6096001" cy="2469014"/>
              <a:chOff x="0" y="0"/>
              <a:chExt cx="6096000" cy="2469013"/>
            </a:xfrm>
          </p:grpSpPr>
          <p:sp>
            <p:nvSpPr>
              <p:cNvPr id="460" name="label: app=guestbook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label: app=guestbook</a:t>
                </a:r>
              </a:p>
            </p:txBody>
          </p:sp>
          <p:sp>
            <p:nvSpPr>
              <p:cNvPr id="461" name="Pod3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Pod3</a:t>
                </a:r>
              </a:p>
            </p:txBody>
          </p:sp>
          <p:sp>
            <p:nvSpPr>
              <p:cNvPr id="462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10.1.1.3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H="1">
              <a:off x="857188" y="5253075"/>
              <a:ext cx="1184786" cy="88898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5" name="Line"/>
            <p:cNvSpPr/>
            <p:nvPr/>
          </p:nvSpPr>
          <p:spPr>
            <a:xfrm>
              <a:off x="3689930" y="5361465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6" name="Line"/>
            <p:cNvSpPr/>
            <p:nvPr/>
          </p:nvSpPr>
          <p:spPr>
            <a:xfrm>
              <a:off x="5181010" y="5373202"/>
              <a:ext cx="805428" cy="80542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7" name="Line"/>
            <p:cNvSpPr/>
            <p:nvPr/>
          </p:nvSpPr>
          <p:spPr>
            <a:xfrm>
              <a:off x="3603809" y="1938674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Kubernetes - Service"/>
          <p:cNvSpPr txBox="1"/>
          <p:nvPr/>
        </p:nvSpPr>
        <p:spPr>
          <a:xfrm>
            <a:off x="531524" y="644299"/>
            <a:ext cx="43046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Service</a:t>
            </a:r>
          </a:p>
        </p:txBody>
      </p:sp>
      <p:sp>
        <p:nvSpPr>
          <p:cNvPr id="471" name="Service"/>
          <p:cNvSpPr txBox="1"/>
          <p:nvPr/>
        </p:nvSpPr>
        <p:spPr>
          <a:xfrm>
            <a:off x="7319960" y="1790884"/>
            <a:ext cx="298577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Service</a:t>
            </a:r>
          </a:p>
        </p:txBody>
      </p:sp>
      <p:sp>
        <p:nvSpPr>
          <p:cNvPr id="472" name="Service มีประเภทของการเปิดช่องทาง (Expose) ที่ใช้กันบ่อย ๆ อยู่ 4 อย่าง ดังนี้…"/>
          <p:cNvSpPr txBox="1"/>
          <p:nvPr/>
        </p:nvSpPr>
        <p:spPr>
          <a:xfrm>
            <a:off x="1374743" y="3622028"/>
            <a:ext cx="13979210" cy="884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Service มีประเภทของการเปิดช่องทาง (Expose) ที่ใช้กันบ่อย ๆ อยู่ 4 อย่าง ดังนี้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ClusterIP</a:t>
            </a:r>
            <a:r>
              <a:t> ใช้สำหรับภายในติดต่อสื่อสารกันเองเท่านั้นซึ่งจะได้รับชุด Virtual IP เมื่อ Service ถูกสร้าง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NodePort </a:t>
            </a:r>
            <a:r>
              <a:t>เหมือนกับ ClusterIP แต่เพิ่มเติมคือภายนอกสามารถติดต่อสื่อสารเข้ามาได้และตอนที่ Service ถูกสร้างขึ้น Port ที่ใช้ติดต่อจะถูก random ที่อยู่ในช่วง 30000-32767 โดย Default แต่ก็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สามารถกดหนด port เองได้เช่นกัน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LoadBalancer</a:t>
            </a:r>
            <a:r>
              <a:t> ความสามารถเหมือนกับ ClusterIP และ NodePort แต่ที่เพิ่มเติมคือ IP ที่ได้รับเมื่อ Service ถูกสร้างไม่ใช่ Virtual IP แต่เป็น Public IP ซึ่ง Service ประเภทนี้จะใช้ได้บน Cloud เช่น Azure Kubernetes Service , Google Kubernetes Engine และ Amazon Elastic Kubernetes Service เป็นต้น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ExternalName</a:t>
            </a:r>
            <a:r>
              <a:t> เป็นการ Map domain name ของ 3rd party ภายนอกเข้ากับชื่อ Service ภายใน</a:t>
            </a:r>
            <a:br/>
            <a:r>
              <a:t>cluster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15935732" y="3464739"/>
            <a:ext cx="7620001" cy="8954159"/>
            <a:chOff x="0" y="0"/>
            <a:chExt cx="7620000" cy="8954157"/>
          </a:xfrm>
        </p:grpSpPr>
        <p:sp>
          <p:nvSpPr>
            <p:cNvPr id="473" name="C"/>
            <p:cNvSpPr/>
            <p:nvPr/>
          </p:nvSpPr>
          <p:spPr>
            <a:xfrm>
              <a:off x="644440" y="0"/>
              <a:ext cx="6331119" cy="8014357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74" name="Caption"/>
            <p:cNvSpPr/>
            <p:nvPr/>
          </p:nvSpPr>
          <p:spPr>
            <a:xfrm>
              <a:off x="0" y="8147706"/>
              <a:ext cx="7620000" cy="80645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Cluster</a:t>
              </a:r>
            </a:p>
          </p:txBody>
        </p:sp>
      </p:grpSp>
      <p:sp>
        <p:nvSpPr>
          <p:cNvPr id="476" name="A"/>
          <p:cNvSpPr/>
          <p:nvPr/>
        </p:nvSpPr>
        <p:spPr>
          <a:xfrm>
            <a:off x="17880815" y="449628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</a:t>
            </a:r>
          </a:p>
        </p:txBody>
      </p:sp>
      <p:sp>
        <p:nvSpPr>
          <p:cNvPr id="477" name="B"/>
          <p:cNvSpPr/>
          <p:nvPr/>
        </p:nvSpPr>
        <p:spPr>
          <a:xfrm>
            <a:off x="20758667" y="6223000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</a:t>
            </a:r>
          </a:p>
        </p:txBody>
      </p:sp>
      <p:sp>
        <p:nvSpPr>
          <p:cNvPr id="478" name="C"/>
          <p:cNvSpPr/>
          <p:nvPr/>
        </p:nvSpPr>
        <p:spPr>
          <a:xfrm>
            <a:off x="17880815" y="8413088"/>
            <a:ext cx="1270001" cy="1270001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</a:t>
            </a:r>
          </a:p>
        </p:txBody>
      </p:sp>
      <p:sp>
        <p:nvSpPr>
          <p:cNvPr id="479" name="Line"/>
          <p:cNvSpPr/>
          <p:nvPr/>
        </p:nvSpPr>
        <p:spPr>
          <a:xfrm>
            <a:off x="19068550" y="5470151"/>
            <a:ext cx="1713142" cy="93977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0" name="Line"/>
          <p:cNvSpPr/>
          <p:nvPr/>
        </p:nvSpPr>
        <p:spPr>
          <a:xfrm>
            <a:off x="18431234" y="5829075"/>
            <a:ext cx="1" cy="252122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1" name="Line"/>
          <p:cNvSpPr/>
          <p:nvPr/>
        </p:nvSpPr>
        <p:spPr>
          <a:xfrm flipH="1">
            <a:off x="19079985" y="7446600"/>
            <a:ext cx="1951777" cy="121077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2" name="Line"/>
          <p:cNvSpPr/>
          <p:nvPr/>
        </p:nvSpPr>
        <p:spPr>
          <a:xfrm>
            <a:off x="17930595" y="2297268"/>
            <a:ext cx="356747" cy="186542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3" name="Client"/>
          <p:cNvSpPr txBox="1"/>
          <p:nvPr/>
        </p:nvSpPr>
        <p:spPr>
          <a:xfrm>
            <a:off x="17137817" y="1278890"/>
            <a:ext cx="130810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Client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"/>
          <p:cNvGrpSpPr/>
          <p:nvPr/>
        </p:nvGrpSpPr>
        <p:grpSpPr>
          <a:xfrm>
            <a:off x="-1064464" y="5750595"/>
            <a:ext cx="12116155" cy="6242500"/>
            <a:chOff x="-2313824" y="-636270"/>
            <a:chExt cx="12116153" cy="6242498"/>
          </a:xfrm>
        </p:grpSpPr>
        <p:grpSp>
          <p:nvGrpSpPr>
            <p:cNvPr id="488" name="Group"/>
            <p:cNvGrpSpPr/>
            <p:nvPr/>
          </p:nvGrpSpPr>
          <p:grpSpPr>
            <a:xfrm>
              <a:off x="665202" y="-636271"/>
              <a:ext cx="5943600" cy="2456695"/>
              <a:chOff x="0" y="0"/>
              <a:chExt cx="5943599" cy="2456694"/>
            </a:xfrm>
          </p:grpSpPr>
          <p:sp>
            <p:nvSpPr>
              <p:cNvPr id="485" name="guestbook:80"/>
              <p:cNvSpPr/>
              <p:nvPr/>
            </p:nvSpPr>
            <p:spPr>
              <a:xfrm>
                <a:off x="685799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</a:t>
                </a:r>
              </a:p>
            </p:txBody>
          </p:sp>
          <p:sp>
            <p:nvSpPr>
              <p:cNvPr id="486" name="Service"/>
              <p:cNvSpPr/>
              <p:nvPr/>
            </p:nvSpPr>
            <p:spPr>
              <a:xfrm>
                <a:off x="1726062" y="636270"/>
                <a:ext cx="2491476" cy="107328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Service</a:t>
                </a:r>
              </a:p>
            </p:txBody>
          </p:sp>
          <p:sp>
            <p:nvSpPr>
              <p:cNvPr id="487" name="Caption"/>
              <p:cNvSpPr/>
              <p:nvPr/>
            </p:nvSpPr>
            <p:spPr>
              <a:xfrm>
                <a:off x="0" y="1811152"/>
                <a:ext cx="5943600" cy="64554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9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40.1.2.1</a:t>
                </a:r>
              </a:p>
            </p:txBody>
          </p:sp>
        </p:grpSp>
        <p:grpSp>
          <p:nvGrpSpPr>
            <p:cNvPr id="492" name="Group"/>
            <p:cNvGrpSpPr/>
            <p:nvPr/>
          </p:nvGrpSpPr>
          <p:grpSpPr>
            <a:xfrm>
              <a:off x="-2313825" y="3137215"/>
              <a:ext cx="6096001" cy="2469014"/>
              <a:chOff x="0" y="0"/>
              <a:chExt cx="6096000" cy="2469013"/>
            </a:xfrm>
          </p:grpSpPr>
          <p:sp>
            <p:nvSpPr>
              <p:cNvPr id="489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490" name="Pod1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Pod1</a:t>
                </a:r>
              </a:p>
            </p:txBody>
          </p:sp>
          <p:sp>
            <p:nvSpPr>
              <p:cNvPr id="491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</a:t>
                </a:r>
              </a:p>
            </p:txBody>
          </p:sp>
        </p:grpSp>
        <p:grpSp>
          <p:nvGrpSpPr>
            <p:cNvPr id="496" name="Group"/>
            <p:cNvGrpSpPr/>
            <p:nvPr/>
          </p:nvGrpSpPr>
          <p:grpSpPr>
            <a:xfrm>
              <a:off x="696252" y="3137215"/>
              <a:ext cx="6096002" cy="2469014"/>
              <a:chOff x="0" y="0"/>
              <a:chExt cx="6096000" cy="2469013"/>
            </a:xfrm>
          </p:grpSpPr>
          <p:sp>
            <p:nvSpPr>
              <p:cNvPr id="493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494" name="Pod2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Pod2</a:t>
                </a:r>
              </a:p>
            </p:txBody>
          </p:sp>
          <p:sp>
            <p:nvSpPr>
              <p:cNvPr id="495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10.1.1.2</a:t>
                </a:r>
              </a:p>
            </p:txBody>
          </p:sp>
        </p:grpSp>
        <p:grpSp>
          <p:nvGrpSpPr>
            <p:cNvPr id="500" name="Group"/>
            <p:cNvGrpSpPr/>
            <p:nvPr/>
          </p:nvGrpSpPr>
          <p:grpSpPr>
            <a:xfrm>
              <a:off x="3706328" y="3072764"/>
              <a:ext cx="6096002" cy="2469014"/>
              <a:chOff x="0" y="0"/>
              <a:chExt cx="6096000" cy="2469013"/>
            </a:xfrm>
          </p:grpSpPr>
          <p:sp>
            <p:nvSpPr>
              <p:cNvPr id="497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498" name="Pod3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Pod3</a:t>
                </a:r>
              </a:p>
            </p:txBody>
          </p:sp>
          <p:sp>
            <p:nvSpPr>
              <p:cNvPr id="499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10.1.1.3</a:t>
                </a:r>
              </a:p>
            </p:txBody>
          </p:sp>
        </p:grpSp>
        <p:sp>
          <p:nvSpPr>
            <p:cNvPr id="501" name="Line"/>
            <p:cNvSpPr/>
            <p:nvPr/>
          </p:nvSpPr>
          <p:spPr>
            <a:xfrm flipH="1">
              <a:off x="1024929" y="1991592"/>
              <a:ext cx="1184786" cy="88898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2" name="Line"/>
            <p:cNvSpPr/>
            <p:nvPr/>
          </p:nvSpPr>
          <p:spPr>
            <a:xfrm>
              <a:off x="3637001" y="2020158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3" name="Line"/>
            <p:cNvSpPr/>
            <p:nvPr/>
          </p:nvSpPr>
          <p:spPr>
            <a:xfrm>
              <a:off x="5528150" y="2031895"/>
              <a:ext cx="805429" cy="80542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05" name="Kubernetes - Service"/>
          <p:cNvSpPr txBox="1"/>
          <p:nvPr/>
        </p:nvSpPr>
        <p:spPr>
          <a:xfrm>
            <a:off x="531524" y="644299"/>
            <a:ext cx="43046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Service</a:t>
            </a:r>
          </a:p>
        </p:txBody>
      </p:sp>
      <p:sp>
        <p:nvSpPr>
          <p:cNvPr id="506" name="ClusterIP"/>
          <p:cNvSpPr txBox="1"/>
          <p:nvPr/>
        </p:nvSpPr>
        <p:spPr>
          <a:xfrm>
            <a:off x="3154018" y="3764273"/>
            <a:ext cx="367919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ClusterIP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10813173" y="5750595"/>
            <a:ext cx="12116155" cy="6242500"/>
            <a:chOff x="-2313824" y="-636270"/>
            <a:chExt cx="12116153" cy="6242498"/>
          </a:xfrm>
        </p:grpSpPr>
        <p:grpSp>
          <p:nvGrpSpPr>
            <p:cNvPr id="510" name="Group"/>
            <p:cNvGrpSpPr/>
            <p:nvPr/>
          </p:nvGrpSpPr>
          <p:grpSpPr>
            <a:xfrm>
              <a:off x="665202" y="-636271"/>
              <a:ext cx="5943600" cy="2456695"/>
              <a:chOff x="0" y="0"/>
              <a:chExt cx="5943599" cy="2456694"/>
            </a:xfrm>
          </p:grpSpPr>
          <p:sp>
            <p:nvSpPr>
              <p:cNvPr id="507" name="guestbook:32310"/>
              <p:cNvSpPr/>
              <p:nvPr/>
            </p:nvSpPr>
            <p:spPr>
              <a:xfrm>
                <a:off x="685799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guestbook:32310</a:t>
                </a:r>
              </a:p>
            </p:txBody>
          </p:sp>
          <p:sp>
            <p:nvSpPr>
              <p:cNvPr id="508" name="Service"/>
              <p:cNvSpPr/>
              <p:nvPr/>
            </p:nvSpPr>
            <p:spPr>
              <a:xfrm>
                <a:off x="1726062" y="636270"/>
                <a:ext cx="2491476" cy="107328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Service</a:t>
                </a:r>
              </a:p>
            </p:txBody>
          </p:sp>
          <p:sp>
            <p:nvSpPr>
              <p:cNvPr id="509" name="Caption"/>
              <p:cNvSpPr/>
              <p:nvPr/>
            </p:nvSpPr>
            <p:spPr>
              <a:xfrm>
                <a:off x="0" y="1811152"/>
                <a:ext cx="5943600" cy="64554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9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40.1.2.1</a:t>
                </a:r>
              </a:p>
            </p:txBody>
          </p:sp>
        </p:grpSp>
        <p:grpSp>
          <p:nvGrpSpPr>
            <p:cNvPr id="514" name="Group"/>
            <p:cNvGrpSpPr/>
            <p:nvPr/>
          </p:nvGrpSpPr>
          <p:grpSpPr>
            <a:xfrm>
              <a:off x="-2313825" y="3137215"/>
              <a:ext cx="6096001" cy="2469014"/>
              <a:chOff x="0" y="0"/>
              <a:chExt cx="6096000" cy="2469013"/>
            </a:xfrm>
          </p:grpSpPr>
          <p:sp>
            <p:nvSpPr>
              <p:cNvPr id="511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512" name="Pod1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Pod1</a:t>
                </a:r>
              </a:p>
            </p:txBody>
          </p:sp>
          <p:sp>
            <p:nvSpPr>
              <p:cNvPr id="513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</a:t>
                </a:r>
              </a:p>
            </p:txBody>
          </p:sp>
        </p:grpSp>
        <p:grpSp>
          <p:nvGrpSpPr>
            <p:cNvPr id="518" name="Group"/>
            <p:cNvGrpSpPr/>
            <p:nvPr/>
          </p:nvGrpSpPr>
          <p:grpSpPr>
            <a:xfrm>
              <a:off x="696252" y="3137215"/>
              <a:ext cx="6096002" cy="2469014"/>
              <a:chOff x="0" y="0"/>
              <a:chExt cx="6096000" cy="2469013"/>
            </a:xfrm>
          </p:grpSpPr>
          <p:sp>
            <p:nvSpPr>
              <p:cNvPr id="515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516" name="Pod2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Pod2</a:t>
                </a:r>
              </a:p>
            </p:txBody>
          </p:sp>
          <p:sp>
            <p:nvSpPr>
              <p:cNvPr id="517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10.1.1.2</a:t>
                </a:r>
              </a:p>
            </p:txBody>
          </p:sp>
        </p:grpSp>
        <p:grpSp>
          <p:nvGrpSpPr>
            <p:cNvPr id="522" name="Group"/>
            <p:cNvGrpSpPr/>
            <p:nvPr/>
          </p:nvGrpSpPr>
          <p:grpSpPr>
            <a:xfrm>
              <a:off x="3706328" y="3072764"/>
              <a:ext cx="6096002" cy="2469014"/>
              <a:chOff x="0" y="0"/>
              <a:chExt cx="6096000" cy="2469013"/>
            </a:xfrm>
          </p:grpSpPr>
          <p:sp>
            <p:nvSpPr>
              <p:cNvPr id="519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520" name="Pod3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Pod3</a:t>
                </a:r>
              </a:p>
            </p:txBody>
          </p:sp>
          <p:sp>
            <p:nvSpPr>
              <p:cNvPr id="521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10.1.1.3</a:t>
                </a:r>
              </a:p>
            </p:txBody>
          </p:sp>
        </p:grpSp>
        <p:sp>
          <p:nvSpPr>
            <p:cNvPr id="523" name="Line"/>
            <p:cNvSpPr/>
            <p:nvPr/>
          </p:nvSpPr>
          <p:spPr>
            <a:xfrm flipH="1">
              <a:off x="1024929" y="1991592"/>
              <a:ext cx="1184786" cy="88898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24" name="Line"/>
            <p:cNvSpPr/>
            <p:nvPr/>
          </p:nvSpPr>
          <p:spPr>
            <a:xfrm>
              <a:off x="3637001" y="2020158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25" name="Line"/>
            <p:cNvSpPr/>
            <p:nvPr/>
          </p:nvSpPr>
          <p:spPr>
            <a:xfrm>
              <a:off x="5528150" y="2031895"/>
              <a:ext cx="805429" cy="80542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27" name="NodePort"/>
          <p:cNvSpPr txBox="1"/>
          <p:nvPr/>
        </p:nvSpPr>
        <p:spPr>
          <a:xfrm>
            <a:off x="14607417" y="3936123"/>
            <a:ext cx="394462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NodePort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Kubernetes - Service"/>
          <p:cNvSpPr txBox="1"/>
          <p:nvPr/>
        </p:nvSpPr>
        <p:spPr>
          <a:xfrm>
            <a:off x="531524" y="644299"/>
            <a:ext cx="43046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Service</a:t>
            </a:r>
          </a:p>
        </p:txBody>
      </p:sp>
      <p:grpSp>
        <p:nvGrpSpPr>
          <p:cNvPr id="549" name="Group"/>
          <p:cNvGrpSpPr/>
          <p:nvPr/>
        </p:nvGrpSpPr>
        <p:grpSpPr>
          <a:xfrm>
            <a:off x="-847763" y="5459072"/>
            <a:ext cx="12116154" cy="6242499"/>
            <a:chOff x="-2313824" y="-636270"/>
            <a:chExt cx="12116153" cy="6242498"/>
          </a:xfrm>
        </p:grpSpPr>
        <p:grpSp>
          <p:nvGrpSpPr>
            <p:cNvPr id="533" name="Group"/>
            <p:cNvGrpSpPr/>
            <p:nvPr/>
          </p:nvGrpSpPr>
          <p:grpSpPr>
            <a:xfrm>
              <a:off x="665202" y="-636271"/>
              <a:ext cx="5943600" cy="2456695"/>
              <a:chOff x="0" y="0"/>
              <a:chExt cx="5943599" cy="2456694"/>
            </a:xfrm>
          </p:grpSpPr>
          <p:sp>
            <p:nvSpPr>
              <p:cNvPr id="530" name="guestbook:32310"/>
              <p:cNvSpPr/>
              <p:nvPr/>
            </p:nvSpPr>
            <p:spPr>
              <a:xfrm>
                <a:off x="685799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guestbook:32310</a:t>
                </a:r>
              </a:p>
            </p:txBody>
          </p:sp>
          <p:sp>
            <p:nvSpPr>
              <p:cNvPr id="531" name="Service"/>
              <p:cNvSpPr/>
              <p:nvPr/>
            </p:nvSpPr>
            <p:spPr>
              <a:xfrm>
                <a:off x="1726062" y="636270"/>
                <a:ext cx="2491476" cy="107328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Service</a:t>
                </a:r>
              </a:p>
            </p:txBody>
          </p:sp>
          <p:sp>
            <p:nvSpPr>
              <p:cNvPr id="532" name="Caption"/>
              <p:cNvSpPr/>
              <p:nvPr/>
            </p:nvSpPr>
            <p:spPr>
              <a:xfrm>
                <a:off x="0" y="1811152"/>
                <a:ext cx="5943600" cy="64554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9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103.208.138.1 (public ip)</a:t>
                </a:r>
              </a:p>
            </p:txBody>
          </p:sp>
        </p:grpSp>
        <p:grpSp>
          <p:nvGrpSpPr>
            <p:cNvPr id="537" name="Group"/>
            <p:cNvGrpSpPr/>
            <p:nvPr/>
          </p:nvGrpSpPr>
          <p:grpSpPr>
            <a:xfrm>
              <a:off x="-2313825" y="3137215"/>
              <a:ext cx="6096001" cy="2469014"/>
              <a:chOff x="0" y="0"/>
              <a:chExt cx="6096000" cy="2469013"/>
            </a:xfrm>
          </p:grpSpPr>
          <p:sp>
            <p:nvSpPr>
              <p:cNvPr id="534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535" name="Pod1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Pod1</a:t>
                </a:r>
              </a:p>
            </p:txBody>
          </p:sp>
          <p:sp>
            <p:nvSpPr>
              <p:cNvPr id="536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</a:t>
                </a:r>
              </a:p>
            </p:txBody>
          </p:sp>
        </p:grpSp>
        <p:grpSp>
          <p:nvGrpSpPr>
            <p:cNvPr id="541" name="Group"/>
            <p:cNvGrpSpPr/>
            <p:nvPr/>
          </p:nvGrpSpPr>
          <p:grpSpPr>
            <a:xfrm>
              <a:off x="696252" y="3137215"/>
              <a:ext cx="6096002" cy="2469014"/>
              <a:chOff x="0" y="0"/>
              <a:chExt cx="6096000" cy="2469013"/>
            </a:xfrm>
          </p:grpSpPr>
          <p:sp>
            <p:nvSpPr>
              <p:cNvPr id="538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539" name="Pod2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Pod2</a:t>
                </a:r>
              </a:p>
            </p:txBody>
          </p:sp>
          <p:sp>
            <p:nvSpPr>
              <p:cNvPr id="540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10.1.1.2</a:t>
                </a:r>
              </a:p>
            </p:txBody>
          </p:sp>
        </p:grpSp>
        <p:grpSp>
          <p:nvGrpSpPr>
            <p:cNvPr id="545" name="Group"/>
            <p:cNvGrpSpPr/>
            <p:nvPr/>
          </p:nvGrpSpPr>
          <p:grpSpPr>
            <a:xfrm>
              <a:off x="3706328" y="3072764"/>
              <a:ext cx="6096002" cy="2469014"/>
              <a:chOff x="0" y="0"/>
              <a:chExt cx="6096000" cy="2469013"/>
            </a:xfrm>
          </p:grpSpPr>
          <p:sp>
            <p:nvSpPr>
              <p:cNvPr id="542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543" name="Pod3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Pod3</a:t>
                </a:r>
              </a:p>
            </p:txBody>
          </p:sp>
          <p:sp>
            <p:nvSpPr>
              <p:cNvPr id="544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10.1.1.3</a:t>
                </a:r>
              </a:p>
            </p:txBody>
          </p:sp>
        </p:grpSp>
        <p:sp>
          <p:nvSpPr>
            <p:cNvPr id="546" name="Line"/>
            <p:cNvSpPr/>
            <p:nvPr/>
          </p:nvSpPr>
          <p:spPr>
            <a:xfrm flipH="1">
              <a:off x="1024929" y="1991592"/>
              <a:ext cx="1184786" cy="88898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47" name="Line"/>
            <p:cNvSpPr/>
            <p:nvPr/>
          </p:nvSpPr>
          <p:spPr>
            <a:xfrm>
              <a:off x="3637001" y="2020158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48" name="Line"/>
            <p:cNvSpPr/>
            <p:nvPr/>
          </p:nvSpPr>
          <p:spPr>
            <a:xfrm>
              <a:off x="5528150" y="2031895"/>
              <a:ext cx="805429" cy="80542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50" name="LoadBalancer"/>
          <p:cNvSpPr txBox="1"/>
          <p:nvPr/>
        </p:nvSpPr>
        <p:spPr>
          <a:xfrm>
            <a:off x="2654732" y="3644599"/>
            <a:ext cx="560451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LoadBalancer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13792201" y="5032999"/>
            <a:ext cx="5943600" cy="2456695"/>
            <a:chOff x="0" y="0"/>
            <a:chExt cx="5943599" cy="2456694"/>
          </a:xfrm>
        </p:grpSpPr>
        <p:sp>
          <p:nvSpPr>
            <p:cNvPr id="551" name="Google:443"/>
            <p:cNvSpPr/>
            <p:nvPr/>
          </p:nvSpPr>
          <p:spPr>
            <a:xfrm>
              <a:off x="685799" y="0"/>
              <a:ext cx="4572001" cy="5346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Google:443</a:t>
              </a:r>
            </a:p>
          </p:txBody>
        </p:sp>
        <p:sp>
          <p:nvSpPr>
            <p:cNvPr id="552" name="Service"/>
            <p:cNvSpPr/>
            <p:nvPr/>
          </p:nvSpPr>
          <p:spPr>
            <a:xfrm>
              <a:off x="1726062" y="636270"/>
              <a:ext cx="2491476" cy="10732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Service</a:t>
              </a:r>
            </a:p>
          </p:txBody>
        </p:sp>
        <p:sp>
          <p:nvSpPr>
            <p:cNvPr id="553" name="Caption"/>
            <p:cNvSpPr/>
            <p:nvPr/>
          </p:nvSpPr>
          <p:spPr>
            <a:xfrm>
              <a:off x="0" y="1811152"/>
              <a:ext cx="5943600" cy="64554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900" b="0" u="sng">
                  <a:latin typeface="TH SarabunPSK"/>
                  <a:ea typeface="TH SarabunPSK"/>
                  <a:cs typeface="TH SarabunPSK"/>
                  <a:sym typeface="TH SarabunPSK"/>
                  <a:hlinkClick r:id="rId2"/>
                </a:defRPr>
              </a:lvl1pPr>
            </a:lstStyle>
            <a:p>
              <a:pPr>
                <a:defRPr u="none"/>
              </a:pPr>
              <a:r>
                <a:rPr u="sng">
                  <a:hlinkClick r:id="rId2"/>
                </a:rPr>
                <a:t>www.google.co.th</a:t>
              </a:r>
            </a:p>
          </p:txBody>
        </p:sp>
      </p:grpSp>
      <p:sp>
        <p:nvSpPr>
          <p:cNvPr id="555" name="ExternalName"/>
          <p:cNvSpPr txBox="1"/>
          <p:nvPr/>
        </p:nvSpPr>
        <p:spPr>
          <a:xfrm>
            <a:off x="13683492" y="3218527"/>
            <a:ext cx="579247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ExternalName</a:t>
            </a:r>
          </a:p>
        </p:txBody>
      </p:sp>
      <p:sp>
        <p:nvSpPr>
          <p:cNvPr id="556" name="Line"/>
          <p:cNvSpPr/>
          <p:nvPr/>
        </p:nvSpPr>
        <p:spPr>
          <a:xfrm>
            <a:off x="16876034" y="8479589"/>
            <a:ext cx="1" cy="107328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559" name="Group"/>
          <p:cNvGrpSpPr/>
          <p:nvPr/>
        </p:nvGrpSpPr>
        <p:grpSpPr>
          <a:xfrm>
            <a:off x="13066034" y="5108759"/>
            <a:ext cx="7620001" cy="3484094"/>
            <a:chOff x="0" y="0"/>
            <a:chExt cx="7620000" cy="3484092"/>
          </a:xfrm>
        </p:grpSpPr>
        <p:sp>
          <p:nvSpPr>
            <p:cNvPr id="557" name="Rectangle"/>
            <p:cNvSpPr/>
            <p:nvPr/>
          </p:nvSpPr>
          <p:spPr>
            <a:xfrm>
              <a:off x="810761" y="0"/>
              <a:ext cx="5998479" cy="2550643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8" name="Caption"/>
            <p:cNvSpPr/>
            <p:nvPr/>
          </p:nvSpPr>
          <p:spPr>
            <a:xfrm>
              <a:off x="0" y="2677642"/>
              <a:ext cx="7620000" cy="80645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Cluster</a:t>
              </a: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13066034" y="9653461"/>
            <a:ext cx="7620001" cy="3484093"/>
            <a:chOff x="0" y="0"/>
            <a:chExt cx="7620000" cy="3484092"/>
          </a:xfrm>
        </p:grpSpPr>
        <p:sp>
          <p:nvSpPr>
            <p:cNvPr id="560" name="Rectangle"/>
            <p:cNvSpPr/>
            <p:nvPr/>
          </p:nvSpPr>
          <p:spPr>
            <a:xfrm>
              <a:off x="810761" y="0"/>
              <a:ext cx="5998479" cy="2550643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1" name="Caption"/>
            <p:cNvSpPr/>
            <p:nvPr/>
          </p:nvSpPr>
          <p:spPr>
            <a:xfrm>
              <a:off x="0" y="2677642"/>
              <a:ext cx="7620000" cy="80645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External World</a:t>
              </a:r>
            </a:p>
          </p:txBody>
        </p:sp>
      </p:grpSp>
      <p:sp>
        <p:nvSpPr>
          <p:cNvPr id="563" name="Google"/>
          <p:cNvSpPr/>
          <p:nvPr/>
        </p:nvSpPr>
        <p:spPr>
          <a:xfrm>
            <a:off x="15560324" y="9850975"/>
            <a:ext cx="2631421" cy="1585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Google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LAB4 - Service"/>
          <p:cNvSpPr txBox="1"/>
          <p:nvPr/>
        </p:nvSpPr>
        <p:spPr>
          <a:xfrm>
            <a:off x="9262745" y="5589890"/>
            <a:ext cx="585851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LAB4 - Service</a:t>
            </a:r>
          </a:p>
        </p:txBody>
      </p:sp>
      <p:sp>
        <p:nvSpPr>
          <p:cNvPr id="566" name="Ref : https://github.com/phyze/k8s/tree/main/service"/>
          <p:cNvSpPr txBox="1"/>
          <p:nvPr/>
        </p:nvSpPr>
        <p:spPr>
          <a:xfrm>
            <a:off x="8882062" y="7320839"/>
            <a:ext cx="6619876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https://github.com/phyze/k8s/tree/main/service</a:t>
            </a:r>
          </a:p>
        </p:txBody>
      </p:sp>
      <p:sp>
        <p:nvSpPr>
          <p:cNvPr id="567" name="Kubernetes - Service"/>
          <p:cNvSpPr txBox="1"/>
          <p:nvPr/>
        </p:nvSpPr>
        <p:spPr>
          <a:xfrm>
            <a:off x="531524" y="644299"/>
            <a:ext cx="430466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Service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Kubernetes - ConfigMap and Secret"/>
          <p:cNvSpPr txBox="1"/>
          <p:nvPr/>
        </p:nvSpPr>
        <p:spPr>
          <a:xfrm>
            <a:off x="531524" y="644299"/>
            <a:ext cx="734631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ConfigMap and Secret</a:t>
            </a:r>
          </a:p>
        </p:txBody>
      </p:sp>
      <p:sp>
        <p:nvSpPr>
          <p:cNvPr id="570" name="ConfigMap"/>
          <p:cNvSpPr txBox="1"/>
          <p:nvPr/>
        </p:nvSpPr>
        <p:spPr>
          <a:xfrm>
            <a:off x="7123486" y="3009380"/>
            <a:ext cx="440182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ConfigMap</a:t>
            </a:r>
          </a:p>
        </p:txBody>
      </p:sp>
      <p:sp>
        <p:nvSpPr>
          <p:cNvPr id="571" name="เมื่อมีการเปลียนแปลง Config ของ App สิ่งหนึ่งที่ต้องหลีกเลี่ยงไม่ได้คือการ Build Image ใหม่ ดังนั้นเพื่อต้อง Build ทุกครั้งและง่ายต่อการปรับเปลียน Config ในแต่ละ Environment เช่น dev, uat, staging ไม่จำเป็นต้อง Build ใหม่ทุกรอบ แนะนำให้ใช้ ConfigMap แทน…"/>
          <p:cNvSpPr txBox="1"/>
          <p:nvPr/>
        </p:nvSpPr>
        <p:spPr>
          <a:xfrm>
            <a:off x="2334792" y="5196010"/>
            <a:ext cx="13979210" cy="651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เมื่อมีการเปลียนแปลง Config ของ App สิ่งหนึ่งที่ต้องหลีกเลี่ยงไม่ได้คือการ Build Image ใหม่ ดังนั้นเพื่อต้อง Build ทุกครั้งและง่ายต่อการปรับเปลียน Config ในแต่ละ Environment เช่น dev, uat, staging ไม่จำเป็นต้อง Build ใหม่ทุกรอบ แนะนำให้ใช้ ConfigMap แทน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ซึ่งเป็นกลวิธีทีที่เก็บ Config file ไว้บน K8S Cluster และเมื่อ App ต้องการใช้ Config เพียงแค่ทำการ mapping path เข้าไปใน Container ภายใน Pod และอ้างถึงชื่อของ ConfigMap  ซึ่งการ Upload ConfigMap ขึ้นไปเก็บไว้บน K8S Cluster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ลักษณะการใช้งานหลัก ๆ มีอยู่ 2 วิธี 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ใช้ในรูปแบบ Environment variable keys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ใช้ในรูปแบบ Config file keys</a:t>
            </a:r>
          </a:p>
        </p:txBody>
      </p:sp>
      <p:sp>
        <p:nvSpPr>
          <p:cNvPr id="572" name="apiVersion: v1…"/>
          <p:cNvSpPr txBox="1"/>
          <p:nvPr/>
        </p:nvSpPr>
        <p:spPr>
          <a:xfrm>
            <a:off x="16558201" y="5819127"/>
            <a:ext cx="8159521" cy="678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apiVersion</a:t>
            </a:r>
            <a:r>
              <a:rPr b="0">
                <a:solidFill>
                  <a:srgbClr val="222222"/>
                </a:solidFill>
              </a:rPr>
              <a:t>:</a:t>
            </a:r>
            <a:r>
              <a:rPr b="0">
                <a:solidFill>
                  <a:srgbClr val="BBBBBB"/>
                </a:solidFill>
              </a:rPr>
              <a:t> </a:t>
            </a:r>
            <a:r>
              <a:rPr b="0">
                <a:solidFill>
                  <a:srgbClr val="222222"/>
                </a:solidFill>
              </a:rPr>
              <a:t>v1</a:t>
            </a:r>
            <a:endParaRPr b="0">
              <a:solidFill>
                <a:srgbClr val="BBBBBB"/>
              </a:solidFill>
            </a:endParaRPr>
          </a:p>
          <a:p>
            <a:pPr algn="l" defTabSz="457200">
              <a:defRPr sz="2700" b="0">
                <a:solidFill>
                  <a:srgbClr val="222222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>
                <a:solidFill>
                  <a:srgbClr val="008000"/>
                </a:solidFill>
              </a:rPr>
              <a:t>kind</a:t>
            </a:r>
            <a:r>
              <a:t>:</a:t>
            </a:r>
            <a:r>
              <a:rPr>
                <a:solidFill>
                  <a:srgbClr val="BBBBBB"/>
                </a:solidFill>
              </a:rPr>
              <a:t> </a:t>
            </a:r>
            <a:r>
              <a:t>ConfigMap</a:t>
            </a:r>
            <a:endParaRPr>
              <a:solidFill>
                <a:srgbClr val="BBBBBB"/>
              </a:solidFill>
            </a:endParaRP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metadata</a:t>
            </a:r>
            <a:r>
              <a:rPr b="0">
                <a:solidFill>
                  <a:srgbClr val="222222"/>
                </a:solidFill>
              </a:rPr>
              <a:t>:</a:t>
            </a:r>
            <a:endParaRPr b="0">
              <a:solidFill>
                <a:srgbClr val="BBBBBB"/>
              </a:solidFill>
            </a:endParaRPr>
          </a:p>
          <a:p>
            <a:pPr algn="l" defTabSz="457200">
              <a:defRPr sz="2700" b="0">
                <a:solidFill>
                  <a:srgbClr val="222222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rgbClr val="BBBBBB"/>
                </a:solidFill>
              </a:rPr>
              <a:t>  </a:t>
            </a:r>
            <a:r>
              <a:rPr b="1">
                <a:solidFill>
                  <a:srgbClr val="008000"/>
                </a:solidFill>
              </a:rPr>
              <a:t>name</a:t>
            </a:r>
            <a:r>
              <a:t>:</a:t>
            </a:r>
            <a:r>
              <a:rPr>
                <a:solidFill>
                  <a:srgbClr val="BBBBBB"/>
                </a:solidFill>
              </a:rPr>
              <a:t> </a:t>
            </a:r>
            <a:r>
              <a:t>game-demo</a:t>
            </a:r>
            <a:endParaRPr>
              <a:solidFill>
                <a:srgbClr val="BBBBBB"/>
              </a:solidFill>
            </a:endParaRP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data</a:t>
            </a:r>
            <a:r>
              <a:rPr b="0">
                <a:solidFill>
                  <a:srgbClr val="222222"/>
                </a:solidFill>
              </a:rPr>
              <a:t>:</a:t>
            </a:r>
            <a:endParaRPr b="0">
              <a:solidFill>
                <a:srgbClr val="BBBBBB"/>
              </a:solidFill>
            </a:endParaRPr>
          </a:p>
          <a:p>
            <a:pPr algn="l" defTabSz="457200">
              <a:defRPr sz="2700" b="0" i="1">
                <a:solidFill>
                  <a:srgbClr val="0088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i="0">
                <a:solidFill>
                  <a:srgbClr val="BBBBBB"/>
                </a:solidFill>
              </a:rPr>
              <a:t>  </a:t>
            </a:r>
            <a:r>
              <a:t># Env keys</a:t>
            </a:r>
            <a:endParaRPr i="0">
              <a:solidFill>
                <a:srgbClr val="BBBBBB"/>
              </a:solidFill>
            </a:endParaRP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0">
                <a:solidFill>
                  <a:srgbClr val="BBBBBB"/>
                </a:solidFill>
              </a:rPr>
              <a:t>  </a:t>
            </a:r>
            <a:r>
              <a:t>player_initial_lives</a:t>
            </a:r>
            <a:r>
              <a:rPr b="0">
                <a:solidFill>
                  <a:srgbClr val="222222"/>
                </a:solidFill>
              </a:rPr>
              <a:t>:</a:t>
            </a:r>
            <a:r>
              <a:rPr b="0">
                <a:solidFill>
                  <a:srgbClr val="BBBBBB"/>
                </a:solidFill>
              </a:rPr>
              <a:t> </a:t>
            </a:r>
            <a:r>
              <a:rPr b="0">
                <a:solidFill>
                  <a:srgbClr val="BB4444"/>
                </a:solidFill>
              </a:rPr>
              <a:t>"3"</a:t>
            </a:r>
            <a:endParaRPr b="0">
              <a:solidFill>
                <a:srgbClr val="BBBBBB"/>
              </a:solidFill>
            </a:endParaRPr>
          </a:p>
          <a:p>
            <a:pPr algn="l" defTabSz="457200">
              <a:defRPr sz="2700" b="0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rgbClr val="BBBBBB"/>
                </a:solidFill>
              </a:rPr>
              <a:t>  </a:t>
            </a:r>
            <a:r>
              <a:rPr b="1">
                <a:solidFill>
                  <a:srgbClr val="008000"/>
                </a:solidFill>
              </a:rPr>
              <a:t>ui_properties_file_name</a:t>
            </a:r>
            <a:r>
              <a:rPr>
                <a:solidFill>
                  <a:srgbClr val="222222"/>
                </a:solidFill>
              </a:rPr>
              <a:t>:</a:t>
            </a:r>
            <a:r>
              <a:rPr>
                <a:solidFill>
                  <a:srgbClr val="BBBBBB"/>
                </a:solidFill>
              </a:rPr>
              <a:t> </a:t>
            </a:r>
            <a:r>
              <a:t>"user-interface.properties"</a:t>
            </a:r>
            <a:endParaRPr>
              <a:solidFill>
                <a:srgbClr val="BBBBBB"/>
              </a:solidFill>
            </a:endParaRPr>
          </a:p>
          <a:p>
            <a:pPr algn="l" defTabSz="457200">
              <a:defRPr sz="2700" b="0">
                <a:solidFill>
                  <a:srgbClr val="BBBBBB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endParaRPr>
              <a:solidFill>
                <a:srgbClr val="BBBBBB"/>
              </a:solidFill>
            </a:endParaRPr>
          </a:p>
          <a:p>
            <a:pPr algn="l" defTabSz="457200">
              <a:defRPr sz="2700" b="0" i="1">
                <a:solidFill>
                  <a:srgbClr val="0088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i="0">
                <a:solidFill>
                  <a:srgbClr val="BBBBBB"/>
                </a:solidFill>
              </a:rPr>
              <a:t>  </a:t>
            </a:r>
            <a:r>
              <a:t># file keys</a:t>
            </a:r>
            <a:endParaRPr i="0">
              <a:solidFill>
                <a:srgbClr val="BBBBBB"/>
              </a:solidFill>
            </a:endParaRP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0">
                <a:solidFill>
                  <a:srgbClr val="BBBBBB"/>
                </a:solidFill>
              </a:rPr>
              <a:t>  </a:t>
            </a:r>
            <a:r>
              <a:t>game.properties</a:t>
            </a:r>
            <a:r>
              <a:rPr b="0">
                <a:solidFill>
                  <a:srgbClr val="222222"/>
                </a:solidFill>
              </a:rPr>
              <a:t>:</a:t>
            </a:r>
            <a:r>
              <a:rPr b="0">
                <a:solidFill>
                  <a:srgbClr val="BBBBBB"/>
                </a:solidFill>
              </a:rPr>
              <a:t> </a:t>
            </a:r>
            <a:r>
              <a:rPr b="0">
                <a:solidFill>
                  <a:srgbClr val="222222"/>
                </a:solidFill>
              </a:rPr>
              <a:t>|</a:t>
            </a:r>
            <a:endParaRPr b="0" i="1">
              <a:solidFill>
                <a:srgbClr val="BB4444"/>
              </a:solidFill>
            </a:endParaRP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enemy.types=aliens,monsters</a:t>
            </a: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player.maximum-lives=5</a:t>
            </a:r>
            <a:r>
              <a:rPr i="0">
                <a:solidFill>
                  <a:srgbClr val="BBBBBB"/>
                </a:solidFill>
              </a:rPr>
              <a:t>    </a:t>
            </a: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0">
                <a:solidFill>
                  <a:srgbClr val="BBBBBB"/>
                </a:solidFill>
              </a:rPr>
              <a:t>  </a:t>
            </a:r>
            <a:r>
              <a:t>user-interface.properties</a:t>
            </a:r>
            <a:r>
              <a:rPr b="0">
                <a:solidFill>
                  <a:srgbClr val="222222"/>
                </a:solidFill>
              </a:rPr>
              <a:t>:</a:t>
            </a:r>
            <a:r>
              <a:rPr b="0">
                <a:solidFill>
                  <a:srgbClr val="BBBBBB"/>
                </a:solidFill>
              </a:rPr>
              <a:t> </a:t>
            </a:r>
            <a:r>
              <a:rPr b="0">
                <a:solidFill>
                  <a:srgbClr val="222222"/>
                </a:solidFill>
              </a:rPr>
              <a:t>|</a:t>
            </a:r>
            <a:endParaRPr b="0" i="1">
              <a:solidFill>
                <a:srgbClr val="BB4444"/>
              </a:solidFill>
            </a:endParaRP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color.good=purple</a:t>
            </a: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color.bad=yellow</a:t>
            </a: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allow.textmode=true</a:t>
            </a:r>
            <a:r>
              <a:rPr i="0">
                <a:solidFill>
                  <a:srgbClr val="BBBBBB"/>
                </a:solidFill>
              </a:rPr>
              <a:t> 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ทำความเข้าใจ Kubernetes และการใช้งานเบื้องต้น"/>
          <p:cNvSpPr txBox="1"/>
          <p:nvPr/>
        </p:nvSpPr>
        <p:spPr>
          <a:xfrm>
            <a:off x="6245924" y="3507125"/>
            <a:ext cx="12660758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solidFill>
                  <a:srgbClr val="205D96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ทำความเข้าใจ</a:t>
            </a:r>
            <a:r>
              <a:t> </a:t>
            </a:r>
            <a:r>
              <a:rPr b="1"/>
              <a:t>Kubernetes และการใช้งานเบื้องต้น</a:t>
            </a:r>
          </a:p>
        </p:txBody>
      </p:sp>
      <p:sp>
        <p:nvSpPr>
          <p:cNvPr id="136" name="Kubernetes"/>
          <p:cNvSpPr txBox="1"/>
          <p:nvPr/>
        </p:nvSpPr>
        <p:spPr>
          <a:xfrm>
            <a:off x="531524" y="644299"/>
            <a:ext cx="243840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</a:t>
            </a:r>
          </a:p>
        </p:txBody>
      </p:sp>
      <p:sp>
        <p:nvSpPr>
          <p:cNvPr id="137" name="Kubernetes เป็นเครื่องมือที่ช่วยบริหารจัดการ Container จำนวน ๆ…"/>
          <p:cNvSpPr txBox="1"/>
          <p:nvPr/>
        </p:nvSpPr>
        <p:spPr>
          <a:xfrm>
            <a:off x="6615595" y="5101843"/>
            <a:ext cx="11637570" cy="351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Kubernetes เป็นเครื่องมือที่ช่วยบริหารจัดการ Container จำนวน ๆ </a:t>
            </a:r>
          </a:p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ในหลาย ๆ ที่ โดยทำเรื่องยากให้กลายเป็นเรื่องง่ายโดยเพียงไม่กี่คำสั่ง</a:t>
            </a:r>
          </a:p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และมีความสามารถเพิ่มเติมเข้ามา เช่น การ scalling เพื่อรองรับ traffic</a:t>
            </a:r>
          </a:p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ตามความต้องการ หรือ เรื่องการรักษาความผิดพลาดที่ผิดปกติด้วยตัวมัน</a:t>
            </a:r>
          </a:p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เอง เป็นต้น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Kubernetes - ConfigMap and Secret"/>
          <p:cNvSpPr txBox="1"/>
          <p:nvPr/>
        </p:nvSpPr>
        <p:spPr>
          <a:xfrm>
            <a:off x="531524" y="644299"/>
            <a:ext cx="734631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ConfigMap and Secret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-76201" y="2012895"/>
            <a:ext cx="17605766" cy="10899739"/>
            <a:chOff x="-2972540" y="-681098"/>
            <a:chExt cx="17605764" cy="10899737"/>
          </a:xfrm>
        </p:grpSpPr>
        <p:grpSp>
          <p:nvGrpSpPr>
            <p:cNvPr id="606" name="Group"/>
            <p:cNvGrpSpPr/>
            <p:nvPr/>
          </p:nvGrpSpPr>
          <p:grpSpPr>
            <a:xfrm>
              <a:off x="-2972541" y="-681099"/>
              <a:ext cx="17605765" cy="10170885"/>
              <a:chOff x="-2972540" y="-681098"/>
              <a:chExt cx="17605763" cy="10170883"/>
            </a:xfrm>
          </p:grpSpPr>
          <p:grpSp>
            <p:nvGrpSpPr>
              <p:cNvPr id="577" name="Group"/>
              <p:cNvGrpSpPr/>
              <p:nvPr/>
            </p:nvGrpSpPr>
            <p:grpSpPr>
              <a:xfrm>
                <a:off x="4820512" y="-681099"/>
                <a:ext cx="9796941" cy="10170885"/>
                <a:chOff x="0" y="0"/>
                <a:chExt cx="9796940" cy="10170883"/>
              </a:xfrm>
            </p:grpSpPr>
            <p:sp>
              <p:nvSpPr>
                <p:cNvPr id="575" name="Pod"/>
                <p:cNvSpPr/>
                <p:nvPr/>
              </p:nvSpPr>
              <p:spPr>
                <a:xfrm>
                  <a:off x="0" y="0"/>
                  <a:ext cx="9796941" cy="560449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t>Pod </a:t>
                  </a:r>
                </a:p>
              </p:txBody>
            </p:sp>
            <p:sp>
              <p:nvSpPr>
                <p:cNvPr id="576" name="Oval"/>
                <p:cNvSpPr/>
                <p:nvPr/>
              </p:nvSpPr>
              <p:spPr>
                <a:xfrm>
                  <a:off x="19049" y="681098"/>
                  <a:ext cx="9758842" cy="9489786"/>
                </a:xfrm>
                <a:prstGeom prst="ellips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580" name="Group"/>
              <p:cNvGrpSpPr/>
              <p:nvPr/>
            </p:nvGrpSpPr>
            <p:grpSpPr>
              <a:xfrm>
                <a:off x="8384823" y="2184909"/>
                <a:ext cx="6248401" cy="5022490"/>
                <a:chOff x="0" y="0"/>
                <a:chExt cx="6248400" cy="5022488"/>
              </a:xfrm>
            </p:grpSpPr>
            <p:sp>
              <p:nvSpPr>
                <p:cNvPr id="578" name="Container"/>
                <p:cNvSpPr/>
                <p:nvPr/>
              </p:nvSpPr>
              <p:spPr>
                <a:xfrm>
                  <a:off x="0" y="0"/>
                  <a:ext cx="6248401" cy="67018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10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Container</a:t>
                  </a:r>
                </a:p>
              </p:txBody>
            </p:sp>
            <p:sp>
              <p:nvSpPr>
                <p:cNvPr id="579" name="Rectangle"/>
                <p:cNvSpPr/>
                <p:nvPr/>
              </p:nvSpPr>
              <p:spPr>
                <a:xfrm>
                  <a:off x="1070966" y="771779"/>
                  <a:ext cx="4106468" cy="4250710"/>
                </a:xfrm>
                <a:prstGeom prst="rect">
                  <a:avLst/>
                </a:prstGeom>
                <a:solidFill>
                  <a:srgbClr val="C6E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583" name="Group"/>
              <p:cNvGrpSpPr/>
              <p:nvPr/>
            </p:nvGrpSpPr>
            <p:grpSpPr>
              <a:xfrm>
                <a:off x="7770522" y="5107762"/>
                <a:ext cx="5029201" cy="1867903"/>
                <a:chOff x="0" y="0"/>
                <a:chExt cx="5029200" cy="1867902"/>
              </a:xfrm>
            </p:grpSpPr>
            <p:sp>
              <p:nvSpPr>
                <p:cNvPr id="581" name="Text Document"/>
                <p:cNvSpPr/>
                <p:nvPr/>
              </p:nvSpPr>
              <p:spPr>
                <a:xfrm>
                  <a:off x="2048427" y="0"/>
                  <a:ext cx="932346" cy="12073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7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582" name="Caption"/>
                <p:cNvSpPr/>
                <p:nvPr/>
              </p:nvSpPr>
              <p:spPr>
                <a:xfrm>
                  <a:off x="0" y="1308975"/>
                  <a:ext cx="5029201" cy="558928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3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msg.yml</a:t>
                  </a:r>
                </a:p>
              </p:txBody>
            </p:sp>
          </p:grpSp>
          <p:grpSp>
            <p:nvGrpSpPr>
              <p:cNvPr id="586" name="Group"/>
              <p:cNvGrpSpPr/>
              <p:nvPr/>
            </p:nvGrpSpPr>
            <p:grpSpPr>
              <a:xfrm>
                <a:off x="7770522" y="3257147"/>
                <a:ext cx="5029201" cy="1867904"/>
                <a:chOff x="0" y="0"/>
                <a:chExt cx="5029200" cy="1867902"/>
              </a:xfrm>
            </p:grpSpPr>
            <p:sp>
              <p:nvSpPr>
                <p:cNvPr id="584" name="Text Document"/>
                <p:cNvSpPr/>
                <p:nvPr/>
              </p:nvSpPr>
              <p:spPr>
                <a:xfrm>
                  <a:off x="2048427" y="0"/>
                  <a:ext cx="932346" cy="12073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7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585" name="Caption"/>
                <p:cNvSpPr/>
                <p:nvPr/>
              </p:nvSpPr>
              <p:spPr>
                <a:xfrm>
                  <a:off x="0" y="1308975"/>
                  <a:ext cx="5029201" cy="558928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3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app.conf</a:t>
                  </a:r>
                </a:p>
              </p:txBody>
            </p:sp>
          </p:grpSp>
          <p:grpSp>
            <p:nvGrpSpPr>
              <p:cNvPr id="589" name="Group"/>
              <p:cNvGrpSpPr/>
              <p:nvPr/>
            </p:nvGrpSpPr>
            <p:grpSpPr>
              <a:xfrm>
                <a:off x="4143374" y="2826890"/>
                <a:ext cx="4572001" cy="2728564"/>
                <a:chOff x="0" y="0"/>
                <a:chExt cx="4572000" cy="2728563"/>
              </a:xfrm>
            </p:grpSpPr>
            <p:sp>
              <p:nvSpPr>
                <p:cNvPr id="587" name="Cylinder"/>
                <p:cNvSpPr/>
                <p:nvPr/>
              </p:nvSpPr>
              <p:spPr>
                <a:xfrm>
                  <a:off x="1498645" y="0"/>
                  <a:ext cx="1574710" cy="2078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21600" extrusionOk="0">
                      <a:moveTo>
                        <a:pt x="9839" y="0"/>
                      </a:moveTo>
                      <a:cubicBezTo>
                        <a:pt x="7321" y="0"/>
                        <a:pt x="4803" y="241"/>
                        <a:pt x="2882" y="724"/>
                      </a:cubicBezTo>
                      <a:cubicBezTo>
                        <a:pt x="-961" y="1689"/>
                        <a:pt x="-961" y="3255"/>
                        <a:pt x="2882" y="4221"/>
                      </a:cubicBezTo>
                      <a:cubicBezTo>
                        <a:pt x="6724" y="5186"/>
                        <a:pt x="12954" y="5186"/>
                        <a:pt x="16796" y="4221"/>
                      </a:cubicBezTo>
                      <a:cubicBezTo>
                        <a:pt x="20639" y="3255"/>
                        <a:pt x="20639" y="1689"/>
                        <a:pt x="16796" y="724"/>
                      </a:cubicBezTo>
                      <a:cubicBezTo>
                        <a:pt x="14875" y="241"/>
                        <a:pt x="12357" y="0"/>
                        <a:pt x="9839" y="0"/>
                      </a:cubicBezTo>
                      <a:close/>
                      <a:moveTo>
                        <a:pt x="0" y="3593"/>
                      </a:moveTo>
                      <a:lnTo>
                        <a:pt x="0" y="18993"/>
                      </a:lnTo>
                      <a:cubicBezTo>
                        <a:pt x="0" y="20356"/>
                        <a:pt x="4405" y="21600"/>
                        <a:pt x="9839" y="21600"/>
                      </a:cubicBezTo>
                      <a:cubicBezTo>
                        <a:pt x="15273" y="21600"/>
                        <a:pt x="19678" y="20356"/>
                        <a:pt x="19678" y="18993"/>
                      </a:cubicBezTo>
                      <a:lnTo>
                        <a:pt x="19678" y="3593"/>
                      </a:lnTo>
                      <a:cubicBezTo>
                        <a:pt x="18279" y="4621"/>
                        <a:pt x="14401" y="5357"/>
                        <a:pt x="9839" y="5357"/>
                      </a:cubicBezTo>
                      <a:cubicBezTo>
                        <a:pt x="5277" y="5357"/>
                        <a:pt x="1399" y="4621"/>
                        <a:pt x="0" y="3593"/>
                      </a:cubicBezTo>
                      <a:close/>
                    </a:path>
                  </a:pathLst>
                </a:custGeom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800" b="0">
                      <a:solidFill>
                        <a:srgbClr val="FFFFFF"/>
                      </a:solidFill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endParaRPr/>
                </a:p>
              </p:txBody>
            </p:sp>
            <p:sp>
              <p:nvSpPr>
                <p:cNvPr id="588" name="Caption"/>
                <p:cNvSpPr/>
                <p:nvPr/>
              </p:nvSpPr>
              <p:spPr>
                <a:xfrm>
                  <a:off x="0" y="218043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t>Volume</a:t>
                  </a:r>
                </a:p>
              </p:txBody>
            </p:sp>
          </p:grpSp>
          <p:sp>
            <p:nvSpPr>
              <p:cNvPr id="590" name="Line"/>
              <p:cNvSpPr/>
              <p:nvPr/>
            </p:nvSpPr>
            <p:spPr>
              <a:xfrm>
                <a:off x="7187722" y="3866305"/>
                <a:ext cx="2443795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1" name="app.conf"/>
              <p:cNvSpPr txBox="1"/>
              <p:nvPr/>
            </p:nvSpPr>
            <p:spPr>
              <a:xfrm>
                <a:off x="5736881" y="3414227"/>
                <a:ext cx="1384987" cy="6332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8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app.conf</a:t>
                </a:r>
              </a:p>
            </p:txBody>
          </p:sp>
          <p:sp>
            <p:nvSpPr>
              <p:cNvPr id="592" name="msg.yml"/>
              <p:cNvSpPr txBox="1"/>
              <p:nvPr/>
            </p:nvSpPr>
            <p:spPr>
              <a:xfrm>
                <a:off x="5770422" y="4069198"/>
                <a:ext cx="1317905" cy="6332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8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msg.yml</a:t>
                </a:r>
              </a:p>
            </p:txBody>
          </p:sp>
          <p:sp>
            <p:nvSpPr>
              <p:cNvPr id="593" name="Line"/>
              <p:cNvSpPr/>
              <p:nvPr/>
            </p:nvSpPr>
            <p:spPr>
              <a:xfrm>
                <a:off x="7187722" y="4566965"/>
                <a:ext cx="2456315" cy="849052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" name="mountPath…"/>
              <p:cNvSpPr txBox="1"/>
              <p:nvPr/>
            </p:nvSpPr>
            <p:spPr>
              <a:xfrm>
                <a:off x="7472741" y="2692287"/>
                <a:ext cx="1873759" cy="979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mountPath</a:t>
                </a:r>
              </a:p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/app/app.conf</a:t>
                </a:r>
              </a:p>
            </p:txBody>
          </p:sp>
          <p:sp>
            <p:nvSpPr>
              <p:cNvPr id="595" name="mountPath…"/>
              <p:cNvSpPr txBox="1"/>
              <p:nvPr/>
            </p:nvSpPr>
            <p:spPr>
              <a:xfrm>
                <a:off x="7345282" y="5406773"/>
                <a:ext cx="1887094" cy="979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mountPath</a:t>
                </a:r>
              </a:p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/app/msg.conf</a:t>
                </a:r>
              </a:p>
            </p:txBody>
          </p:sp>
          <p:grpSp>
            <p:nvGrpSpPr>
              <p:cNvPr id="598" name="Group"/>
              <p:cNvGrpSpPr/>
              <p:nvPr/>
            </p:nvGrpSpPr>
            <p:grpSpPr>
              <a:xfrm>
                <a:off x="-2972541" y="3340500"/>
                <a:ext cx="7620001" cy="2317997"/>
                <a:chOff x="0" y="0"/>
                <a:chExt cx="7620000" cy="2317996"/>
              </a:xfrm>
            </p:grpSpPr>
            <p:sp>
              <p:nvSpPr>
                <p:cNvPr id="596" name="Text Document"/>
                <p:cNvSpPr/>
                <p:nvPr/>
              </p:nvSpPr>
              <p:spPr>
                <a:xfrm>
                  <a:off x="3265613" y="0"/>
                  <a:ext cx="1088774" cy="1409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8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597" name="Caption"/>
                <p:cNvSpPr/>
                <p:nvPr/>
              </p:nvSpPr>
              <p:spPr>
                <a:xfrm>
                  <a:off x="0" y="1511545"/>
                  <a:ext cx="7620000" cy="80645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5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ConfigMap</a:t>
                  </a:r>
                </a:p>
              </p:txBody>
            </p:sp>
          </p:grpSp>
          <p:sp>
            <p:nvSpPr>
              <p:cNvPr id="599" name="Line"/>
              <p:cNvSpPr/>
              <p:nvPr/>
            </p:nvSpPr>
            <p:spPr>
              <a:xfrm>
                <a:off x="1867835" y="4324258"/>
                <a:ext cx="3543284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0" name="data:…"/>
              <p:cNvSpPr txBox="1"/>
              <p:nvPr/>
            </p:nvSpPr>
            <p:spPr>
              <a:xfrm>
                <a:off x="0" y="5511687"/>
                <a:ext cx="1672209" cy="2757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data: </a:t>
                </a:r>
              </a:p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  sampling: 1</a:t>
                </a:r>
                <a:br/>
                <a:r>
                  <a:t>  app.conf: |</a:t>
                </a:r>
              </a:p>
              <a:p>
                <a:pPr lvl="1"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…. </a:t>
                </a:r>
              </a:p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  msg.yml: |</a:t>
                </a:r>
                <a:br/>
                <a:r>
                  <a:t>     ….</a:t>
                </a:r>
              </a:p>
            </p:txBody>
          </p:sp>
          <p:grpSp>
            <p:nvGrpSpPr>
              <p:cNvPr id="603" name="Group"/>
              <p:cNvGrpSpPr/>
              <p:nvPr/>
            </p:nvGrpSpPr>
            <p:grpSpPr>
              <a:xfrm>
                <a:off x="9927460" y="4840068"/>
                <a:ext cx="4572001" cy="1533738"/>
                <a:chOff x="0" y="0"/>
                <a:chExt cx="4572000" cy="1533737"/>
              </a:xfrm>
            </p:grpSpPr>
            <p:sp>
              <p:nvSpPr>
                <p:cNvPr id="601" name="Environment variable"/>
                <p:cNvSpPr/>
                <p:nvPr/>
              </p:nvSpPr>
              <p:spPr>
                <a:xfrm>
                  <a:off x="0" y="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Environment variable</a:t>
                  </a:r>
                </a:p>
              </p:txBody>
            </p:sp>
            <p:sp>
              <p:nvSpPr>
                <p:cNvPr id="602" name="sampling"/>
                <p:cNvSpPr/>
                <p:nvPr/>
              </p:nvSpPr>
              <p:spPr>
                <a:xfrm>
                  <a:off x="1196998" y="636270"/>
                  <a:ext cx="2178004" cy="897468"/>
                </a:xfrm>
                <a:prstGeom prst="rect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sampling</a:t>
                  </a:r>
                </a:p>
              </p:txBody>
            </p:sp>
          </p:grpSp>
          <p:sp>
            <p:nvSpPr>
              <p:cNvPr id="609" name="Connection Line"/>
              <p:cNvSpPr/>
              <p:nvPr/>
            </p:nvSpPr>
            <p:spPr>
              <a:xfrm>
                <a:off x="2253894" y="4593213"/>
                <a:ext cx="9397384" cy="3603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545" extrusionOk="0">
                    <a:moveTo>
                      <a:pt x="0" y="0"/>
                    </a:moveTo>
                    <a:cubicBezTo>
                      <a:pt x="5571" y="18875"/>
                      <a:pt x="12771" y="21600"/>
                      <a:pt x="21600" y="8176"/>
                    </a:cubicBezTo>
                  </a:path>
                </a:pathLst>
              </a:cu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retrieve directly"/>
              <p:cNvSpPr txBox="1"/>
              <p:nvPr/>
            </p:nvSpPr>
            <p:spPr>
              <a:xfrm>
                <a:off x="6333381" y="7359537"/>
                <a:ext cx="2137411" cy="534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retrieve directly </a:t>
                </a:r>
              </a:p>
            </p:txBody>
          </p:sp>
        </p:grpSp>
        <p:sp>
          <p:nvSpPr>
            <p:cNvPr id="607" name="Caption"/>
            <p:cNvSpPr/>
            <p:nvPr/>
          </p:nvSpPr>
          <p:spPr>
            <a:xfrm>
              <a:off x="0" y="9610435"/>
              <a:ext cx="14617454" cy="60820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7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ConfigMap</a:t>
              </a:r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ecret"/>
          <p:cNvSpPr txBox="1"/>
          <p:nvPr/>
        </p:nvSpPr>
        <p:spPr>
          <a:xfrm>
            <a:off x="10809282" y="2363728"/>
            <a:ext cx="265176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Secret</a:t>
            </a:r>
          </a:p>
        </p:txBody>
      </p:sp>
      <p:sp>
        <p:nvSpPr>
          <p:cNvPr id="612" name="ความปลอดภัยของข้อมูลเป็นเรื่องสำคัญอันดับต้น ๆ ของการพัฒนา Application…"/>
          <p:cNvSpPr txBox="1"/>
          <p:nvPr/>
        </p:nvSpPr>
        <p:spPr>
          <a:xfrm>
            <a:off x="7025629" y="3963791"/>
            <a:ext cx="11932121" cy="7680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ความปลอดภัยของข้อมูลเป็นเรื่องสำคัญอันดับต้น ๆ ของการพัฒนา Application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การที่ใส่ Username หรือ Password ที่ใช่เชื่อมต่อกับฐานข้อมูลหรืออะไรก็ตาม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ที่ Sensitive data ลงใน Config file เป็นเรื่องที่ต้องระวัง K8S จึงแนะนำให้ใช้วิธี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การเก็บ data ที่ Sensitive นำไปไว้บน K8S Cluster เมื่อต้องการจะใช้ก็ให้อ้างถึง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ชื่อของ Secret คล้ายกับวิธี Configmap และโดย default แล้ว secret ไม่ได้มีการ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Encrypt แต่อย่างใดซึ่งจำเป็นต้องการทำ RBAC เพื่อป้องกันการเข้าถึงหรือมองเห็น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หรือ integration กับ 3rd party เช่น Hashicorp vault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ลักษณะการใช้งานหลัก ๆ มี 3 วิธี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ใช้ในรูปแบบ environment variable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ใช้ในรูปแบบ file ภายใต้การ volume และ mount เข้ากับ path ใน container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นำไปใช้กับ container ที่ใช้ image ที่มาจาก private registry ส่วนการ authenticate, pull image ทาง kubelet จะเป็นคนสั่ง container engine อีกที</a:t>
            </a:r>
          </a:p>
        </p:txBody>
      </p:sp>
      <p:sp>
        <p:nvSpPr>
          <p:cNvPr id="613" name="Kubernetes - ConfigMap and Secret"/>
          <p:cNvSpPr txBox="1"/>
          <p:nvPr/>
        </p:nvSpPr>
        <p:spPr>
          <a:xfrm>
            <a:off x="531524" y="644299"/>
            <a:ext cx="734631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ConfigMap and Secret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roup"/>
          <p:cNvGrpSpPr/>
          <p:nvPr/>
        </p:nvGrpSpPr>
        <p:grpSpPr>
          <a:xfrm>
            <a:off x="-76201" y="2012895"/>
            <a:ext cx="17589996" cy="10949395"/>
            <a:chOff x="-3143377" y="-681098"/>
            <a:chExt cx="17589994" cy="10949394"/>
          </a:xfrm>
        </p:grpSpPr>
        <p:grpSp>
          <p:nvGrpSpPr>
            <p:cNvPr id="641" name="Group"/>
            <p:cNvGrpSpPr/>
            <p:nvPr/>
          </p:nvGrpSpPr>
          <p:grpSpPr>
            <a:xfrm>
              <a:off x="-3143378" y="-681099"/>
              <a:ext cx="17589996" cy="10170885"/>
              <a:chOff x="-3143377" y="-681098"/>
              <a:chExt cx="17589993" cy="10170883"/>
            </a:xfrm>
          </p:grpSpPr>
          <p:grpSp>
            <p:nvGrpSpPr>
              <p:cNvPr id="617" name="Group"/>
              <p:cNvGrpSpPr/>
              <p:nvPr/>
            </p:nvGrpSpPr>
            <p:grpSpPr>
              <a:xfrm>
                <a:off x="4649675" y="-681099"/>
                <a:ext cx="9796942" cy="10170885"/>
                <a:chOff x="0" y="0"/>
                <a:chExt cx="9796940" cy="10170883"/>
              </a:xfrm>
            </p:grpSpPr>
            <p:sp>
              <p:nvSpPr>
                <p:cNvPr id="615" name="Pod"/>
                <p:cNvSpPr/>
                <p:nvPr/>
              </p:nvSpPr>
              <p:spPr>
                <a:xfrm>
                  <a:off x="0" y="0"/>
                  <a:ext cx="9796941" cy="560449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t>Pod </a:t>
                  </a:r>
                </a:p>
              </p:txBody>
            </p:sp>
            <p:sp>
              <p:nvSpPr>
                <p:cNvPr id="616" name="Oval"/>
                <p:cNvSpPr/>
                <p:nvPr/>
              </p:nvSpPr>
              <p:spPr>
                <a:xfrm>
                  <a:off x="19049" y="681098"/>
                  <a:ext cx="9758842" cy="9489786"/>
                </a:xfrm>
                <a:prstGeom prst="ellips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624" name="Group"/>
              <p:cNvGrpSpPr/>
              <p:nvPr/>
            </p:nvGrpSpPr>
            <p:grpSpPr>
              <a:xfrm>
                <a:off x="7599685" y="2184909"/>
                <a:ext cx="6581111" cy="5022490"/>
                <a:chOff x="-1685267" y="-771779"/>
                <a:chExt cx="6581108" cy="5022488"/>
              </a:xfrm>
            </p:grpSpPr>
            <p:grpSp>
              <p:nvGrpSpPr>
                <p:cNvPr id="620" name="Group"/>
                <p:cNvGrpSpPr/>
                <p:nvPr/>
              </p:nvGrpSpPr>
              <p:grpSpPr>
                <a:xfrm>
                  <a:off x="-1352559" y="-771780"/>
                  <a:ext cx="6248401" cy="5022490"/>
                  <a:chOff x="0" y="0"/>
                  <a:chExt cx="6248400" cy="5022488"/>
                </a:xfrm>
              </p:grpSpPr>
              <p:sp>
                <p:nvSpPr>
                  <p:cNvPr id="618" name="Container"/>
                  <p:cNvSpPr/>
                  <p:nvPr/>
                </p:nvSpPr>
                <p:spPr>
                  <a:xfrm>
                    <a:off x="0" y="0"/>
                    <a:ext cx="6248401" cy="67018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4100">
                        <a:latin typeface="TH SarabunPSK"/>
                        <a:ea typeface="TH SarabunPSK"/>
                        <a:cs typeface="TH SarabunPSK"/>
                        <a:sym typeface="TH SarabunPSK"/>
                      </a:defRPr>
                    </a:lvl1pPr>
                  </a:lstStyle>
                  <a:p>
                    <a:r>
                      <a:t>Container</a:t>
                    </a:r>
                  </a:p>
                </p:txBody>
              </p:sp>
              <p:sp>
                <p:nvSpPr>
                  <p:cNvPr id="619" name="Rectangle"/>
                  <p:cNvSpPr/>
                  <p:nvPr/>
                </p:nvSpPr>
                <p:spPr>
                  <a:xfrm>
                    <a:off x="1352558" y="771779"/>
                    <a:ext cx="3543284" cy="4250710"/>
                  </a:xfrm>
                  <a:prstGeom prst="rect">
                    <a:avLst/>
                  </a:prstGeom>
                  <a:solidFill>
                    <a:srgbClr val="C6E9F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3" name="Group"/>
                <p:cNvGrpSpPr/>
                <p:nvPr/>
              </p:nvGrpSpPr>
              <p:grpSpPr>
                <a:xfrm>
                  <a:off x="-1685268" y="300459"/>
                  <a:ext cx="5029201" cy="1867903"/>
                  <a:chOff x="0" y="0"/>
                  <a:chExt cx="5029200" cy="1867902"/>
                </a:xfrm>
              </p:grpSpPr>
              <p:sp>
                <p:nvSpPr>
                  <p:cNvPr id="621" name="Text Document"/>
                  <p:cNvSpPr/>
                  <p:nvPr/>
                </p:nvSpPr>
                <p:spPr>
                  <a:xfrm>
                    <a:off x="2048427" y="0"/>
                    <a:ext cx="932346" cy="12073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3" y="0"/>
                        </a:moveTo>
                        <a:cubicBezTo>
                          <a:pt x="96" y="0"/>
                          <a:pt x="0" y="72"/>
                          <a:pt x="0" y="162"/>
                        </a:cubicBezTo>
                        <a:lnTo>
                          <a:pt x="0" y="21438"/>
                        </a:lnTo>
                        <a:cubicBezTo>
                          <a:pt x="0" y="21528"/>
                          <a:pt x="96" y="21600"/>
                          <a:pt x="213" y="21600"/>
                        </a:cubicBezTo>
                        <a:lnTo>
                          <a:pt x="21387" y="21600"/>
                        </a:lnTo>
                        <a:cubicBezTo>
                          <a:pt x="21504" y="21600"/>
                          <a:pt x="21600" y="21528"/>
                          <a:pt x="21600" y="21438"/>
                        </a:cubicBezTo>
                        <a:lnTo>
                          <a:pt x="21600" y="5895"/>
                        </a:lnTo>
                        <a:cubicBezTo>
                          <a:pt x="21600" y="5863"/>
                          <a:pt x="21567" y="5837"/>
                          <a:pt x="21525" y="5837"/>
                        </a:cubicBezTo>
                        <a:lnTo>
                          <a:pt x="14257" y="5837"/>
                        </a:lnTo>
                        <a:cubicBezTo>
                          <a:pt x="14140" y="5837"/>
                          <a:pt x="14044" y="5765"/>
                          <a:pt x="14044" y="5674"/>
                        </a:cubicBezTo>
                        <a:lnTo>
                          <a:pt x="14044" y="58"/>
                        </a:lnTo>
                        <a:cubicBezTo>
                          <a:pt x="14044" y="26"/>
                          <a:pt x="14011" y="0"/>
                          <a:pt x="13969" y="0"/>
                        </a:cubicBezTo>
                        <a:lnTo>
                          <a:pt x="213" y="0"/>
                        </a:lnTo>
                        <a:close/>
                        <a:moveTo>
                          <a:pt x="15018" y="86"/>
                        </a:moveTo>
                        <a:cubicBezTo>
                          <a:pt x="14992" y="94"/>
                          <a:pt x="14972" y="114"/>
                          <a:pt x="14972" y="140"/>
                        </a:cubicBezTo>
                        <a:lnTo>
                          <a:pt x="14972" y="4958"/>
                        </a:lnTo>
                        <a:cubicBezTo>
                          <a:pt x="14972" y="5048"/>
                          <a:pt x="15068" y="5120"/>
                          <a:pt x="15185" y="5120"/>
                        </a:cubicBezTo>
                        <a:lnTo>
                          <a:pt x="21419" y="5120"/>
                        </a:lnTo>
                        <a:cubicBezTo>
                          <a:pt x="21486" y="5120"/>
                          <a:pt x="21519" y="5058"/>
                          <a:pt x="21472" y="5021"/>
                        </a:cubicBezTo>
                        <a:lnTo>
                          <a:pt x="15100" y="99"/>
                        </a:lnTo>
                        <a:cubicBezTo>
                          <a:pt x="15077" y="81"/>
                          <a:pt x="15044" y="77"/>
                          <a:pt x="15018" y="86"/>
                        </a:cubicBezTo>
                        <a:close/>
                        <a:moveTo>
                          <a:pt x="3916" y="7813"/>
                        </a:moveTo>
                        <a:lnTo>
                          <a:pt x="17684" y="7813"/>
                        </a:lnTo>
                        <a:cubicBezTo>
                          <a:pt x="17718" y="7813"/>
                          <a:pt x="17747" y="7836"/>
                          <a:pt x="17747" y="7862"/>
                        </a:cubicBezTo>
                        <a:lnTo>
                          <a:pt x="17747" y="8842"/>
                        </a:lnTo>
                        <a:cubicBezTo>
                          <a:pt x="17747" y="8868"/>
                          <a:pt x="17718" y="8890"/>
                          <a:pt x="17684" y="8890"/>
                        </a:cubicBezTo>
                        <a:lnTo>
                          <a:pt x="3916" y="8890"/>
                        </a:lnTo>
                        <a:cubicBezTo>
                          <a:pt x="3882" y="8890"/>
                          <a:pt x="3853" y="8868"/>
                          <a:pt x="3853" y="8842"/>
                        </a:cubicBezTo>
                        <a:lnTo>
                          <a:pt x="3853" y="7862"/>
                        </a:lnTo>
                        <a:cubicBezTo>
                          <a:pt x="3853" y="7836"/>
                          <a:pt x="3882" y="7813"/>
                          <a:pt x="3916" y="7813"/>
                        </a:cubicBezTo>
                        <a:close/>
                        <a:moveTo>
                          <a:pt x="3916" y="10498"/>
                        </a:moveTo>
                        <a:lnTo>
                          <a:pt x="17684" y="10498"/>
                        </a:lnTo>
                        <a:cubicBezTo>
                          <a:pt x="17718" y="10498"/>
                          <a:pt x="17747" y="10520"/>
                          <a:pt x="17747" y="10546"/>
                        </a:cubicBezTo>
                        <a:lnTo>
                          <a:pt x="17747" y="11526"/>
                        </a:lnTo>
                        <a:cubicBezTo>
                          <a:pt x="17747" y="11552"/>
                          <a:pt x="17718" y="11573"/>
                          <a:pt x="17684" y="11573"/>
                        </a:cubicBezTo>
                        <a:lnTo>
                          <a:pt x="3916" y="11573"/>
                        </a:lnTo>
                        <a:cubicBezTo>
                          <a:pt x="3882" y="11573"/>
                          <a:pt x="3853" y="11552"/>
                          <a:pt x="3853" y="11526"/>
                        </a:cubicBezTo>
                        <a:lnTo>
                          <a:pt x="3853" y="10546"/>
                        </a:lnTo>
                        <a:cubicBezTo>
                          <a:pt x="3853" y="10520"/>
                          <a:pt x="3882" y="10498"/>
                          <a:pt x="3916" y="10498"/>
                        </a:cubicBezTo>
                        <a:close/>
                        <a:moveTo>
                          <a:pt x="3916" y="13182"/>
                        </a:moveTo>
                        <a:lnTo>
                          <a:pt x="17684" y="13182"/>
                        </a:lnTo>
                        <a:cubicBezTo>
                          <a:pt x="17718" y="13182"/>
                          <a:pt x="17747" y="13204"/>
                          <a:pt x="17747" y="13230"/>
                        </a:cubicBezTo>
                        <a:lnTo>
                          <a:pt x="17747" y="14210"/>
                        </a:lnTo>
                        <a:cubicBezTo>
                          <a:pt x="17747" y="14237"/>
                          <a:pt x="17718" y="14257"/>
                          <a:pt x="17684" y="14257"/>
                        </a:cubicBezTo>
                        <a:lnTo>
                          <a:pt x="3916" y="14257"/>
                        </a:lnTo>
                        <a:cubicBezTo>
                          <a:pt x="3882" y="14257"/>
                          <a:pt x="3853" y="14237"/>
                          <a:pt x="3853" y="14210"/>
                        </a:cubicBezTo>
                        <a:lnTo>
                          <a:pt x="3853" y="13230"/>
                        </a:lnTo>
                        <a:cubicBezTo>
                          <a:pt x="3853" y="13204"/>
                          <a:pt x="3882" y="13182"/>
                          <a:pt x="3916" y="13182"/>
                        </a:cubicBezTo>
                        <a:close/>
                        <a:moveTo>
                          <a:pt x="3916" y="15866"/>
                        </a:moveTo>
                        <a:lnTo>
                          <a:pt x="17684" y="15866"/>
                        </a:lnTo>
                        <a:cubicBezTo>
                          <a:pt x="17718" y="15866"/>
                          <a:pt x="17747" y="15888"/>
                          <a:pt x="17747" y="15914"/>
                        </a:cubicBezTo>
                        <a:lnTo>
                          <a:pt x="17747" y="16894"/>
                        </a:lnTo>
                        <a:cubicBezTo>
                          <a:pt x="17747" y="16921"/>
                          <a:pt x="17718" y="16941"/>
                          <a:pt x="17684" y="16941"/>
                        </a:cubicBezTo>
                        <a:lnTo>
                          <a:pt x="3916" y="16941"/>
                        </a:lnTo>
                        <a:cubicBezTo>
                          <a:pt x="3882" y="16941"/>
                          <a:pt x="3853" y="16921"/>
                          <a:pt x="3853" y="16894"/>
                        </a:cubicBezTo>
                        <a:lnTo>
                          <a:pt x="3853" y="15914"/>
                        </a:lnTo>
                        <a:cubicBezTo>
                          <a:pt x="3853" y="15888"/>
                          <a:pt x="3882" y="15866"/>
                          <a:pt x="3916" y="158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622" name="Caption"/>
                  <p:cNvSpPr/>
                  <p:nvPr/>
                </p:nvSpPr>
                <p:spPr>
                  <a:xfrm>
                    <a:off x="0" y="1308975"/>
                    <a:ext cx="5029201" cy="558928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3300" b="0">
                        <a:latin typeface="TH SarabunPSK"/>
                        <a:ea typeface="TH SarabunPSK"/>
                        <a:cs typeface="TH SarabunPSK"/>
                        <a:sym typeface="TH SarabunPSK"/>
                      </a:defRPr>
                    </a:lvl1pPr>
                  </a:lstStyle>
                  <a:p>
                    <a:r>
                      <a:t>password</a:t>
                    </a:r>
                  </a:p>
                </p:txBody>
              </p:sp>
            </p:grpSp>
          </p:grpSp>
          <p:grpSp>
            <p:nvGrpSpPr>
              <p:cNvPr id="627" name="Group"/>
              <p:cNvGrpSpPr/>
              <p:nvPr/>
            </p:nvGrpSpPr>
            <p:grpSpPr>
              <a:xfrm>
                <a:off x="3972538" y="2826890"/>
                <a:ext cx="4572001" cy="2728564"/>
                <a:chOff x="0" y="0"/>
                <a:chExt cx="4572000" cy="2728563"/>
              </a:xfrm>
            </p:grpSpPr>
            <p:sp>
              <p:nvSpPr>
                <p:cNvPr id="625" name="Cylinder"/>
                <p:cNvSpPr/>
                <p:nvPr/>
              </p:nvSpPr>
              <p:spPr>
                <a:xfrm>
                  <a:off x="1498645" y="0"/>
                  <a:ext cx="1574710" cy="2078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21600" extrusionOk="0">
                      <a:moveTo>
                        <a:pt x="9839" y="0"/>
                      </a:moveTo>
                      <a:cubicBezTo>
                        <a:pt x="7321" y="0"/>
                        <a:pt x="4803" y="241"/>
                        <a:pt x="2882" y="724"/>
                      </a:cubicBezTo>
                      <a:cubicBezTo>
                        <a:pt x="-961" y="1689"/>
                        <a:pt x="-961" y="3255"/>
                        <a:pt x="2882" y="4221"/>
                      </a:cubicBezTo>
                      <a:cubicBezTo>
                        <a:pt x="6724" y="5186"/>
                        <a:pt x="12954" y="5186"/>
                        <a:pt x="16796" y="4221"/>
                      </a:cubicBezTo>
                      <a:cubicBezTo>
                        <a:pt x="20639" y="3255"/>
                        <a:pt x="20639" y="1689"/>
                        <a:pt x="16796" y="724"/>
                      </a:cubicBezTo>
                      <a:cubicBezTo>
                        <a:pt x="14875" y="241"/>
                        <a:pt x="12357" y="0"/>
                        <a:pt x="9839" y="0"/>
                      </a:cubicBezTo>
                      <a:close/>
                      <a:moveTo>
                        <a:pt x="0" y="3593"/>
                      </a:moveTo>
                      <a:lnTo>
                        <a:pt x="0" y="18993"/>
                      </a:lnTo>
                      <a:cubicBezTo>
                        <a:pt x="0" y="20356"/>
                        <a:pt x="4405" y="21600"/>
                        <a:pt x="9839" y="21600"/>
                      </a:cubicBezTo>
                      <a:cubicBezTo>
                        <a:pt x="15273" y="21600"/>
                        <a:pt x="19678" y="20356"/>
                        <a:pt x="19678" y="18993"/>
                      </a:cubicBezTo>
                      <a:lnTo>
                        <a:pt x="19678" y="3593"/>
                      </a:lnTo>
                      <a:cubicBezTo>
                        <a:pt x="18279" y="4621"/>
                        <a:pt x="14401" y="5357"/>
                        <a:pt x="9839" y="5357"/>
                      </a:cubicBezTo>
                      <a:cubicBezTo>
                        <a:pt x="5277" y="5357"/>
                        <a:pt x="1399" y="4621"/>
                        <a:pt x="0" y="3593"/>
                      </a:cubicBezTo>
                      <a:close/>
                    </a:path>
                  </a:pathLst>
                </a:custGeom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800" b="0">
                      <a:solidFill>
                        <a:srgbClr val="FFFFFF"/>
                      </a:solidFill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endParaRPr/>
                </a:p>
              </p:txBody>
            </p:sp>
            <p:sp>
              <p:nvSpPr>
                <p:cNvPr id="626" name="Caption"/>
                <p:cNvSpPr/>
                <p:nvPr/>
              </p:nvSpPr>
              <p:spPr>
                <a:xfrm>
                  <a:off x="0" y="218043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t>Volume</a:t>
                  </a:r>
                </a:p>
              </p:txBody>
            </p:sp>
          </p:grpSp>
          <p:sp>
            <p:nvSpPr>
              <p:cNvPr id="628" name="Line"/>
              <p:cNvSpPr/>
              <p:nvPr/>
            </p:nvSpPr>
            <p:spPr>
              <a:xfrm>
                <a:off x="7016886" y="3866305"/>
                <a:ext cx="2443795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" name="password"/>
              <p:cNvSpPr txBox="1"/>
              <p:nvPr/>
            </p:nvSpPr>
            <p:spPr>
              <a:xfrm>
                <a:off x="5518026" y="3414227"/>
                <a:ext cx="1481024" cy="6332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8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password</a:t>
                </a:r>
              </a:p>
            </p:txBody>
          </p:sp>
          <p:sp>
            <p:nvSpPr>
              <p:cNvPr id="630" name="mountPath…"/>
              <p:cNvSpPr txBox="1"/>
              <p:nvPr/>
            </p:nvSpPr>
            <p:spPr>
              <a:xfrm>
                <a:off x="7498691" y="2692287"/>
                <a:ext cx="1480186" cy="979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mountPath</a:t>
                </a:r>
              </a:p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/etc/secret</a:t>
                </a:r>
              </a:p>
            </p:txBody>
          </p:sp>
          <p:grpSp>
            <p:nvGrpSpPr>
              <p:cNvPr id="633" name="Group"/>
              <p:cNvGrpSpPr/>
              <p:nvPr/>
            </p:nvGrpSpPr>
            <p:grpSpPr>
              <a:xfrm>
                <a:off x="-3143378" y="3340500"/>
                <a:ext cx="7620001" cy="2317997"/>
                <a:chOff x="0" y="0"/>
                <a:chExt cx="7620000" cy="2317996"/>
              </a:xfrm>
            </p:grpSpPr>
            <p:sp>
              <p:nvSpPr>
                <p:cNvPr id="631" name="Text Document"/>
                <p:cNvSpPr/>
                <p:nvPr/>
              </p:nvSpPr>
              <p:spPr>
                <a:xfrm>
                  <a:off x="3265613" y="0"/>
                  <a:ext cx="1088774" cy="1409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8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632" name="Caption"/>
                <p:cNvSpPr/>
                <p:nvPr/>
              </p:nvSpPr>
              <p:spPr>
                <a:xfrm>
                  <a:off x="0" y="1511545"/>
                  <a:ext cx="7620000" cy="80645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5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Secret</a:t>
                  </a:r>
                </a:p>
              </p:txBody>
            </p:sp>
          </p:grpSp>
          <p:sp>
            <p:nvSpPr>
              <p:cNvPr id="634" name="Line"/>
              <p:cNvSpPr/>
              <p:nvPr/>
            </p:nvSpPr>
            <p:spPr>
              <a:xfrm>
                <a:off x="1696999" y="4324258"/>
                <a:ext cx="3543284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" name="data:…"/>
              <p:cNvSpPr txBox="1"/>
              <p:nvPr/>
            </p:nvSpPr>
            <p:spPr>
              <a:xfrm>
                <a:off x="0" y="5808020"/>
                <a:ext cx="1759077" cy="979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data:</a:t>
                </a:r>
              </a:p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  password: …</a:t>
                </a:r>
              </a:p>
            </p:txBody>
          </p:sp>
          <p:sp>
            <p:nvSpPr>
              <p:cNvPr id="645" name="Connection Line"/>
              <p:cNvSpPr/>
              <p:nvPr/>
            </p:nvSpPr>
            <p:spPr>
              <a:xfrm>
                <a:off x="1827429" y="4590996"/>
                <a:ext cx="7754594" cy="2232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719" extrusionOk="0">
                    <a:moveTo>
                      <a:pt x="0" y="0"/>
                    </a:moveTo>
                    <a:cubicBezTo>
                      <a:pt x="6886" y="16708"/>
                      <a:pt x="14086" y="21600"/>
                      <a:pt x="21600" y="14676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grpSp>
            <p:nvGrpSpPr>
              <p:cNvPr id="639" name="Group"/>
              <p:cNvGrpSpPr/>
              <p:nvPr/>
            </p:nvGrpSpPr>
            <p:grpSpPr>
              <a:xfrm>
                <a:off x="8385024" y="5561005"/>
                <a:ext cx="4572001" cy="1533739"/>
                <a:chOff x="0" y="0"/>
                <a:chExt cx="4572000" cy="1533737"/>
              </a:xfrm>
            </p:grpSpPr>
            <p:sp>
              <p:nvSpPr>
                <p:cNvPr id="637" name="password"/>
                <p:cNvSpPr/>
                <p:nvPr/>
              </p:nvSpPr>
              <p:spPr>
                <a:xfrm>
                  <a:off x="1196998" y="0"/>
                  <a:ext cx="2178004" cy="897467"/>
                </a:xfrm>
                <a:prstGeom prst="rect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password</a:t>
                  </a:r>
                </a:p>
              </p:txBody>
            </p:sp>
            <p:sp>
              <p:nvSpPr>
                <p:cNvPr id="638" name="Caption"/>
                <p:cNvSpPr/>
                <p:nvPr/>
              </p:nvSpPr>
              <p:spPr>
                <a:xfrm>
                  <a:off x="0" y="999066"/>
                  <a:ext cx="4572000" cy="53467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environment variable</a:t>
                  </a:r>
                </a:p>
              </p:txBody>
            </p:sp>
          </p:grpSp>
          <p:sp>
            <p:nvSpPr>
              <p:cNvPr id="640" name="retrieve directly"/>
              <p:cNvSpPr txBox="1"/>
              <p:nvPr/>
            </p:nvSpPr>
            <p:spPr>
              <a:xfrm>
                <a:off x="6230278" y="7003937"/>
                <a:ext cx="2137411" cy="534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retrieve directly </a:t>
                </a:r>
              </a:p>
            </p:txBody>
          </p:sp>
        </p:grpSp>
        <p:sp>
          <p:nvSpPr>
            <p:cNvPr id="642" name="Caption"/>
            <p:cNvSpPr/>
            <p:nvPr/>
          </p:nvSpPr>
          <p:spPr>
            <a:xfrm>
              <a:off x="0" y="9610435"/>
              <a:ext cx="14446617" cy="65786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secret</a:t>
              </a:r>
            </a:p>
          </p:txBody>
        </p:sp>
      </p:grpSp>
      <p:sp>
        <p:nvSpPr>
          <p:cNvPr id="644" name="Kubernetes - ConfigMap and Secret"/>
          <p:cNvSpPr txBox="1"/>
          <p:nvPr/>
        </p:nvSpPr>
        <p:spPr>
          <a:xfrm>
            <a:off x="531524" y="644299"/>
            <a:ext cx="734631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ConfigMap and Secret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Kubernetes - ConfigMap and Secret"/>
          <p:cNvSpPr txBox="1"/>
          <p:nvPr/>
        </p:nvSpPr>
        <p:spPr>
          <a:xfrm>
            <a:off x="531524" y="644299"/>
            <a:ext cx="734631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ConfigMap and Secret</a:t>
            </a:r>
          </a:p>
        </p:txBody>
      </p:sp>
      <p:grpSp>
        <p:nvGrpSpPr>
          <p:cNvPr id="675" name="Group"/>
          <p:cNvGrpSpPr/>
          <p:nvPr/>
        </p:nvGrpSpPr>
        <p:grpSpPr>
          <a:xfrm>
            <a:off x="-1121480" y="1232760"/>
            <a:ext cx="18654031" cy="11157424"/>
            <a:chOff x="-3309286" y="-681098"/>
            <a:chExt cx="18654030" cy="11157423"/>
          </a:xfrm>
        </p:grpSpPr>
        <p:grpSp>
          <p:nvGrpSpPr>
            <p:cNvPr id="670" name="Group"/>
            <p:cNvGrpSpPr/>
            <p:nvPr/>
          </p:nvGrpSpPr>
          <p:grpSpPr>
            <a:xfrm>
              <a:off x="-3309287" y="-681099"/>
              <a:ext cx="18654031" cy="11157425"/>
              <a:chOff x="-3309287" y="-681098"/>
              <a:chExt cx="18654030" cy="11157423"/>
            </a:xfrm>
          </p:grpSpPr>
          <p:grpSp>
            <p:nvGrpSpPr>
              <p:cNvPr id="668" name="Group"/>
              <p:cNvGrpSpPr/>
              <p:nvPr/>
            </p:nvGrpSpPr>
            <p:grpSpPr>
              <a:xfrm>
                <a:off x="-3309288" y="-681099"/>
                <a:ext cx="18654032" cy="10397964"/>
                <a:chOff x="-3309287" y="-681098"/>
                <a:chExt cx="18654031" cy="10397962"/>
              </a:xfrm>
            </p:grpSpPr>
            <p:grpSp>
              <p:nvGrpSpPr>
                <p:cNvPr id="650" name="Group"/>
                <p:cNvGrpSpPr/>
                <p:nvPr/>
              </p:nvGrpSpPr>
              <p:grpSpPr>
                <a:xfrm>
                  <a:off x="3738658" y="-681099"/>
                  <a:ext cx="8056426" cy="8526453"/>
                  <a:chOff x="0" y="0"/>
                  <a:chExt cx="8056424" cy="8526451"/>
                </a:xfrm>
              </p:grpSpPr>
              <p:sp>
                <p:nvSpPr>
                  <p:cNvPr id="648" name="Pod"/>
                  <p:cNvSpPr/>
                  <p:nvPr/>
                </p:nvSpPr>
                <p:spPr>
                  <a:xfrm>
                    <a:off x="0" y="0"/>
                    <a:ext cx="8056425" cy="56044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r>
                      <a:t>Pod </a:t>
                    </a:r>
                  </a:p>
                </p:txBody>
              </p:sp>
              <p:sp>
                <p:nvSpPr>
                  <p:cNvPr id="649" name="Oval"/>
                  <p:cNvSpPr/>
                  <p:nvPr/>
                </p:nvSpPr>
                <p:spPr>
                  <a:xfrm>
                    <a:off x="19050" y="681098"/>
                    <a:ext cx="8018325" cy="7845354"/>
                  </a:xfrm>
                  <a:prstGeom prst="ellips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3" name="Group"/>
                <p:cNvGrpSpPr/>
                <p:nvPr/>
              </p:nvGrpSpPr>
              <p:grpSpPr>
                <a:xfrm>
                  <a:off x="5599566" y="1061522"/>
                  <a:ext cx="6248401" cy="4319608"/>
                  <a:chOff x="0" y="0"/>
                  <a:chExt cx="6248400" cy="4319607"/>
                </a:xfrm>
              </p:grpSpPr>
              <p:sp>
                <p:nvSpPr>
                  <p:cNvPr id="651" name="Container"/>
                  <p:cNvSpPr/>
                  <p:nvPr/>
                </p:nvSpPr>
                <p:spPr>
                  <a:xfrm>
                    <a:off x="0" y="0"/>
                    <a:ext cx="6248401" cy="67018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4100">
                        <a:latin typeface="TH SarabunPSK"/>
                        <a:ea typeface="TH SarabunPSK"/>
                        <a:cs typeface="TH SarabunPSK"/>
                        <a:sym typeface="TH SarabunPSK"/>
                      </a:defRPr>
                    </a:lvl1pPr>
                  </a:lstStyle>
                  <a:p>
                    <a:r>
                      <a:t>Container</a:t>
                    </a:r>
                  </a:p>
                </p:txBody>
              </p:sp>
              <p:sp>
                <p:nvSpPr>
                  <p:cNvPr id="652" name="Rectangle"/>
                  <p:cNvSpPr/>
                  <p:nvPr/>
                </p:nvSpPr>
                <p:spPr>
                  <a:xfrm>
                    <a:off x="1645510" y="771779"/>
                    <a:ext cx="2957380" cy="3547829"/>
                  </a:xfrm>
                  <a:prstGeom prst="rect">
                    <a:avLst/>
                  </a:prstGeom>
                  <a:solidFill>
                    <a:srgbClr val="C6E9F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6" name="Group"/>
                <p:cNvGrpSpPr/>
                <p:nvPr/>
              </p:nvGrpSpPr>
              <p:grpSpPr>
                <a:xfrm>
                  <a:off x="-3309288" y="3186521"/>
                  <a:ext cx="7620001" cy="2084854"/>
                  <a:chOff x="0" y="0"/>
                  <a:chExt cx="7620000" cy="2084852"/>
                </a:xfrm>
              </p:grpSpPr>
              <p:sp>
                <p:nvSpPr>
                  <p:cNvPr id="654" name="Text Document"/>
                  <p:cNvSpPr/>
                  <p:nvPr/>
                </p:nvSpPr>
                <p:spPr>
                  <a:xfrm>
                    <a:off x="3355631" y="0"/>
                    <a:ext cx="908738" cy="11768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3" y="0"/>
                        </a:moveTo>
                        <a:cubicBezTo>
                          <a:pt x="96" y="0"/>
                          <a:pt x="0" y="72"/>
                          <a:pt x="0" y="162"/>
                        </a:cubicBezTo>
                        <a:lnTo>
                          <a:pt x="0" y="21438"/>
                        </a:lnTo>
                        <a:cubicBezTo>
                          <a:pt x="0" y="21528"/>
                          <a:pt x="96" y="21600"/>
                          <a:pt x="213" y="21600"/>
                        </a:cubicBezTo>
                        <a:lnTo>
                          <a:pt x="21387" y="21600"/>
                        </a:lnTo>
                        <a:cubicBezTo>
                          <a:pt x="21504" y="21600"/>
                          <a:pt x="21600" y="21528"/>
                          <a:pt x="21600" y="21438"/>
                        </a:cubicBezTo>
                        <a:lnTo>
                          <a:pt x="21600" y="5895"/>
                        </a:lnTo>
                        <a:cubicBezTo>
                          <a:pt x="21600" y="5863"/>
                          <a:pt x="21567" y="5837"/>
                          <a:pt x="21525" y="5837"/>
                        </a:cubicBezTo>
                        <a:lnTo>
                          <a:pt x="14257" y="5837"/>
                        </a:lnTo>
                        <a:cubicBezTo>
                          <a:pt x="14140" y="5837"/>
                          <a:pt x="14044" y="5765"/>
                          <a:pt x="14044" y="5674"/>
                        </a:cubicBezTo>
                        <a:lnTo>
                          <a:pt x="14044" y="58"/>
                        </a:lnTo>
                        <a:cubicBezTo>
                          <a:pt x="14044" y="26"/>
                          <a:pt x="14011" y="0"/>
                          <a:pt x="13969" y="0"/>
                        </a:cubicBezTo>
                        <a:lnTo>
                          <a:pt x="213" y="0"/>
                        </a:lnTo>
                        <a:close/>
                        <a:moveTo>
                          <a:pt x="15018" y="86"/>
                        </a:moveTo>
                        <a:cubicBezTo>
                          <a:pt x="14992" y="94"/>
                          <a:pt x="14972" y="114"/>
                          <a:pt x="14972" y="140"/>
                        </a:cubicBezTo>
                        <a:lnTo>
                          <a:pt x="14972" y="4958"/>
                        </a:lnTo>
                        <a:cubicBezTo>
                          <a:pt x="14972" y="5048"/>
                          <a:pt x="15068" y="5120"/>
                          <a:pt x="15185" y="5120"/>
                        </a:cubicBezTo>
                        <a:lnTo>
                          <a:pt x="21419" y="5120"/>
                        </a:lnTo>
                        <a:cubicBezTo>
                          <a:pt x="21486" y="5120"/>
                          <a:pt x="21519" y="5058"/>
                          <a:pt x="21472" y="5021"/>
                        </a:cubicBezTo>
                        <a:lnTo>
                          <a:pt x="15100" y="99"/>
                        </a:lnTo>
                        <a:cubicBezTo>
                          <a:pt x="15077" y="81"/>
                          <a:pt x="15044" y="78"/>
                          <a:pt x="15018" y="86"/>
                        </a:cubicBezTo>
                        <a:close/>
                        <a:moveTo>
                          <a:pt x="3916" y="7813"/>
                        </a:moveTo>
                        <a:lnTo>
                          <a:pt x="17684" y="7813"/>
                        </a:lnTo>
                        <a:cubicBezTo>
                          <a:pt x="17718" y="7813"/>
                          <a:pt x="17747" y="7836"/>
                          <a:pt x="17747" y="7862"/>
                        </a:cubicBezTo>
                        <a:lnTo>
                          <a:pt x="17747" y="8842"/>
                        </a:lnTo>
                        <a:cubicBezTo>
                          <a:pt x="17747" y="8868"/>
                          <a:pt x="17718" y="8890"/>
                          <a:pt x="17684" y="8890"/>
                        </a:cubicBezTo>
                        <a:lnTo>
                          <a:pt x="3916" y="8890"/>
                        </a:lnTo>
                        <a:cubicBezTo>
                          <a:pt x="3882" y="8890"/>
                          <a:pt x="3853" y="8868"/>
                          <a:pt x="3853" y="8842"/>
                        </a:cubicBezTo>
                        <a:lnTo>
                          <a:pt x="3853" y="7862"/>
                        </a:lnTo>
                        <a:cubicBezTo>
                          <a:pt x="3853" y="7836"/>
                          <a:pt x="3882" y="7813"/>
                          <a:pt x="3916" y="7813"/>
                        </a:cubicBezTo>
                        <a:close/>
                        <a:moveTo>
                          <a:pt x="3916" y="10498"/>
                        </a:moveTo>
                        <a:lnTo>
                          <a:pt x="17684" y="10498"/>
                        </a:lnTo>
                        <a:cubicBezTo>
                          <a:pt x="17718" y="10498"/>
                          <a:pt x="17747" y="10520"/>
                          <a:pt x="17747" y="10546"/>
                        </a:cubicBezTo>
                        <a:lnTo>
                          <a:pt x="17747" y="11526"/>
                        </a:lnTo>
                        <a:cubicBezTo>
                          <a:pt x="17747" y="11552"/>
                          <a:pt x="17718" y="11573"/>
                          <a:pt x="17684" y="11573"/>
                        </a:cubicBezTo>
                        <a:lnTo>
                          <a:pt x="3916" y="11573"/>
                        </a:lnTo>
                        <a:cubicBezTo>
                          <a:pt x="3882" y="11573"/>
                          <a:pt x="3853" y="11552"/>
                          <a:pt x="3853" y="11526"/>
                        </a:cubicBezTo>
                        <a:lnTo>
                          <a:pt x="3853" y="10546"/>
                        </a:lnTo>
                        <a:cubicBezTo>
                          <a:pt x="3853" y="10520"/>
                          <a:pt x="3882" y="10498"/>
                          <a:pt x="3916" y="10498"/>
                        </a:cubicBezTo>
                        <a:close/>
                        <a:moveTo>
                          <a:pt x="3916" y="13182"/>
                        </a:moveTo>
                        <a:lnTo>
                          <a:pt x="17684" y="13182"/>
                        </a:lnTo>
                        <a:cubicBezTo>
                          <a:pt x="17718" y="13182"/>
                          <a:pt x="17747" y="13204"/>
                          <a:pt x="17747" y="13230"/>
                        </a:cubicBezTo>
                        <a:lnTo>
                          <a:pt x="17747" y="14210"/>
                        </a:lnTo>
                        <a:cubicBezTo>
                          <a:pt x="17747" y="14237"/>
                          <a:pt x="17718" y="14257"/>
                          <a:pt x="17684" y="14257"/>
                        </a:cubicBezTo>
                        <a:lnTo>
                          <a:pt x="3916" y="14257"/>
                        </a:lnTo>
                        <a:cubicBezTo>
                          <a:pt x="3882" y="14257"/>
                          <a:pt x="3853" y="14237"/>
                          <a:pt x="3853" y="14210"/>
                        </a:cubicBezTo>
                        <a:lnTo>
                          <a:pt x="3853" y="13230"/>
                        </a:lnTo>
                        <a:cubicBezTo>
                          <a:pt x="3853" y="13204"/>
                          <a:pt x="3882" y="13182"/>
                          <a:pt x="3916" y="13182"/>
                        </a:cubicBezTo>
                        <a:close/>
                        <a:moveTo>
                          <a:pt x="3916" y="15866"/>
                        </a:moveTo>
                        <a:lnTo>
                          <a:pt x="17684" y="15866"/>
                        </a:lnTo>
                        <a:cubicBezTo>
                          <a:pt x="17718" y="15866"/>
                          <a:pt x="17747" y="15888"/>
                          <a:pt x="17747" y="15914"/>
                        </a:cubicBezTo>
                        <a:lnTo>
                          <a:pt x="17747" y="16894"/>
                        </a:lnTo>
                        <a:cubicBezTo>
                          <a:pt x="17747" y="16921"/>
                          <a:pt x="17718" y="16941"/>
                          <a:pt x="17684" y="16941"/>
                        </a:cubicBezTo>
                        <a:lnTo>
                          <a:pt x="3916" y="16941"/>
                        </a:lnTo>
                        <a:cubicBezTo>
                          <a:pt x="3882" y="16941"/>
                          <a:pt x="3853" y="16921"/>
                          <a:pt x="3853" y="16894"/>
                        </a:cubicBezTo>
                        <a:lnTo>
                          <a:pt x="3853" y="15914"/>
                        </a:lnTo>
                        <a:cubicBezTo>
                          <a:pt x="3853" y="15888"/>
                          <a:pt x="3882" y="15866"/>
                          <a:pt x="3916" y="158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655" name="Caption"/>
                  <p:cNvSpPr/>
                  <p:nvPr/>
                </p:nvSpPr>
                <p:spPr>
                  <a:xfrm>
                    <a:off x="0" y="1278402"/>
                    <a:ext cx="7620000" cy="80645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5000" b="0">
                        <a:latin typeface="TH SarabunPSK"/>
                        <a:ea typeface="TH SarabunPSK"/>
                        <a:cs typeface="TH SarabunPSK"/>
                        <a:sym typeface="TH SarabunPSK"/>
                      </a:defRPr>
                    </a:lvl1pPr>
                  </a:lstStyle>
                  <a:p>
                    <a:r>
                      <a:t>Secret</a:t>
                    </a:r>
                  </a:p>
                </p:txBody>
              </p:sp>
            </p:grpSp>
            <p:sp>
              <p:nvSpPr>
                <p:cNvPr id="657" name="data:…"/>
                <p:cNvSpPr txBox="1"/>
                <p:nvPr/>
              </p:nvSpPr>
              <p:spPr>
                <a:xfrm>
                  <a:off x="0" y="4955119"/>
                  <a:ext cx="1829450" cy="19302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data:</a:t>
                  </a:r>
                </a:p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  docker-server:…</a:t>
                  </a:r>
                </a:p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  username:..</a:t>
                  </a:r>
                </a:p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  password: …</a:t>
                  </a:r>
                </a:p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   </a:t>
                  </a:r>
                </a:p>
              </p:txBody>
            </p:sp>
            <p:sp>
              <p:nvSpPr>
                <p:cNvPr id="677" name="Connection Line"/>
                <p:cNvSpPr/>
                <p:nvPr/>
              </p:nvSpPr>
              <p:spPr>
                <a:xfrm>
                  <a:off x="1829512" y="6784568"/>
                  <a:ext cx="3694660" cy="24427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8536" y="11678"/>
                        <a:pt x="15736" y="18878"/>
                        <a:pt x="21600" y="2160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ysDot"/>
                  <a:miter lim="400000"/>
                  <a:headEnd type="triangle" w="med" len="med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59" name="Kubelet"/>
                <p:cNvSpPr/>
                <p:nvPr/>
              </p:nvSpPr>
              <p:spPr>
                <a:xfrm>
                  <a:off x="5744415" y="8656866"/>
                  <a:ext cx="2263874" cy="105999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Kubelet</a:t>
                  </a:r>
                </a:p>
              </p:txBody>
            </p:sp>
            <p:sp>
              <p:nvSpPr>
                <p:cNvPr id="660" name="Container…"/>
                <p:cNvSpPr/>
                <p:nvPr/>
              </p:nvSpPr>
              <p:spPr>
                <a:xfrm>
                  <a:off x="9401609" y="8656866"/>
                  <a:ext cx="2263875" cy="1059999"/>
                </a:xfrm>
                <a:prstGeom prst="rect">
                  <a:avLst/>
                </a:prstGeom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Container </a:t>
                  </a:r>
                </a:p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Engine</a:t>
                  </a:r>
                </a:p>
              </p:txBody>
            </p:sp>
            <p:sp>
              <p:nvSpPr>
                <p:cNvPr id="661" name="Private…"/>
                <p:cNvSpPr/>
                <p:nvPr/>
              </p:nvSpPr>
              <p:spPr>
                <a:xfrm>
                  <a:off x="13284396" y="3244923"/>
                  <a:ext cx="1742257" cy="105999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Private</a:t>
                  </a:r>
                </a:p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Registry</a:t>
                  </a:r>
                </a:p>
              </p:txBody>
            </p:sp>
            <p:sp>
              <p:nvSpPr>
                <p:cNvPr id="662" name="Line"/>
                <p:cNvSpPr/>
                <p:nvPr/>
              </p:nvSpPr>
              <p:spPr>
                <a:xfrm>
                  <a:off x="8016738" y="9141406"/>
                  <a:ext cx="1414056" cy="1"/>
                </a:xfrm>
                <a:prstGeom prst="line">
                  <a:avLst/>
                </a:prstGeom>
                <a:noFill/>
                <a:ln w="63500" cap="flat">
                  <a:solidFill>
                    <a:srgbClr val="000000"/>
                  </a:solidFill>
                  <a:prstDash val="sysDot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3" name="Retrive directly"/>
                <p:cNvSpPr txBox="1"/>
                <p:nvPr/>
              </p:nvSpPr>
              <p:spPr>
                <a:xfrm>
                  <a:off x="2963185" y="8918276"/>
                  <a:ext cx="1635153" cy="446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Retrive directly</a:t>
                  </a:r>
                </a:p>
              </p:txBody>
            </p:sp>
            <p:sp>
              <p:nvSpPr>
                <p:cNvPr id="678" name="Connection Line"/>
                <p:cNvSpPr/>
                <p:nvPr/>
              </p:nvSpPr>
              <p:spPr>
                <a:xfrm>
                  <a:off x="11665725" y="4305044"/>
                  <a:ext cx="2571720" cy="5003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46" h="21600" extrusionOk="0">
                      <a:moveTo>
                        <a:pt x="0" y="21600"/>
                      </a:moveTo>
                      <a:cubicBezTo>
                        <a:pt x="14973" y="20244"/>
                        <a:pt x="21600" y="13044"/>
                        <a:pt x="19880" y="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ysDot"/>
                  <a:miter lim="400000"/>
                  <a:headEnd type="triangle" w="med" len="med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79" name="Connection Line"/>
                <p:cNvSpPr/>
                <p:nvPr/>
              </p:nvSpPr>
              <p:spPr>
                <a:xfrm>
                  <a:off x="8068657" y="5381129"/>
                  <a:ext cx="1883338" cy="3275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332" y="6588"/>
                        <a:pt x="7532" y="13788"/>
                        <a:pt x="21600" y="2160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ysDot"/>
                  <a:miter lim="400000"/>
                  <a:headEnd type="triangle" w="med" len="med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66" name="Authenticate and pull image"/>
                <p:cNvSpPr txBox="1"/>
                <p:nvPr/>
              </p:nvSpPr>
              <p:spPr>
                <a:xfrm>
                  <a:off x="12318980" y="8963735"/>
                  <a:ext cx="3025764" cy="4462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Authenticate and pull image</a:t>
                  </a:r>
                </a:p>
              </p:txBody>
            </p:sp>
            <p:sp>
              <p:nvSpPr>
                <p:cNvPr id="667" name="Create container"/>
                <p:cNvSpPr txBox="1"/>
                <p:nvPr/>
              </p:nvSpPr>
              <p:spPr>
                <a:xfrm>
                  <a:off x="9511706" y="7740560"/>
                  <a:ext cx="1793835" cy="4462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Create container</a:t>
                  </a:r>
                </a:p>
              </p:txBody>
            </p:sp>
          </p:grpSp>
          <p:sp>
            <p:nvSpPr>
              <p:cNvPr id="669" name="Caption"/>
              <p:cNvSpPr/>
              <p:nvPr/>
            </p:nvSpPr>
            <p:spPr>
              <a:xfrm>
                <a:off x="-1" y="9818464"/>
                <a:ext cx="15344745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ConfigMap with private registry</a:t>
                </a:r>
              </a:p>
            </p:txBody>
          </p:sp>
        </p:grpSp>
        <p:sp>
          <p:nvSpPr>
            <p:cNvPr id="671" name="1"/>
            <p:cNvSpPr txBox="1"/>
            <p:nvPr/>
          </p:nvSpPr>
          <p:spPr>
            <a:xfrm>
              <a:off x="2551324" y="8007034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672" name="2"/>
            <p:cNvSpPr txBox="1"/>
            <p:nvPr/>
          </p:nvSpPr>
          <p:spPr>
            <a:xfrm>
              <a:off x="8596524" y="9327834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673" name="3"/>
            <p:cNvSpPr txBox="1"/>
            <p:nvPr/>
          </p:nvSpPr>
          <p:spPr>
            <a:xfrm>
              <a:off x="13955924" y="8007034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674" name="4"/>
            <p:cNvSpPr txBox="1"/>
            <p:nvPr/>
          </p:nvSpPr>
          <p:spPr>
            <a:xfrm>
              <a:off x="9079124" y="8007034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</a:t>
              </a:r>
            </a:p>
          </p:txBody>
        </p:sp>
      </p:grpSp>
      <p:sp>
        <p:nvSpPr>
          <p:cNvPr id="676" name="ดึง secret เพื่อนำไปใช้ยืนยันตัวตน…"/>
          <p:cNvSpPr txBox="1"/>
          <p:nvPr/>
        </p:nvSpPr>
        <p:spPr>
          <a:xfrm>
            <a:off x="18220592" y="4376419"/>
            <a:ext cx="5325449" cy="23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0416" indent="-370416" algn="l">
              <a:buSzPct val="100000"/>
              <a:buAutoNum type="arabicParenR"/>
              <a:defRPr sz="40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ดึง secret เพื่อนำไปใช้ยืนยันตัวตน</a:t>
            </a:r>
          </a:p>
          <a:p>
            <a:pPr marL="370416" indent="-370416" algn="l">
              <a:buSzPct val="100000"/>
              <a:buAutoNum type="arabicParenR"/>
              <a:defRPr sz="40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ส่งคำสั่งในการสร้าง container</a:t>
            </a:r>
          </a:p>
          <a:p>
            <a:pPr marL="370416" indent="-370416" algn="l">
              <a:buSzPct val="100000"/>
              <a:buAutoNum type="arabicParenR"/>
              <a:defRPr sz="40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ทำการยืนยันตัวตนและดึง image </a:t>
            </a:r>
          </a:p>
          <a:p>
            <a:pPr marL="370416" indent="-370416" algn="l">
              <a:buSzPct val="100000"/>
              <a:buAutoNum type="arabicParenR"/>
              <a:defRPr sz="40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สร้าง container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LAB5 - ConfigMap and Secret"/>
          <p:cNvSpPr txBox="1"/>
          <p:nvPr/>
        </p:nvSpPr>
        <p:spPr>
          <a:xfrm>
            <a:off x="6221095" y="5589890"/>
            <a:ext cx="1194181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LAB5 - ConfigMap and Secret</a:t>
            </a:r>
          </a:p>
        </p:txBody>
      </p:sp>
      <p:sp>
        <p:nvSpPr>
          <p:cNvPr id="682" name="https://github.com/phyze/k8s/tree/main/configmap"/>
          <p:cNvSpPr txBox="1"/>
          <p:nvPr/>
        </p:nvSpPr>
        <p:spPr>
          <a:xfrm>
            <a:off x="8977883" y="7131043"/>
            <a:ext cx="6428233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H SarabunPSK"/>
                <a:ea typeface="TH SarabunPSK"/>
                <a:cs typeface="TH SarabunPSK"/>
                <a:sym typeface="TH SarabunPSK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https://github.com/phyze/k8s/tree/main/configmap</a:t>
            </a:r>
          </a:p>
        </p:txBody>
      </p:sp>
      <p:sp>
        <p:nvSpPr>
          <p:cNvPr id="683" name="https://github.com/phyze/k8s/tree/main/secret"/>
          <p:cNvSpPr txBox="1"/>
          <p:nvPr/>
        </p:nvSpPr>
        <p:spPr>
          <a:xfrm>
            <a:off x="9249156" y="7708264"/>
            <a:ext cx="5885689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H SarabunPSK"/>
                <a:ea typeface="TH SarabunPSK"/>
                <a:cs typeface="TH SarabunPSK"/>
                <a:sym typeface="TH SarabunPSK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https://github.com/phyze/k8s/tree/main/secret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Ingress"/>
          <p:cNvSpPr txBox="1"/>
          <p:nvPr/>
        </p:nvSpPr>
        <p:spPr>
          <a:xfrm>
            <a:off x="9944570" y="1217139"/>
            <a:ext cx="284099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Ingress</a:t>
            </a:r>
          </a:p>
        </p:txBody>
      </p:sp>
      <p:sp>
        <p:nvSpPr>
          <p:cNvPr id="686" name="การเปิดช่องทางให้ภายนอก Cluster สามารถเรียกใช้งาน Applications ภายในได้มีอยู่สองวิธีคือ NodePort และ LoadBalancer ให้เข้าถึง Applications โดยตรงก็ดูไม่ค่อย…"/>
          <p:cNvSpPr txBox="1"/>
          <p:nvPr/>
        </p:nvSpPr>
        <p:spPr>
          <a:xfrm>
            <a:off x="5399005" y="2882132"/>
            <a:ext cx="11932121" cy="943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การเปิดช่องทางให้ภายนอก Cluster สามารถเรียกใช้งาน Applications ภายในได้มีอยู่สองวิธีคือ NodePort และ LoadBalancer ให้เข้าถึง Applications โดยตรงก็ดูไม่ค่อย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แย่เท่าไหร่ในเรื่องการบริหารจัดการเส้นทาง ผู้เรียกใช้งานจากภายนอกก็แค่ระบุ IP กับ Port ให้ตรง Applications ถ้ามี 10 ก็ต้องระบุ IP และ Port ถึง 10 แบบ 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ถ้า Applications มากขึ้นถึง 30 แบบนี้เริ่มที่จะจัดการแยกแล้ว IP กับ Port ที่ต้องใช้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เต็มไปหมด ดังนั้น K8S จึงเสนอวิธีให้มีตัวกลางในการบริหารจัดการเส้นทางโดยให้มีเส้น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ทางเดียวเพื่อให้ง่ายต่อการเข้าถึง Applications และตัวกลางนี้จะทำหน้าที่ในการส่งต่อ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ให้กับ Application ที่อยู่ภายในให้เองโดยที่ผู้เรียกใช้งานจอกภายนอกไม่จำเป็นต้องรู้ว่า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IP อะไร Port อะไร ซึ่งวิธีที่ใช้แยกว่า request ที่เข้ามาต้องการไปที่ Applications ไหน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นั้นใช้วิธีตรวจสอบกฏอยู่ 2 คือ base-host และ base-path เป็นต้น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ตัวกลางที่ทำหน้าที่ในการบริหารจัดการที่รับ Request จากภายนอก เรียกว่า </a:t>
            </a:r>
            <a:r>
              <a:rPr b="1"/>
              <a:t>Ingress Controller</a:t>
            </a:r>
            <a:r>
              <a:t> และมีความสามารถในเรื่อง SSL/TLS, LoadBalancer, Healthy Check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ส่วน การส่งไปยังเส้นทางที่ถูกต้องและประมวลผลว่าต้องส่งต่อไป Applications ใดนั้นเรียกว่า </a:t>
            </a:r>
            <a:r>
              <a:rPr b="1"/>
              <a:t>Ingress Resource</a:t>
            </a:r>
            <a:r>
              <a:t> ที่สามารถตั้งกฏการเส้นทางและเขียนทับเส้นทางใหม่ได้</a:t>
            </a:r>
          </a:p>
        </p:txBody>
      </p:sp>
      <p:sp>
        <p:nvSpPr>
          <p:cNvPr id="687" name="Kubernetes - Ingress"/>
          <p:cNvSpPr txBox="1"/>
          <p:nvPr/>
        </p:nvSpPr>
        <p:spPr>
          <a:xfrm>
            <a:off x="531524" y="644299"/>
            <a:ext cx="423227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Ingress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Kubernetes - Ingress"/>
          <p:cNvSpPr txBox="1"/>
          <p:nvPr/>
        </p:nvSpPr>
        <p:spPr>
          <a:xfrm>
            <a:off x="531524" y="644299"/>
            <a:ext cx="423227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Ingress</a:t>
            </a:r>
          </a:p>
        </p:txBody>
      </p:sp>
      <p:sp>
        <p:nvSpPr>
          <p:cNvPr id="690" name="Ingress Controller"/>
          <p:cNvSpPr txBox="1"/>
          <p:nvPr/>
        </p:nvSpPr>
        <p:spPr>
          <a:xfrm>
            <a:off x="8566784" y="1726022"/>
            <a:ext cx="725043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Ingress Controller</a:t>
            </a:r>
          </a:p>
        </p:txBody>
      </p:sp>
      <p:sp>
        <p:nvSpPr>
          <p:cNvPr id="691" name="Kubernetes (K8S) เองไม่มี Default Ingress Controller ผู้พัฒนาต้อง Add-on เข้ามาเองไม่ว่าจะติดตั้งผ่าน helm หรือ kubectl ก็ตาม product ในตลาดตอนนี้มีหลายเจ้ามากที่ เช่น Nginx, Avi, Kong, traefik, Istio และ Contour เป็นต้น…"/>
          <p:cNvSpPr txBox="1"/>
          <p:nvPr/>
        </p:nvSpPr>
        <p:spPr>
          <a:xfrm>
            <a:off x="6379661" y="3492742"/>
            <a:ext cx="11932121" cy="884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Kubernetes (K8S) เองไม่มี Default Ingress Controller ผู้พัฒนาต้อง Add-on เข้ามาเองไม่ว่าจะติดตั้งผ่าน helm หรือ kubectl ก็ตาม product ในตลาดตอนนี้มีหลายเจ้ามากที่ เช่น Nginx, Avi, Kong, traefik, Istio และ Contour เป็นต้น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K8S Cluster อนุญาตให้สามารถติดตั้ง Ingress Controller ได้หลาย Product ขึ้นอยู่กับว่าผลิตภัทธ์ที่พัฒนาต้องการใช้ Ingress Controller ยี่ห้อไหน ซึ่ง Ingress resource 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จำเป็นต้องใส่ชื่อของ Ingress Controller ลงไปเพื่อให้ ingress Controller ทำงานตาม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Rule ที่ตั้งไว้ให้ถูกต้อง สิ่งนี้เรียกว่า </a:t>
            </a:r>
            <a:r>
              <a:rPr b="1"/>
              <a:t>IngressClass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b="1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ในกรณที่ K8S ที่เป็น commercial การที่จะ expose Ingress Controller เป็น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LoadBalancer เพื่อให้ได้ Public IP นั้นง่ายมาก แต่ถ้าเป็น On-premise ต้องใช้คนละวิธีคือต้องตั้ง LoadBalance ไม่ว่าจะเป็นแบบ standalone หรือ HIgh Availability (HA) มากั้นข้างหน้า K8S Cluster เพื่อกระจาย Traffic สู่ K8S Nodes และทำการ Mapping Public IP กับ IP ของ LoadBalancer </a:t>
            </a:r>
          </a:p>
        </p:txBody>
      </p:sp>
      <p:pic>
        <p:nvPicPr>
          <p:cNvPr id="692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8" y="4757896"/>
            <a:ext cx="5371634" cy="2128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contour-stacked-color.png" descr="contour-stacked-col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131" y="1765689"/>
            <a:ext cx="4018336" cy="267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4" name="FiDbR5Jm_400x400.jpg" descr="FiDbR5Jm_400x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0400" y="4990529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logo-2.png" descr="logo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831" y="779783"/>
            <a:ext cx="2381696" cy="2381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1*5ojGsucagqcYZGswDM4Vfw.png" descr="1*5ojGsucagqcYZGswDM4Vf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14" y="6979706"/>
            <a:ext cx="5603238" cy="2605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kong-logo.png.png" descr="kong-logo.p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1490" y="11590625"/>
            <a:ext cx="4064001" cy="167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Kubernetes - Ingress"/>
          <p:cNvSpPr txBox="1"/>
          <p:nvPr/>
        </p:nvSpPr>
        <p:spPr>
          <a:xfrm>
            <a:off x="531524" y="644299"/>
            <a:ext cx="423227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Ingress</a:t>
            </a:r>
          </a:p>
        </p:txBody>
      </p:sp>
      <p:sp>
        <p:nvSpPr>
          <p:cNvPr id="700" name="Ingress Resource"/>
          <p:cNvSpPr txBox="1"/>
          <p:nvPr/>
        </p:nvSpPr>
        <p:spPr>
          <a:xfrm>
            <a:off x="8789034" y="2821284"/>
            <a:ext cx="680593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Ingress Resource</a:t>
            </a:r>
          </a:p>
        </p:txBody>
      </p:sp>
      <p:sp>
        <p:nvSpPr>
          <p:cNvPr id="701" name="คือ config file ที่กำหนดแผนการดำเนินงานของ request ที่เข้ามาสู้ Ingress controller ว่าจะทำยังไงต่อไปและจะต้องส่งต่อไปที่ services ไหน ซึ่งภายใน…"/>
          <p:cNvSpPr txBox="1"/>
          <p:nvPr/>
        </p:nvSpPr>
        <p:spPr>
          <a:xfrm>
            <a:off x="6225940" y="5522100"/>
            <a:ext cx="11932121" cy="417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คือ config file ที่กำหนดแผนการดำเนินงานของ request ที่เข้ามาสู้ Ingress controller ว่าจะทำยังไงต่อไปและจะต้องส่งต่อไปที่ services ไหน ซึ่งภายใน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config file มี parameter ให้กำหนด แบบคร่าว ๆ ดังนี้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กำหนดให้รองรับ HTTP/HTTPS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กำหนดให้ใช้ Ingress Controler ยี่ห้ออะไร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กำหนดให้ส่งต่อ request ไปที่ services อะไรเมื่อ match กับ rules ที่ตั้งไว้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กำหนดให้แก้ไข header หรือ เพิ่ม header เป็นต้น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roup"/>
          <p:cNvGrpSpPr/>
          <p:nvPr/>
        </p:nvGrpSpPr>
        <p:grpSpPr>
          <a:xfrm>
            <a:off x="2167834" y="4618086"/>
            <a:ext cx="18954050" cy="7948531"/>
            <a:chOff x="-2481280" y="-710184"/>
            <a:chExt cx="18954049" cy="7948529"/>
          </a:xfrm>
        </p:grpSpPr>
        <p:grpSp>
          <p:nvGrpSpPr>
            <p:cNvPr id="722" name="Group"/>
            <p:cNvGrpSpPr/>
            <p:nvPr/>
          </p:nvGrpSpPr>
          <p:grpSpPr>
            <a:xfrm>
              <a:off x="5729737" y="1990091"/>
              <a:ext cx="10743032" cy="5137012"/>
              <a:chOff x="-2481281" y="-636270"/>
              <a:chExt cx="10743030" cy="5137010"/>
            </a:xfrm>
          </p:grpSpPr>
          <p:grpSp>
            <p:nvGrpSpPr>
              <p:cNvPr id="706" name="Group"/>
              <p:cNvGrpSpPr/>
              <p:nvPr/>
            </p:nvGrpSpPr>
            <p:grpSpPr>
              <a:xfrm>
                <a:off x="-164354" y="-636271"/>
                <a:ext cx="5943601" cy="2211893"/>
                <a:chOff x="0" y="0"/>
                <a:chExt cx="5943599" cy="2211891"/>
              </a:xfrm>
            </p:grpSpPr>
            <p:sp>
              <p:nvSpPr>
                <p:cNvPr id="703" name="bookstore:8080"/>
                <p:cNvSpPr/>
                <p:nvPr/>
              </p:nvSpPr>
              <p:spPr>
                <a:xfrm>
                  <a:off x="685799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bookstore:8080</a:t>
                  </a:r>
                </a:p>
              </p:txBody>
            </p:sp>
            <p:sp>
              <p:nvSpPr>
                <p:cNvPr id="704" name="Service"/>
                <p:cNvSpPr/>
                <p:nvPr/>
              </p:nvSpPr>
              <p:spPr>
                <a:xfrm>
                  <a:off x="2010200" y="636270"/>
                  <a:ext cx="1923200" cy="82848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Service</a:t>
                  </a:r>
                </a:p>
              </p:txBody>
            </p:sp>
            <p:sp>
              <p:nvSpPr>
                <p:cNvPr id="705" name="Caption"/>
                <p:cNvSpPr/>
                <p:nvPr/>
              </p:nvSpPr>
              <p:spPr>
                <a:xfrm>
                  <a:off x="0" y="1566349"/>
                  <a:ext cx="5943600" cy="64554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9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40.1.2.2</a:t>
                  </a:r>
                </a:p>
              </p:txBody>
            </p:sp>
          </p:grpSp>
          <p:grpSp>
            <p:nvGrpSpPr>
              <p:cNvPr id="710" name="Group"/>
              <p:cNvGrpSpPr/>
              <p:nvPr/>
            </p:nvGrpSpPr>
            <p:grpSpPr>
              <a:xfrm>
                <a:off x="-2481282" y="2276529"/>
                <a:ext cx="6096002" cy="2224211"/>
                <a:chOff x="0" y="0"/>
                <a:chExt cx="6096000" cy="2224210"/>
              </a:xfrm>
            </p:grpSpPr>
            <p:sp>
              <p:nvSpPr>
                <p:cNvPr id="707" name="bookstore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bookstore:8080</a:t>
                  </a:r>
                </a:p>
              </p:txBody>
            </p:sp>
            <p:sp>
              <p:nvSpPr>
                <p:cNvPr id="708" name="Pod1"/>
                <p:cNvSpPr/>
                <p:nvPr/>
              </p:nvSpPr>
              <p:spPr>
                <a:xfrm>
                  <a:off x="2481280" y="636270"/>
                  <a:ext cx="1133440" cy="82848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Pod1</a:t>
                  </a:r>
                </a:p>
              </p:txBody>
            </p:sp>
            <p:sp>
              <p:nvSpPr>
                <p:cNvPr id="709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10.1.1.4</a:t>
                  </a:r>
                </a:p>
              </p:txBody>
            </p:sp>
          </p:grpSp>
          <p:grpSp>
            <p:nvGrpSpPr>
              <p:cNvPr id="714" name="Group"/>
              <p:cNvGrpSpPr/>
              <p:nvPr/>
            </p:nvGrpSpPr>
            <p:grpSpPr>
              <a:xfrm>
                <a:off x="-157766" y="2276529"/>
                <a:ext cx="6096001" cy="2224211"/>
                <a:chOff x="0" y="0"/>
                <a:chExt cx="6096000" cy="2224210"/>
              </a:xfrm>
            </p:grpSpPr>
            <p:sp>
              <p:nvSpPr>
                <p:cNvPr id="711" name="bookstore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bookstore:8080</a:t>
                  </a:r>
                </a:p>
              </p:txBody>
            </p:sp>
            <p:sp>
              <p:nvSpPr>
                <p:cNvPr id="712" name="Pod2"/>
                <p:cNvSpPr/>
                <p:nvPr/>
              </p:nvSpPr>
              <p:spPr>
                <a:xfrm>
                  <a:off x="2481280" y="636270"/>
                  <a:ext cx="1133440" cy="82848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Pod2</a:t>
                  </a:r>
                </a:p>
              </p:txBody>
            </p:sp>
            <p:sp>
              <p:nvSpPr>
                <p:cNvPr id="713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10.1.1.5</a:t>
                  </a:r>
                </a:p>
              </p:txBody>
            </p:sp>
          </p:grpSp>
          <p:grpSp>
            <p:nvGrpSpPr>
              <p:cNvPr id="718" name="Group"/>
              <p:cNvGrpSpPr/>
              <p:nvPr/>
            </p:nvGrpSpPr>
            <p:grpSpPr>
              <a:xfrm>
                <a:off x="2165748" y="2226778"/>
                <a:ext cx="6096002" cy="2224212"/>
                <a:chOff x="0" y="0"/>
                <a:chExt cx="6096000" cy="2224210"/>
              </a:xfrm>
            </p:grpSpPr>
            <p:sp>
              <p:nvSpPr>
                <p:cNvPr id="715" name="bookstore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bookstore:8080</a:t>
                  </a:r>
                </a:p>
              </p:txBody>
            </p:sp>
            <p:sp>
              <p:nvSpPr>
                <p:cNvPr id="716" name="Pod3"/>
                <p:cNvSpPr/>
                <p:nvPr/>
              </p:nvSpPr>
              <p:spPr>
                <a:xfrm>
                  <a:off x="2481280" y="636270"/>
                  <a:ext cx="1133440" cy="82848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Pod3</a:t>
                  </a:r>
                </a:p>
              </p:txBody>
            </p:sp>
            <p:sp>
              <p:nvSpPr>
                <p:cNvPr id="717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10.1.1.6</a:t>
                  </a:r>
                </a:p>
              </p:txBody>
            </p:sp>
          </p:grpSp>
          <p:sp>
            <p:nvSpPr>
              <p:cNvPr id="719" name="Line"/>
              <p:cNvSpPr/>
              <p:nvPr/>
            </p:nvSpPr>
            <p:spPr>
              <a:xfrm flipH="1">
                <a:off x="791155" y="1537334"/>
                <a:ext cx="914551" cy="686215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2807445" y="1559384"/>
                <a:ext cx="1" cy="62251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4267247" y="1568444"/>
                <a:ext cx="621720" cy="62172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42" name="Group"/>
            <p:cNvGrpSpPr/>
            <p:nvPr/>
          </p:nvGrpSpPr>
          <p:grpSpPr>
            <a:xfrm>
              <a:off x="-2481281" y="2101334"/>
              <a:ext cx="10743031" cy="5137011"/>
              <a:chOff x="-2481281" y="-636270"/>
              <a:chExt cx="10743030" cy="5137010"/>
            </a:xfrm>
          </p:grpSpPr>
          <p:grpSp>
            <p:nvGrpSpPr>
              <p:cNvPr id="726" name="Group"/>
              <p:cNvGrpSpPr/>
              <p:nvPr/>
            </p:nvGrpSpPr>
            <p:grpSpPr>
              <a:xfrm>
                <a:off x="-164354" y="-636271"/>
                <a:ext cx="5943601" cy="2211893"/>
                <a:chOff x="0" y="0"/>
                <a:chExt cx="5943599" cy="2211891"/>
              </a:xfrm>
            </p:grpSpPr>
            <p:sp>
              <p:nvSpPr>
                <p:cNvPr id="723" name="financial:8080"/>
                <p:cNvSpPr/>
                <p:nvPr/>
              </p:nvSpPr>
              <p:spPr>
                <a:xfrm>
                  <a:off x="685799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financial:8080</a:t>
                  </a:r>
                </a:p>
              </p:txBody>
            </p:sp>
            <p:sp>
              <p:nvSpPr>
                <p:cNvPr id="724" name="Service"/>
                <p:cNvSpPr/>
                <p:nvPr/>
              </p:nvSpPr>
              <p:spPr>
                <a:xfrm>
                  <a:off x="2010200" y="636270"/>
                  <a:ext cx="1923200" cy="82848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Service</a:t>
                  </a:r>
                </a:p>
              </p:txBody>
            </p:sp>
            <p:sp>
              <p:nvSpPr>
                <p:cNvPr id="725" name="Caption"/>
                <p:cNvSpPr/>
                <p:nvPr/>
              </p:nvSpPr>
              <p:spPr>
                <a:xfrm>
                  <a:off x="0" y="1566349"/>
                  <a:ext cx="5943600" cy="64554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9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40.1.2.1</a:t>
                  </a:r>
                </a:p>
              </p:txBody>
            </p:sp>
          </p:grpSp>
          <p:grpSp>
            <p:nvGrpSpPr>
              <p:cNvPr id="730" name="Group"/>
              <p:cNvGrpSpPr/>
              <p:nvPr/>
            </p:nvGrpSpPr>
            <p:grpSpPr>
              <a:xfrm>
                <a:off x="-2481282" y="2276529"/>
                <a:ext cx="6096002" cy="2224211"/>
                <a:chOff x="0" y="0"/>
                <a:chExt cx="6096000" cy="2224210"/>
              </a:xfrm>
            </p:grpSpPr>
            <p:sp>
              <p:nvSpPr>
                <p:cNvPr id="727" name="financial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financial:8080</a:t>
                  </a:r>
                </a:p>
              </p:txBody>
            </p:sp>
            <p:sp>
              <p:nvSpPr>
                <p:cNvPr id="728" name="Pod1"/>
                <p:cNvSpPr/>
                <p:nvPr/>
              </p:nvSpPr>
              <p:spPr>
                <a:xfrm>
                  <a:off x="2481280" y="636270"/>
                  <a:ext cx="1133440" cy="82848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Pod1</a:t>
                  </a:r>
                </a:p>
              </p:txBody>
            </p:sp>
            <p:sp>
              <p:nvSpPr>
                <p:cNvPr id="729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10.1.1.1</a:t>
                  </a:r>
                </a:p>
              </p:txBody>
            </p:sp>
          </p:grpSp>
          <p:grpSp>
            <p:nvGrpSpPr>
              <p:cNvPr id="734" name="Group"/>
              <p:cNvGrpSpPr/>
              <p:nvPr/>
            </p:nvGrpSpPr>
            <p:grpSpPr>
              <a:xfrm>
                <a:off x="-157766" y="2276529"/>
                <a:ext cx="6096001" cy="2224211"/>
                <a:chOff x="0" y="0"/>
                <a:chExt cx="6096000" cy="2224210"/>
              </a:xfrm>
            </p:grpSpPr>
            <p:sp>
              <p:nvSpPr>
                <p:cNvPr id="731" name="financial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financial:8080</a:t>
                  </a:r>
                </a:p>
              </p:txBody>
            </p:sp>
            <p:sp>
              <p:nvSpPr>
                <p:cNvPr id="732" name="Pod2"/>
                <p:cNvSpPr/>
                <p:nvPr/>
              </p:nvSpPr>
              <p:spPr>
                <a:xfrm>
                  <a:off x="2481280" y="636270"/>
                  <a:ext cx="1133440" cy="82848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Pod2</a:t>
                  </a:r>
                </a:p>
              </p:txBody>
            </p:sp>
            <p:sp>
              <p:nvSpPr>
                <p:cNvPr id="733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10.1.1.2</a:t>
                  </a:r>
                </a:p>
              </p:txBody>
            </p:sp>
          </p:grpSp>
          <p:grpSp>
            <p:nvGrpSpPr>
              <p:cNvPr id="738" name="Group"/>
              <p:cNvGrpSpPr/>
              <p:nvPr/>
            </p:nvGrpSpPr>
            <p:grpSpPr>
              <a:xfrm>
                <a:off x="2165748" y="2226778"/>
                <a:ext cx="6096002" cy="2224212"/>
                <a:chOff x="0" y="0"/>
                <a:chExt cx="6096000" cy="2224210"/>
              </a:xfrm>
            </p:grpSpPr>
            <p:sp>
              <p:nvSpPr>
                <p:cNvPr id="735" name="financial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financial:8080</a:t>
                  </a:r>
                </a:p>
              </p:txBody>
            </p:sp>
            <p:sp>
              <p:nvSpPr>
                <p:cNvPr id="736" name="Pod3"/>
                <p:cNvSpPr/>
                <p:nvPr/>
              </p:nvSpPr>
              <p:spPr>
                <a:xfrm>
                  <a:off x="2481280" y="636270"/>
                  <a:ext cx="1133440" cy="82848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Pod3</a:t>
                  </a:r>
                </a:p>
              </p:txBody>
            </p:sp>
            <p:sp>
              <p:nvSpPr>
                <p:cNvPr id="737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10.1.1.3</a:t>
                  </a:r>
                </a:p>
              </p:txBody>
            </p:sp>
          </p:grpSp>
          <p:sp>
            <p:nvSpPr>
              <p:cNvPr id="739" name="Line"/>
              <p:cNvSpPr/>
              <p:nvPr/>
            </p:nvSpPr>
            <p:spPr>
              <a:xfrm flipH="1">
                <a:off x="791155" y="1537334"/>
                <a:ext cx="914551" cy="686215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40" name="Line"/>
              <p:cNvSpPr/>
              <p:nvPr/>
            </p:nvSpPr>
            <p:spPr>
              <a:xfrm>
                <a:off x="2807445" y="1559384"/>
                <a:ext cx="1" cy="62251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41" name="Line"/>
              <p:cNvSpPr/>
              <p:nvPr/>
            </p:nvSpPr>
            <p:spPr>
              <a:xfrm>
                <a:off x="4267247" y="1568444"/>
                <a:ext cx="621720" cy="62172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45" name="Group"/>
            <p:cNvGrpSpPr/>
            <p:nvPr/>
          </p:nvGrpSpPr>
          <p:grpSpPr>
            <a:xfrm>
              <a:off x="4155534" y="-710185"/>
              <a:ext cx="5486401" cy="1690514"/>
              <a:chOff x="0" y="0"/>
              <a:chExt cx="5486400" cy="1690513"/>
            </a:xfrm>
          </p:grpSpPr>
          <p:sp>
            <p:nvSpPr>
              <p:cNvPr id="743" name="https://103.10.3.2:30443"/>
              <p:cNvSpPr/>
              <p:nvPr/>
            </p:nvSpPr>
            <p:spPr>
              <a:xfrm>
                <a:off x="0" y="0"/>
                <a:ext cx="5486401" cy="608585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6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https://103.10.3.2:30443</a:t>
                </a:r>
              </a:p>
            </p:txBody>
          </p:sp>
          <p:sp>
            <p:nvSpPr>
              <p:cNvPr id="744" name="Ingress Controler"/>
              <p:cNvSpPr/>
              <p:nvPr/>
            </p:nvSpPr>
            <p:spPr>
              <a:xfrm>
                <a:off x="176899" y="710184"/>
                <a:ext cx="5132602" cy="980330"/>
              </a:xfrm>
              <a:prstGeom prst="rect">
                <a:avLst/>
              </a:prstGeom>
              <a:solidFill>
                <a:srgbClr val="EF6E7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30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Ingress Controler</a:t>
                </a:r>
              </a:p>
            </p:txBody>
          </p:sp>
        </p:grpSp>
        <p:sp>
          <p:nvSpPr>
            <p:cNvPr id="746" name="Line"/>
            <p:cNvSpPr/>
            <p:nvPr/>
          </p:nvSpPr>
          <p:spPr>
            <a:xfrm>
              <a:off x="8258956" y="979581"/>
              <a:ext cx="1438970" cy="1438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47" name="Line"/>
            <p:cNvSpPr/>
            <p:nvPr/>
          </p:nvSpPr>
          <p:spPr>
            <a:xfrm flipH="1">
              <a:off x="4170353" y="979581"/>
              <a:ext cx="1438970" cy="1438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17186856" y="4379062"/>
            <a:ext cx="4572001" cy="2046217"/>
            <a:chOff x="0" y="0"/>
            <a:chExt cx="4572000" cy="2046216"/>
          </a:xfrm>
        </p:grpSpPr>
        <p:sp>
          <p:nvSpPr>
            <p:cNvPr id="749" name="Text Document"/>
            <p:cNvSpPr/>
            <p:nvPr/>
          </p:nvSpPr>
          <p:spPr>
            <a:xfrm>
              <a:off x="1741613" y="0"/>
              <a:ext cx="1088773" cy="140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0" name="Caption"/>
            <p:cNvSpPr/>
            <p:nvPr/>
          </p:nvSpPr>
          <p:spPr>
            <a:xfrm>
              <a:off x="0" y="1511545"/>
              <a:ext cx="4572000" cy="53467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Ingress Resource - bookstore</a:t>
              </a:r>
            </a:p>
          </p:txBody>
        </p:sp>
      </p:grpSp>
      <p:sp>
        <p:nvSpPr>
          <p:cNvPr id="752" name="host: readme.com…"/>
          <p:cNvSpPr txBox="1"/>
          <p:nvPr/>
        </p:nvSpPr>
        <p:spPr>
          <a:xfrm>
            <a:off x="18577661" y="6591340"/>
            <a:ext cx="3130678" cy="364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host: readme.com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paths: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- pathType: Prefix</a:t>
            </a:r>
            <a:br/>
            <a:r>
              <a:t>      path: “/bookstore” 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backend: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service: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    name: bookstore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    port: 8080</a:t>
            </a:r>
          </a:p>
        </p:txBody>
      </p:sp>
      <p:grpSp>
        <p:nvGrpSpPr>
          <p:cNvPr id="755" name="Group"/>
          <p:cNvGrpSpPr/>
          <p:nvPr/>
        </p:nvGrpSpPr>
        <p:grpSpPr>
          <a:xfrm>
            <a:off x="1210256" y="4175862"/>
            <a:ext cx="4572001" cy="2046217"/>
            <a:chOff x="0" y="0"/>
            <a:chExt cx="4572000" cy="2046216"/>
          </a:xfrm>
        </p:grpSpPr>
        <p:sp>
          <p:nvSpPr>
            <p:cNvPr id="753" name="Text Document"/>
            <p:cNvSpPr/>
            <p:nvPr/>
          </p:nvSpPr>
          <p:spPr>
            <a:xfrm>
              <a:off x="1741613" y="0"/>
              <a:ext cx="1088774" cy="140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4" name="Caption"/>
            <p:cNvSpPr/>
            <p:nvPr/>
          </p:nvSpPr>
          <p:spPr>
            <a:xfrm>
              <a:off x="0" y="1511545"/>
              <a:ext cx="4572000" cy="53467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Ingress Resource - bookstore</a:t>
              </a:r>
            </a:p>
          </p:txBody>
        </p:sp>
      </p:grpSp>
      <p:sp>
        <p:nvSpPr>
          <p:cNvPr id="756" name="host: investment.com…"/>
          <p:cNvSpPr txBox="1"/>
          <p:nvPr/>
        </p:nvSpPr>
        <p:spPr>
          <a:xfrm>
            <a:off x="1941586" y="6388140"/>
            <a:ext cx="2927605" cy="364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host: investment.com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paths: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- pathType: Prefix</a:t>
            </a:r>
            <a:br/>
            <a:r>
              <a:t>      path: “/financial” 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backend: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service: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    name: financial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    port: 8080</a:t>
            </a:r>
          </a:p>
        </p:txBody>
      </p:sp>
      <p:sp>
        <p:nvSpPr>
          <p:cNvPr id="757" name="Line"/>
          <p:cNvSpPr/>
          <p:nvPr/>
        </p:nvSpPr>
        <p:spPr>
          <a:xfrm>
            <a:off x="5051451" y="5435228"/>
            <a:ext cx="2823698" cy="5363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58" name="Line"/>
          <p:cNvSpPr/>
          <p:nvPr/>
        </p:nvSpPr>
        <p:spPr>
          <a:xfrm flipH="1">
            <a:off x="14909222" y="5298692"/>
            <a:ext cx="2762994" cy="43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59" name="apply"/>
          <p:cNvSpPr txBox="1"/>
          <p:nvPr/>
        </p:nvSpPr>
        <p:spPr>
          <a:xfrm>
            <a:off x="5959315" y="5021921"/>
            <a:ext cx="837820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apply </a:t>
            </a:r>
          </a:p>
        </p:txBody>
      </p:sp>
      <p:sp>
        <p:nvSpPr>
          <p:cNvPr id="760" name="Match with…"/>
          <p:cNvSpPr txBox="1"/>
          <p:nvPr/>
        </p:nvSpPr>
        <p:spPr>
          <a:xfrm>
            <a:off x="9788479" y="6708931"/>
            <a:ext cx="1388746" cy="9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Match with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/financial</a:t>
            </a:r>
          </a:p>
        </p:txBody>
      </p:sp>
      <p:sp>
        <p:nvSpPr>
          <p:cNvPr id="761" name="Match with…"/>
          <p:cNvSpPr txBox="1"/>
          <p:nvPr/>
        </p:nvSpPr>
        <p:spPr>
          <a:xfrm>
            <a:off x="12063634" y="6708931"/>
            <a:ext cx="1388746" cy="9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Match with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/bookstore</a:t>
            </a:r>
          </a:p>
        </p:txBody>
      </p:sp>
      <p:sp>
        <p:nvSpPr>
          <p:cNvPr id="762" name="apply"/>
          <p:cNvSpPr txBox="1"/>
          <p:nvPr/>
        </p:nvSpPr>
        <p:spPr>
          <a:xfrm>
            <a:off x="15817765" y="4816700"/>
            <a:ext cx="755524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apply</a:t>
            </a:r>
          </a:p>
        </p:txBody>
      </p:sp>
      <p:grpSp>
        <p:nvGrpSpPr>
          <p:cNvPr id="765" name="Group"/>
          <p:cNvGrpSpPr/>
          <p:nvPr/>
        </p:nvGrpSpPr>
        <p:grpSpPr>
          <a:xfrm>
            <a:off x="8977859" y="893347"/>
            <a:ext cx="5334000" cy="1604037"/>
            <a:chOff x="0" y="0"/>
            <a:chExt cx="5333999" cy="1604036"/>
          </a:xfrm>
        </p:grpSpPr>
        <p:sp>
          <p:nvSpPr>
            <p:cNvPr id="763" name="Cloud"/>
            <p:cNvSpPr/>
            <p:nvPr/>
          </p:nvSpPr>
          <p:spPr>
            <a:xfrm>
              <a:off x="1920454" y="0"/>
              <a:ext cx="1493092" cy="899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4" name="Caption"/>
            <p:cNvSpPr/>
            <p:nvPr/>
          </p:nvSpPr>
          <p:spPr>
            <a:xfrm>
              <a:off x="0" y="1007770"/>
              <a:ext cx="5334000" cy="59626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External</a:t>
              </a:r>
            </a:p>
          </p:txBody>
        </p:sp>
      </p:grpSp>
      <p:sp>
        <p:nvSpPr>
          <p:cNvPr id="766" name="Line"/>
          <p:cNvSpPr/>
          <p:nvPr/>
        </p:nvSpPr>
        <p:spPr>
          <a:xfrm>
            <a:off x="11561490" y="2746862"/>
            <a:ext cx="1" cy="1634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67" name="Kubernetes - Ingress"/>
          <p:cNvSpPr txBox="1"/>
          <p:nvPr/>
        </p:nvSpPr>
        <p:spPr>
          <a:xfrm>
            <a:off x="531524" y="644299"/>
            <a:ext cx="423227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Ingress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LAB6 - Ingress"/>
          <p:cNvSpPr txBox="1"/>
          <p:nvPr/>
        </p:nvSpPr>
        <p:spPr>
          <a:xfrm>
            <a:off x="9335134" y="5589890"/>
            <a:ext cx="571373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LAB6 - Ingress</a:t>
            </a:r>
          </a:p>
        </p:txBody>
      </p:sp>
      <p:sp>
        <p:nvSpPr>
          <p:cNvPr id="770" name="Ref : https://github.com/phyze/k8s/tree/main/ingress"/>
          <p:cNvSpPr txBox="1"/>
          <p:nvPr/>
        </p:nvSpPr>
        <p:spPr>
          <a:xfrm>
            <a:off x="8890635" y="7320839"/>
            <a:ext cx="6602731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https://github.com/phyze/k8s/tree/main/ingress</a:t>
            </a:r>
          </a:p>
        </p:txBody>
      </p:sp>
      <p:sp>
        <p:nvSpPr>
          <p:cNvPr id="771" name="Kubernetes - Ingress"/>
          <p:cNvSpPr txBox="1"/>
          <p:nvPr/>
        </p:nvSpPr>
        <p:spPr>
          <a:xfrm>
            <a:off x="531524" y="644299"/>
            <a:ext cx="423227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Ingress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"/>
          <p:cNvGrpSpPr/>
          <p:nvPr/>
        </p:nvGrpSpPr>
        <p:grpSpPr>
          <a:xfrm>
            <a:off x="765787" y="2770183"/>
            <a:ext cx="11784511" cy="6190317"/>
            <a:chOff x="0" y="0"/>
            <a:chExt cx="11784509" cy="6190315"/>
          </a:xfrm>
        </p:grpSpPr>
        <p:sp>
          <p:nvSpPr>
            <p:cNvPr id="139" name="Kubernets Cluster"/>
            <p:cNvSpPr/>
            <p:nvPr/>
          </p:nvSpPr>
          <p:spPr>
            <a:xfrm>
              <a:off x="0" y="0"/>
              <a:ext cx="11784510" cy="94234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Kubernets Cluster</a:t>
              </a:r>
            </a:p>
          </p:txBody>
        </p:sp>
        <p:grpSp>
          <p:nvGrpSpPr>
            <p:cNvPr id="148" name="Group"/>
            <p:cNvGrpSpPr/>
            <p:nvPr/>
          </p:nvGrpSpPr>
          <p:grpSpPr>
            <a:xfrm>
              <a:off x="19049" y="1062990"/>
              <a:ext cx="11746411" cy="5127326"/>
              <a:chOff x="0" y="0"/>
              <a:chExt cx="11746410" cy="5127324"/>
            </a:xfrm>
          </p:grpSpPr>
          <p:sp>
            <p:nvSpPr>
              <p:cNvPr id="140" name="Control plane"/>
              <p:cNvSpPr/>
              <p:nvPr/>
            </p:nvSpPr>
            <p:spPr>
              <a:xfrm>
                <a:off x="4712503" y="134505"/>
                <a:ext cx="2998175" cy="1270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Control plane</a:t>
                </a:r>
              </a:p>
            </p:txBody>
          </p:sp>
          <p:sp>
            <p:nvSpPr>
              <p:cNvPr id="141" name="Node-1"/>
              <p:cNvSpPr/>
              <p:nvPr/>
            </p:nvSpPr>
            <p:spPr>
              <a:xfrm>
                <a:off x="1184425" y="3335926"/>
                <a:ext cx="2998176" cy="1270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Node-1</a:t>
                </a:r>
              </a:p>
            </p:txBody>
          </p:sp>
          <p:sp>
            <p:nvSpPr>
              <p:cNvPr id="142" name="Node-2"/>
              <p:cNvSpPr/>
              <p:nvPr/>
            </p:nvSpPr>
            <p:spPr>
              <a:xfrm>
                <a:off x="4712503" y="3335926"/>
                <a:ext cx="2998175" cy="1270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Node-2</a:t>
                </a:r>
              </a:p>
            </p:txBody>
          </p:sp>
          <p:sp>
            <p:nvSpPr>
              <p:cNvPr id="143" name="Node-3"/>
              <p:cNvSpPr/>
              <p:nvPr/>
            </p:nvSpPr>
            <p:spPr>
              <a:xfrm>
                <a:off x="8240581" y="3335926"/>
                <a:ext cx="2998176" cy="1270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Node-3</a:t>
                </a:r>
              </a:p>
            </p:txBody>
          </p:sp>
          <p:sp>
            <p:nvSpPr>
              <p:cNvPr id="144" name="Rectangle"/>
              <p:cNvSpPr/>
              <p:nvPr/>
            </p:nvSpPr>
            <p:spPr>
              <a:xfrm>
                <a:off x="0" y="0"/>
                <a:ext cx="11746411" cy="5127325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2997560" y="1710146"/>
                <a:ext cx="1270001" cy="12700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Line"/>
              <p:cNvSpPr/>
              <p:nvPr/>
            </p:nvSpPr>
            <p:spPr>
              <a:xfrm flipV="1">
                <a:off x="6173307" y="1739670"/>
                <a:ext cx="1" cy="12610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Line"/>
              <p:cNvSpPr/>
              <p:nvPr/>
            </p:nvSpPr>
            <p:spPr>
              <a:xfrm flipH="1" flipV="1">
                <a:off x="7779872" y="1540012"/>
                <a:ext cx="1270001" cy="12700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50" name="Kubernetes"/>
          <p:cNvSpPr txBox="1"/>
          <p:nvPr/>
        </p:nvSpPr>
        <p:spPr>
          <a:xfrm>
            <a:off x="531524" y="644299"/>
            <a:ext cx="243840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15718359" y="7060262"/>
            <a:ext cx="7503862" cy="3963410"/>
            <a:chOff x="0" y="0"/>
            <a:chExt cx="7503860" cy="3963409"/>
          </a:xfrm>
        </p:grpSpPr>
        <p:grpSp>
          <p:nvGrpSpPr>
            <p:cNvPr id="153" name="Group"/>
            <p:cNvGrpSpPr/>
            <p:nvPr/>
          </p:nvGrpSpPr>
          <p:grpSpPr>
            <a:xfrm>
              <a:off x="-1" y="-1"/>
              <a:ext cx="7503862" cy="3963411"/>
              <a:chOff x="0" y="0"/>
              <a:chExt cx="7503860" cy="3963409"/>
            </a:xfrm>
          </p:grpSpPr>
          <p:sp>
            <p:nvSpPr>
              <p:cNvPr id="151" name="Rectangle"/>
              <p:cNvSpPr/>
              <p:nvPr/>
            </p:nvSpPr>
            <p:spPr>
              <a:xfrm>
                <a:off x="0" y="0"/>
                <a:ext cx="7503861" cy="3313678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Caption"/>
              <p:cNvSpPr/>
              <p:nvPr/>
            </p:nvSpPr>
            <p:spPr>
              <a:xfrm>
                <a:off x="-1" y="3415277"/>
                <a:ext cx="750386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Node</a:t>
                </a:r>
              </a:p>
            </p:txBody>
          </p:sp>
        </p:grpSp>
        <p:sp>
          <p:nvSpPr>
            <p:cNvPr id="154" name="Container Engine"/>
            <p:cNvSpPr/>
            <p:nvPr/>
          </p:nvSpPr>
          <p:spPr>
            <a:xfrm>
              <a:off x="162044" y="1929716"/>
              <a:ext cx="7179772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Container Engine</a:t>
              </a:r>
            </a:p>
          </p:txBody>
        </p:sp>
        <p:sp>
          <p:nvSpPr>
            <p:cNvPr id="155" name="Kubelet"/>
            <p:cNvSpPr/>
            <p:nvPr/>
          </p:nvSpPr>
          <p:spPr>
            <a:xfrm>
              <a:off x="162044" y="373291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Kubelet</a:t>
              </a:r>
            </a:p>
          </p:txBody>
        </p:sp>
        <p:sp>
          <p:nvSpPr>
            <p:cNvPr id="156" name="Kube-proxy"/>
            <p:cNvSpPr/>
            <p:nvPr/>
          </p:nvSpPr>
          <p:spPr>
            <a:xfrm>
              <a:off x="3882273" y="373291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Kube-proxy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15718359" y="400358"/>
            <a:ext cx="7503862" cy="5389293"/>
            <a:chOff x="0" y="0"/>
            <a:chExt cx="7503860" cy="5389291"/>
          </a:xfrm>
        </p:grpSpPr>
        <p:grpSp>
          <p:nvGrpSpPr>
            <p:cNvPr id="160" name="Group"/>
            <p:cNvGrpSpPr/>
            <p:nvPr/>
          </p:nvGrpSpPr>
          <p:grpSpPr>
            <a:xfrm>
              <a:off x="-1" y="-1"/>
              <a:ext cx="7503862" cy="5389293"/>
              <a:chOff x="0" y="0"/>
              <a:chExt cx="7503860" cy="5389291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0" y="0"/>
                <a:ext cx="7503861" cy="473956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" name="Caption"/>
              <p:cNvSpPr/>
              <p:nvPr/>
            </p:nvSpPr>
            <p:spPr>
              <a:xfrm>
                <a:off x="-1" y="4841159"/>
                <a:ext cx="750386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Control plane</a:t>
                </a:r>
              </a:p>
            </p:txBody>
          </p:sp>
        </p:grpSp>
        <p:sp>
          <p:nvSpPr>
            <p:cNvPr id="161" name="Container Engine"/>
            <p:cNvSpPr/>
            <p:nvPr/>
          </p:nvSpPr>
          <p:spPr>
            <a:xfrm>
              <a:off x="162044" y="3355598"/>
              <a:ext cx="7179772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Container Engine</a:t>
              </a:r>
            </a:p>
          </p:txBody>
        </p:sp>
        <p:sp>
          <p:nvSpPr>
            <p:cNvPr id="162" name="Kube-apiserver"/>
            <p:cNvSpPr/>
            <p:nvPr/>
          </p:nvSpPr>
          <p:spPr>
            <a:xfrm>
              <a:off x="162044" y="1799173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Kube-apiserver</a:t>
              </a:r>
            </a:p>
          </p:txBody>
        </p:sp>
        <p:sp>
          <p:nvSpPr>
            <p:cNvPr id="163" name="Kube-controller"/>
            <p:cNvSpPr/>
            <p:nvPr/>
          </p:nvSpPr>
          <p:spPr>
            <a:xfrm>
              <a:off x="3882273" y="1799173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Kube-controller</a:t>
              </a:r>
            </a:p>
          </p:txBody>
        </p:sp>
        <p:sp>
          <p:nvSpPr>
            <p:cNvPr id="164" name="Kube-etcd"/>
            <p:cNvSpPr/>
            <p:nvPr/>
          </p:nvSpPr>
          <p:spPr>
            <a:xfrm>
              <a:off x="162044" y="242748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Kube-etcd</a:t>
              </a:r>
            </a:p>
          </p:txBody>
        </p:sp>
        <p:sp>
          <p:nvSpPr>
            <p:cNvPr id="165" name="Kube-scheduler"/>
            <p:cNvSpPr/>
            <p:nvPr/>
          </p:nvSpPr>
          <p:spPr>
            <a:xfrm>
              <a:off x="3882273" y="242748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Kube-scheduler</a:t>
              </a:r>
            </a:p>
          </p:txBody>
        </p: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Kubernetes - Namespace and Quotas"/>
          <p:cNvSpPr txBox="1"/>
          <p:nvPr/>
        </p:nvSpPr>
        <p:spPr>
          <a:xfrm>
            <a:off x="531524" y="644299"/>
            <a:ext cx="772287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Namespace and Quotas</a:t>
            </a:r>
          </a:p>
        </p:txBody>
      </p:sp>
      <p:sp>
        <p:nvSpPr>
          <p:cNvPr id="774" name="Namespace and Quotas"/>
          <p:cNvSpPr txBox="1"/>
          <p:nvPr/>
        </p:nvSpPr>
        <p:spPr>
          <a:xfrm>
            <a:off x="7280909" y="1860528"/>
            <a:ext cx="982218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Namespace and Quotas</a:t>
            </a:r>
          </a:p>
        </p:txBody>
      </p:sp>
      <p:sp>
        <p:nvSpPr>
          <p:cNvPr id="775" name="Kubernetes (K8S) อนุญาตให้ผู้ใช้งานสามารถจัดสรรพื้นที่แบ่งเป็นส่วนเล็ก ๆ สำหรับการใช้งานให้เหมาะสมกับโครงการ นั้นหมายความว่าการพัฒนาโครงการใดสักโครงการไม่จำเป็นต้องใช้ทรัพยากรของ K8S Cluster ทั้งหมดซึ่งสามารถแบ่งเป็นพื้นที่ของแต่ละโครงการหรือ Cluster ต้อ"/>
          <p:cNvSpPr txBox="1"/>
          <p:nvPr/>
        </p:nvSpPr>
        <p:spPr>
          <a:xfrm>
            <a:off x="1197394" y="3550388"/>
            <a:ext cx="11932120" cy="884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Kubernetes (K8S) อนุญาตให้ผู้ใช้งานสามารถจัดสรรพื้นที่แบ่งเป็นส่วนเล็ก ๆ สำหรับการใช้งานให้เหมาะสมกับโครงการ นั้นหมายความว่าการพัฒนาโครงการใดสักโครงการไม่จำเป็นต้องใช้ทรัพยากรของ K8S Cluster ทั้งหมดซึ่งสามารถแบ่งเป็นพื้นที่ของแต่ละโครงการหรือ Cluster ต้องมีการแบ่่งปันให้กับหลาย ๆ ทีมใช้งานร่วมกันผู้ดูแลสามารถใช้กลวิธีการกำจัดจัดสรรทรัพยากรเพื่อเข้ามาช่วยแบ่งปันพื้นที่ให้แต่ละโครงการหรือทีม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ได้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การจำกัดทรัพยากรแบบกำหนดระดับความสำคัญและแต่ละความสำคัญจะถูกกำหนด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CPU และ Memory ไว้ ร่วมไปถึงจำกัดจำนวน Pod ในแต่ความสำคัญ เรียกว่า Resource Quotas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การจำกัดทรัพยากรแบบกำหนดช่วงการใช้ทรัพยากรโดยเริ่มจาก ต่ำสุด ถึง สูงสุดของ resource ที่ Pod หรือ Container ใช้งาน เรียกว่า LimitRange ซึ่งเป็นกฎบังคับใช้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ถ้าไม่กำหนดการใช้ทรัพยากรให้กับ Pod หรือ Container ทาง validator ของ Kubernetes API จะไม่ให้ดำเนินงานต่อพร้อมแจ้งเหตุผลที่ error</a:t>
            </a:r>
          </a:p>
        </p:txBody>
      </p:sp>
      <p:grpSp>
        <p:nvGrpSpPr>
          <p:cNvPr id="784" name="Group"/>
          <p:cNvGrpSpPr/>
          <p:nvPr/>
        </p:nvGrpSpPr>
        <p:grpSpPr>
          <a:xfrm>
            <a:off x="13827120" y="3768907"/>
            <a:ext cx="9292757" cy="4263011"/>
            <a:chOff x="-266276" y="0"/>
            <a:chExt cx="9292755" cy="4263009"/>
          </a:xfrm>
        </p:grpSpPr>
        <p:grpSp>
          <p:nvGrpSpPr>
            <p:cNvPr id="778" name="Group"/>
            <p:cNvGrpSpPr/>
            <p:nvPr/>
          </p:nvGrpSpPr>
          <p:grpSpPr>
            <a:xfrm>
              <a:off x="-266277" y="-1"/>
              <a:ext cx="4572001" cy="4263011"/>
              <a:chOff x="0" y="0"/>
              <a:chExt cx="4572000" cy="4263009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266276" y="0"/>
                <a:ext cx="4039447" cy="3607689"/>
              </a:xfrm>
              <a:prstGeom prst="rect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7" name="Caption"/>
              <p:cNvSpPr/>
              <p:nvPr/>
            </p:nvSpPr>
            <p:spPr>
              <a:xfrm>
                <a:off x="0" y="3728338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Node-1</a:t>
                </a:r>
              </a:p>
            </p:txBody>
          </p:sp>
        </p:grpSp>
        <p:grpSp>
          <p:nvGrpSpPr>
            <p:cNvPr id="781" name="Group"/>
            <p:cNvGrpSpPr/>
            <p:nvPr/>
          </p:nvGrpSpPr>
          <p:grpSpPr>
            <a:xfrm>
              <a:off x="4454478" y="-1"/>
              <a:ext cx="4572001" cy="4263011"/>
              <a:chOff x="0" y="0"/>
              <a:chExt cx="4572000" cy="4263009"/>
            </a:xfrm>
          </p:grpSpPr>
          <p:sp>
            <p:nvSpPr>
              <p:cNvPr id="779" name="Rectangle"/>
              <p:cNvSpPr/>
              <p:nvPr/>
            </p:nvSpPr>
            <p:spPr>
              <a:xfrm>
                <a:off x="266276" y="0"/>
                <a:ext cx="4039447" cy="3607689"/>
              </a:xfrm>
              <a:prstGeom prst="rect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0" name="Caption"/>
              <p:cNvSpPr/>
              <p:nvPr/>
            </p:nvSpPr>
            <p:spPr>
              <a:xfrm>
                <a:off x="0" y="3728338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Node-2</a:t>
                </a:r>
              </a:p>
            </p:txBody>
          </p:sp>
        </p:grpSp>
        <p:sp>
          <p:nvSpPr>
            <p:cNvPr id="782" name="Dev"/>
            <p:cNvSpPr/>
            <p:nvPr/>
          </p:nvSpPr>
          <p:spPr>
            <a:xfrm>
              <a:off x="190346" y="134233"/>
              <a:ext cx="8434899" cy="1270001"/>
            </a:xfrm>
            <a:prstGeom prst="rect">
              <a:avLst/>
            </a:prstGeom>
            <a:solidFill>
              <a:srgbClr val="BBF7BA"/>
            </a:solidFill>
            <a:ln w="38100" cap="flat">
              <a:solidFill>
                <a:schemeClr val="accent6">
                  <a:satOff val="-15798"/>
                  <a:lumOff val="-17517"/>
                </a:schemeClr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Dev</a:t>
              </a:r>
            </a:p>
          </p:txBody>
        </p:sp>
        <p:sp>
          <p:nvSpPr>
            <p:cNvPr id="783" name="UAT"/>
            <p:cNvSpPr/>
            <p:nvPr/>
          </p:nvSpPr>
          <p:spPr>
            <a:xfrm>
              <a:off x="266979" y="1825437"/>
              <a:ext cx="8434899" cy="1270001"/>
            </a:xfrm>
            <a:prstGeom prst="rect">
              <a:avLst/>
            </a:prstGeom>
            <a:solidFill>
              <a:srgbClr val="F7B8A3"/>
            </a:solidFill>
            <a:ln w="38100" cap="flat">
              <a:solidFill>
                <a:schemeClr val="accent6">
                  <a:satOff val="-15798"/>
                  <a:lumOff val="-17517"/>
                </a:schemeClr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UAT</a:t>
              </a:r>
            </a:p>
          </p:txBody>
        </p:sp>
      </p:grpSp>
      <p:sp>
        <p:nvSpPr>
          <p:cNvPr id="785" name="Class: high…"/>
          <p:cNvSpPr txBox="1"/>
          <p:nvPr/>
        </p:nvSpPr>
        <p:spPr>
          <a:xfrm>
            <a:off x="14091557" y="8927794"/>
            <a:ext cx="4965452" cy="364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Class: </a:t>
            </a:r>
            <a:r>
              <a:rPr>
                <a:solidFill>
                  <a:srgbClr val="EF4B46"/>
                </a:solidFill>
              </a:rPr>
              <a:t>high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Pods : สามาใช้ได้ไม่ได้ 10 Pods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Memory : สามารถใช้ได้ไม่เกิน 100 Gi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CPU: สามารถใช้ได้ไม่เกิน 20 cores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Class: </a:t>
            </a:r>
            <a:r>
              <a:rPr>
                <a:solidFill>
                  <a:schemeClr val="accent3"/>
                </a:solidFill>
              </a:rPr>
              <a:t>low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Pods : สามาใช้ได้ไม่ได้ 10 Pods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Memory : สามารถใช้ได้ไม่เกิน 10 Gi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CPU: สามารถใช้ได้ไม่เกิน 10 cores</a:t>
            </a:r>
          </a:p>
        </p:txBody>
      </p:sp>
      <p:sp>
        <p:nvSpPr>
          <p:cNvPr id="786" name="Dev"/>
          <p:cNvSpPr txBox="1"/>
          <p:nvPr/>
        </p:nvSpPr>
        <p:spPr>
          <a:xfrm>
            <a:off x="15960352" y="8390143"/>
            <a:ext cx="574549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Dev</a:t>
            </a:r>
          </a:p>
        </p:txBody>
      </p:sp>
      <p:sp>
        <p:nvSpPr>
          <p:cNvPr id="787" name="UAT"/>
          <p:cNvSpPr txBox="1"/>
          <p:nvPr/>
        </p:nvSpPr>
        <p:spPr>
          <a:xfrm>
            <a:off x="20913218" y="8390143"/>
            <a:ext cx="614935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UAT</a:t>
            </a:r>
          </a:p>
        </p:txBody>
      </p:sp>
      <p:sp>
        <p:nvSpPr>
          <p:cNvPr id="788" name="Class: high…"/>
          <p:cNvSpPr txBox="1"/>
          <p:nvPr/>
        </p:nvSpPr>
        <p:spPr>
          <a:xfrm>
            <a:off x="19195275" y="8927794"/>
            <a:ext cx="4965452" cy="364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Class: </a:t>
            </a:r>
            <a:r>
              <a:rPr>
                <a:solidFill>
                  <a:srgbClr val="EF4B46"/>
                </a:solidFill>
              </a:rPr>
              <a:t>high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Pods : สามาใช้ได้ไม่ได้ 10 Pods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Memory : สามารถใช้ได้ไม่เกิน 500 Gi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CPU: สามารถใช้ได้ไม่เกิน 50 cores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Class: </a:t>
            </a:r>
            <a:r>
              <a:rPr>
                <a:solidFill>
                  <a:srgbClr val="79BF36"/>
                </a:solidFill>
              </a:rPr>
              <a:t>low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Pods : สามาใช้ได้ไม่ได้ 10 Pods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Memory : สามารถใช้ได้ไม่เกิน 100 Gi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CPU: สามารถใช้ได้ไม่เกิน 20 cores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Kubernetes - Namespace and Quotas"/>
          <p:cNvSpPr txBox="1"/>
          <p:nvPr/>
        </p:nvSpPr>
        <p:spPr>
          <a:xfrm>
            <a:off x="531524" y="644299"/>
            <a:ext cx="772287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Namespace and Quotas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2387680" y="3167346"/>
            <a:ext cx="13610618" cy="9614669"/>
            <a:chOff x="-273603" y="0"/>
            <a:chExt cx="13610616" cy="9614668"/>
          </a:xfrm>
        </p:grpSpPr>
        <p:grpSp>
          <p:nvGrpSpPr>
            <p:cNvPr id="793" name="Group"/>
            <p:cNvGrpSpPr/>
            <p:nvPr/>
          </p:nvGrpSpPr>
          <p:grpSpPr>
            <a:xfrm>
              <a:off x="8765013" y="-1"/>
              <a:ext cx="4572001" cy="9614670"/>
              <a:chOff x="0" y="0"/>
              <a:chExt cx="4572000" cy="9614668"/>
            </a:xfrm>
          </p:grpSpPr>
          <p:sp>
            <p:nvSpPr>
              <p:cNvPr id="791" name="Rectangle"/>
              <p:cNvSpPr/>
              <p:nvPr/>
            </p:nvSpPr>
            <p:spPr>
              <a:xfrm>
                <a:off x="273604" y="0"/>
                <a:ext cx="4024793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792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Node-3</a:t>
                </a:r>
              </a:p>
            </p:txBody>
          </p:sp>
        </p:grpSp>
        <p:grpSp>
          <p:nvGrpSpPr>
            <p:cNvPr id="796" name="Group"/>
            <p:cNvGrpSpPr/>
            <p:nvPr/>
          </p:nvGrpSpPr>
          <p:grpSpPr>
            <a:xfrm>
              <a:off x="4245704" y="-1"/>
              <a:ext cx="4572001" cy="9614670"/>
              <a:chOff x="0" y="0"/>
              <a:chExt cx="4572000" cy="9614668"/>
            </a:xfrm>
          </p:grpSpPr>
          <p:sp>
            <p:nvSpPr>
              <p:cNvPr id="794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795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Node-2</a:t>
                </a:r>
              </a:p>
            </p:txBody>
          </p:sp>
        </p:grpSp>
        <p:grpSp>
          <p:nvGrpSpPr>
            <p:cNvPr id="799" name="Group"/>
            <p:cNvGrpSpPr/>
            <p:nvPr/>
          </p:nvGrpSpPr>
          <p:grpSpPr>
            <a:xfrm>
              <a:off x="-273604" y="-1"/>
              <a:ext cx="4572001" cy="9614670"/>
              <a:chOff x="0" y="0"/>
              <a:chExt cx="4572000" cy="9614668"/>
            </a:xfrm>
          </p:grpSpPr>
          <p:sp>
            <p:nvSpPr>
              <p:cNvPr id="797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798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Node-1</a:t>
                </a:r>
              </a:p>
            </p:txBody>
          </p:sp>
        </p:grpSp>
      </p:grpSp>
      <p:sp>
        <p:nvSpPr>
          <p:cNvPr id="801" name="High…"/>
          <p:cNvSpPr/>
          <p:nvPr/>
        </p:nvSpPr>
        <p:spPr>
          <a:xfrm>
            <a:off x="3666291" y="3536950"/>
            <a:ext cx="1453337" cy="145720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High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02" name="High…"/>
          <p:cNvSpPr/>
          <p:nvPr/>
        </p:nvSpPr>
        <p:spPr>
          <a:xfrm>
            <a:off x="8466321" y="3536949"/>
            <a:ext cx="1453336" cy="145720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High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03" name="Low…"/>
          <p:cNvSpPr/>
          <p:nvPr/>
        </p:nvSpPr>
        <p:spPr>
          <a:xfrm>
            <a:off x="8593321" y="56451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04" name="Rectangle"/>
          <p:cNvSpPr/>
          <p:nvPr/>
        </p:nvSpPr>
        <p:spPr>
          <a:xfrm>
            <a:off x="2893789" y="3371850"/>
            <a:ext cx="12598401" cy="5663734"/>
          </a:xfrm>
          <a:prstGeom prst="rect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5" name="Low…"/>
          <p:cNvSpPr/>
          <p:nvPr/>
        </p:nvSpPr>
        <p:spPr>
          <a:xfrm>
            <a:off x="8466321" y="7318772"/>
            <a:ext cx="1453336" cy="14572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06" name="Low…"/>
          <p:cNvSpPr/>
          <p:nvPr/>
        </p:nvSpPr>
        <p:spPr>
          <a:xfrm>
            <a:off x="13089121" y="35369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07" name="Low…"/>
          <p:cNvSpPr/>
          <p:nvPr/>
        </p:nvSpPr>
        <p:spPr>
          <a:xfrm>
            <a:off x="3666291" y="5645150"/>
            <a:ext cx="1453337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08" name="ตัวอย่าง.…"/>
          <p:cNvSpPr txBox="1"/>
          <p:nvPr/>
        </p:nvSpPr>
        <p:spPr>
          <a:xfrm>
            <a:off x="16228281" y="1940816"/>
            <a:ext cx="5018302" cy="586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ตัวอย่าง.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 Quotas ที่ใช้ 2 ประเภท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High Resource</a:t>
            </a:r>
            <a:r>
              <a:t>: 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สามารถใช้ CPU ได้ไม่เกิน 3 cores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สามารถใช้ Memory ได้ไม่เกิน 3 Gi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สามารถมี Pods ได้ไม่เกิน 2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chemeClr val="accent3"/>
                </a:solidFill>
              </a:rPr>
              <a:t>Low Resource</a:t>
            </a:r>
            <a:r>
              <a:t>: 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สามารถใช้ CPU ได้ไม่เกิน 2 cores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สามารถใช้ Memory ได้ไม่เกิน 1 Gi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สามารถมี Pods ได้ไม่เกิน 6</a:t>
            </a:r>
          </a:p>
        </p:txBody>
      </p:sp>
      <p:grpSp>
        <p:nvGrpSpPr>
          <p:cNvPr id="813" name="Group"/>
          <p:cNvGrpSpPr/>
          <p:nvPr/>
        </p:nvGrpSpPr>
        <p:grpSpPr>
          <a:xfrm>
            <a:off x="16190182" y="7948218"/>
            <a:ext cx="6787851" cy="1881096"/>
            <a:chOff x="0" y="0"/>
            <a:chExt cx="6787850" cy="1881094"/>
          </a:xfrm>
        </p:grpSpPr>
        <p:sp>
          <p:nvSpPr>
            <p:cNvPr id="809" name="Rectangle"/>
            <p:cNvSpPr/>
            <p:nvPr/>
          </p:nvSpPr>
          <p:spPr>
            <a:xfrm>
              <a:off x="0" y="0"/>
              <a:ext cx="6787851" cy="1881095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0" name="Square"/>
            <p:cNvSpPr/>
            <p:nvPr/>
          </p:nvSpPr>
          <p:spPr>
            <a:xfrm>
              <a:off x="156781" y="228712"/>
              <a:ext cx="406478" cy="40647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1" name="ใช้ได้ไม่เกิน…"/>
            <p:cNvSpPr txBox="1"/>
            <p:nvPr/>
          </p:nvSpPr>
          <p:spPr>
            <a:xfrm>
              <a:off x="4280101" y="228711"/>
              <a:ext cx="1960627" cy="1423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ใช้ได้ไม่เกิน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CPU : 400mi 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Memory : 100Mi</a:t>
              </a:r>
            </a:p>
          </p:txBody>
        </p:sp>
        <p:sp>
          <p:nvSpPr>
            <p:cNvPr id="812" name="ขั้นต่ำที่ Pod ต้องการใช้…"/>
            <p:cNvSpPr txBox="1"/>
            <p:nvPr/>
          </p:nvSpPr>
          <p:spPr>
            <a:xfrm>
              <a:off x="1169658" y="228711"/>
              <a:ext cx="2570989" cy="1423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ขั้นต่ำที่ Pod ต้องการใช้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CPU : 100mi 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Memory : 20Mi</a:t>
              </a:r>
            </a:p>
          </p:txBody>
        </p:sp>
      </p:grpSp>
      <p:grpSp>
        <p:nvGrpSpPr>
          <p:cNvPr id="818" name="Group"/>
          <p:cNvGrpSpPr/>
          <p:nvPr/>
        </p:nvGrpSpPr>
        <p:grpSpPr>
          <a:xfrm>
            <a:off x="16190182" y="10152195"/>
            <a:ext cx="6787851" cy="1881095"/>
            <a:chOff x="0" y="0"/>
            <a:chExt cx="6787850" cy="1881094"/>
          </a:xfrm>
        </p:grpSpPr>
        <p:sp>
          <p:nvSpPr>
            <p:cNvPr id="814" name="Square"/>
            <p:cNvSpPr/>
            <p:nvPr/>
          </p:nvSpPr>
          <p:spPr>
            <a:xfrm>
              <a:off x="156781" y="336525"/>
              <a:ext cx="406478" cy="406479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5" name="ใช้ได้ไม่เกิน…"/>
            <p:cNvSpPr txBox="1"/>
            <p:nvPr/>
          </p:nvSpPr>
          <p:spPr>
            <a:xfrm>
              <a:off x="4297035" y="165211"/>
              <a:ext cx="1734313" cy="1423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ใช้ได้ไม่เกิน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CPU : 1000mi 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Memory : 1Gi</a:t>
              </a:r>
            </a:p>
          </p:txBody>
        </p:sp>
        <p:sp>
          <p:nvSpPr>
            <p:cNvPr id="816" name="ขั้นต่ำที่ Pod ต้องการใช้…"/>
            <p:cNvSpPr txBox="1"/>
            <p:nvPr/>
          </p:nvSpPr>
          <p:spPr>
            <a:xfrm>
              <a:off x="1164209" y="165211"/>
              <a:ext cx="2570989" cy="1423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ขั้นต่ำที่ Pod ต้องการใช้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CPU : 400mi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Memory : 100Mi</a:t>
              </a:r>
            </a:p>
          </p:txBody>
        </p:sp>
        <p:sp>
          <p:nvSpPr>
            <p:cNvPr id="817" name="Rectangle"/>
            <p:cNvSpPr/>
            <p:nvPr/>
          </p:nvSpPr>
          <p:spPr>
            <a:xfrm>
              <a:off x="0" y="0"/>
              <a:ext cx="6787851" cy="1881095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roup"/>
          <p:cNvGrpSpPr/>
          <p:nvPr/>
        </p:nvGrpSpPr>
        <p:grpSpPr>
          <a:xfrm>
            <a:off x="3606880" y="3065746"/>
            <a:ext cx="13610618" cy="9614669"/>
            <a:chOff x="-273603" y="0"/>
            <a:chExt cx="13610617" cy="9614668"/>
          </a:xfrm>
        </p:grpSpPr>
        <p:grpSp>
          <p:nvGrpSpPr>
            <p:cNvPr id="822" name="Group"/>
            <p:cNvGrpSpPr/>
            <p:nvPr/>
          </p:nvGrpSpPr>
          <p:grpSpPr>
            <a:xfrm>
              <a:off x="8765013" y="-1"/>
              <a:ext cx="4572001" cy="9614670"/>
              <a:chOff x="0" y="0"/>
              <a:chExt cx="4572000" cy="9614668"/>
            </a:xfrm>
          </p:grpSpPr>
          <p:sp>
            <p:nvSpPr>
              <p:cNvPr id="820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821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Node-3</a:t>
                </a:r>
              </a:p>
            </p:txBody>
          </p:sp>
        </p:grpSp>
        <p:grpSp>
          <p:nvGrpSpPr>
            <p:cNvPr id="825" name="Group"/>
            <p:cNvGrpSpPr/>
            <p:nvPr/>
          </p:nvGrpSpPr>
          <p:grpSpPr>
            <a:xfrm>
              <a:off x="4245704" y="-1"/>
              <a:ext cx="4572001" cy="9614670"/>
              <a:chOff x="0" y="0"/>
              <a:chExt cx="4572000" cy="9614668"/>
            </a:xfrm>
          </p:grpSpPr>
          <p:sp>
            <p:nvSpPr>
              <p:cNvPr id="823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824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Node-2</a:t>
                </a:r>
              </a:p>
            </p:txBody>
          </p:sp>
        </p:grpSp>
        <p:grpSp>
          <p:nvGrpSpPr>
            <p:cNvPr id="828" name="Group"/>
            <p:cNvGrpSpPr/>
            <p:nvPr/>
          </p:nvGrpSpPr>
          <p:grpSpPr>
            <a:xfrm>
              <a:off x="-273604" y="-1"/>
              <a:ext cx="4572001" cy="9614670"/>
              <a:chOff x="0" y="0"/>
              <a:chExt cx="4572000" cy="9614668"/>
            </a:xfrm>
          </p:grpSpPr>
          <p:sp>
            <p:nvSpPr>
              <p:cNvPr id="826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827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Node-1</a:t>
                </a:r>
              </a:p>
            </p:txBody>
          </p:sp>
        </p:grpSp>
      </p:grpSp>
      <p:sp>
        <p:nvSpPr>
          <p:cNvPr id="830" name="High…"/>
          <p:cNvSpPr/>
          <p:nvPr/>
        </p:nvSpPr>
        <p:spPr>
          <a:xfrm>
            <a:off x="4885492" y="3435350"/>
            <a:ext cx="1453336" cy="145720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High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31" name="High…"/>
          <p:cNvSpPr/>
          <p:nvPr/>
        </p:nvSpPr>
        <p:spPr>
          <a:xfrm>
            <a:off x="9685521" y="3435350"/>
            <a:ext cx="1453336" cy="145720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High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32" name="Low…"/>
          <p:cNvSpPr/>
          <p:nvPr/>
        </p:nvSpPr>
        <p:spPr>
          <a:xfrm>
            <a:off x="9812521" y="55435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33" name="Rectangle"/>
          <p:cNvSpPr/>
          <p:nvPr/>
        </p:nvSpPr>
        <p:spPr>
          <a:xfrm>
            <a:off x="4112989" y="3270250"/>
            <a:ext cx="12598401" cy="6133713"/>
          </a:xfrm>
          <a:prstGeom prst="rect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4" name="Low…"/>
          <p:cNvSpPr/>
          <p:nvPr/>
        </p:nvSpPr>
        <p:spPr>
          <a:xfrm>
            <a:off x="9812521" y="727087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35" name="Low…"/>
          <p:cNvSpPr/>
          <p:nvPr/>
        </p:nvSpPr>
        <p:spPr>
          <a:xfrm>
            <a:off x="14308320" y="34353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836" name="Low…"/>
          <p:cNvSpPr/>
          <p:nvPr/>
        </p:nvSpPr>
        <p:spPr>
          <a:xfrm>
            <a:off x="4885492" y="55435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grpSp>
        <p:nvGrpSpPr>
          <p:cNvPr id="839" name="Group"/>
          <p:cNvGrpSpPr/>
          <p:nvPr/>
        </p:nvGrpSpPr>
        <p:grpSpPr>
          <a:xfrm>
            <a:off x="3326159" y="7270870"/>
            <a:ext cx="4572001" cy="2093475"/>
            <a:chOff x="0" y="0"/>
            <a:chExt cx="4572000" cy="2093474"/>
          </a:xfrm>
        </p:grpSpPr>
        <p:sp>
          <p:nvSpPr>
            <p:cNvPr id="837" name="High…"/>
            <p:cNvSpPr/>
            <p:nvPr/>
          </p:nvSpPr>
          <p:spPr>
            <a:xfrm>
              <a:off x="1559332" y="0"/>
              <a:ext cx="1453336" cy="1457204"/>
            </a:xfrm>
            <a:prstGeom prst="ellipse">
              <a:avLst/>
            </a:prstGeom>
            <a:solidFill>
              <a:srgbClr val="C8CC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High</a:t>
              </a:r>
            </a:p>
            <a:p>
              <a:pPr>
                <a:defRPr sz="3200"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Resource</a:t>
              </a:r>
            </a:p>
          </p:txBody>
        </p:sp>
        <p:sp>
          <p:nvSpPr>
            <p:cNvPr id="838" name="Caption"/>
            <p:cNvSpPr/>
            <p:nvPr/>
          </p:nvSpPr>
          <p:spPr>
            <a:xfrm>
              <a:off x="0" y="1558803"/>
              <a:ext cx="4572000" cy="53467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Denied</a:t>
              </a:r>
            </a:p>
          </p:txBody>
        </p:sp>
      </p:grpSp>
      <p:sp>
        <p:nvSpPr>
          <p:cNvPr id="840" name="Line"/>
          <p:cNvSpPr/>
          <p:nvPr/>
        </p:nvSpPr>
        <p:spPr>
          <a:xfrm>
            <a:off x="3206387" y="8013933"/>
            <a:ext cx="1617413" cy="15941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1" name="ไม่สามารถสร้างได้…"/>
          <p:cNvSpPr txBox="1"/>
          <p:nvPr/>
        </p:nvSpPr>
        <p:spPr>
          <a:xfrm>
            <a:off x="1419276" y="8165464"/>
            <a:ext cx="2181988" cy="2312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ไม่สามารถสร้างได้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เนื่องจากเกิดจำนวน 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ที่ตั้งไว้ถึงแม่ว่า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เหลือ CPU และ 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Memory</a:t>
            </a:r>
          </a:p>
        </p:txBody>
      </p:sp>
      <p:grpSp>
        <p:nvGrpSpPr>
          <p:cNvPr id="844" name="Group"/>
          <p:cNvGrpSpPr/>
          <p:nvPr/>
        </p:nvGrpSpPr>
        <p:grpSpPr>
          <a:xfrm>
            <a:off x="12748988" y="5156019"/>
            <a:ext cx="4572001" cy="2093475"/>
            <a:chOff x="0" y="0"/>
            <a:chExt cx="4572000" cy="2093474"/>
          </a:xfrm>
        </p:grpSpPr>
        <p:sp>
          <p:nvSpPr>
            <p:cNvPr id="842" name="Low…"/>
            <p:cNvSpPr/>
            <p:nvPr/>
          </p:nvSpPr>
          <p:spPr>
            <a:xfrm>
              <a:off x="1559332" y="0"/>
              <a:ext cx="1453336" cy="145720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Low</a:t>
              </a:r>
            </a:p>
            <a:p>
              <a:pPr>
                <a:defRPr sz="32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Resource</a:t>
              </a:r>
            </a:p>
          </p:txBody>
        </p:sp>
        <p:sp>
          <p:nvSpPr>
            <p:cNvPr id="843" name="Caption"/>
            <p:cNvSpPr/>
            <p:nvPr/>
          </p:nvSpPr>
          <p:spPr>
            <a:xfrm>
              <a:off x="0" y="1558803"/>
              <a:ext cx="4572000" cy="53467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New Pod</a:t>
              </a:r>
            </a:p>
          </p:txBody>
        </p:sp>
      </p:grpSp>
      <p:sp>
        <p:nvSpPr>
          <p:cNvPr id="845" name="Line"/>
          <p:cNvSpPr/>
          <p:nvPr/>
        </p:nvSpPr>
        <p:spPr>
          <a:xfrm>
            <a:off x="15976845" y="6208660"/>
            <a:ext cx="1617413" cy="15941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6" name="สามารถสร้างได้…"/>
          <p:cNvSpPr txBox="1"/>
          <p:nvPr/>
        </p:nvSpPr>
        <p:spPr>
          <a:xfrm>
            <a:off x="17352522" y="6389084"/>
            <a:ext cx="2155318" cy="2312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สามารถสร้างได้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เนื่องจากไม่เกิน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จำนวน Pod ที่ตั้งไว้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และเหลือ CPU กับ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Memory</a:t>
            </a:r>
          </a:p>
        </p:txBody>
      </p:sp>
      <p:sp>
        <p:nvSpPr>
          <p:cNvPr id="847" name="Kubernetes - Namespace and Quotas"/>
          <p:cNvSpPr txBox="1"/>
          <p:nvPr/>
        </p:nvSpPr>
        <p:spPr>
          <a:xfrm>
            <a:off x="531524" y="644299"/>
            <a:ext cx="772287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Namespace and Quotas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LAB7 - Namespace and Quotas"/>
          <p:cNvSpPr txBox="1"/>
          <p:nvPr/>
        </p:nvSpPr>
        <p:spPr>
          <a:xfrm>
            <a:off x="5844539" y="5589890"/>
            <a:ext cx="1269492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LAB7 - Namespace and Quotas</a:t>
            </a:r>
          </a:p>
        </p:txBody>
      </p:sp>
      <p:sp>
        <p:nvSpPr>
          <p:cNvPr id="850" name="Ref : https://github.com/phyze/k8s/tree/main/namespace_quota"/>
          <p:cNvSpPr txBox="1"/>
          <p:nvPr/>
        </p:nvSpPr>
        <p:spPr>
          <a:xfrm>
            <a:off x="8173593" y="7320839"/>
            <a:ext cx="8036815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https://github.com/phyze/k8s/tree/main/namespace_quota</a:t>
            </a:r>
          </a:p>
        </p:txBody>
      </p:sp>
      <p:sp>
        <p:nvSpPr>
          <p:cNvPr id="851" name="Kubernetes - Namespace and Quotas"/>
          <p:cNvSpPr txBox="1"/>
          <p:nvPr/>
        </p:nvSpPr>
        <p:spPr>
          <a:xfrm>
            <a:off x="531524" y="644299"/>
            <a:ext cx="772287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Namespace and Quotas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Kubernetes"/>
          <p:cNvSpPr txBox="1"/>
          <p:nvPr/>
        </p:nvSpPr>
        <p:spPr>
          <a:xfrm>
            <a:off x="531524" y="644299"/>
            <a:ext cx="243840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</a:t>
            </a:r>
          </a:p>
        </p:txBody>
      </p:sp>
      <p:sp>
        <p:nvSpPr>
          <p:cNvPr id="169" name="Pod คือ หน่วยการทำงานของ Applications ซึ่ง Pod สามารถบรรจุ Container…"/>
          <p:cNvSpPr txBox="1"/>
          <p:nvPr/>
        </p:nvSpPr>
        <p:spPr>
          <a:xfrm>
            <a:off x="12300894" y="2816574"/>
            <a:ext cx="10300259" cy="164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คือ หน่วยการทำงานของ Applications ซึ่ง Pod สามารถบรรจุ Container</a:t>
            </a:r>
          </a:p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มากกว่า 1 ขึ้นไป โดยทั่วไป Pod จะมีสถานะเป็น stateless และสามารถตายได้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1073059" y="2592579"/>
            <a:ext cx="10249213" cy="8488738"/>
            <a:chOff x="-925697" y="0"/>
            <a:chExt cx="10249212" cy="8488736"/>
          </a:xfrm>
        </p:grpSpPr>
        <p:grpSp>
          <p:nvGrpSpPr>
            <p:cNvPr id="172" name="Group"/>
            <p:cNvGrpSpPr/>
            <p:nvPr/>
          </p:nvGrpSpPr>
          <p:grpSpPr>
            <a:xfrm>
              <a:off x="-1" y="0"/>
              <a:ext cx="7503862" cy="8488738"/>
              <a:chOff x="0" y="0"/>
              <a:chExt cx="7503860" cy="8488737"/>
            </a:xfrm>
          </p:grpSpPr>
          <p:sp>
            <p:nvSpPr>
              <p:cNvPr id="170" name="Rectangle"/>
              <p:cNvSpPr/>
              <p:nvPr/>
            </p:nvSpPr>
            <p:spPr>
              <a:xfrm>
                <a:off x="0" y="0"/>
                <a:ext cx="7503861" cy="783900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1" name="Caption"/>
              <p:cNvSpPr/>
              <p:nvPr/>
            </p:nvSpPr>
            <p:spPr>
              <a:xfrm>
                <a:off x="-1" y="7940605"/>
                <a:ext cx="750386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Node</a:t>
                </a:r>
              </a:p>
            </p:txBody>
          </p:sp>
        </p:grpSp>
        <p:sp>
          <p:nvSpPr>
            <p:cNvPr id="173" name="Container Engine"/>
            <p:cNvSpPr/>
            <p:nvPr/>
          </p:nvSpPr>
          <p:spPr>
            <a:xfrm>
              <a:off x="162044" y="6455043"/>
              <a:ext cx="7179772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Container Engine</a:t>
              </a:r>
            </a:p>
          </p:txBody>
        </p:sp>
        <p:sp>
          <p:nvSpPr>
            <p:cNvPr id="174" name="Kubelet"/>
            <p:cNvSpPr/>
            <p:nvPr/>
          </p:nvSpPr>
          <p:spPr>
            <a:xfrm>
              <a:off x="162044" y="4898618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Kubelet</a:t>
              </a:r>
            </a:p>
          </p:txBody>
        </p:sp>
        <p:sp>
          <p:nvSpPr>
            <p:cNvPr id="175" name="Kube-proxy"/>
            <p:cNvSpPr/>
            <p:nvPr/>
          </p:nvSpPr>
          <p:spPr>
            <a:xfrm>
              <a:off x="3882273" y="4898618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Kube-proxy</a:t>
              </a:r>
            </a:p>
          </p:txBody>
        </p:sp>
        <p:sp>
          <p:nvSpPr>
            <p:cNvPr id="176" name="Rectangle"/>
            <p:cNvSpPr/>
            <p:nvPr/>
          </p:nvSpPr>
          <p:spPr>
            <a:xfrm>
              <a:off x="162044" y="171696"/>
              <a:ext cx="7179772" cy="4440498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-925698" y="1784415"/>
              <a:ext cx="4572001" cy="2737334"/>
              <a:chOff x="-1189950" y="0"/>
              <a:chExt cx="4572000" cy="2737333"/>
            </a:xfrm>
          </p:grpSpPr>
          <p:grpSp>
            <p:nvGrpSpPr>
              <p:cNvPr id="179" name="Group"/>
              <p:cNvGrpSpPr/>
              <p:nvPr/>
            </p:nvGrpSpPr>
            <p:grpSpPr>
              <a:xfrm>
                <a:off x="-1189951" y="-1"/>
                <a:ext cx="4572001" cy="2737335"/>
                <a:chOff x="0" y="0"/>
                <a:chExt cx="4572000" cy="2737333"/>
              </a:xfrm>
            </p:grpSpPr>
            <p:sp>
              <p:nvSpPr>
                <p:cNvPr id="177" name="Oval"/>
                <p:cNvSpPr/>
                <p:nvPr/>
              </p:nvSpPr>
              <p:spPr>
                <a:xfrm>
                  <a:off x="1189950" y="0"/>
                  <a:ext cx="2192100" cy="2087602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8" name="Caption"/>
                <p:cNvSpPr/>
                <p:nvPr/>
              </p:nvSpPr>
              <p:spPr>
                <a:xfrm>
                  <a:off x="0" y="218920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t>Pod</a:t>
                  </a:r>
                </a:p>
              </p:txBody>
            </p:sp>
          </p:grpSp>
          <p:sp>
            <p:nvSpPr>
              <p:cNvPr id="180" name="Rectangle"/>
              <p:cNvSpPr/>
              <p:nvPr/>
            </p:nvSpPr>
            <p:spPr>
              <a:xfrm>
                <a:off x="304150" y="483235"/>
                <a:ext cx="636026" cy="56238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1131679" y="640575"/>
                <a:ext cx="819393" cy="806452"/>
              </a:xfrm>
              <a:prstGeom prst="rect">
                <a:avLst/>
              </a:pr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87" name="Group"/>
            <p:cNvGrpSpPr/>
            <p:nvPr/>
          </p:nvGrpSpPr>
          <p:grpSpPr>
            <a:xfrm>
              <a:off x="1366757" y="322560"/>
              <a:ext cx="4572001" cy="2737335"/>
              <a:chOff x="-1189950" y="0"/>
              <a:chExt cx="4572000" cy="2737333"/>
            </a:xfrm>
          </p:grpSpPr>
          <p:grpSp>
            <p:nvGrpSpPr>
              <p:cNvPr id="185" name="Group"/>
              <p:cNvGrpSpPr/>
              <p:nvPr/>
            </p:nvGrpSpPr>
            <p:grpSpPr>
              <a:xfrm>
                <a:off x="-1189951" y="-1"/>
                <a:ext cx="4572001" cy="2737335"/>
                <a:chOff x="0" y="0"/>
                <a:chExt cx="4572000" cy="2737333"/>
              </a:xfrm>
            </p:grpSpPr>
            <p:sp>
              <p:nvSpPr>
                <p:cNvPr id="183" name="Oval"/>
                <p:cNvSpPr/>
                <p:nvPr/>
              </p:nvSpPr>
              <p:spPr>
                <a:xfrm>
                  <a:off x="1189950" y="0"/>
                  <a:ext cx="2192100" cy="2087602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84" name="Caption"/>
                <p:cNvSpPr/>
                <p:nvPr/>
              </p:nvSpPr>
              <p:spPr>
                <a:xfrm>
                  <a:off x="0" y="218920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t>Pod</a:t>
                  </a:r>
                </a:p>
              </p:txBody>
            </p:sp>
          </p:grpSp>
          <p:sp>
            <p:nvSpPr>
              <p:cNvPr id="186" name="Rectangle"/>
              <p:cNvSpPr/>
              <p:nvPr/>
            </p:nvSpPr>
            <p:spPr>
              <a:xfrm>
                <a:off x="778036" y="762611"/>
                <a:ext cx="636026" cy="56238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97" name="Group"/>
            <p:cNvGrpSpPr/>
            <p:nvPr/>
          </p:nvGrpSpPr>
          <p:grpSpPr>
            <a:xfrm>
              <a:off x="3870578" y="1121492"/>
              <a:ext cx="5452937" cy="3190638"/>
              <a:chOff x="-1189950" y="0"/>
              <a:chExt cx="5452936" cy="3190636"/>
            </a:xfrm>
          </p:grpSpPr>
          <p:grpSp>
            <p:nvGrpSpPr>
              <p:cNvPr id="190" name="Group"/>
              <p:cNvGrpSpPr/>
              <p:nvPr/>
            </p:nvGrpSpPr>
            <p:grpSpPr>
              <a:xfrm>
                <a:off x="-1189951" y="453302"/>
                <a:ext cx="4572001" cy="2737335"/>
                <a:chOff x="0" y="0"/>
                <a:chExt cx="4572000" cy="2737333"/>
              </a:xfrm>
            </p:grpSpPr>
            <p:sp>
              <p:nvSpPr>
                <p:cNvPr id="188" name="Oval"/>
                <p:cNvSpPr/>
                <p:nvPr/>
              </p:nvSpPr>
              <p:spPr>
                <a:xfrm>
                  <a:off x="1189950" y="0"/>
                  <a:ext cx="2192100" cy="2087602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89" name="Caption"/>
                <p:cNvSpPr/>
                <p:nvPr/>
              </p:nvSpPr>
              <p:spPr>
                <a:xfrm>
                  <a:off x="0" y="218920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t>Pod</a:t>
                  </a:r>
                </a:p>
              </p:txBody>
            </p:sp>
          </p:grpSp>
          <p:sp>
            <p:nvSpPr>
              <p:cNvPr id="191" name="Rectangle"/>
              <p:cNvSpPr/>
              <p:nvPr/>
            </p:nvSpPr>
            <p:spPr>
              <a:xfrm>
                <a:off x="489808" y="908472"/>
                <a:ext cx="636026" cy="56238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2" name="Cylinder"/>
              <p:cNvSpPr/>
              <p:nvPr/>
            </p:nvSpPr>
            <p:spPr>
              <a:xfrm>
                <a:off x="1175266" y="1663057"/>
                <a:ext cx="426001" cy="562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3" name="container"/>
              <p:cNvSpPr txBox="1"/>
              <p:nvPr/>
            </p:nvSpPr>
            <p:spPr>
              <a:xfrm>
                <a:off x="2403899" y="0"/>
                <a:ext cx="1268731" cy="534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container</a:t>
                </a:r>
              </a:p>
            </p:txBody>
          </p:sp>
          <p:sp>
            <p:nvSpPr>
              <p:cNvPr id="194" name="volume"/>
              <p:cNvSpPr txBox="1"/>
              <p:nvPr/>
            </p:nvSpPr>
            <p:spPr>
              <a:xfrm>
                <a:off x="3223617" y="1851740"/>
                <a:ext cx="1039369" cy="534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volume</a:t>
                </a:r>
              </a:p>
            </p:txBody>
          </p:sp>
          <p:sp>
            <p:nvSpPr>
              <p:cNvPr id="195" name="Line"/>
              <p:cNvSpPr/>
              <p:nvPr/>
            </p:nvSpPr>
            <p:spPr>
              <a:xfrm flipV="1">
                <a:off x="1308001" y="545607"/>
                <a:ext cx="1261085" cy="51045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6" name="Line"/>
              <p:cNvSpPr/>
              <p:nvPr/>
            </p:nvSpPr>
            <p:spPr>
              <a:xfrm>
                <a:off x="1781899" y="1990092"/>
                <a:ext cx="1261085" cy="25796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99" name="Volume คือการ mount พื้นที่ภายใน container ไปสู่ storage ภายนอกเพื่อ…"/>
          <p:cNvSpPr txBox="1"/>
          <p:nvPr/>
        </p:nvSpPr>
        <p:spPr>
          <a:xfrm>
            <a:off x="12300894" y="4662383"/>
            <a:ext cx="10124237" cy="2170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Volume คือการ mount พื้นที่ภายใน container ไปสู่ storage ภายนอกเพื่อ</a:t>
            </a:r>
          </a:p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เก็บรักษาข้อมูลไว้เมื่อ Pod ตายข้อมูลภายใน Pod จะไม่หายไป ส่วนพื้นที่</a:t>
            </a:r>
          </a:p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ภายนอก เช่น S3, NFS, GlusterFS และ Storage ที่ support CSI Driver เช่น </a:t>
            </a:r>
          </a:p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HPE Alletra และ 3PAR เป็นต้น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Kubernetes"/>
          <p:cNvSpPr txBox="1"/>
          <p:nvPr/>
        </p:nvSpPr>
        <p:spPr>
          <a:xfrm>
            <a:off x="531524" y="644299"/>
            <a:ext cx="243840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</a:t>
            </a:r>
          </a:p>
        </p:txBody>
      </p:sp>
      <p:sp>
        <p:nvSpPr>
          <p:cNvPr id="202" name="v1.20 Kubernetes deprecated Docker…"/>
          <p:cNvSpPr txBox="1"/>
          <p:nvPr/>
        </p:nvSpPr>
        <p:spPr>
          <a:xfrm>
            <a:off x="4441825" y="2047716"/>
            <a:ext cx="15500351" cy="293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v1.20 Kubernetes </a:t>
            </a:r>
            <a:r>
              <a:rPr>
                <a:solidFill>
                  <a:srgbClr val="DE903A"/>
                </a:solidFill>
              </a:rPr>
              <a:t>deprecated</a:t>
            </a:r>
            <a:r>
              <a:t> Docker </a:t>
            </a:r>
          </a:p>
          <a:p>
            <a:pPr algn="l"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v1.24 Kubernetes </a:t>
            </a:r>
            <a:r>
              <a:rPr>
                <a:solidFill>
                  <a:srgbClr val="C14649"/>
                </a:solidFill>
              </a:rPr>
              <a:t>removed</a:t>
            </a:r>
            <a:r>
              <a:t> Docker </a:t>
            </a:r>
          </a:p>
        </p:txBody>
      </p:sp>
      <p:sp>
        <p:nvSpPr>
          <p:cNvPr id="203" name="Looking new Container Engine"/>
          <p:cNvSpPr txBox="1"/>
          <p:nvPr/>
        </p:nvSpPr>
        <p:spPr>
          <a:xfrm>
            <a:off x="7759191" y="6312534"/>
            <a:ext cx="8865617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Looking new Container Engine </a:t>
            </a:r>
          </a:p>
        </p:txBody>
      </p:sp>
      <p:pic>
        <p:nvPicPr>
          <p:cNvPr id="204" name="ab256300-3680-11eb-8961-6a62b72f3d3a.png" descr="ab256300-3680-11eb-8961-6a62b72f3d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60" y="8026163"/>
            <a:ext cx="4282901" cy="428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containerd-horizontal-color.png" descr="containerd-horizontal-col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773" y="9173074"/>
            <a:ext cx="9639301" cy="238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Kubernetes"/>
          <p:cNvSpPr txBox="1"/>
          <p:nvPr/>
        </p:nvSpPr>
        <p:spPr>
          <a:xfrm>
            <a:off x="531524" y="644299"/>
            <a:ext cx="243840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</a:t>
            </a:r>
          </a:p>
        </p:txBody>
      </p:sp>
      <p:sp>
        <p:nvSpPr>
          <p:cNvPr id="208" name="Kube-apiserver ทำหน้าที่ ในการ validate และเรื่องการ config ข้อมูลที่เกี่ยวข้องกับ Pods, Services, Deployment เป็นต้น ซึ่ง kube-apiserver ให้บริการในรูปแบบ RES API"/>
          <p:cNvSpPr txBox="1"/>
          <p:nvPr/>
        </p:nvSpPr>
        <p:spPr>
          <a:xfrm>
            <a:off x="13068194" y="447602"/>
            <a:ext cx="6880204" cy="186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Kube-apiserver</a:t>
            </a:r>
            <a:r>
              <a:t> ทำหน้าที่ ในการ validate และเรื่องการ config ข้อมูลที่เกี่ยวข้องกับ Pods, Services, Deployment เป็นต้น ซึ่ง kube-apiserver ให้บริการในรูปแบบ RES API 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837534" y="2302734"/>
            <a:ext cx="13076147" cy="8448969"/>
            <a:chOff x="0" y="0"/>
            <a:chExt cx="13076146" cy="8448968"/>
          </a:xfrm>
        </p:grpSpPr>
        <p:pic>
          <p:nvPicPr>
            <p:cNvPr id="209" name="20200328170549.png" descr="2020032817054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076147" cy="78126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Caption"/>
            <p:cNvSpPr/>
            <p:nvPr/>
          </p:nvSpPr>
          <p:spPr>
            <a:xfrm>
              <a:off x="0" y="7914297"/>
              <a:ext cx="13076146" cy="5346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https://kubesphere.io/blogs/monitoring-k8s-control-plane/</a:t>
              </a:r>
            </a:p>
          </p:txBody>
        </p:sp>
      </p:grpSp>
      <p:sp>
        <p:nvSpPr>
          <p:cNvPr id="212" name="Kube-scheduler ทำหน้าที่ในการสังเกตการณ์คำสั่งในการสร้าง Pod ใหม่จาก kube-apiserver ซึ่งจะนำไปคำนวนเพื่อหาว่า Pod ที่จะถูกสร้างควรจะอยู่ที่ Node อะไร"/>
          <p:cNvSpPr txBox="1"/>
          <p:nvPr/>
        </p:nvSpPr>
        <p:spPr>
          <a:xfrm>
            <a:off x="16526918" y="2276417"/>
            <a:ext cx="6880203" cy="142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Kube-scheduler</a:t>
            </a:r>
            <a:r>
              <a:t> ทำหน้าที่ในการสังเกตการณ์คำสั่งในการสร้าง Pod ใหม่จาก kube-apiserver ซึ่งจะนำไปคำนวนเพื่อหาว่า Pod ที่จะถูกสร้างควรจะอยู่ที่ Node อะไร</a:t>
            </a:r>
          </a:p>
        </p:txBody>
      </p:sp>
      <p:sp>
        <p:nvSpPr>
          <p:cNvPr id="213" name="Kube-etcd เป็น memory-storage ทำหน้าที่ในการเก็บค่าสถานะต่าง ๆ เช่น actual state ที่เป็นจำนวนปัจจุบันของ Pod ที่มีสถานะ Running, desire state คือจำนวน Pod ที่ต้องมีสถานะ Running ตามที่ตั้งไว้ใน configure และ เก็บ configure ต่าง ๆ เป็นต้น"/>
          <p:cNvSpPr txBox="1"/>
          <p:nvPr/>
        </p:nvSpPr>
        <p:spPr>
          <a:xfrm>
            <a:off x="16526918" y="4006605"/>
            <a:ext cx="6880203" cy="186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Kube-etcd</a:t>
            </a:r>
            <a:r>
              <a:t> เป็น memory-storage ทำหน้าที่ในการเก็บค่าสถานะต่าง ๆ เช่น actual state ที่เป็นจำนวนปัจจุบันของ Pod ที่มีสถานะ Running, desire state คือจำนวน Pod ที่ต้องมีสถานะ Running ตามที่ตั้งไว้ใน configure และ เก็บ configure ต่าง ๆ เป็นต้น</a:t>
            </a:r>
          </a:p>
        </p:txBody>
      </p:sp>
      <p:sp>
        <p:nvSpPr>
          <p:cNvPr id="214" name="Kube-controller Manager ทำหน้าที่ในการสังเกตการณ์ค่าสถานะภายใน Cluster ว่ามีค่าไหนที่เปลียนไปและไม่ตรงกับค่าที่ต้องการตาม configure กำหนดไว้ถ้าพบว่าไม่ตรง kube-controller จะทำการสร้างคำสั่งส่งไปที่ kube-apiserver เพื่อทำให้เท่ากัน…"/>
          <p:cNvSpPr txBox="1"/>
          <p:nvPr/>
        </p:nvSpPr>
        <p:spPr>
          <a:xfrm>
            <a:off x="16526918" y="6326682"/>
            <a:ext cx="6880203" cy="364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Kube-controller Manager</a:t>
            </a:r>
            <a:r>
              <a:t> ทำหน้าที่ในการสังเกตการณ์ค่าสถานะภายใน Cluster ว่ามีค่าไหนที่เปลียนไปและไม่ตรงกับค่าที่ต้องการตาม configure กำหนดไว้ถ้าพบว่าไม่ตรง kube-controller จะทำการสร้างคำสั่งส่งไปที่ kube-apiserver เพื่อทำให้เท่ากัน 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ยกตัวอย่างบาง kube-controllers เช่น </a:t>
            </a:r>
          </a:p>
          <a:p>
            <a:pPr marL="396874" indent="-396874" algn="l">
              <a:buSzPct val="125000"/>
              <a:buChar char="-"/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Replicas controller รับผิดชอบในการทำให้จำนวนของ Pod ณ ปัจจุบันเท่ากับจำนวน Pod ที่ต้องการที่ Configure กำหนดไว้ </a:t>
            </a:r>
          </a:p>
          <a:p>
            <a:pPr marL="396874" indent="-396874" algn="l">
              <a:buSzPct val="125000"/>
              <a:buChar char="-"/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Node controller รับผิดชอบในการแจ้งเตือนเมื่อ Node ตาย</a:t>
            </a:r>
          </a:p>
        </p:txBody>
      </p:sp>
      <p:sp>
        <p:nvSpPr>
          <p:cNvPr id="215" name="Kubelet เป็น Agent Node เพื่อใช้ในการติดต่อกับ kube-apiserver ค่อยรับคำสั่งต่าง ๆ เช่น สร้าง Pod, ลบ Pod, restart Pod, ตรวจสอบสถานะ Pod โดยจะนำคำสั่งเหล่านี้ไปส่งไปยัง Container Engine ภายใน Node เพื่อดำเนินงานต่ออีกที"/>
          <p:cNvSpPr txBox="1"/>
          <p:nvPr/>
        </p:nvSpPr>
        <p:spPr>
          <a:xfrm>
            <a:off x="16526918" y="10271037"/>
            <a:ext cx="6880203" cy="186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Kubelet</a:t>
            </a:r>
            <a:r>
              <a:t> เป็น Agent Node เพื่อใช้ในการติดต่อกับ kube-apiserver ค่อยรับคำสั่งต่าง ๆ เช่น สร้าง Pod, ลบ Pod, restart Pod, ตรวจสอบสถานะ Pod โดยจะนำคำสั่งเหล่านี้ไปส่งไปยัง Container Engine ภายใน Node เพื่อดำเนินงานต่ออีกที</a:t>
            </a:r>
          </a:p>
        </p:txBody>
      </p:sp>
      <p:sp>
        <p:nvSpPr>
          <p:cNvPr id="216" name="Kube-proxy เป็น Network จำลองที่ติดตั้งอยู่ทุก ๆ Node โดยแต่ละ Node สามารถติดต่อหากันได้ผ่าน Network จำลองนี้รวมไปถึง Client ที่ต้องการจะเรียกใช้ App บน K8S จะผ่าน kube-proxy เช่นกัน และช่วยในเรื่อง forwarding และ roundrobin"/>
          <p:cNvSpPr txBox="1"/>
          <p:nvPr/>
        </p:nvSpPr>
        <p:spPr>
          <a:xfrm>
            <a:off x="9332953" y="11435655"/>
            <a:ext cx="6880204" cy="186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Kube-proxy </a:t>
            </a:r>
            <a:r>
              <a:t>เป็น Network จำลองที่ติดตั้งอยู่ทุก ๆ Node โดยแต่ละ Node สามารถติดต่อหากันได้ผ่าน Network จำลองนี้รวมไปถึง Client ที่ต้องการจะเรียกใช้ App บน K8S จะผ่าน kube-proxy เช่นกัน และช่วยในเรื่อง forwarding และ roundrobin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Kubernetes"/>
          <p:cNvSpPr txBox="1"/>
          <p:nvPr/>
        </p:nvSpPr>
        <p:spPr>
          <a:xfrm>
            <a:off x="531524" y="644299"/>
            <a:ext cx="243840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5869063" y="2503472"/>
            <a:ext cx="11295514" cy="10440365"/>
            <a:chOff x="0" y="0"/>
            <a:chExt cx="11295513" cy="10440363"/>
          </a:xfrm>
        </p:grpSpPr>
        <p:sp>
          <p:nvSpPr>
            <p:cNvPr id="219" name="Kind Objects"/>
            <p:cNvSpPr/>
            <p:nvPr/>
          </p:nvSpPr>
          <p:spPr>
            <a:xfrm>
              <a:off x="0" y="0"/>
              <a:ext cx="11295514" cy="5604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Kind Objects</a:t>
              </a:r>
            </a:p>
          </p:txBody>
        </p:sp>
        <p:pic>
          <p:nvPicPr>
            <p:cNvPr id="220" name="1*viLY3qG94sI3p4dqCGeEwA.png" descr="1*viLY3qG94sI3p4dqCGeEw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2048"/>
              <a:ext cx="11295514" cy="8697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Caption"/>
            <p:cNvSpPr/>
            <p:nvPr/>
          </p:nvSpPr>
          <p:spPr>
            <a:xfrm>
              <a:off x="0" y="9461193"/>
              <a:ext cx="11295514" cy="9791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https://medium.com/devops-mojo/kubernetes-objects-resources-overview-introduction-understanding-kubernetes-objects-24d7b47bb018</a:t>
              </a:r>
            </a:p>
          </p:txBody>
        </p:sp>
      </p:grpSp>
      <p:sp>
        <p:nvSpPr>
          <p:cNvPr id="223" name="Square"/>
          <p:cNvSpPr/>
          <p:nvPr/>
        </p:nvSpPr>
        <p:spPr>
          <a:xfrm>
            <a:off x="6215193" y="4147765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Square"/>
          <p:cNvSpPr/>
          <p:nvPr/>
        </p:nvSpPr>
        <p:spPr>
          <a:xfrm>
            <a:off x="12491035" y="5658255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Square"/>
          <p:cNvSpPr/>
          <p:nvPr/>
        </p:nvSpPr>
        <p:spPr>
          <a:xfrm>
            <a:off x="9351463" y="4147765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6" name="Square"/>
          <p:cNvSpPr/>
          <p:nvPr/>
        </p:nvSpPr>
        <p:spPr>
          <a:xfrm>
            <a:off x="7787531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Square"/>
          <p:cNvSpPr/>
          <p:nvPr/>
        </p:nvSpPr>
        <p:spPr>
          <a:xfrm>
            <a:off x="6215193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Square"/>
          <p:cNvSpPr/>
          <p:nvPr/>
        </p:nvSpPr>
        <p:spPr>
          <a:xfrm>
            <a:off x="12491035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Square"/>
          <p:cNvSpPr/>
          <p:nvPr/>
        </p:nvSpPr>
        <p:spPr>
          <a:xfrm>
            <a:off x="13982309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0" name="Square"/>
          <p:cNvSpPr/>
          <p:nvPr/>
        </p:nvSpPr>
        <p:spPr>
          <a:xfrm>
            <a:off x="10999761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Square"/>
          <p:cNvSpPr/>
          <p:nvPr/>
        </p:nvSpPr>
        <p:spPr>
          <a:xfrm>
            <a:off x="12491035" y="8847966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2" name="Square"/>
          <p:cNvSpPr/>
          <p:nvPr/>
        </p:nvSpPr>
        <p:spPr>
          <a:xfrm>
            <a:off x="13982309" y="8847966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3" name="Kind Object ที่ใช้ในการสอนใน Course นี้"/>
          <p:cNvSpPr txBox="1"/>
          <p:nvPr/>
        </p:nvSpPr>
        <p:spPr>
          <a:xfrm>
            <a:off x="8737666" y="3034664"/>
            <a:ext cx="5558308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Kind Object ที่ใช้ในการสอนใน Course นี้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Kubernetes - Pod"/>
          <p:cNvSpPr txBox="1"/>
          <p:nvPr/>
        </p:nvSpPr>
        <p:spPr>
          <a:xfrm>
            <a:off x="531524" y="644299"/>
            <a:ext cx="3654426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/>
              <a:t>Kubernetes - Pod</a:t>
            </a:r>
          </a:p>
        </p:txBody>
      </p:sp>
      <p:sp>
        <p:nvSpPr>
          <p:cNvPr id="236" name="Pod คือ หน่วยการทำงานของ Applications ซึ่ง Pod สามารถบรรจุ Container…"/>
          <p:cNvSpPr txBox="1"/>
          <p:nvPr/>
        </p:nvSpPr>
        <p:spPr>
          <a:xfrm>
            <a:off x="7041870" y="9404317"/>
            <a:ext cx="9783623" cy="217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</a:t>
            </a:r>
            <a:r>
              <a:rPr b="0"/>
              <a:t>คือ หน่วยการทำงานของ Applications ซึ่ง Pod สามารถบรรจุ Container</a:t>
            </a:r>
          </a:p>
          <a:p>
            <a:pPr algn="l">
              <a:defRPr sz="36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มากกว่า 1 ขึ้นไป โดยทั่วไป Pod จะมีสถานะเป็น stateless แต่สามารถทำเป็น</a:t>
            </a:r>
          </a:p>
          <a:p>
            <a:pPr algn="l">
              <a:defRPr sz="36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Statefull ได้เช่นกันโดยการทำ Volume และ Pod สามารถตายได้ตลอดเวลา</a:t>
            </a:r>
          </a:p>
        </p:txBody>
      </p:sp>
      <p:sp>
        <p:nvSpPr>
          <p:cNvPr id="237" name="Pod"/>
          <p:cNvSpPr txBox="1"/>
          <p:nvPr/>
        </p:nvSpPr>
        <p:spPr>
          <a:xfrm>
            <a:off x="10772901" y="2035091"/>
            <a:ext cx="168529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Pod</a:t>
            </a:r>
          </a:p>
        </p:txBody>
      </p:sp>
      <p:pic>
        <p:nvPicPr>
          <p:cNvPr id="238" name="featured-kubernetes.png" descr="featured-kuberne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295" y="3395612"/>
            <a:ext cx="8880922" cy="5754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4193</Words>
  <Application>Microsoft Macintosh PowerPoint</Application>
  <PresentationFormat>Custom</PresentationFormat>
  <Paragraphs>708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Helvetica</vt:lpstr>
      <vt:lpstr>Helvetica Neue</vt:lpstr>
      <vt:lpstr>Helvetica Neue Light</vt:lpstr>
      <vt:lpstr>Helvetica Neue Medium</vt:lpstr>
      <vt:lpstr>TH SarabunPSK</vt:lpstr>
      <vt:lpstr>White</vt:lpstr>
      <vt:lpstr>Contents - รู้จักกับ Image Registry - ทำความเข้าใจ Kubernetes และการใช้งานเบื้องต้น - Pod - ReplicaSet - Deployment - Service - Configmap and Secret - Ingress - Namespace and Quota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- รู้จักกับ Image Registry - ทำความเข้าใจ Kubernetes และการใช้งานเบื้องต้น - Pod - ReplicaSet - Deployment - Service - Configmap and Secret - Ingress - Namespace and Quota    </dc:title>
  <cp:lastModifiedBy>kittisak Pemsiriudomroek</cp:lastModifiedBy>
  <cp:revision>1</cp:revision>
  <dcterms:modified xsi:type="dcterms:W3CDTF">2022-10-30T14:43:45Z</dcterms:modified>
</cp:coreProperties>
</file>