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163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24384000" cy="13716000"/>
  <p:notesSz cx="7315200" cy="9601200"/>
  <p:embeddedFontLst>
    <p:embeddedFont>
      <p:font typeface="Helvetica" pitchFamily="2" charset="0"/>
      <p:regular r:id="rId48"/>
      <p:bold r:id="rId49"/>
      <p:italic r:id="rId50"/>
      <p:boldItalic r:id="rId51"/>
    </p:embeddedFont>
    <p:embeddedFont>
      <p:font typeface="TH SarabunPSK" panose="020B0500040200020003" pitchFamily="34" charset="-34"/>
      <p:regular r:id="rId52"/>
      <p:bold r:id="rId53"/>
      <p:italic r:id="rId54"/>
      <p:boldItalic r:id="rId5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F5ECB-9484-B044-910A-C7959DBD42AB}" v="46" dt="2022-11-07T02:56:44.4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59"/>
  </p:normalViewPr>
  <p:slideViewPr>
    <p:cSldViewPr snapToGrid="0">
      <p:cViewPr varScale="1">
        <p:scale>
          <a:sx n="58" d="100"/>
          <a:sy n="58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EE81C6-DE4D-472B-BA17-303BCFAA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E4E83-59E2-474A-87FE-96B6838C93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61A01-EEE5-42F9-8760-5F37078C9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3187-670F-4219-8DFE-F40B470AF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64CB12-500F-4499-9F0F-2E18BBCB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2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04523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31147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5F866-4AAF-41D8-9760-B815C90B57B5}"/>
              </a:ext>
            </a:extLst>
          </p:cNvPr>
          <p:cNvSpPr/>
          <p:nvPr userDrawn="1"/>
        </p:nvSpPr>
        <p:spPr>
          <a:xfrm>
            <a:off x="0" y="0"/>
            <a:ext cx="24384000" cy="1371600"/>
          </a:xfrm>
          <a:prstGeom prst="rect">
            <a:avLst/>
          </a:prstGeom>
          <a:solidFill>
            <a:srgbClr val="005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replicaset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deployment" TargetMode="Externa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th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service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ze/k8s/tree/main/secret" TargetMode="External"/><Relationship Id="rId2" Type="http://schemas.openxmlformats.org/officeDocument/2006/relationships/hyperlink" Target="https://github.com/phyze/k8s/tree/main/configmap" TargetMode="Externa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ingress" TargetMode="Externa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ze/k8s/tree/main/namespace_quota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การติดตั้ง Software และการเตรียมตัว"/>
          <p:cNvSpPr txBox="1"/>
          <p:nvPr/>
        </p:nvSpPr>
        <p:spPr>
          <a:xfrm>
            <a:off x="417224" y="306708"/>
            <a:ext cx="685444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err="1">
                <a:solidFill>
                  <a:schemeClr val="bg1"/>
                </a:solidFill>
              </a:rPr>
              <a:t>การติดตั้ง</a:t>
            </a:r>
            <a:r>
              <a:rPr>
                <a:solidFill>
                  <a:schemeClr val="bg1"/>
                </a:solidFill>
              </a:rPr>
              <a:t> Software </a:t>
            </a:r>
            <a:r>
              <a:rPr err="1">
                <a:solidFill>
                  <a:schemeClr val="bg1"/>
                </a:solidFill>
              </a:rPr>
              <a:t>และการเตรียมตัว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0" name="Kubectl และ kubeconfig"/>
          <p:cNvSpPr txBox="1"/>
          <p:nvPr/>
        </p:nvSpPr>
        <p:spPr>
          <a:xfrm>
            <a:off x="1" y="2674783"/>
            <a:ext cx="2438399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 algn="ctr"/>
            <a:r>
              <a:rPr sz="8000" err="1"/>
              <a:t>Kubectl</a:t>
            </a:r>
            <a:r>
              <a:rPr sz="8000"/>
              <a:t> </a:t>
            </a:r>
            <a:r>
              <a:rPr sz="8000" err="1"/>
              <a:t>และ</a:t>
            </a:r>
            <a:r>
              <a:rPr sz="8000"/>
              <a:t> </a:t>
            </a:r>
            <a:r>
              <a:rPr sz="8000" err="1"/>
              <a:t>kubeconfig</a:t>
            </a:r>
            <a:endParaRPr sz="8000"/>
          </a:p>
        </p:txBody>
      </p:sp>
      <p:sp>
        <p:nvSpPr>
          <p:cNvPr id="131" name="kubectl คือ CLI ที่ใช่ในการติดต่อกับ Kubernetes API Server เพื่อดำเนินงานต่าง ๆ…"/>
          <p:cNvSpPr txBox="1"/>
          <p:nvPr/>
        </p:nvSpPr>
        <p:spPr>
          <a:xfrm>
            <a:off x="647701" y="5494062"/>
            <a:ext cx="23736298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thaiDist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8000" err="1"/>
              <a:t>kubectl</a:t>
            </a:r>
            <a:r>
              <a:rPr sz="8000"/>
              <a:t> </a:t>
            </a:r>
            <a:r>
              <a:rPr sz="8000" err="1"/>
              <a:t>คือ</a:t>
            </a:r>
            <a:r>
              <a:rPr sz="8000"/>
              <a:t> CLI </a:t>
            </a:r>
            <a:r>
              <a:rPr sz="8000" err="1"/>
              <a:t>ที่ใช่ในการติดต่อกับ</a:t>
            </a:r>
            <a:r>
              <a:rPr sz="8000"/>
              <a:t> Kubernetes API Server </a:t>
            </a:r>
            <a:r>
              <a:rPr sz="8000" err="1"/>
              <a:t>เพื่อดำเนินงานต่าง</a:t>
            </a:r>
            <a:r>
              <a:rPr sz="8000"/>
              <a:t> </a:t>
            </a:r>
            <a:r>
              <a:rPr sz="8000" err="1"/>
              <a:t>ๆ</a:t>
            </a:r>
            <a:r>
              <a:rPr sz="8000"/>
              <a:t> </a:t>
            </a:r>
          </a:p>
          <a:p>
            <a:pPr algn="thaiDist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8000" err="1"/>
              <a:t>เช่น</a:t>
            </a:r>
            <a:r>
              <a:rPr sz="8000"/>
              <a:t> </a:t>
            </a:r>
            <a:r>
              <a:rPr sz="8000" err="1"/>
              <a:t>การ</a:t>
            </a:r>
            <a:r>
              <a:rPr sz="8000"/>
              <a:t> Deploy, </a:t>
            </a:r>
            <a:r>
              <a:rPr sz="8000" err="1"/>
              <a:t>การ</a:t>
            </a:r>
            <a:r>
              <a:rPr sz="8000"/>
              <a:t> Roll back </a:t>
            </a:r>
            <a:r>
              <a:rPr sz="8000" err="1"/>
              <a:t>เป็นต้น</a:t>
            </a:r>
            <a:r>
              <a:rPr sz="8000"/>
              <a:t> </a:t>
            </a:r>
            <a:r>
              <a:rPr sz="8000" err="1"/>
              <a:t>แต่จำเป็นต้องใช้</a:t>
            </a:r>
            <a:r>
              <a:rPr sz="8000"/>
              <a:t> </a:t>
            </a:r>
            <a:r>
              <a:rPr sz="8000" err="1"/>
              <a:t>kubeconfig</a:t>
            </a:r>
            <a:r>
              <a:rPr sz="8000"/>
              <a:t> </a:t>
            </a:r>
            <a:r>
              <a:rPr sz="8000" err="1"/>
              <a:t>เพื่อยืนยันตัว</a:t>
            </a:r>
            <a:endParaRPr sz="8000"/>
          </a:p>
          <a:p>
            <a:pPr algn="thaiDist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sz="8000" err="1"/>
              <a:t>ตนเพื่อเข้าถึง</a:t>
            </a:r>
            <a:r>
              <a:rPr sz="8000"/>
              <a:t> Kubernetes Cluster </a:t>
            </a:r>
            <a:r>
              <a:rPr sz="8000" err="1"/>
              <a:t>ผ่าน</a:t>
            </a:r>
            <a:r>
              <a:rPr sz="8000"/>
              <a:t> Kubernetes API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A0AE0-862D-4E69-B879-2E0C0397A0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Kubernetes - Pod"/>
          <p:cNvSpPr txBox="1"/>
          <p:nvPr/>
        </p:nvSpPr>
        <p:spPr>
          <a:xfrm>
            <a:off x="628801" y="378044"/>
            <a:ext cx="367087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Pod</a:t>
            </a:r>
          </a:p>
        </p:txBody>
      </p:sp>
      <p:sp>
        <p:nvSpPr>
          <p:cNvPr id="360" name="Pod คือ หน่วยการทำงานของ Applications ซึ่ง Pod สามารถบรรจุ Container…"/>
          <p:cNvSpPr txBox="1"/>
          <p:nvPr/>
        </p:nvSpPr>
        <p:spPr>
          <a:xfrm>
            <a:off x="7041870" y="9404317"/>
            <a:ext cx="9783623" cy="217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</a:t>
            </a:r>
            <a:r>
              <a:rPr b="0"/>
              <a:t>คือ หน่วยการทำงานของ Applications ซึ่ง Pod สามารถบรรจุ Container</a:t>
            </a:r>
          </a:p>
          <a:p>
            <a:pPr algn="l">
              <a:defRPr sz="36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มากกว่า 1 ขึ้นไป โดยทั่วไป Pod จะมีสถานะเป็น stateless แต่สามารถทำเป็น</a:t>
            </a:r>
          </a:p>
          <a:p>
            <a:pPr algn="l">
              <a:defRPr sz="36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Statefull ได้เช่นกันโดยการทำ Volume และ Pod สามารถตายได้ตลอดเวลา</a:t>
            </a:r>
          </a:p>
        </p:txBody>
      </p:sp>
      <p:sp>
        <p:nvSpPr>
          <p:cNvPr id="361" name="Pod"/>
          <p:cNvSpPr txBox="1"/>
          <p:nvPr/>
        </p:nvSpPr>
        <p:spPr>
          <a:xfrm>
            <a:off x="10772901" y="2035091"/>
            <a:ext cx="168529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Pod</a:t>
            </a:r>
          </a:p>
        </p:txBody>
      </p:sp>
      <p:pic>
        <p:nvPicPr>
          <p:cNvPr id="362" name="featured-kubernetes.png" descr="featured-kuberne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95" y="3395612"/>
            <a:ext cx="8880922" cy="57548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4167D-EF6A-4992-A2F8-53C6632906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limit"/>
          <p:cNvSpPr txBox="1"/>
          <p:nvPr/>
        </p:nvSpPr>
        <p:spPr>
          <a:xfrm>
            <a:off x="8343879" y="1936931"/>
            <a:ext cx="599694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resource limit </a:t>
            </a:r>
          </a:p>
        </p:txBody>
      </p:sp>
      <p:sp>
        <p:nvSpPr>
          <p:cNvPr id="366" name="เราสามารถกำหนด ความต้องการในการใช้งานของ CPU และ Memory ได้…"/>
          <p:cNvSpPr txBox="1"/>
          <p:nvPr/>
        </p:nvSpPr>
        <p:spPr>
          <a:xfrm>
            <a:off x="5036705" y="4265105"/>
            <a:ext cx="14310590" cy="7351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เราสามารถกำหนด</a:t>
            </a:r>
            <a:r>
              <a:t> </a:t>
            </a:r>
            <a:r>
              <a:rPr err="1"/>
              <a:t>ความต้องการในการใช้งานของ</a:t>
            </a:r>
            <a:r>
              <a:t> CPU </a:t>
            </a:r>
            <a:r>
              <a:rPr err="1"/>
              <a:t>และ</a:t>
            </a:r>
            <a:r>
              <a:t> Memory </a:t>
            </a:r>
            <a:r>
              <a:rPr err="1"/>
              <a:t>ได้</a:t>
            </a: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โดยกำหนด</a:t>
            </a:r>
            <a:r>
              <a:t> </a:t>
            </a:r>
            <a:r>
              <a:rPr err="1"/>
              <a:t>ค่าพื้นฐาน</a:t>
            </a:r>
            <a:r>
              <a:t> (request) </a:t>
            </a:r>
            <a:r>
              <a:rPr err="1"/>
              <a:t>และ</a:t>
            </a:r>
            <a:r>
              <a:t> </a:t>
            </a:r>
            <a:r>
              <a:rPr err="1"/>
              <a:t>ค่าจำกัด</a:t>
            </a:r>
            <a:r>
              <a:t> (limit) </a:t>
            </a:r>
            <a:r>
              <a:rPr err="1"/>
              <a:t>ของการใช้งานให้กับ</a:t>
            </a: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Container </a:t>
            </a:r>
            <a:r>
              <a:rPr err="1"/>
              <a:t>ของ</a:t>
            </a:r>
            <a:r>
              <a:t> Pod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การกำหนด</a:t>
            </a:r>
            <a:r>
              <a:t> CPU </a:t>
            </a:r>
            <a:r>
              <a:rPr err="1"/>
              <a:t>ต้องเป็นจำนวนเต็มบวกหรือทศนิยมมีหน่วยเป็น</a:t>
            </a:r>
            <a:r>
              <a:t> </a:t>
            </a:r>
            <a:r>
              <a:rPr err="1"/>
              <a:t>milicore</a:t>
            </a:r>
            <a:r>
              <a:t> </a:t>
            </a:r>
            <a:r>
              <a:rPr err="1"/>
              <a:t>ตัวอย่าง</a:t>
            </a:r>
            <a:r>
              <a:t> </a:t>
            </a:r>
            <a:r>
              <a:rPr err="1"/>
              <a:t>ดังนี้</a:t>
            </a: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1) 10mi </a:t>
            </a:r>
            <a:r>
              <a:rPr err="1"/>
              <a:t>หมายถึง</a:t>
            </a:r>
            <a:r>
              <a:t> 10 </a:t>
            </a:r>
            <a:r>
              <a:rPr err="1"/>
              <a:t>mili</a:t>
            </a:r>
            <a:r>
              <a:t>-core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2) 1000mi </a:t>
            </a:r>
            <a:r>
              <a:rPr err="1"/>
              <a:t>หรือ</a:t>
            </a:r>
            <a:r>
              <a:t> 1 </a:t>
            </a:r>
            <a:r>
              <a:rPr err="1"/>
              <a:t>หมายถึง</a:t>
            </a:r>
            <a:r>
              <a:t> 1 core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3) 0.1 </a:t>
            </a:r>
            <a:r>
              <a:rPr err="1"/>
              <a:t>หมายถึง</a:t>
            </a:r>
            <a:r>
              <a:t> 100 </a:t>
            </a:r>
            <a:r>
              <a:rPr err="1"/>
              <a:t>mili</a:t>
            </a:r>
            <a:r>
              <a:t>-core</a:t>
            </a:r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การกำหนด</a:t>
            </a:r>
            <a:r>
              <a:t> Memory </a:t>
            </a:r>
            <a:r>
              <a:rPr err="1"/>
              <a:t>ต้องเป็นจำนวนเต็มบวกหรือทศนิยมมีหน่อยเป็น</a:t>
            </a:r>
            <a:r>
              <a:t> Mi, Gi, </a:t>
            </a:r>
            <a:r>
              <a:rPr err="1"/>
              <a:t>Ti</a:t>
            </a:r>
            <a:r>
              <a:t>, Pi, </a:t>
            </a:r>
            <a:r>
              <a:rPr err="1"/>
              <a:t>Ei</a:t>
            </a:r>
            <a:r>
              <a:t> </a:t>
            </a:r>
            <a:r>
              <a:rPr err="1"/>
              <a:t>เป็นต้น</a:t>
            </a:r>
            <a:r>
              <a:t> </a:t>
            </a:r>
            <a:r>
              <a:rPr err="1"/>
              <a:t>ตัวอย่าง</a:t>
            </a:r>
            <a:r>
              <a:t> </a:t>
            </a:r>
            <a:r>
              <a:rPr err="1"/>
              <a:t>ดังนี้</a:t>
            </a:r>
            <a:endParaRPr/>
          </a:p>
          <a:p>
            <a:pPr marL="481541" indent="-481541" algn="l">
              <a:buSzPct val="100000"/>
              <a:buAutoNum type="arabicParenR"/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10Mi </a:t>
            </a:r>
            <a:r>
              <a:rPr err="1"/>
              <a:t>หมายถึง</a:t>
            </a:r>
            <a:r>
              <a:t> 10 Mebibytes</a:t>
            </a:r>
          </a:p>
          <a:p>
            <a:pPr marL="481541" indent="-481541" algn="l">
              <a:buSzPct val="100000"/>
              <a:buAutoNum type="arabicParenR"/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10M </a:t>
            </a:r>
            <a:r>
              <a:rPr err="1"/>
              <a:t>หมายถึง</a:t>
            </a:r>
            <a:r>
              <a:t> 10 Megabytes</a:t>
            </a:r>
          </a:p>
          <a:p>
            <a:pPr marL="481541" indent="-481541" algn="l">
              <a:buSzPct val="100000"/>
              <a:buAutoNum type="arabicParenR"/>
              <a:defRPr sz="39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1Gi </a:t>
            </a:r>
            <a:r>
              <a:rPr err="1"/>
              <a:t>หมายถึง</a:t>
            </a:r>
            <a:r>
              <a:t> 1 Gibibytes</a:t>
            </a:r>
          </a:p>
        </p:txBody>
      </p:sp>
      <p:sp>
        <p:nvSpPr>
          <p:cNvPr id="5" name="Kubernetes - Pod">
            <a:extLst>
              <a:ext uri="{FF2B5EF4-FFF2-40B4-BE49-F238E27FC236}">
                <a16:creationId xmlns:a16="http://schemas.microsoft.com/office/drawing/2014/main" id="{A15096C4-B7E8-4950-B8B7-369EC6A83C3C}"/>
              </a:ext>
            </a:extLst>
          </p:cNvPr>
          <p:cNvSpPr txBox="1"/>
          <p:nvPr/>
        </p:nvSpPr>
        <p:spPr>
          <a:xfrm>
            <a:off x="628801" y="378044"/>
            <a:ext cx="367087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04BCD-AC3D-4891-84A5-7CCA47E73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6.1.png" descr="6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53" y="5014258"/>
            <a:ext cx="20250908" cy="6075274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Pod Life Cycle"/>
          <p:cNvSpPr txBox="1"/>
          <p:nvPr/>
        </p:nvSpPr>
        <p:spPr>
          <a:xfrm>
            <a:off x="8637396" y="2035091"/>
            <a:ext cx="595630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Pod Life Cycle</a:t>
            </a:r>
          </a:p>
        </p:txBody>
      </p:sp>
      <p:sp>
        <p:nvSpPr>
          <p:cNvPr id="5" name="Kubernetes - Pod">
            <a:extLst>
              <a:ext uri="{FF2B5EF4-FFF2-40B4-BE49-F238E27FC236}">
                <a16:creationId xmlns:a16="http://schemas.microsoft.com/office/drawing/2014/main" id="{6D791A69-D7F4-47F5-9FC8-49322DDB0655}"/>
              </a:ext>
            </a:extLst>
          </p:cNvPr>
          <p:cNvSpPr txBox="1"/>
          <p:nvPr/>
        </p:nvSpPr>
        <p:spPr>
          <a:xfrm>
            <a:off x="628801" y="378044"/>
            <a:ext cx="367087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855D-B43C-49E9-B656-BAD247BD25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LAB1 - Pod"/>
          <p:cNvSpPr txBox="1"/>
          <p:nvPr/>
        </p:nvSpPr>
        <p:spPr>
          <a:xfrm>
            <a:off x="9912985" y="5589890"/>
            <a:ext cx="455803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LAB1 - Pod</a:t>
            </a:r>
          </a:p>
        </p:txBody>
      </p:sp>
      <p:sp>
        <p:nvSpPr>
          <p:cNvPr id="374" name="Ref : https://github.com/phyze/k8s/tree/main/pod"/>
          <p:cNvSpPr txBox="1"/>
          <p:nvPr/>
        </p:nvSpPr>
        <p:spPr>
          <a:xfrm>
            <a:off x="9056179" y="7320839"/>
            <a:ext cx="6271642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dirty="0"/>
              <a:t>Ref : https://</a:t>
            </a:r>
            <a:r>
              <a:rPr dirty="0" err="1"/>
              <a:t>github.com</a:t>
            </a:r>
            <a:r>
              <a:rPr dirty="0"/>
              <a:t>/</a:t>
            </a:r>
            <a:r>
              <a:rPr dirty="0" err="1"/>
              <a:t>phyze</a:t>
            </a:r>
            <a:r>
              <a:rPr dirty="0"/>
              <a:t>/k8s/tree/main/pod</a:t>
            </a:r>
          </a:p>
        </p:txBody>
      </p:sp>
      <p:sp>
        <p:nvSpPr>
          <p:cNvPr id="5" name="Kubernetes - Pod">
            <a:extLst>
              <a:ext uri="{FF2B5EF4-FFF2-40B4-BE49-F238E27FC236}">
                <a16:creationId xmlns:a16="http://schemas.microsoft.com/office/drawing/2014/main" id="{FC8C280A-E5C4-4B64-80FD-85C4294C2BF0}"/>
              </a:ext>
            </a:extLst>
          </p:cNvPr>
          <p:cNvSpPr txBox="1"/>
          <p:nvPr/>
        </p:nvSpPr>
        <p:spPr>
          <a:xfrm>
            <a:off x="628801" y="378044"/>
            <a:ext cx="367087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Pod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E1D73-2D9F-408F-8C1D-05AFB4A4ED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Kubernetes - ReplicaSet"/>
          <p:cNvSpPr txBox="1"/>
          <p:nvPr/>
        </p:nvSpPr>
        <p:spPr>
          <a:xfrm>
            <a:off x="648256" y="378044"/>
            <a:ext cx="500457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ReplicaSet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77" name="ReplicaSet"/>
          <p:cNvSpPr txBox="1"/>
          <p:nvPr/>
        </p:nvSpPr>
        <p:spPr>
          <a:xfrm>
            <a:off x="1917230" y="2802732"/>
            <a:ext cx="433197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ReplicaSet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13939493" y="3303290"/>
            <a:ext cx="7649789" cy="4790688"/>
            <a:chOff x="0" y="0"/>
            <a:chExt cx="7649788" cy="4790686"/>
          </a:xfrm>
        </p:grpSpPr>
        <p:pic>
          <p:nvPicPr>
            <p:cNvPr id="378" name="spiderman-meme-164016516016x9.png.jpeg" descr="spiderman-meme-164016516016x9.pn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649788" cy="4303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Caption"/>
            <p:cNvSpPr/>
            <p:nvPr/>
          </p:nvSpPr>
          <p:spPr>
            <a:xfrm>
              <a:off x="0" y="4404605"/>
              <a:ext cx="7649788" cy="38608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2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Twitter/@hameed_shahir</a:t>
              </a:r>
            </a:p>
          </p:txBody>
        </p:sp>
      </p:grpSp>
      <p:sp>
        <p:nvSpPr>
          <p:cNvPr id="381" name="ด้วยความสามารถของ Pod เองไม่สามารถ scale up หรือ scale down ได้…"/>
          <p:cNvSpPr txBox="1"/>
          <p:nvPr/>
        </p:nvSpPr>
        <p:spPr>
          <a:xfrm>
            <a:off x="1892215" y="4415876"/>
            <a:ext cx="10423640" cy="242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ด้วยความสามารถของ</a:t>
            </a:r>
            <a:r>
              <a:t> Pod </a:t>
            </a:r>
            <a:r>
              <a:rPr err="1"/>
              <a:t>เองไม่สามารถ</a:t>
            </a:r>
            <a:r>
              <a:t> scale up </a:t>
            </a:r>
            <a:r>
              <a:rPr err="1"/>
              <a:t>หรือ</a:t>
            </a:r>
            <a:r>
              <a:t> scale down </a:t>
            </a:r>
            <a:r>
              <a:rPr err="1"/>
              <a:t>ได้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และไม่สามารถรักษาตัวเองเมื่อเกิด</a:t>
            </a:r>
            <a:r>
              <a:t> crash </a:t>
            </a:r>
            <a:r>
              <a:rPr err="1"/>
              <a:t>ขึ้นทำให้</a:t>
            </a:r>
            <a:r>
              <a:t> Pod </a:t>
            </a:r>
            <a:r>
              <a:rPr err="1"/>
              <a:t>ตาย</a:t>
            </a:r>
            <a:r>
              <a:t> </a:t>
            </a:r>
            <a:r>
              <a:rPr err="1"/>
              <a:t>ดังนั้นจึงนำ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ReplicaSet</a:t>
            </a:r>
            <a:r>
              <a:t> </a:t>
            </a:r>
            <a:r>
              <a:rPr err="1"/>
              <a:t>เข้ามาช่วยในการ</a:t>
            </a:r>
            <a:r>
              <a:t> Scaling </a:t>
            </a:r>
            <a:r>
              <a:rPr err="1"/>
              <a:t>และ</a:t>
            </a:r>
            <a:r>
              <a:t> Self-healing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D1FC9-3877-4504-93D2-4D1032B412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caling"/>
          <p:cNvSpPr txBox="1"/>
          <p:nvPr/>
        </p:nvSpPr>
        <p:spPr>
          <a:xfrm>
            <a:off x="10155046" y="1529252"/>
            <a:ext cx="292100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Scaling</a:t>
            </a:r>
          </a:p>
        </p:txBody>
      </p:sp>
      <p:sp>
        <p:nvSpPr>
          <p:cNvPr id="385" name="Scaling แบ่งออกเป็น 2 ประเภท ดังนี้…"/>
          <p:cNvSpPr txBox="1"/>
          <p:nvPr/>
        </p:nvSpPr>
        <p:spPr>
          <a:xfrm>
            <a:off x="6034130" y="3205338"/>
            <a:ext cx="13697840" cy="1989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Scaling </a:t>
            </a:r>
            <a:r>
              <a:rPr err="1"/>
              <a:t>แบ่งออกเป็น</a:t>
            </a:r>
            <a:r>
              <a:t> 2 </a:t>
            </a:r>
            <a:r>
              <a:rPr err="1"/>
              <a:t>ประเภท</a:t>
            </a:r>
            <a:r>
              <a:t> </a:t>
            </a:r>
            <a:r>
              <a:rPr err="1"/>
              <a:t>ดังนี้</a:t>
            </a:r>
            <a:endParaRPr/>
          </a:p>
          <a:p>
            <a:pPr marL="555625" indent="-555625" algn="l">
              <a:buSzPct val="100000"/>
              <a:buAutoNum type="arabicParenR"/>
              <a:defRPr sz="45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Scale up </a:t>
            </a:r>
            <a:r>
              <a:rPr b="0" err="1"/>
              <a:t>คือการเพิ่มจำนวน</a:t>
            </a:r>
            <a:r>
              <a:rPr b="0"/>
              <a:t> Pod </a:t>
            </a:r>
            <a:r>
              <a:rPr b="0" err="1"/>
              <a:t>ที่เป็น</a:t>
            </a:r>
            <a:r>
              <a:rPr b="0"/>
              <a:t> Pod </a:t>
            </a:r>
            <a:r>
              <a:rPr b="0" err="1"/>
              <a:t>ชนิดเดียวกันออกไปอยู่ในแต่ละ</a:t>
            </a:r>
            <a:r>
              <a:rPr b="0"/>
              <a:t> Nodes</a:t>
            </a:r>
          </a:p>
          <a:p>
            <a:pPr marL="555625" indent="-555625" algn="l">
              <a:buSzPct val="100000"/>
              <a:buAutoNum type="arabicParenR"/>
              <a:defRPr sz="45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Scale down </a:t>
            </a:r>
            <a:r>
              <a:rPr b="0" err="1"/>
              <a:t>คือการลดจำนวน</a:t>
            </a:r>
            <a:r>
              <a:rPr b="0"/>
              <a:t> Pod </a:t>
            </a:r>
            <a:r>
              <a:rPr b="0" err="1"/>
              <a:t>ที่ถูกสำเนา</a:t>
            </a:r>
            <a:endParaRPr b="0"/>
          </a:p>
        </p:txBody>
      </p:sp>
      <p:grpSp>
        <p:nvGrpSpPr>
          <p:cNvPr id="395" name="Group"/>
          <p:cNvGrpSpPr/>
          <p:nvPr/>
        </p:nvGrpSpPr>
        <p:grpSpPr>
          <a:xfrm>
            <a:off x="4095343" y="7734748"/>
            <a:ext cx="15796736" cy="5096673"/>
            <a:chOff x="-25400" y="-1"/>
            <a:chExt cx="15796733" cy="5096672"/>
          </a:xfrm>
        </p:grpSpPr>
        <p:grpSp>
          <p:nvGrpSpPr>
            <p:cNvPr id="388" name="Group"/>
            <p:cNvGrpSpPr/>
            <p:nvPr/>
          </p:nvGrpSpPr>
          <p:grpSpPr>
            <a:xfrm>
              <a:off x="-25400" y="-1"/>
              <a:ext cx="5128133" cy="5096672"/>
              <a:chOff x="0" y="0"/>
              <a:chExt cx="5128132" cy="5096670"/>
            </a:xfrm>
          </p:grpSpPr>
          <p:sp>
            <p:nvSpPr>
              <p:cNvPr id="386" name="Rectangle"/>
              <p:cNvSpPr/>
              <p:nvPr/>
            </p:nvSpPr>
            <p:spPr>
              <a:xfrm>
                <a:off x="25399" y="0"/>
                <a:ext cx="5077333" cy="4421538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Caption"/>
              <p:cNvSpPr/>
              <p:nvPr/>
            </p:nvSpPr>
            <p:spPr>
              <a:xfrm>
                <a:off x="0" y="4548537"/>
                <a:ext cx="512813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Node1</a:t>
                </a:r>
              </a:p>
            </p:txBody>
          </p:sp>
        </p:grpSp>
        <p:grpSp>
          <p:nvGrpSpPr>
            <p:cNvPr id="391" name="Group"/>
            <p:cNvGrpSpPr/>
            <p:nvPr/>
          </p:nvGrpSpPr>
          <p:grpSpPr>
            <a:xfrm>
              <a:off x="5308899" y="-1"/>
              <a:ext cx="5128134" cy="5096672"/>
              <a:chOff x="0" y="0"/>
              <a:chExt cx="5128132" cy="5096670"/>
            </a:xfrm>
          </p:grpSpPr>
          <p:sp>
            <p:nvSpPr>
              <p:cNvPr id="389" name="Rectangle"/>
              <p:cNvSpPr/>
              <p:nvPr/>
            </p:nvSpPr>
            <p:spPr>
              <a:xfrm>
                <a:off x="25399" y="0"/>
                <a:ext cx="5077333" cy="4421538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0" name="Caption"/>
              <p:cNvSpPr/>
              <p:nvPr/>
            </p:nvSpPr>
            <p:spPr>
              <a:xfrm>
                <a:off x="0" y="4548537"/>
                <a:ext cx="512813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Node2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10643200" y="-1"/>
              <a:ext cx="5128133" cy="5096672"/>
              <a:chOff x="0" y="0"/>
              <a:chExt cx="5128132" cy="5096670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25399" y="0"/>
                <a:ext cx="5077333" cy="4421538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Caption"/>
              <p:cNvSpPr/>
              <p:nvPr/>
            </p:nvSpPr>
            <p:spPr>
              <a:xfrm>
                <a:off x="0" y="4548537"/>
                <a:ext cx="512813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t>Node3</a:t>
                </a:r>
              </a:p>
            </p:txBody>
          </p:sp>
        </p:grpSp>
      </p:grpSp>
      <p:grpSp>
        <p:nvGrpSpPr>
          <p:cNvPr id="407" name="Group"/>
          <p:cNvGrpSpPr/>
          <p:nvPr/>
        </p:nvGrpSpPr>
        <p:grpSpPr>
          <a:xfrm>
            <a:off x="2854046" y="7091671"/>
            <a:ext cx="15490398" cy="2703072"/>
            <a:chOff x="-1651000" y="0"/>
            <a:chExt cx="15490397" cy="2703072"/>
          </a:xfrm>
        </p:grpSpPr>
        <p:sp>
          <p:nvSpPr>
            <p:cNvPr id="396" name="Scale up"/>
            <p:cNvSpPr/>
            <p:nvPr/>
          </p:nvSpPr>
          <p:spPr>
            <a:xfrm>
              <a:off x="0" y="0"/>
              <a:ext cx="12188398" cy="69519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Scale up</a:t>
              </a:r>
            </a:p>
          </p:txBody>
        </p:sp>
        <p:grpSp>
          <p:nvGrpSpPr>
            <p:cNvPr id="406" name="Group"/>
            <p:cNvGrpSpPr/>
            <p:nvPr/>
          </p:nvGrpSpPr>
          <p:grpSpPr>
            <a:xfrm>
              <a:off x="-1651000" y="796797"/>
              <a:ext cx="15490397" cy="1906275"/>
              <a:chOff x="-1651000" y="-1"/>
              <a:chExt cx="15490397" cy="1906273"/>
            </a:xfrm>
          </p:grpSpPr>
          <p:grpSp>
            <p:nvGrpSpPr>
              <p:cNvPr id="399" name="Group"/>
              <p:cNvGrpSpPr/>
              <p:nvPr/>
            </p:nvGrpSpPr>
            <p:grpSpPr>
              <a:xfrm>
                <a:off x="-1651000" y="-1"/>
                <a:ext cx="4572000" cy="1906273"/>
                <a:chOff x="0" y="0"/>
                <a:chExt cx="4572000" cy="1906271"/>
              </a:xfrm>
            </p:grpSpPr>
            <p:sp>
              <p:nvSpPr>
                <p:cNvPr id="397" name="A1p1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A1p1</a:t>
                  </a:r>
                </a:p>
              </p:txBody>
            </p:sp>
            <p:sp>
              <p:nvSpPr>
                <p:cNvPr id="398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Running</a:t>
                  </a:r>
                </a:p>
              </p:txBody>
            </p:sp>
          </p:grpSp>
          <p:grpSp>
            <p:nvGrpSpPr>
              <p:cNvPr id="402" name="Group"/>
              <p:cNvGrpSpPr/>
              <p:nvPr/>
            </p:nvGrpSpPr>
            <p:grpSpPr>
              <a:xfrm>
                <a:off x="3808198" y="-1"/>
                <a:ext cx="4572000" cy="1906273"/>
                <a:chOff x="0" y="0"/>
                <a:chExt cx="4572000" cy="1906271"/>
              </a:xfrm>
            </p:grpSpPr>
            <p:sp>
              <p:nvSpPr>
                <p:cNvPr id="400" name="A1p2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A1p2</a:t>
                  </a:r>
                </a:p>
              </p:txBody>
            </p:sp>
            <p:sp>
              <p:nvSpPr>
                <p:cNvPr id="401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ContainerCreation</a:t>
                  </a:r>
                </a:p>
              </p:txBody>
            </p:sp>
          </p:grpSp>
          <p:grpSp>
            <p:nvGrpSpPr>
              <p:cNvPr id="405" name="Group"/>
              <p:cNvGrpSpPr/>
              <p:nvPr/>
            </p:nvGrpSpPr>
            <p:grpSpPr>
              <a:xfrm>
                <a:off x="9267397" y="-1"/>
                <a:ext cx="4572000" cy="1906273"/>
                <a:chOff x="0" y="0"/>
                <a:chExt cx="4572000" cy="1906271"/>
              </a:xfrm>
            </p:grpSpPr>
            <p:sp>
              <p:nvSpPr>
                <p:cNvPr id="403" name="A1p3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A1p3</a:t>
                  </a:r>
                </a:p>
              </p:txBody>
            </p:sp>
            <p:sp>
              <p:nvSpPr>
                <p:cNvPr id="404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containerCreation</a:t>
                  </a:r>
                </a:p>
              </p:txBody>
            </p:sp>
          </p:grpSp>
        </p:grpSp>
      </p:grpSp>
      <p:grpSp>
        <p:nvGrpSpPr>
          <p:cNvPr id="419" name="Group"/>
          <p:cNvGrpSpPr/>
          <p:nvPr/>
        </p:nvGrpSpPr>
        <p:grpSpPr>
          <a:xfrm>
            <a:off x="5671164" y="9414022"/>
            <a:ext cx="15490398" cy="2703076"/>
            <a:chOff x="-1651000" y="0"/>
            <a:chExt cx="15490397" cy="2703072"/>
          </a:xfrm>
        </p:grpSpPr>
        <p:sp>
          <p:nvSpPr>
            <p:cNvPr id="408" name="Scale down"/>
            <p:cNvSpPr/>
            <p:nvPr/>
          </p:nvSpPr>
          <p:spPr>
            <a:xfrm>
              <a:off x="0" y="0"/>
              <a:ext cx="12188398" cy="69519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Scale down</a:t>
              </a:r>
            </a:p>
          </p:txBody>
        </p:sp>
        <p:grpSp>
          <p:nvGrpSpPr>
            <p:cNvPr id="418" name="Group"/>
            <p:cNvGrpSpPr/>
            <p:nvPr/>
          </p:nvGrpSpPr>
          <p:grpSpPr>
            <a:xfrm>
              <a:off x="-1651000" y="796797"/>
              <a:ext cx="15490397" cy="1906275"/>
              <a:chOff x="-1651000" y="-1"/>
              <a:chExt cx="15490397" cy="1906273"/>
            </a:xfrm>
          </p:grpSpPr>
          <p:grpSp>
            <p:nvGrpSpPr>
              <p:cNvPr id="411" name="Group"/>
              <p:cNvGrpSpPr/>
              <p:nvPr/>
            </p:nvGrpSpPr>
            <p:grpSpPr>
              <a:xfrm>
                <a:off x="-1651000" y="-1"/>
                <a:ext cx="4572000" cy="1906273"/>
                <a:chOff x="0" y="0"/>
                <a:chExt cx="4572000" cy="1906271"/>
              </a:xfrm>
            </p:grpSpPr>
            <p:sp>
              <p:nvSpPr>
                <p:cNvPr id="409" name="A2p1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A2p1</a:t>
                  </a:r>
                </a:p>
              </p:txBody>
            </p:sp>
            <p:sp>
              <p:nvSpPr>
                <p:cNvPr id="410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Running</a:t>
                  </a:r>
                </a:p>
              </p:txBody>
            </p:sp>
          </p:grpSp>
          <p:grpSp>
            <p:nvGrpSpPr>
              <p:cNvPr id="414" name="Group"/>
              <p:cNvGrpSpPr/>
              <p:nvPr/>
            </p:nvGrpSpPr>
            <p:grpSpPr>
              <a:xfrm>
                <a:off x="3808198" y="-1"/>
                <a:ext cx="4572000" cy="1906273"/>
                <a:chOff x="0" y="0"/>
                <a:chExt cx="4572000" cy="1906271"/>
              </a:xfrm>
            </p:grpSpPr>
            <p:sp>
              <p:nvSpPr>
                <p:cNvPr id="412" name="A2p2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A2p2</a:t>
                  </a:r>
                </a:p>
              </p:txBody>
            </p:sp>
            <p:sp>
              <p:nvSpPr>
                <p:cNvPr id="413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Terminated</a:t>
                  </a:r>
                </a:p>
              </p:txBody>
            </p:sp>
          </p:grpSp>
          <p:grpSp>
            <p:nvGrpSpPr>
              <p:cNvPr id="417" name="Group"/>
              <p:cNvGrpSpPr/>
              <p:nvPr/>
            </p:nvGrpSpPr>
            <p:grpSpPr>
              <a:xfrm>
                <a:off x="9267397" y="-1"/>
                <a:ext cx="4572000" cy="1906273"/>
                <a:chOff x="0" y="0"/>
                <a:chExt cx="4572000" cy="1906271"/>
              </a:xfrm>
            </p:grpSpPr>
            <p:sp>
              <p:nvSpPr>
                <p:cNvPr id="415" name="A2p3"/>
                <p:cNvSpPr/>
                <p:nvPr/>
              </p:nvSpPr>
              <p:spPr>
                <a:xfrm>
                  <a:off x="1650999" y="0"/>
                  <a:ext cx="1270001" cy="1270000"/>
                </a:xfrm>
                <a:prstGeom prst="ellipse">
                  <a:avLst/>
                </a:prstGeom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A2p3</a:t>
                  </a:r>
                </a:p>
              </p:txBody>
            </p:sp>
            <p:sp>
              <p:nvSpPr>
                <p:cNvPr id="416" name="Caption"/>
                <p:cNvSpPr/>
                <p:nvPr/>
              </p:nvSpPr>
              <p:spPr>
                <a:xfrm>
                  <a:off x="0" y="137160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Terminated</a:t>
                  </a:r>
                </a:p>
              </p:txBody>
            </p:sp>
          </p:grpSp>
        </p:grpSp>
      </p:grpSp>
      <p:sp>
        <p:nvSpPr>
          <p:cNvPr id="420" name="Line"/>
          <p:cNvSpPr/>
          <p:nvPr/>
        </p:nvSpPr>
        <p:spPr>
          <a:xfrm flipV="1">
            <a:off x="11556999" y="6870068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1" name="กำลังเพิ่มจำนวน Pod"/>
          <p:cNvSpPr txBox="1"/>
          <p:nvPr/>
        </p:nvSpPr>
        <p:spPr>
          <a:xfrm>
            <a:off x="11497279" y="6160670"/>
            <a:ext cx="2926652" cy="60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กำลังเพิ่มจำนวน Pod</a:t>
            </a:r>
          </a:p>
        </p:txBody>
      </p:sp>
      <p:sp>
        <p:nvSpPr>
          <p:cNvPr id="422" name="Line"/>
          <p:cNvSpPr/>
          <p:nvPr/>
        </p:nvSpPr>
        <p:spPr>
          <a:xfrm flipV="1">
            <a:off x="19389267" y="9014657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3" name="กำลังลดจำนวน Pod"/>
          <p:cNvSpPr txBox="1"/>
          <p:nvPr/>
        </p:nvSpPr>
        <p:spPr>
          <a:xfrm>
            <a:off x="20092481" y="8219368"/>
            <a:ext cx="2784273" cy="60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กำลังลดจำนวน Pod</a:t>
            </a:r>
          </a:p>
        </p:txBody>
      </p:sp>
      <p:sp>
        <p:nvSpPr>
          <p:cNvPr id="43" name="Kubernetes - ReplicaSet">
            <a:extLst>
              <a:ext uri="{FF2B5EF4-FFF2-40B4-BE49-F238E27FC236}">
                <a16:creationId xmlns:a16="http://schemas.microsoft.com/office/drawing/2014/main" id="{E30FAE65-801A-4A76-90C5-D7EB0F700B7A}"/>
              </a:ext>
            </a:extLst>
          </p:cNvPr>
          <p:cNvSpPr txBox="1"/>
          <p:nvPr/>
        </p:nvSpPr>
        <p:spPr>
          <a:xfrm>
            <a:off x="648256" y="378044"/>
            <a:ext cx="500457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ReplicaSet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71118-9E43-474B-BDFE-803F3568A4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elf-healing"/>
          <p:cNvSpPr txBox="1"/>
          <p:nvPr/>
        </p:nvSpPr>
        <p:spPr>
          <a:xfrm>
            <a:off x="1791550" y="3226429"/>
            <a:ext cx="489077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Self-healing</a:t>
            </a:r>
          </a:p>
        </p:txBody>
      </p:sp>
      <p:sp>
        <p:nvSpPr>
          <p:cNvPr id="427" name="Self-healing คือกลไกลในการรักษาตัวเอง (Pod) ของ K8S…"/>
          <p:cNvSpPr txBox="1"/>
          <p:nvPr/>
        </p:nvSpPr>
        <p:spPr>
          <a:xfrm>
            <a:off x="1781610" y="4729965"/>
            <a:ext cx="876041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Self-healing </a:t>
            </a:r>
            <a:r>
              <a:rPr err="1"/>
              <a:t>คือกลไกในการรักษาตัวเอง</a:t>
            </a:r>
            <a:r>
              <a:t> (Pod) </a:t>
            </a:r>
            <a:r>
              <a:rPr err="1"/>
              <a:t>ของ</a:t>
            </a:r>
            <a:r>
              <a:t> K8S</a:t>
            </a:r>
          </a:p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ในกรณีที่เกิด</a:t>
            </a:r>
            <a:r>
              <a:t> crash </a:t>
            </a:r>
            <a:r>
              <a:rPr err="1"/>
              <a:t>หรือ</a:t>
            </a:r>
            <a:r>
              <a:t> Pod </a:t>
            </a:r>
            <a:r>
              <a:rPr err="1"/>
              <a:t>ถูกลบ</a:t>
            </a:r>
            <a:r>
              <a:t> K8S </a:t>
            </a:r>
            <a:r>
              <a:rPr err="1"/>
              <a:t>จะทำการสร้าง</a:t>
            </a:r>
            <a:endParaRPr/>
          </a:p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</a:t>
            </a:r>
            <a:r>
              <a:rPr err="1"/>
              <a:t>ขึ้นมาใหม่ให้เท่ากับจำนวนที่ต้องการจาก</a:t>
            </a:r>
            <a:r>
              <a:t> config file</a:t>
            </a:r>
          </a:p>
          <a:p>
            <a:pPr algn="l">
              <a:defRPr sz="4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หรือผ่าน</a:t>
            </a:r>
            <a:r>
              <a:t> command </a:t>
            </a:r>
            <a:r>
              <a:rPr err="1"/>
              <a:t>kubectl</a:t>
            </a:r>
            <a:endParaRPr/>
          </a:p>
        </p:txBody>
      </p:sp>
      <p:grpSp>
        <p:nvGrpSpPr>
          <p:cNvPr id="430" name="Group"/>
          <p:cNvGrpSpPr/>
          <p:nvPr/>
        </p:nvGrpSpPr>
        <p:grpSpPr>
          <a:xfrm>
            <a:off x="16227426" y="2663502"/>
            <a:ext cx="4572002" cy="3299591"/>
            <a:chOff x="0" y="0"/>
            <a:chExt cx="4572000" cy="3299588"/>
          </a:xfrm>
        </p:grpSpPr>
        <p:sp>
          <p:nvSpPr>
            <p:cNvPr id="428" name="Rectangle"/>
            <p:cNvSpPr/>
            <p:nvPr/>
          </p:nvSpPr>
          <p:spPr>
            <a:xfrm>
              <a:off x="831239" y="0"/>
              <a:ext cx="2909522" cy="26244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9" name="Caption"/>
            <p:cNvSpPr/>
            <p:nvPr/>
          </p:nvSpPr>
          <p:spPr>
            <a:xfrm>
              <a:off x="0" y="2751455"/>
              <a:ext cx="4572000" cy="5481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Node1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16227425" y="3047805"/>
            <a:ext cx="4572000" cy="1906273"/>
            <a:chOff x="0" y="0"/>
            <a:chExt cx="4572000" cy="1906271"/>
          </a:xfrm>
        </p:grpSpPr>
        <p:sp>
          <p:nvSpPr>
            <p:cNvPr id="431" name="A1p1"/>
            <p:cNvSpPr/>
            <p:nvPr/>
          </p:nvSpPr>
          <p:spPr>
            <a:xfrm>
              <a:off x="1650999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A1p1</a:t>
              </a:r>
            </a:p>
          </p:txBody>
        </p:sp>
        <p:sp>
          <p:nvSpPr>
            <p:cNvPr id="432" name="Caption"/>
            <p:cNvSpPr/>
            <p:nvPr/>
          </p:nvSpPr>
          <p:spPr>
            <a:xfrm>
              <a:off x="0" y="1371600"/>
              <a:ext cx="4572000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Running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16227426" y="6580581"/>
            <a:ext cx="4572002" cy="3299591"/>
            <a:chOff x="0" y="0"/>
            <a:chExt cx="4572000" cy="3299588"/>
          </a:xfrm>
        </p:grpSpPr>
        <p:sp>
          <p:nvSpPr>
            <p:cNvPr id="434" name="Rectangle"/>
            <p:cNvSpPr/>
            <p:nvPr/>
          </p:nvSpPr>
          <p:spPr>
            <a:xfrm>
              <a:off x="831239" y="0"/>
              <a:ext cx="2909522" cy="26244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5" name="Caption"/>
            <p:cNvSpPr/>
            <p:nvPr/>
          </p:nvSpPr>
          <p:spPr>
            <a:xfrm>
              <a:off x="0" y="2751455"/>
              <a:ext cx="4572000" cy="5481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Node1</a:t>
              </a: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16227427" y="6964883"/>
            <a:ext cx="4572000" cy="2350773"/>
            <a:chOff x="0" y="0"/>
            <a:chExt cx="4572000" cy="2350771"/>
          </a:xfrm>
        </p:grpSpPr>
        <p:sp>
          <p:nvSpPr>
            <p:cNvPr id="437" name="A1p1"/>
            <p:cNvSpPr/>
            <p:nvPr/>
          </p:nvSpPr>
          <p:spPr>
            <a:xfrm>
              <a:off x="1650999" y="0"/>
              <a:ext cx="1270001" cy="1270000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A1p1</a:t>
              </a:r>
            </a:p>
          </p:txBody>
        </p:sp>
        <p:sp>
          <p:nvSpPr>
            <p:cNvPr id="438" name="Caption"/>
            <p:cNvSpPr/>
            <p:nvPr/>
          </p:nvSpPr>
          <p:spPr>
            <a:xfrm>
              <a:off x="0" y="1371600"/>
              <a:ext cx="4572000" cy="9791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Terminated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16227426" y="10130682"/>
            <a:ext cx="4572002" cy="3299591"/>
            <a:chOff x="0" y="0"/>
            <a:chExt cx="4572000" cy="3299588"/>
          </a:xfrm>
        </p:grpSpPr>
        <p:sp>
          <p:nvSpPr>
            <p:cNvPr id="440" name="Rectangle"/>
            <p:cNvSpPr/>
            <p:nvPr/>
          </p:nvSpPr>
          <p:spPr>
            <a:xfrm>
              <a:off x="831239" y="0"/>
              <a:ext cx="2909522" cy="26244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1" name="Caption"/>
            <p:cNvSpPr/>
            <p:nvPr/>
          </p:nvSpPr>
          <p:spPr>
            <a:xfrm>
              <a:off x="0" y="2751455"/>
              <a:ext cx="4572000" cy="5481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Node1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6227425" y="10514984"/>
            <a:ext cx="4572000" cy="1906273"/>
            <a:chOff x="0" y="0"/>
            <a:chExt cx="4572000" cy="1906271"/>
          </a:xfrm>
        </p:grpSpPr>
        <p:sp>
          <p:nvSpPr>
            <p:cNvPr id="443" name="A1p1"/>
            <p:cNvSpPr/>
            <p:nvPr/>
          </p:nvSpPr>
          <p:spPr>
            <a:xfrm>
              <a:off x="1650999" y="0"/>
              <a:ext cx="1270001" cy="1270000"/>
            </a:xfrm>
            <a:prstGeom prst="ellipse">
              <a:avLst/>
            </a:prstGeom>
            <a:solidFill>
              <a:srgbClr val="94CD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A1p1</a:t>
              </a:r>
            </a:p>
          </p:txBody>
        </p:sp>
        <p:sp>
          <p:nvSpPr>
            <p:cNvPr id="444" name="Caption"/>
            <p:cNvSpPr/>
            <p:nvPr/>
          </p:nvSpPr>
          <p:spPr>
            <a:xfrm>
              <a:off x="0" y="1371600"/>
              <a:ext cx="4572000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containerCreation</a:t>
              </a:r>
            </a:p>
          </p:txBody>
        </p:sp>
      </p:grpSp>
      <p:sp>
        <p:nvSpPr>
          <p:cNvPr id="446" name="Step 1 - ก่อนโดนลบ…"/>
          <p:cNvSpPr txBox="1"/>
          <p:nvPr/>
        </p:nvSpPr>
        <p:spPr>
          <a:xfrm>
            <a:off x="13022515" y="2612269"/>
            <a:ext cx="3328899" cy="172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Step 1 -</a:t>
            </a:r>
            <a:r>
              <a:t> ก่อนโดนลบ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อยู่ในสถานะทำงาน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ปกติ</a:t>
            </a:r>
          </a:p>
        </p:txBody>
      </p:sp>
      <p:sp>
        <p:nvSpPr>
          <p:cNvPr id="447" name="Step 2 - โดนลบ…"/>
          <p:cNvSpPr txBox="1"/>
          <p:nvPr/>
        </p:nvSpPr>
        <p:spPr>
          <a:xfrm>
            <a:off x="13047817" y="6536626"/>
            <a:ext cx="2471802" cy="1725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Step 2 -</a:t>
            </a:r>
            <a:r>
              <a:t> โดนลบ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อยู่ในสถานะ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กำลังปิดตัว</a:t>
            </a:r>
          </a:p>
        </p:txBody>
      </p:sp>
      <p:sp>
        <p:nvSpPr>
          <p:cNvPr id="448" name="Step 3 - หลังลบ…"/>
          <p:cNvSpPr txBox="1"/>
          <p:nvPr/>
        </p:nvSpPr>
        <p:spPr>
          <a:xfrm>
            <a:off x="13115656" y="10034098"/>
            <a:ext cx="3142616" cy="2817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Step 3 -</a:t>
            </a:r>
            <a:r>
              <a:t> หลังลบ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หลังจากที่ Pod ปิดตัว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K8S ทำการสร้าง Pod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ขึ้นมาใหม่ให้จำนวนเท่า</a:t>
            </a:r>
          </a:p>
          <a:p>
            <a:pPr algn="l">
              <a:defRPr sz="3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กับของเดิม</a:t>
            </a:r>
          </a:p>
        </p:txBody>
      </p:sp>
      <p:sp>
        <p:nvSpPr>
          <p:cNvPr id="26" name="Kubernetes - ReplicaSet">
            <a:extLst>
              <a:ext uri="{FF2B5EF4-FFF2-40B4-BE49-F238E27FC236}">
                <a16:creationId xmlns:a16="http://schemas.microsoft.com/office/drawing/2014/main" id="{56087610-5D9F-4B42-BA10-71884D23B66B}"/>
              </a:ext>
            </a:extLst>
          </p:cNvPr>
          <p:cNvSpPr txBox="1"/>
          <p:nvPr/>
        </p:nvSpPr>
        <p:spPr>
          <a:xfrm>
            <a:off x="648256" y="378044"/>
            <a:ext cx="500457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ReplicaSet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F49EA-2731-437E-A219-61C788BD38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AB2 - ReplicaSet"/>
          <p:cNvSpPr txBox="1"/>
          <p:nvPr/>
        </p:nvSpPr>
        <p:spPr>
          <a:xfrm>
            <a:off x="8589645" y="5589890"/>
            <a:ext cx="72047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LAB2 - ReplicaSet</a:t>
            </a:r>
          </a:p>
        </p:txBody>
      </p:sp>
      <p:sp>
        <p:nvSpPr>
          <p:cNvPr id="451" name="Ref : https://github.com/phyze/k8s/tree/main/replicaSet"/>
          <p:cNvSpPr txBox="1"/>
          <p:nvPr/>
        </p:nvSpPr>
        <p:spPr>
          <a:xfrm>
            <a:off x="8695372" y="7320839"/>
            <a:ext cx="6993256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https://github.com/phyze/k8s/tree/main/replicaSet</a:t>
            </a:r>
          </a:p>
        </p:txBody>
      </p:sp>
      <p:sp>
        <p:nvSpPr>
          <p:cNvPr id="5" name="Kubernetes - ReplicaSet">
            <a:extLst>
              <a:ext uri="{FF2B5EF4-FFF2-40B4-BE49-F238E27FC236}">
                <a16:creationId xmlns:a16="http://schemas.microsoft.com/office/drawing/2014/main" id="{19CD2AFC-226F-499F-A8A0-99FA6B7A1744}"/>
              </a:ext>
            </a:extLst>
          </p:cNvPr>
          <p:cNvSpPr txBox="1"/>
          <p:nvPr/>
        </p:nvSpPr>
        <p:spPr>
          <a:xfrm>
            <a:off x="648256" y="378044"/>
            <a:ext cx="500457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ReplicaSet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6EDF5-84B1-42AE-A8FF-926449B5A4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Kubernetes - Deployment"/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455" name="Deployment"/>
          <p:cNvSpPr txBox="1"/>
          <p:nvPr/>
        </p:nvSpPr>
        <p:spPr>
          <a:xfrm>
            <a:off x="9325010" y="2219662"/>
            <a:ext cx="516255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Deployment</a:t>
            </a:r>
          </a:p>
        </p:txBody>
      </p:sp>
      <p:sp>
        <p:nvSpPr>
          <p:cNvPr id="456" name="เมื่อต้องการ Update version ของ Application ซึ่ง replicaSet ไม่สามารถทำได้โดยตรงจากการเปลียน tag ของ image…"/>
          <p:cNvSpPr txBox="1"/>
          <p:nvPr/>
        </p:nvSpPr>
        <p:spPr>
          <a:xfrm>
            <a:off x="3880713" y="4146634"/>
            <a:ext cx="16622574" cy="592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เมื่อต้องการ</a:t>
            </a:r>
            <a:r>
              <a:rPr dirty="0"/>
              <a:t> Update version </a:t>
            </a:r>
            <a:r>
              <a:rPr dirty="0" err="1"/>
              <a:t>ของ</a:t>
            </a:r>
            <a:r>
              <a:rPr dirty="0"/>
              <a:t> Application </a:t>
            </a:r>
            <a:r>
              <a:rPr dirty="0" err="1"/>
              <a:t>ซึ่ง</a:t>
            </a:r>
            <a:r>
              <a:rPr dirty="0"/>
              <a:t> </a:t>
            </a:r>
            <a:r>
              <a:rPr dirty="0" err="1"/>
              <a:t>replicaSet</a:t>
            </a:r>
            <a:r>
              <a:rPr dirty="0"/>
              <a:t> </a:t>
            </a:r>
            <a:r>
              <a:rPr dirty="0" err="1"/>
              <a:t>ไม่สามารถทำได้โดยตรงจากการเปลี</a:t>
            </a:r>
            <a:r>
              <a:rPr lang="th-TH" dirty="0"/>
              <a:t>่</a:t>
            </a:r>
            <a:r>
              <a:rPr dirty="0" err="1"/>
              <a:t>ยน</a:t>
            </a:r>
            <a:r>
              <a:rPr dirty="0"/>
              <a:t> tag </a:t>
            </a:r>
            <a:r>
              <a:rPr dirty="0" err="1"/>
              <a:t>ของ</a:t>
            </a:r>
            <a:r>
              <a:rPr dirty="0"/>
              <a:t> image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ดังนั้นจึงนำ</a:t>
            </a:r>
            <a:r>
              <a:rPr dirty="0"/>
              <a:t> kind Deployment </a:t>
            </a:r>
            <a:r>
              <a:rPr dirty="0" err="1"/>
              <a:t>เข้ามาช่วยในการ</a:t>
            </a:r>
            <a:r>
              <a:rPr dirty="0"/>
              <a:t> Update version </a:t>
            </a:r>
            <a:r>
              <a:rPr dirty="0" err="1"/>
              <a:t>ของ</a:t>
            </a:r>
            <a:r>
              <a:rPr dirty="0"/>
              <a:t> Application </a:t>
            </a:r>
            <a:r>
              <a:rPr dirty="0" err="1"/>
              <a:t>โดยการสร้าง</a:t>
            </a:r>
            <a:r>
              <a:rPr dirty="0"/>
              <a:t> </a:t>
            </a:r>
            <a:r>
              <a:rPr dirty="0" err="1"/>
              <a:t>replicaSet</a:t>
            </a:r>
            <a:r>
              <a:rPr dirty="0"/>
              <a:t> </a:t>
            </a:r>
            <a:r>
              <a:rPr dirty="0" err="1"/>
              <a:t>ใหม่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ขึ้นแล้วสร้าง</a:t>
            </a:r>
            <a:r>
              <a:rPr dirty="0"/>
              <a:t> Pod </a:t>
            </a:r>
            <a:r>
              <a:rPr dirty="0" err="1"/>
              <a:t>ที่เป็น</a:t>
            </a:r>
            <a:r>
              <a:rPr dirty="0"/>
              <a:t> version </a:t>
            </a:r>
            <a:r>
              <a:rPr dirty="0" err="1"/>
              <a:t>ใหม่ภายใต้</a:t>
            </a:r>
            <a:r>
              <a:rPr dirty="0"/>
              <a:t> </a:t>
            </a:r>
            <a:r>
              <a:rPr dirty="0" err="1"/>
              <a:t>replicaSet</a:t>
            </a:r>
            <a:r>
              <a:rPr dirty="0"/>
              <a:t> </a:t>
            </a:r>
            <a:r>
              <a:rPr dirty="0" err="1"/>
              <a:t>ใหม่</a:t>
            </a:r>
            <a:r>
              <a:rPr dirty="0"/>
              <a:t> </a:t>
            </a:r>
            <a:r>
              <a:rPr dirty="0" err="1"/>
              <a:t>เรียกวิธีนี้ว่า</a:t>
            </a:r>
            <a:r>
              <a:rPr dirty="0"/>
              <a:t> Rolling Update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และยังมีความสามารถของ</a:t>
            </a:r>
            <a:r>
              <a:rPr dirty="0"/>
              <a:t> Deployment </a:t>
            </a:r>
            <a:r>
              <a:rPr dirty="0" err="1"/>
              <a:t>ดังนี้</a:t>
            </a:r>
            <a:endParaRPr dirty="0"/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Rollback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Strategy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Liveness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Readiness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2E8F-A265-4E48-8F93-11CE136A30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olling Update"/>
          <p:cNvSpPr txBox="1"/>
          <p:nvPr/>
        </p:nvSpPr>
        <p:spPr>
          <a:xfrm>
            <a:off x="1918690" y="3006567"/>
            <a:ext cx="4329050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Rolling Update</a:t>
            </a:r>
          </a:p>
        </p:txBody>
      </p:sp>
      <p:pic>
        <p:nvPicPr>
          <p:cNvPr id="460" name="Kubernetes-Deployments-Rolling-Update-Configuration.gif" descr="Kubernetes-Deployments-Rolling-Update-Configuration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37" y="4580932"/>
            <a:ext cx="11335836" cy="7247851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https://www.bluematador.com/blog/kubernetes-deployments-rolling-update-configuration"/>
          <p:cNvSpPr/>
          <p:nvPr/>
        </p:nvSpPr>
        <p:spPr>
          <a:xfrm>
            <a:off x="1923737" y="11930382"/>
            <a:ext cx="11335836" cy="53467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https://www.bluematador.com/blog/kubernetes-deployments-rolling-update-configuration</a:t>
            </a:r>
          </a:p>
        </p:txBody>
      </p:sp>
      <p:sp>
        <p:nvSpPr>
          <p:cNvPr id="462" name="สร้างเกตุว่า มีการสร้าง ReplicaSet v2 ขึ้นมาใหม่…"/>
          <p:cNvSpPr txBox="1"/>
          <p:nvPr/>
        </p:nvSpPr>
        <p:spPr>
          <a:xfrm>
            <a:off x="13819816" y="4354323"/>
            <a:ext cx="6093015" cy="333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ส</a:t>
            </a:r>
            <a:r>
              <a:rPr lang="th-TH" err="1"/>
              <a:t>ัง</a:t>
            </a:r>
            <a:r>
              <a:rPr err="1"/>
              <a:t>เกตุว่า</a:t>
            </a:r>
            <a:r>
              <a:t> </a:t>
            </a:r>
            <a:r>
              <a:rPr err="1"/>
              <a:t>มีการสร้าง</a:t>
            </a:r>
            <a:r>
              <a:t> </a:t>
            </a:r>
            <a:r>
              <a:rPr err="1"/>
              <a:t>ReplicaSet</a:t>
            </a:r>
            <a:r>
              <a:t> v2 </a:t>
            </a:r>
            <a:r>
              <a:rPr err="1"/>
              <a:t>ขึ้นมาใหม่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จากนั้นทำการ</a:t>
            </a:r>
            <a:r>
              <a:t> terminate pod </a:t>
            </a:r>
            <a:r>
              <a:rPr err="1"/>
              <a:t>ที่</a:t>
            </a:r>
            <a:r>
              <a:t> </a:t>
            </a:r>
            <a:r>
              <a:rPr err="1"/>
              <a:t>ReplicaSet</a:t>
            </a:r>
            <a:r>
              <a:t> v1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และสร้าง</a:t>
            </a:r>
            <a:r>
              <a:t> Pod </a:t>
            </a:r>
            <a:r>
              <a:rPr err="1"/>
              <a:t>ที่</a:t>
            </a:r>
            <a:r>
              <a:t> </a:t>
            </a:r>
            <a:r>
              <a:rPr err="1"/>
              <a:t>ReplicaSet</a:t>
            </a:r>
            <a:r>
              <a:t> v2 </a:t>
            </a:r>
            <a:r>
              <a:rPr err="1"/>
              <a:t>จนครบจำนวนที่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กำหนดไว้ใน</a:t>
            </a:r>
            <a:r>
              <a:t> config </a:t>
            </a:r>
            <a:r>
              <a:rPr err="1"/>
              <a:t>เรียกว่า</a:t>
            </a:r>
            <a:r>
              <a:t> Desire state </a:t>
            </a:r>
            <a:r>
              <a:rPr err="1"/>
              <a:t>และทุก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</a:t>
            </a:r>
            <a:r>
              <a:t> rolling update </a:t>
            </a:r>
            <a:r>
              <a:rPr err="1"/>
              <a:t>มีการเก็บชุด</a:t>
            </a:r>
            <a:r>
              <a:t> </a:t>
            </a:r>
            <a:r>
              <a:rPr err="1"/>
              <a:t>ReplicaSet</a:t>
            </a:r>
            <a:r>
              <a:t> </a:t>
            </a:r>
            <a:r>
              <a:rPr err="1"/>
              <a:t>เก่า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ไว้สำหรับ</a:t>
            </a:r>
            <a:r>
              <a:t> rollback</a:t>
            </a:r>
          </a:p>
        </p:txBody>
      </p:sp>
      <p:sp>
        <p:nvSpPr>
          <p:cNvPr id="463" name="NOTE: Desire state คือ ค่าที่ถูกกำหนดไว้ใน configuration file แบบชัดเจน…"/>
          <p:cNvSpPr txBox="1"/>
          <p:nvPr/>
        </p:nvSpPr>
        <p:spPr>
          <a:xfrm>
            <a:off x="13844156" y="8142771"/>
            <a:ext cx="9880855" cy="262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solidFill>
                  <a:schemeClr val="accent1">
                    <a:lumOff val="-13575"/>
                  </a:schemeClr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>
                <a:solidFill>
                  <a:srgbClr val="000000"/>
                </a:solidFill>
              </a:rPr>
              <a:t>NOTE</a:t>
            </a:r>
            <a: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Desire state </a:t>
            </a:r>
            <a:r>
              <a:rPr err="1">
                <a:solidFill>
                  <a:srgbClr val="000000"/>
                </a:solidFill>
              </a:rPr>
              <a:t>คือ</a:t>
            </a:r>
            <a:r>
              <a:t> </a:t>
            </a:r>
            <a:r>
              <a:rPr err="1">
                <a:solidFill>
                  <a:srgbClr val="000000"/>
                </a:solidFill>
              </a:rPr>
              <a:t>ค่าที่ถูกกำหนดไว้ใน</a:t>
            </a:r>
            <a:r>
              <a:rPr>
                <a:solidFill>
                  <a:srgbClr val="000000"/>
                </a:solidFill>
              </a:rPr>
              <a:t> configuration file </a:t>
            </a:r>
            <a:r>
              <a:rPr err="1">
                <a:solidFill>
                  <a:srgbClr val="000000"/>
                </a:solidFill>
              </a:rPr>
              <a:t>แบบชัดเจน</a:t>
            </a:r>
            <a:endParaRPr>
              <a:solidFill>
                <a:srgbClr val="000000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เช่น</a:t>
            </a:r>
            <a:r>
              <a:t> YAML, </a:t>
            </a:r>
            <a:r>
              <a:rPr err="1"/>
              <a:t>kubectl</a:t>
            </a:r>
            <a:r>
              <a:t> CMD </a:t>
            </a:r>
            <a:r>
              <a:rPr err="1"/>
              <a:t>ที่มีการระบุค่าที่ต้องการไว้เป็นจำนวนหนึ่ง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ยกตัวอย่าง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กำหนดให้</a:t>
            </a:r>
            <a:r>
              <a:t> app A </a:t>
            </a:r>
            <a:r>
              <a:rPr err="1"/>
              <a:t>มี</a:t>
            </a:r>
            <a:r>
              <a:t> 3 replicas </a:t>
            </a:r>
            <a:r>
              <a:rPr err="1"/>
              <a:t>แสดงว่าเมื่อทำการ</a:t>
            </a:r>
            <a:r>
              <a:t> apply </a:t>
            </a:r>
            <a:r>
              <a:rPr err="1"/>
              <a:t>แล้วต้องมี</a:t>
            </a:r>
            <a:r>
              <a:t> 3 pods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ที่มีสถานะ</a:t>
            </a:r>
            <a:r>
              <a:t> running </a:t>
            </a:r>
            <a:r>
              <a:rPr err="1"/>
              <a:t>และ</a:t>
            </a:r>
            <a:r>
              <a:t> pod </a:t>
            </a:r>
            <a:r>
              <a:rPr err="1"/>
              <a:t>ต้อง</a:t>
            </a:r>
            <a:r>
              <a:t> </a:t>
            </a:r>
            <a:r>
              <a:rPr err="1"/>
              <a:t>healty</a:t>
            </a:r>
            <a:r>
              <a:t> </a:t>
            </a:r>
            <a:r>
              <a:rPr err="1"/>
              <a:t>ถึงจะบอกได้ว่า</a:t>
            </a:r>
            <a:r>
              <a:t> desire state </a:t>
            </a:r>
            <a:r>
              <a:rPr err="1"/>
              <a:t>คือ</a:t>
            </a:r>
            <a:r>
              <a:t> 3</a:t>
            </a:r>
          </a:p>
        </p:txBody>
      </p:sp>
      <p:sp>
        <p:nvSpPr>
          <p:cNvPr id="8" name="Kubernetes - Deployment">
            <a:extLst>
              <a:ext uri="{FF2B5EF4-FFF2-40B4-BE49-F238E27FC236}">
                <a16:creationId xmlns:a16="http://schemas.microsoft.com/office/drawing/2014/main" id="{10BC7526-2DF1-4A2F-9E1C-FCE2CCD80EF9}"/>
              </a:ext>
            </a:extLst>
          </p:cNvPr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9B8A9-E9AC-4A60-B3C0-2F0476398E6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rl -LO &quot;https://dl.k8s.io/release/$(curl -L -s https://dl.k8s.io/release/stable.txt)/bin/linux/amd64/kubectl&quot;"/>
          <p:cNvSpPr txBox="1"/>
          <p:nvPr/>
        </p:nvSpPr>
        <p:spPr>
          <a:xfrm>
            <a:off x="9129988" y="6067331"/>
            <a:ext cx="6268918" cy="2811026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curl </a:t>
            </a:r>
            <a:r>
              <a:rPr lang="en-TH"/>
              <a:t>–</a:t>
            </a:r>
            <a:r>
              <a:t>LO</a:t>
            </a:r>
            <a:r>
              <a:rPr lang="th-TH"/>
              <a:t> </a:t>
            </a:r>
            <a:r>
              <a:rPr>
                <a:solidFill>
                  <a:srgbClr val="BB4444"/>
                </a:solidFill>
              </a:rPr>
              <a:t>"https://dl.k8s.io/release/</a:t>
            </a:r>
            <a:r>
              <a:rPr b="1">
                <a:solidFill>
                  <a:srgbClr val="AA22FF"/>
                </a:solidFill>
              </a:rPr>
              <a:t>$(</a:t>
            </a:r>
            <a:r>
              <a:t>curl -L -s https://dl.k8s.io/release/</a:t>
            </a:r>
            <a:r>
              <a:rPr err="1"/>
              <a:t>stable.txt</a:t>
            </a:r>
            <a:r>
              <a:rPr b="1">
                <a:solidFill>
                  <a:srgbClr val="AA22FF"/>
                </a:solidFill>
              </a:rPr>
              <a:t>)</a:t>
            </a:r>
            <a:r>
              <a:rPr>
                <a:solidFill>
                  <a:srgbClr val="BB4444"/>
                </a:solidFill>
              </a:rPr>
              <a:t>/bin/</a:t>
            </a:r>
            <a:r>
              <a:rPr err="1">
                <a:solidFill>
                  <a:srgbClr val="BB4444"/>
                </a:solidFill>
              </a:rPr>
              <a:t>linux</a:t>
            </a:r>
            <a:r>
              <a:rPr>
                <a:solidFill>
                  <a:srgbClr val="BB4444"/>
                </a:solidFill>
              </a:rPr>
              <a:t>/amd64/</a:t>
            </a:r>
            <a:r>
              <a:rPr err="1">
                <a:solidFill>
                  <a:srgbClr val="BB4444"/>
                </a:solidFill>
              </a:rPr>
              <a:t>kubectl</a:t>
            </a:r>
            <a:r>
              <a:rPr>
                <a:solidFill>
                  <a:srgbClr val="BB4444"/>
                </a:solidFill>
              </a:rPr>
              <a:t>"</a:t>
            </a:r>
          </a:p>
        </p:txBody>
      </p:sp>
      <p:sp>
        <p:nvSpPr>
          <p:cNvPr id="134" name="ติดตั้ง Kubectl เพื่อใช้งาน Kubernetes"/>
          <p:cNvSpPr txBox="1"/>
          <p:nvPr/>
        </p:nvSpPr>
        <p:spPr>
          <a:xfrm>
            <a:off x="8445417" y="1896720"/>
            <a:ext cx="7971173" cy="153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err="1"/>
              <a:t>ติดตั้ง</a:t>
            </a:r>
            <a:r>
              <a:t> </a:t>
            </a:r>
            <a:r>
              <a:rPr err="1"/>
              <a:t>Kubectl</a:t>
            </a:r>
            <a:r>
              <a:t> </a:t>
            </a:r>
            <a:r>
              <a:rPr err="1"/>
              <a:t>เพื่อใช้งาน</a:t>
            </a:r>
            <a:r>
              <a:t> Kubernetes</a:t>
            </a:r>
          </a:p>
        </p:txBody>
      </p:sp>
      <p:sp>
        <p:nvSpPr>
          <p:cNvPr id="135" name="OS Windows"/>
          <p:cNvSpPr txBox="1"/>
          <p:nvPr/>
        </p:nvSpPr>
        <p:spPr>
          <a:xfrm>
            <a:off x="1289882" y="3353158"/>
            <a:ext cx="2906874" cy="1530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OS Windows</a:t>
            </a:r>
          </a:p>
        </p:txBody>
      </p:sp>
      <p:sp>
        <p:nvSpPr>
          <p:cNvPr id="136" name="2) ติดตั้ง Kubernetes-cli ผ่าน choco package management"/>
          <p:cNvSpPr txBox="1"/>
          <p:nvPr/>
        </p:nvSpPr>
        <p:spPr>
          <a:xfrm>
            <a:off x="1366743" y="5585497"/>
            <a:ext cx="6177556" cy="132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2) ติดตั้ง Kubernetes-cli ผ่าน choco package management</a:t>
            </a:r>
          </a:p>
        </p:txBody>
      </p:sp>
      <p:sp>
        <p:nvSpPr>
          <p:cNvPr id="137" name="3) สร้าง folder .kube ที่ USER HOME"/>
          <p:cNvSpPr txBox="1"/>
          <p:nvPr/>
        </p:nvSpPr>
        <p:spPr>
          <a:xfrm>
            <a:off x="1370496" y="7867894"/>
            <a:ext cx="6177556" cy="70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3) สร้าง folder .kube ที่ USER HOME</a:t>
            </a:r>
          </a:p>
        </p:txBody>
      </p:sp>
      <p:sp>
        <p:nvSpPr>
          <p:cNvPr id="138" name="mkdir  ~/.kube"/>
          <p:cNvSpPr txBox="1"/>
          <p:nvPr/>
        </p:nvSpPr>
        <p:spPr>
          <a:xfrm>
            <a:off x="1824153" y="8740094"/>
            <a:ext cx="6177556" cy="70713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mkdir  ~/.kube</a:t>
            </a:r>
          </a:p>
        </p:txBody>
      </p:sp>
      <p:sp>
        <p:nvSpPr>
          <p:cNvPr id="139" name="4) นำ kubeconfig ย้ายไปที่ .kube"/>
          <p:cNvSpPr txBox="1"/>
          <p:nvPr/>
        </p:nvSpPr>
        <p:spPr>
          <a:xfrm>
            <a:off x="1366743" y="10025773"/>
            <a:ext cx="6177556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4) นำ kubeconfig ย้ายไปที่ .kube </a:t>
            </a:r>
          </a:p>
        </p:txBody>
      </p:sp>
      <p:sp>
        <p:nvSpPr>
          <p:cNvPr id="140" name="mv /path/tokubeconfig ~/.kube/"/>
          <p:cNvSpPr txBox="1"/>
          <p:nvPr/>
        </p:nvSpPr>
        <p:spPr>
          <a:xfrm>
            <a:off x="1820400" y="10565288"/>
            <a:ext cx="6177556" cy="1456809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mv /path/to</a:t>
            </a:r>
            <a:r>
              <a:rPr lang="en-US"/>
              <a:t>/</a:t>
            </a:r>
            <a:r>
              <a:rPr err="1"/>
              <a:t>kubeconfig</a:t>
            </a:r>
            <a:r>
              <a:t> ~/.</a:t>
            </a:r>
            <a:r>
              <a:rPr err="1"/>
              <a:t>kube</a:t>
            </a:r>
            <a:r>
              <a:t>/</a:t>
            </a:r>
            <a:r>
              <a:rPr lang="en-US"/>
              <a:t>config</a:t>
            </a:r>
            <a:endParaRPr/>
          </a:p>
        </p:txBody>
      </p:sp>
      <p:sp>
        <p:nvSpPr>
          <p:cNvPr id="141" name="1) เปิด Power shell"/>
          <p:cNvSpPr txBox="1"/>
          <p:nvPr/>
        </p:nvSpPr>
        <p:spPr>
          <a:xfrm>
            <a:off x="1366743" y="4635688"/>
            <a:ext cx="6177556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1) เปิด Power shell</a:t>
            </a:r>
          </a:p>
        </p:txBody>
      </p:sp>
      <p:sp>
        <p:nvSpPr>
          <p:cNvPr id="142" name="Choco install Kubernetes-cli"/>
          <p:cNvSpPr txBox="1"/>
          <p:nvPr/>
        </p:nvSpPr>
        <p:spPr>
          <a:xfrm>
            <a:off x="1824153" y="6995695"/>
            <a:ext cx="6177556" cy="707137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Choco install Kubernetes-cli</a:t>
            </a:r>
          </a:p>
        </p:txBody>
      </p:sp>
      <p:sp>
        <p:nvSpPr>
          <p:cNvPr id="143" name="Linux"/>
          <p:cNvSpPr txBox="1"/>
          <p:nvPr/>
        </p:nvSpPr>
        <p:spPr>
          <a:xfrm>
            <a:off x="8822546" y="3422512"/>
            <a:ext cx="4020924" cy="1530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Linux</a:t>
            </a:r>
          </a:p>
        </p:txBody>
      </p:sp>
      <p:sp>
        <p:nvSpPr>
          <p:cNvPr id="144" name="2) download Kubernetes-cli"/>
          <p:cNvSpPr txBox="1"/>
          <p:nvPr/>
        </p:nvSpPr>
        <p:spPr>
          <a:xfrm>
            <a:off x="8903160" y="5467939"/>
            <a:ext cx="6177555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2) download Kubernetes-cli</a:t>
            </a:r>
          </a:p>
        </p:txBody>
      </p:sp>
      <p:sp>
        <p:nvSpPr>
          <p:cNvPr id="145" name="3) ติดตั้ง kubectl"/>
          <p:cNvSpPr txBox="1"/>
          <p:nvPr/>
        </p:nvSpPr>
        <p:spPr>
          <a:xfrm>
            <a:off x="8899406" y="8976505"/>
            <a:ext cx="6177555" cy="70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3) </a:t>
            </a:r>
            <a:r>
              <a:rPr err="1"/>
              <a:t>ติดตั้ง</a:t>
            </a:r>
            <a:r>
              <a:t> </a:t>
            </a:r>
            <a:r>
              <a:rPr err="1"/>
              <a:t>kub</a:t>
            </a:r>
            <a:r>
              <a:rPr lang="en-US" err="1"/>
              <a:t>e</a:t>
            </a:r>
            <a:r>
              <a:rPr err="1"/>
              <a:t>ctl</a:t>
            </a:r>
            <a:endParaRPr/>
          </a:p>
        </p:txBody>
      </p:sp>
      <p:sp>
        <p:nvSpPr>
          <p:cNvPr id="146" name="sudo install -o root -g root -m 0755 kubectl /usr/local/bin/kubectl"/>
          <p:cNvSpPr txBox="1"/>
          <p:nvPr/>
        </p:nvSpPr>
        <p:spPr>
          <a:xfrm>
            <a:off x="9337602" y="9659417"/>
            <a:ext cx="6360279" cy="132943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sudo</a:t>
            </a:r>
            <a:r>
              <a:t> install -o root -g root -m </a:t>
            </a:r>
            <a:r>
              <a:rPr>
                <a:solidFill>
                  <a:srgbClr val="666666"/>
                </a:solidFill>
              </a:rPr>
              <a:t>0755</a:t>
            </a:r>
            <a:r>
              <a:t> </a:t>
            </a:r>
            <a:r>
              <a:rPr err="1"/>
              <a:t>kubectl</a:t>
            </a:r>
            <a:r>
              <a:t> /</a:t>
            </a:r>
            <a:r>
              <a:rPr err="1"/>
              <a:t>usr</a:t>
            </a:r>
            <a:r>
              <a:t>/local/bin/</a:t>
            </a:r>
            <a:r>
              <a:rPr err="1"/>
              <a:t>kubectl</a:t>
            </a:r>
            <a:endParaRPr/>
          </a:p>
        </p:txBody>
      </p:sp>
      <p:sp>
        <p:nvSpPr>
          <p:cNvPr id="147" name="4) นำ kubeconfig ย้ายไปที่ .kube"/>
          <p:cNvSpPr txBox="1"/>
          <p:nvPr/>
        </p:nvSpPr>
        <p:spPr>
          <a:xfrm>
            <a:off x="8899407" y="11196068"/>
            <a:ext cx="6177556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4) </a:t>
            </a:r>
            <a:r>
              <a:rPr err="1"/>
              <a:t>นำ</a:t>
            </a:r>
            <a:r>
              <a:t> </a:t>
            </a:r>
            <a:r>
              <a:rPr err="1"/>
              <a:t>kubeconfig</a:t>
            </a:r>
            <a:r>
              <a:t> </a:t>
            </a:r>
            <a:r>
              <a:rPr err="1"/>
              <a:t>ย้ายไปที่</a:t>
            </a:r>
            <a:r>
              <a:t> .</a:t>
            </a:r>
            <a:r>
              <a:rPr err="1"/>
              <a:t>kube</a:t>
            </a:r>
            <a:r>
              <a:t> </a:t>
            </a:r>
          </a:p>
        </p:txBody>
      </p:sp>
      <p:sp>
        <p:nvSpPr>
          <p:cNvPr id="148" name="mv kubeconfig ~/.kube/"/>
          <p:cNvSpPr txBox="1"/>
          <p:nvPr/>
        </p:nvSpPr>
        <p:spPr>
          <a:xfrm>
            <a:off x="9353064" y="11735584"/>
            <a:ext cx="6177556" cy="1456809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mv </a:t>
            </a:r>
            <a:r>
              <a:rPr lang="en-US"/>
              <a:t>/path/to/</a:t>
            </a:r>
            <a:r>
              <a:rPr err="1"/>
              <a:t>kubeconfig</a:t>
            </a:r>
            <a:r>
              <a:t> ~/.</a:t>
            </a:r>
            <a:r>
              <a:rPr err="1"/>
              <a:t>kube</a:t>
            </a:r>
            <a:r>
              <a:t>/</a:t>
            </a:r>
            <a:r>
              <a:rPr lang="en-US"/>
              <a:t>config</a:t>
            </a:r>
            <a:endParaRPr/>
          </a:p>
        </p:txBody>
      </p:sp>
      <p:sp>
        <p:nvSpPr>
          <p:cNvPr id="149" name="1) เปิด Terminal"/>
          <p:cNvSpPr txBox="1"/>
          <p:nvPr/>
        </p:nvSpPr>
        <p:spPr>
          <a:xfrm>
            <a:off x="8899407" y="4705042"/>
            <a:ext cx="6177555" cy="70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1) </a:t>
            </a:r>
            <a:r>
              <a:rPr err="1"/>
              <a:t>เปิด</a:t>
            </a:r>
            <a:r>
              <a:t> Terminal</a:t>
            </a:r>
          </a:p>
        </p:txBody>
      </p:sp>
      <p:sp>
        <p:nvSpPr>
          <p:cNvPr id="151" name="macOS"/>
          <p:cNvSpPr txBox="1"/>
          <p:nvPr/>
        </p:nvSpPr>
        <p:spPr>
          <a:xfrm>
            <a:off x="16016844" y="3338146"/>
            <a:ext cx="4020924" cy="1530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macOS</a:t>
            </a:r>
          </a:p>
        </p:txBody>
      </p:sp>
      <p:sp>
        <p:nvSpPr>
          <p:cNvPr id="152" name="2) ติดตั้ง Kubernetes-cli"/>
          <p:cNvSpPr txBox="1"/>
          <p:nvPr/>
        </p:nvSpPr>
        <p:spPr>
          <a:xfrm>
            <a:off x="16097457" y="5383572"/>
            <a:ext cx="6177555" cy="70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2) ติดตั้ง Kubernetes-cli</a:t>
            </a:r>
          </a:p>
        </p:txBody>
      </p:sp>
      <p:sp>
        <p:nvSpPr>
          <p:cNvPr id="153" name="3) สร้าง folder .kube ที่ USER HOME"/>
          <p:cNvSpPr txBox="1"/>
          <p:nvPr/>
        </p:nvSpPr>
        <p:spPr>
          <a:xfrm>
            <a:off x="16248386" y="7672111"/>
            <a:ext cx="6177555" cy="70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3) สร้าง folder .kube ที่ USER HOME</a:t>
            </a:r>
          </a:p>
        </p:txBody>
      </p:sp>
      <p:sp>
        <p:nvSpPr>
          <p:cNvPr id="154" name="mkdir ~/.kube"/>
          <p:cNvSpPr txBox="1"/>
          <p:nvPr/>
        </p:nvSpPr>
        <p:spPr>
          <a:xfrm>
            <a:off x="16702043" y="8544311"/>
            <a:ext cx="6360279" cy="707137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mkdir ~/.kube</a:t>
            </a:r>
          </a:p>
        </p:txBody>
      </p:sp>
      <p:sp>
        <p:nvSpPr>
          <p:cNvPr id="155" name="4) นำ kubeconfig ย้ายไปที่ .kube"/>
          <p:cNvSpPr txBox="1"/>
          <p:nvPr/>
        </p:nvSpPr>
        <p:spPr>
          <a:xfrm>
            <a:off x="16339748" y="9960651"/>
            <a:ext cx="6177555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4) นำ kubeconfig ย้ายไปที่ .kube </a:t>
            </a:r>
          </a:p>
        </p:txBody>
      </p:sp>
      <p:sp>
        <p:nvSpPr>
          <p:cNvPr id="156" name="mv kubeconfig ~/.kube/"/>
          <p:cNvSpPr txBox="1"/>
          <p:nvPr/>
        </p:nvSpPr>
        <p:spPr>
          <a:xfrm>
            <a:off x="16793404" y="10500167"/>
            <a:ext cx="6177556" cy="1456809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mv </a:t>
            </a:r>
            <a:r>
              <a:rPr lang="en-US"/>
              <a:t>/path/to/</a:t>
            </a:r>
            <a:r>
              <a:rPr err="1"/>
              <a:t>kubeconfig</a:t>
            </a:r>
            <a:r>
              <a:t> ~/.</a:t>
            </a:r>
            <a:r>
              <a:rPr err="1"/>
              <a:t>kube</a:t>
            </a:r>
            <a:r>
              <a:t>/</a:t>
            </a:r>
            <a:r>
              <a:rPr lang="en-US"/>
              <a:t>config</a:t>
            </a:r>
            <a:endParaRPr/>
          </a:p>
        </p:txBody>
      </p:sp>
      <p:sp>
        <p:nvSpPr>
          <p:cNvPr id="157" name="1) เปิด Terminal"/>
          <p:cNvSpPr txBox="1"/>
          <p:nvPr/>
        </p:nvSpPr>
        <p:spPr>
          <a:xfrm>
            <a:off x="16093704" y="4620676"/>
            <a:ext cx="6177556" cy="70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1) เปิด Terminal</a:t>
            </a:r>
          </a:p>
        </p:txBody>
      </p:sp>
      <p:sp>
        <p:nvSpPr>
          <p:cNvPr id="158" name="brew install kubectl"/>
          <p:cNvSpPr txBox="1"/>
          <p:nvPr/>
        </p:nvSpPr>
        <p:spPr>
          <a:xfrm>
            <a:off x="16475214" y="6372528"/>
            <a:ext cx="6360280" cy="707137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400"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brew install kubectl</a:t>
            </a:r>
          </a:p>
        </p:txBody>
      </p:sp>
      <p:sp>
        <p:nvSpPr>
          <p:cNvPr id="28" name="การติดตั้ง Software และการเตรียมตัว">
            <a:extLst>
              <a:ext uri="{FF2B5EF4-FFF2-40B4-BE49-F238E27FC236}">
                <a16:creationId xmlns:a16="http://schemas.microsoft.com/office/drawing/2014/main" id="{97C1DAFD-7A72-483C-B21F-EF8655814E42}"/>
              </a:ext>
            </a:extLst>
          </p:cNvPr>
          <p:cNvSpPr txBox="1"/>
          <p:nvPr/>
        </p:nvSpPr>
        <p:spPr>
          <a:xfrm>
            <a:off x="614652" y="362126"/>
            <a:ext cx="685444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err="1">
                <a:solidFill>
                  <a:schemeClr val="bg1"/>
                </a:solidFill>
              </a:rPr>
              <a:t>การติดตั้ง</a:t>
            </a:r>
            <a:r>
              <a:rPr>
                <a:solidFill>
                  <a:schemeClr val="bg1"/>
                </a:solidFill>
              </a:rPr>
              <a:t> Software </a:t>
            </a:r>
            <a:r>
              <a:rPr err="1">
                <a:solidFill>
                  <a:schemeClr val="bg1"/>
                </a:solidFill>
              </a:rPr>
              <a:t>และการเตรียมตัว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2D875-A5AE-4A47-AE46-52D472ED6F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ollback"/>
          <p:cNvSpPr txBox="1"/>
          <p:nvPr/>
        </p:nvSpPr>
        <p:spPr>
          <a:xfrm>
            <a:off x="2022173" y="3006567"/>
            <a:ext cx="2534159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Rollback</a:t>
            </a:r>
          </a:p>
        </p:txBody>
      </p:sp>
      <p:sp>
        <p:nvSpPr>
          <p:cNvPr id="467" name="เมื่อการ deploy ไม่ได้เป็นไปตามที่คาดหวังการ update app ให้เป็น version ล่าสุดอาจเกิด…"/>
          <p:cNvSpPr txBox="1"/>
          <p:nvPr/>
        </p:nvSpPr>
        <p:spPr>
          <a:xfrm>
            <a:off x="1994304" y="4091835"/>
            <a:ext cx="11414022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เมื่อการ</a:t>
            </a:r>
            <a:r>
              <a:rPr dirty="0"/>
              <a:t> deploy </a:t>
            </a:r>
            <a:r>
              <a:rPr dirty="0" err="1"/>
              <a:t>ไม่ได้เป็นไปตามที่คาดหวังการ</a:t>
            </a:r>
            <a:r>
              <a:rPr dirty="0"/>
              <a:t> update app </a:t>
            </a:r>
            <a:r>
              <a:rPr dirty="0" err="1"/>
              <a:t>ให้เป็น</a:t>
            </a:r>
            <a:r>
              <a:rPr dirty="0"/>
              <a:t> version </a:t>
            </a:r>
            <a:r>
              <a:rPr dirty="0" err="1"/>
              <a:t>ล่าสุดอาจเกิด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ข้อผิดพลาดจำเป็นต้องการย้อนกลับไปเป็น</a:t>
            </a:r>
            <a:r>
              <a:rPr dirty="0"/>
              <a:t> version </a:t>
            </a:r>
            <a:r>
              <a:rPr dirty="0" err="1"/>
              <a:t>เก่าและทุก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  <a:r>
              <a:rPr dirty="0" err="1"/>
              <a:t>ครั้งที่มีการ</a:t>
            </a:r>
            <a:r>
              <a:rPr dirty="0"/>
              <a:t> deploy </a:t>
            </a:r>
            <a:r>
              <a:rPr dirty="0" err="1"/>
              <a:t>เกิดขึ้น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จะมีการเก็บ</a:t>
            </a:r>
            <a:r>
              <a:rPr dirty="0"/>
              <a:t> history </a:t>
            </a:r>
            <a:r>
              <a:rPr dirty="0" err="1"/>
              <a:t>ของ</a:t>
            </a:r>
            <a:r>
              <a:rPr dirty="0"/>
              <a:t> </a:t>
            </a:r>
            <a:r>
              <a:rPr dirty="0" err="1"/>
              <a:t>replicaSet</a:t>
            </a:r>
            <a:r>
              <a:rPr dirty="0"/>
              <a:t> </a:t>
            </a:r>
            <a:r>
              <a:rPr dirty="0" err="1"/>
              <a:t>ก่อนหน้าไว้</a:t>
            </a:r>
            <a:r>
              <a:rPr dirty="0"/>
              <a:t> (revision) </a:t>
            </a:r>
            <a:r>
              <a:rPr dirty="0" err="1"/>
              <a:t>เพื่อสำหรับการทำ</a:t>
            </a:r>
            <a:r>
              <a:rPr dirty="0"/>
              <a:t> Rollback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วิธีที่ใช้ในการ</a:t>
            </a:r>
            <a:r>
              <a:rPr dirty="0"/>
              <a:t> Rollback </a:t>
            </a:r>
            <a:r>
              <a:rPr dirty="0" err="1"/>
              <a:t>มีสองวิธี</a:t>
            </a:r>
            <a:r>
              <a:rPr dirty="0"/>
              <a:t> </a:t>
            </a:r>
            <a:r>
              <a:rPr dirty="0" err="1"/>
              <a:t>ดังนี้</a:t>
            </a:r>
            <a:endParaRPr dirty="0"/>
          </a:p>
          <a:p>
            <a:pPr marL="432152" indent="-432152" algn="l">
              <a:buSzPct val="100000"/>
              <a:buAutoNum type="arabicParenR"/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วิธี</a:t>
            </a:r>
            <a:r>
              <a:rPr dirty="0"/>
              <a:t> rollback </a:t>
            </a:r>
            <a:r>
              <a:rPr dirty="0" err="1"/>
              <a:t>ผ่าน</a:t>
            </a:r>
            <a:r>
              <a:rPr dirty="0"/>
              <a:t> </a:t>
            </a:r>
            <a:r>
              <a:rPr dirty="0" err="1"/>
              <a:t>kubectl</a:t>
            </a:r>
            <a:r>
              <a:rPr dirty="0"/>
              <a:t> </a:t>
            </a:r>
            <a:r>
              <a:rPr dirty="0" err="1"/>
              <a:t>ClI</a:t>
            </a:r>
            <a:r>
              <a:rPr dirty="0"/>
              <a:t>  </a:t>
            </a:r>
            <a:r>
              <a:rPr dirty="0" err="1"/>
              <a:t>ด้วย</a:t>
            </a:r>
            <a:r>
              <a:rPr dirty="0"/>
              <a:t> rollout undo </a:t>
            </a:r>
            <a:r>
              <a:rPr dirty="0" err="1"/>
              <a:t>โดย</a:t>
            </a:r>
            <a:r>
              <a:rPr dirty="0"/>
              <a:t> default </a:t>
            </a:r>
            <a:r>
              <a:rPr dirty="0" err="1"/>
              <a:t>จะถอยกลับไป</a:t>
            </a:r>
            <a:r>
              <a:rPr dirty="0"/>
              <a:t> 1 revision</a:t>
            </a:r>
            <a:br>
              <a:rPr dirty="0"/>
            </a:br>
            <a:r>
              <a:rPr dirty="0" err="1"/>
              <a:t>แต่ถ้าต้องการกลับไป</a:t>
            </a:r>
            <a:r>
              <a:rPr dirty="0"/>
              <a:t> 2 revision </a:t>
            </a:r>
            <a:r>
              <a:rPr dirty="0" err="1"/>
              <a:t>ก่อนหน้าต้องใส่</a:t>
            </a:r>
            <a:r>
              <a:rPr dirty="0"/>
              <a:t> --to-revision=2  </a:t>
            </a:r>
            <a:r>
              <a:rPr dirty="0" err="1"/>
              <a:t>ต่อท้าย</a:t>
            </a:r>
            <a:endParaRPr dirty="0"/>
          </a:p>
          <a:p>
            <a:pPr marL="432152" indent="-432152" algn="l">
              <a:buSzPct val="100000"/>
              <a:buAutoNum type="arabicParenR"/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วิธี</a:t>
            </a:r>
            <a:r>
              <a:rPr dirty="0"/>
              <a:t> rollback </a:t>
            </a:r>
            <a:r>
              <a:rPr dirty="0" err="1"/>
              <a:t>ผ่าน</a:t>
            </a:r>
            <a:r>
              <a:rPr dirty="0"/>
              <a:t> config </a:t>
            </a:r>
            <a:r>
              <a:rPr dirty="0" err="1"/>
              <a:t>yaml</a:t>
            </a:r>
            <a:r>
              <a:rPr dirty="0"/>
              <a:t> </a:t>
            </a:r>
            <a:r>
              <a:rPr dirty="0" err="1"/>
              <a:t>ด้วยการเปลี</a:t>
            </a:r>
            <a:r>
              <a:rPr lang="th-TH" dirty="0"/>
              <a:t>่</a:t>
            </a:r>
            <a:r>
              <a:rPr dirty="0" err="1"/>
              <a:t>ยน</a:t>
            </a:r>
            <a:r>
              <a:rPr dirty="0"/>
              <a:t> tag </a:t>
            </a:r>
            <a:r>
              <a:rPr dirty="0" err="1"/>
              <a:t>ของ</a:t>
            </a:r>
            <a:r>
              <a:rPr dirty="0"/>
              <a:t> image </a:t>
            </a:r>
            <a:r>
              <a:rPr dirty="0" err="1"/>
              <a:t>เป็น</a:t>
            </a:r>
            <a:r>
              <a:rPr dirty="0"/>
              <a:t> tag </a:t>
            </a:r>
            <a:r>
              <a:rPr dirty="0" err="1"/>
              <a:t>ก่อนหน้า</a:t>
            </a:r>
            <a:endParaRPr dirty="0"/>
          </a:p>
        </p:txBody>
      </p:sp>
      <p:grpSp>
        <p:nvGrpSpPr>
          <p:cNvPr id="481" name="Group"/>
          <p:cNvGrpSpPr/>
          <p:nvPr/>
        </p:nvGrpSpPr>
        <p:grpSpPr>
          <a:xfrm>
            <a:off x="14510293" y="3226545"/>
            <a:ext cx="7192247" cy="8333901"/>
            <a:chOff x="-1" y="0"/>
            <a:chExt cx="7192247" cy="8333901"/>
          </a:xfrm>
        </p:grpSpPr>
        <p:sp>
          <p:nvSpPr>
            <p:cNvPr id="468" name="rev1"/>
            <p:cNvSpPr/>
            <p:nvPr/>
          </p:nvSpPr>
          <p:spPr>
            <a:xfrm>
              <a:off x="2854197" y="0"/>
              <a:ext cx="1270001" cy="127000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rev1</a:t>
              </a:r>
            </a:p>
          </p:txBody>
        </p:sp>
        <p:sp>
          <p:nvSpPr>
            <p:cNvPr id="469" name="rev2"/>
            <p:cNvSpPr/>
            <p:nvPr/>
          </p:nvSpPr>
          <p:spPr>
            <a:xfrm>
              <a:off x="2854197" y="2387664"/>
              <a:ext cx="1270001" cy="12700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rev2</a:t>
              </a:r>
            </a:p>
          </p:txBody>
        </p:sp>
        <p:sp>
          <p:nvSpPr>
            <p:cNvPr id="470" name="rev3"/>
            <p:cNvSpPr/>
            <p:nvPr/>
          </p:nvSpPr>
          <p:spPr>
            <a:xfrm>
              <a:off x="2854197" y="4725782"/>
              <a:ext cx="1270001" cy="127000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rev3</a:t>
              </a:r>
            </a:p>
          </p:txBody>
        </p:sp>
        <p:sp>
          <p:nvSpPr>
            <p:cNvPr id="471" name="rev2"/>
            <p:cNvSpPr/>
            <p:nvPr/>
          </p:nvSpPr>
          <p:spPr>
            <a:xfrm>
              <a:off x="2854197" y="7063900"/>
              <a:ext cx="1270001" cy="127000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50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rev2</a:t>
              </a:r>
            </a:p>
          </p:txBody>
        </p:sp>
        <p:sp>
          <p:nvSpPr>
            <p:cNvPr id="472" name="Line"/>
            <p:cNvSpPr/>
            <p:nvPr/>
          </p:nvSpPr>
          <p:spPr>
            <a:xfrm>
              <a:off x="3489197" y="1283366"/>
              <a:ext cx="1" cy="1090932"/>
            </a:xfrm>
            <a:prstGeom prst="line">
              <a:avLst/>
            </a:prstGeom>
            <a:noFill/>
            <a:ln w="1270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3489197" y="3621484"/>
              <a:ext cx="1" cy="1090932"/>
            </a:xfrm>
            <a:prstGeom prst="line">
              <a:avLst/>
            </a:prstGeom>
            <a:noFill/>
            <a:ln w="1270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3489197" y="6009149"/>
              <a:ext cx="1" cy="1090932"/>
            </a:xfrm>
            <a:prstGeom prst="line">
              <a:avLst/>
            </a:prstGeom>
            <a:noFill/>
            <a:ln w="1270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75" name="1st Deploy…"/>
            <p:cNvSpPr txBox="1"/>
            <p:nvPr/>
          </p:nvSpPr>
          <p:spPr>
            <a:xfrm>
              <a:off x="4754706" y="145414"/>
              <a:ext cx="1784224" cy="979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1st Deploy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running</a:t>
              </a:r>
            </a:p>
          </p:txBody>
        </p:sp>
        <p:sp>
          <p:nvSpPr>
            <p:cNvPr id="476" name="2nd Rolling update…"/>
            <p:cNvSpPr txBox="1"/>
            <p:nvPr/>
          </p:nvSpPr>
          <p:spPr>
            <a:xfrm>
              <a:off x="4738986" y="2417455"/>
              <a:ext cx="2453260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2nd Rolling update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running</a:t>
              </a:r>
            </a:p>
          </p:txBody>
        </p:sp>
        <p:sp>
          <p:nvSpPr>
            <p:cNvPr id="477" name="3rd Rolling update…"/>
            <p:cNvSpPr txBox="1"/>
            <p:nvPr/>
          </p:nvSpPr>
          <p:spPr>
            <a:xfrm>
              <a:off x="4729652" y="5000873"/>
              <a:ext cx="2385823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3rd Rolling update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failure </a:t>
              </a:r>
            </a:p>
          </p:txBody>
        </p:sp>
        <p:sp>
          <p:nvSpPr>
            <p:cNvPr id="478" name="4th Rollback…"/>
            <p:cNvSpPr txBox="1"/>
            <p:nvPr/>
          </p:nvSpPr>
          <p:spPr>
            <a:xfrm>
              <a:off x="4826334" y="7209315"/>
              <a:ext cx="1784224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4th Rollback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status: running</a:t>
              </a:r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1590039" y="3121660"/>
              <a:ext cx="1197611" cy="236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63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143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80" name="Rollback to previous…"/>
            <p:cNvSpPr txBox="1"/>
            <p:nvPr/>
          </p:nvSpPr>
          <p:spPr>
            <a:xfrm>
              <a:off x="-1" y="3677365"/>
              <a:ext cx="2613280" cy="979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Rollback to previous</a:t>
              </a:r>
            </a:p>
            <a:p>
              <a:pPr>
                <a:defRPr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revision </a:t>
              </a:r>
            </a:p>
          </p:txBody>
        </p:sp>
      </p:grpSp>
      <p:sp>
        <p:nvSpPr>
          <p:cNvPr id="19" name="Kubernetes - Deployment">
            <a:extLst>
              <a:ext uri="{FF2B5EF4-FFF2-40B4-BE49-F238E27FC236}">
                <a16:creationId xmlns:a16="http://schemas.microsoft.com/office/drawing/2014/main" id="{8FF64DBC-DB09-4DE0-B96C-1F26C58A1600}"/>
              </a:ext>
            </a:extLst>
          </p:cNvPr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8C0AE-430D-439C-81A0-62B2E3D5FD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trategy"/>
          <p:cNvSpPr txBox="1"/>
          <p:nvPr/>
        </p:nvSpPr>
        <p:spPr>
          <a:xfrm>
            <a:off x="2284216" y="1937407"/>
            <a:ext cx="2406143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Strategy</a:t>
            </a:r>
          </a:p>
        </p:txBody>
      </p:sp>
      <p:sp>
        <p:nvSpPr>
          <p:cNvPr id="486" name="คือ กลยุทธ์ในการควบคุมการ Rolling update ระหว่างลบ pod ที่ replica เก่าและสร้าง pod ที่ replica ใหม่…"/>
          <p:cNvSpPr txBox="1"/>
          <p:nvPr/>
        </p:nvSpPr>
        <p:spPr>
          <a:xfrm>
            <a:off x="2438252" y="2993143"/>
            <a:ext cx="13231496" cy="212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คือ</a:t>
            </a:r>
            <a:r>
              <a:t> </a:t>
            </a:r>
            <a:r>
              <a:rPr err="1"/>
              <a:t>กลยุทธ์ในการควบคุมการ</a:t>
            </a:r>
            <a:r>
              <a:t> Rolling update </a:t>
            </a:r>
            <a:r>
              <a:rPr err="1"/>
              <a:t>ระหว่างลบ</a:t>
            </a:r>
            <a:r>
              <a:t> pod </a:t>
            </a:r>
            <a:r>
              <a:rPr err="1"/>
              <a:t>ที่</a:t>
            </a:r>
            <a:r>
              <a:t> replica </a:t>
            </a:r>
            <a:r>
              <a:rPr err="1"/>
              <a:t>เก่าและสร้าง</a:t>
            </a:r>
            <a:r>
              <a:t> pod </a:t>
            </a:r>
            <a:r>
              <a:rPr err="1"/>
              <a:t>ที่</a:t>
            </a:r>
            <a:r>
              <a:t> replica </a:t>
            </a:r>
            <a:r>
              <a:rPr err="1"/>
              <a:t>ใหม่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โดยมี</a:t>
            </a:r>
            <a:r>
              <a:t> 2 </a:t>
            </a:r>
            <a:r>
              <a:rPr err="1"/>
              <a:t>ตัวแปรในการกำหนดทิศทางของการ</a:t>
            </a:r>
            <a:r>
              <a:t> Rolling update </a:t>
            </a:r>
            <a:r>
              <a:rPr err="1"/>
              <a:t>ดังนี้</a:t>
            </a:r>
            <a:r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>
                <a:solidFill>
                  <a:schemeClr val="accent1"/>
                </a:solidFill>
              </a:rPr>
              <a:t>maxSurge</a:t>
            </a:r>
            <a:r>
              <a:t> </a:t>
            </a:r>
            <a:r>
              <a:rPr err="1"/>
              <a:t>คือ</a:t>
            </a:r>
            <a:r>
              <a:t> </a:t>
            </a:r>
            <a:r>
              <a:rPr err="1">
                <a:solidFill>
                  <a:schemeClr val="accent1"/>
                </a:solidFill>
              </a:rPr>
              <a:t>สามารถมี</a:t>
            </a:r>
            <a:r>
              <a:rPr>
                <a:solidFill>
                  <a:schemeClr val="accent1"/>
                </a:solidFill>
              </a:rPr>
              <a:t> Pod </a:t>
            </a:r>
            <a:r>
              <a:rPr err="1">
                <a:solidFill>
                  <a:schemeClr val="accent1"/>
                </a:solidFill>
              </a:rPr>
              <a:t>ได้เกินจำนวน</a:t>
            </a:r>
            <a:r>
              <a:rPr>
                <a:solidFill>
                  <a:schemeClr val="accent1"/>
                </a:solidFill>
              </a:rPr>
              <a:t> replicas </a:t>
            </a:r>
            <a:r>
              <a:rPr err="1">
                <a:solidFill>
                  <a:schemeClr val="accent1"/>
                </a:solidFill>
              </a:rPr>
              <a:t>ที่ตั้งไว้ได้กี่</a:t>
            </a:r>
            <a:r>
              <a:rPr>
                <a:solidFill>
                  <a:schemeClr val="accent1"/>
                </a:solidFill>
              </a:rPr>
              <a:t> Pod </a:t>
            </a:r>
            <a:r>
              <a:rPr err="1">
                <a:solidFill>
                  <a:schemeClr val="accent1"/>
                </a:solidFill>
              </a:rPr>
              <a:t>ในระหว่างการ</a:t>
            </a:r>
            <a:r>
              <a:rPr>
                <a:solidFill>
                  <a:schemeClr val="accent1"/>
                </a:solidFill>
              </a:rPr>
              <a:t> update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>
                <a:solidFill>
                  <a:schemeClr val="accent5"/>
                </a:solidFill>
              </a:rPr>
              <a:t>maxUnavailable</a:t>
            </a:r>
            <a:r>
              <a:rPr>
                <a:solidFill>
                  <a:schemeClr val="accent5"/>
                </a:solidFill>
              </a:rPr>
              <a:t> </a:t>
            </a:r>
            <a:r>
              <a:rPr err="1"/>
              <a:t>คือ</a:t>
            </a:r>
            <a:r>
              <a:t> </a:t>
            </a:r>
            <a:r>
              <a:rPr err="1">
                <a:solidFill>
                  <a:schemeClr val="accent5"/>
                </a:solidFill>
              </a:rPr>
              <a:t>สามารถลบ</a:t>
            </a:r>
            <a:r>
              <a:rPr>
                <a:solidFill>
                  <a:schemeClr val="accent5"/>
                </a:solidFill>
              </a:rPr>
              <a:t> Pod </a:t>
            </a:r>
            <a:r>
              <a:rPr err="1">
                <a:solidFill>
                  <a:schemeClr val="accent5"/>
                </a:solidFill>
              </a:rPr>
              <a:t>ได้สูงสุดกี่</a:t>
            </a:r>
            <a:r>
              <a:rPr>
                <a:solidFill>
                  <a:schemeClr val="accent5"/>
                </a:solidFill>
              </a:rPr>
              <a:t> Pod </a:t>
            </a:r>
            <a:r>
              <a:rPr err="1">
                <a:solidFill>
                  <a:schemeClr val="accent5"/>
                </a:solidFill>
              </a:rPr>
              <a:t>และต้องเหลือจำนวนที่สามารถทำงานได้โดยไม่ต่ำไปกว่านี้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547" name="Group"/>
          <p:cNvGrpSpPr/>
          <p:nvPr/>
        </p:nvGrpSpPr>
        <p:grpSpPr>
          <a:xfrm>
            <a:off x="1181592" y="5954388"/>
            <a:ext cx="19602506" cy="6512175"/>
            <a:chOff x="-1" y="0"/>
            <a:chExt cx="19602506" cy="6512170"/>
          </a:xfrm>
        </p:grpSpPr>
        <p:sp>
          <p:nvSpPr>
            <p:cNvPr id="488" name="N"/>
            <p:cNvSpPr/>
            <p:nvPr/>
          </p:nvSpPr>
          <p:spPr>
            <a:xfrm>
              <a:off x="11806383" y="3707791"/>
              <a:ext cx="529573" cy="194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489" name="N"/>
            <p:cNvSpPr/>
            <p:nvPr/>
          </p:nvSpPr>
          <p:spPr>
            <a:xfrm>
              <a:off x="8016295" y="2524723"/>
              <a:ext cx="529574" cy="114836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490" name="O"/>
            <p:cNvSpPr/>
            <p:nvPr/>
          </p:nvSpPr>
          <p:spPr>
            <a:xfrm>
              <a:off x="8011235" y="3694786"/>
              <a:ext cx="529573" cy="19467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491" name="N"/>
            <p:cNvSpPr/>
            <p:nvPr/>
          </p:nvSpPr>
          <p:spPr>
            <a:xfrm>
              <a:off x="4617703" y="1460076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492" name="O"/>
            <p:cNvSpPr/>
            <p:nvPr/>
          </p:nvSpPr>
          <p:spPr>
            <a:xfrm>
              <a:off x="4617703" y="2591387"/>
              <a:ext cx="529573" cy="306199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493" name="O"/>
            <p:cNvSpPr/>
            <p:nvPr/>
          </p:nvSpPr>
          <p:spPr>
            <a:xfrm>
              <a:off x="3041157" y="2574043"/>
              <a:ext cx="529573" cy="305396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494" name="maxSurge"/>
            <p:cNvSpPr txBox="1"/>
            <p:nvPr/>
          </p:nvSpPr>
          <p:spPr>
            <a:xfrm>
              <a:off x="17494402" y="1703944"/>
              <a:ext cx="1296925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maxSurge</a:t>
              </a:r>
            </a:p>
          </p:txBody>
        </p:sp>
        <p:sp>
          <p:nvSpPr>
            <p:cNvPr id="495" name="maxUnavailable"/>
            <p:cNvSpPr txBox="1"/>
            <p:nvPr/>
          </p:nvSpPr>
          <p:spPr>
            <a:xfrm>
              <a:off x="17533293" y="2952483"/>
              <a:ext cx="2069212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pPr>
                <a:defRPr>
                  <a:solidFill>
                    <a:schemeClr val="accent1"/>
                  </a:solidFill>
                </a:defRPr>
              </a:pP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maxUnavailable</a:t>
              </a:r>
            </a:p>
          </p:txBody>
        </p:sp>
        <p:sp>
          <p:nvSpPr>
            <p:cNvPr id="496" name="Line"/>
            <p:cNvSpPr/>
            <p:nvPr/>
          </p:nvSpPr>
          <p:spPr>
            <a:xfrm flipV="1">
              <a:off x="17284588" y="1526119"/>
              <a:ext cx="1" cy="985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97" name="Line"/>
            <p:cNvSpPr/>
            <p:nvPr/>
          </p:nvSpPr>
          <p:spPr>
            <a:xfrm flipV="1">
              <a:off x="17284588" y="2679370"/>
              <a:ext cx="1" cy="9856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98" name="Line"/>
            <p:cNvSpPr/>
            <p:nvPr/>
          </p:nvSpPr>
          <p:spPr>
            <a:xfrm flipV="1">
              <a:off x="2742659" y="1013678"/>
              <a:ext cx="1" cy="4619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99" name="Line"/>
            <p:cNvSpPr/>
            <p:nvPr/>
          </p:nvSpPr>
          <p:spPr>
            <a:xfrm flipH="1" flipV="1">
              <a:off x="2011021" y="3686606"/>
              <a:ext cx="1569453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0" name="Line"/>
            <p:cNvSpPr/>
            <p:nvPr/>
          </p:nvSpPr>
          <p:spPr>
            <a:xfrm flipH="1" flipV="1">
              <a:off x="2725388" y="5641514"/>
              <a:ext cx="148964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1" name="Line"/>
            <p:cNvSpPr/>
            <p:nvPr/>
          </p:nvSpPr>
          <p:spPr>
            <a:xfrm flipH="1" flipV="1">
              <a:off x="2011021" y="2560539"/>
              <a:ext cx="15694537" cy="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2" name="Line"/>
            <p:cNvSpPr/>
            <p:nvPr/>
          </p:nvSpPr>
          <p:spPr>
            <a:xfrm flipH="1" flipV="1">
              <a:off x="2011021" y="1434473"/>
              <a:ext cx="15694537" cy="1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03" name="maxPod"/>
            <p:cNvSpPr txBox="1"/>
            <p:nvPr/>
          </p:nvSpPr>
          <p:spPr>
            <a:xfrm>
              <a:off x="354901" y="1167138"/>
              <a:ext cx="1043941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maxPod</a:t>
              </a:r>
            </a:p>
          </p:txBody>
        </p:sp>
        <p:sp>
          <p:nvSpPr>
            <p:cNvPr id="504" name="available"/>
            <p:cNvSpPr txBox="1"/>
            <p:nvPr/>
          </p:nvSpPr>
          <p:spPr>
            <a:xfrm>
              <a:off x="180086" y="3419271"/>
              <a:ext cx="1139572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available</a:t>
              </a:r>
            </a:p>
          </p:txBody>
        </p:sp>
        <p:sp>
          <p:nvSpPr>
            <p:cNvPr id="505" name="desire state of…"/>
            <p:cNvSpPr txBox="1"/>
            <p:nvPr/>
          </p:nvSpPr>
          <p:spPr>
            <a:xfrm>
              <a:off x="-1" y="2070954"/>
              <a:ext cx="1753744" cy="979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desire state of</a:t>
              </a:r>
            </a:p>
            <a:p>
              <a:pPr>
                <a:defRPr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Replicas</a:t>
              </a:r>
            </a:p>
          </p:txBody>
        </p:sp>
        <p:sp>
          <p:nvSpPr>
            <p:cNvPr id="506" name="Number of Pod"/>
            <p:cNvSpPr txBox="1"/>
            <p:nvPr/>
          </p:nvSpPr>
          <p:spPr>
            <a:xfrm>
              <a:off x="1802161" y="155552"/>
              <a:ext cx="1880998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Number of Pod</a:t>
              </a:r>
            </a:p>
          </p:txBody>
        </p:sp>
        <p:sp>
          <p:nvSpPr>
            <p:cNvPr id="507" name="0"/>
            <p:cNvSpPr txBox="1"/>
            <p:nvPr/>
          </p:nvSpPr>
          <p:spPr>
            <a:xfrm>
              <a:off x="2438748" y="5221779"/>
              <a:ext cx="252223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508" name="O"/>
            <p:cNvSpPr/>
            <p:nvPr/>
          </p:nvSpPr>
          <p:spPr>
            <a:xfrm>
              <a:off x="6269141" y="2569129"/>
              <a:ext cx="529573" cy="110426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509" name="N"/>
            <p:cNvSpPr/>
            <p:nvPr/>
          </p:nvSpPr>
          <p:spPr>
            <a:xfrm>
              <a:off x="13801743" y="3707791"/>
              <a:ext cx="529573" cy="194672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10" name="O"/>
            <p:cNvSpPr/>
            <p:nvPr/>
          </p:nvSpPr>
          <p:spPr>
            <a:xfrm>
              <a:off x="6269141" y="3703515"/>
              <a:ext cx="529573" cy="19467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511" name="N"/>
            <p:cNvSpPr/>
            <p:nvPr/>
          </p:nvSpPr>
          <p:spPr>
            <a:xfrm>
              <a:off x="6269141" y="1460076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12" name="N"/>
            <p:cNvSpPr/>
            <p:nvPr/>
          </p:nvSpPr>
          <p:spPr>
            <a:xfrm>
              <a:off x="11801322" y="1460076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13" name="N"/>
            <p:cNvSpPr/>
            <p:nvPr/>
          </p:nvSpPr>
          <p:spPr>
            <a:xfrm>
              <a:off x="15512687" y="2543723"/>
              <a:ext cx="529573" cy="306199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14" name="Replica = 3  maxSurge = 1  maxUnavailable = 1"/>
            <p:cNvSpPr txBox="1"/>
            <p:nvPr/>
          </p:nvSpPr>
          <p:spPr>
            <a:xfrm>
              <a:off x="5078152" y="42213"/>
              <a:ext cx="5588509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Replica</a:t>
              </a:r>
              <a:r>
                <a:t> = 3  </a:t>
              </a:r>
              <a:r>
                <a:rPr>
                  <a:solidFill>
                    <a:schemeClr val="accent1">
                      <a:lumOff val="-13575"/>
                    </a:schemeClr>
                  </a:solidFill>
                </a:rPr>
                <a:t>maxSurge</a:t>
              </a:r>
              <a:r>
                <a:t> = 1 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maxUnavailable</a:t>
              </a:r>
              <a:r>
                <a:t> = 1</a:t>
              </a:r>
            </a:p>
          </p:txBody>
        </p:sp>
        <p:sp>
          <p:nvSpPr>
            <p:cNvPr id="515" name="3"/>
            <p:cNvSpPr txBox="1"/>
            <p:nvPr/>
          </p:nvSpPr>
          <p:spPr>
            <a:xfrm>
              <a:off x="3759389" y="3772096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516" name="3"/>
            <p:cNvSpPr txBox="1"/>
            <p:nvPr/>
          </p:nvSpPr>
          <p:spPr>
            <a:xfrm>
              <a:off x="5288226" y="3798905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517" name="1"/>
            <p:cNvSpPr txBox="1"/>
            <p:nvPr/>
          </p:nvSpPr>
          <p:spPr>
            <a:xfrm>
              <a:off x="5288226" y="1678520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18" name="1"/>
            <p:cNvSpPr txBox="1"/>
            <p:nvPr/>
          </p:nvSpPr>
          <p:spPr>
            <a:xfrm>
              <a:off x="6899635" y="1654984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19" name="1"/>
            <p:cNvSpPr txBox="1"/>
            <p:nvPr/>
          </p:nvSpPr>
          <p:spPr>
            <a:xfrm>
              <a:off x="6891964" y="2820124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5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20" name="2"/>
            <p:cNvSpPr txBox="1"/>
            <p:nvPr/>
          </p:nvSpPr>
          <p:spPr>
            <a:xfrm>
              <a:off x="6891964" y="3851972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21" name="1"/>
            <p:cNvSpPr txBox="1"/>
            <p:nvPr/>
          </p:nvSpPr>
          <p:spPr>
            <a:xfrm>
              <a:off x="8705934" y="2846373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22" name="2"/>
            <p:cNvSpPr txBox="1"/>
            <p:nvPr/>
          </p:nvSpPr>
          <p:spPr>
            <a:xfrm>
              <a:off x="8705934" y="3878222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23" name="1"/>
            <p:cNvSpPr txBox="1"/>
            <p:nvPr/>
          </p:nvSpPr>
          <p:spPr>
            <a:xfrm>
              <a:off x="12405323" y="1616845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24" name="2"/>
            <p:cNvSpPr txBox="1"/>
            <p:nvPr/>
          </p:nvSpPr>
          <p:spPr>
            <a:xfrm>
              <a:off x="14473577" y="3802215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25" name="3"/>
            <p:cNvSpPr txBox="1"/>
            <p:nvPr/>
          </p:nvSpPr>
          <p:spPr>
            <a:xfrm>
              <a:off x="16288160" y="3898774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526" name="Square"/>
            <p:cNvSpPr/>
            <p:nvPr/>
          </p:nvSpPr>
          <p:spPr>
            <a:xfrm>
              <a:off x="11842033" y="19887"/>
              <a:ext cx="529574" cy="53467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7" name="Create pod"/>
            <p:cNvSpPr txBox="1"/>
            <p:nvPr/>
          </p:nvSpPr>
          <p:spPr>
            <a:xfrm>
              <a:off x="12384813" y="18628"/>
              <a:ext cx="1397890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Create pod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14259222" y="18628"/>
              <a:ext cx="529573" cy="55325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9" name="Terminate pod"/>
            <p:cNvSpPr txBox="1"/>
            <p:nvPr/>
          </p:nvSpPr>
          <p:spPr>
            <a:xfrm>
              <a:off x="14786200" y="27917"/>
              <a:ext cx="1808227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Terminate pod</a:t>
              </a:r>
            </a:p>
          </p:txBody>
        </p:sp>
        <p:sp>
          <p:nvSpPr>
            <p:cNvPr id="530" name="Rectangle"/>
            <p:cNvSpPr/>
            <p:nvPr/>
          </p:nvSpPr>
          <p:spPr>
            <a:xfrm>
              <a:off x="17065922" y="0"/>
              <a:ext cx="529573" cy="56258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1" name="Available pod"/>
            <p:cNvSpPr txBox="1"/>
            <p:nvPr/>
          </p:nvSpPr>
          <p:spPr>
            <a:xfrm>
              <a:off x="17649286" y="27917"/>
              <a:ext cx="1700404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Available pod</a:t>
              </a:r>
            </a:p>
          </p:txBody>
        </p:sp>
        <p:sp>
          <p:nvSpPr>
            <p:cNvPr id="532" name="O - old pod version"/>
            <p:cNvSpPr txBox="1"/>
            <p:nvPr/>
          </p:nvSpPr>
          <p:spPr>
            <a:xfrm>
              <a:off x="6517629" y="5962058"/>
              <a:ext cx="2366011" cy="534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O - old pod version</a:t>
              </a:r>
            </a:p>
          </p:txBody>
        </p:sp>
        <p:sp>
          <p:nvSpPr>
            <p:cNvPr id="533" name="N - new pod version"/>
            <p:cNvSpPr txBox="1"/>
            <p:nvPr/>
          </p:nvSpPr>
          <p:spPr>
            <a:xfrm>
              <a:off x="9162810" y="5977499"/>
              <a:ext cx="2452498" cy="534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N - new pod version</a:t>
              </a:r>
            </a:p>
          </p:txBody>
        </p:sp>
        <p:sp>
          <p:nvSpPr>
            <p:cNvPr id="534" name="O"/>
            <p:cNvSpPr/>
            <p:nvPr/>
          </p:nvSpPr>
          <p:spPr>
            <a:xfrm>
              <a:off x="9908809" y="2560011"/>
              <a:ext cx="529573" cy="11225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535" name="N"/>
            <p:cNvSpPr/>
            <p:nvPr/>
          </p:nvSpPr>
          <p:spPr>
            <a:xfrm>
              <a:off x="9908809" y="3701216"/>
              <a:ext cx="529573" cy="98561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36" name="1"/>
            <p:cNvSpPr txBox="1"/>
            <p:nvPr/>
          </p:nvSpPr>
          <p:spPr>
            <a:xfrm>
              <a:off x="10482983" y="2822244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5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37" name="1"/>
            <p:cNvSpPr txBox="1"/>
            <p:nvPr/>
          </p:nvSpPr>
          <p:spPr>
            <a:xfrm>
              <a:off x="10482983" y="3854092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38" name="N"/>
            <p:cNvSpPr/>
            <p:nvPr/>
          </p:nvSpPr>
          <p:spPr>
            <a:xfrm>
              <a:off x="9908809" y="1456908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39" name="1"/>
            <p:cNvSpPr txBox="1"/>
            <p:nvPr/>
          </p:nvSpPr>
          <p:spPr>
            <a:xfrm>
              <a:off x="10482983" y="1607339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40" name="O"/>
            <p:cNvSpPr/>
            <p:nvPr/>
          </p:nvSpPr>
          <p:spPr>
            <a:xfrm>
              <a:off x="9908809" y="4702925"/>
              <a:ext cx="529573" cy="90979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541" name="1"/>
            <p:cNvSpPr txBox="1"/>
            <p:nvPr/>
          </p:nvSpPr>
          <p:spPr>
            <a:xfrm>
              <a:off x="10482983" y="4710451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42" name="O"/>
            <p:cNvSpPr/>
            <p:nvPr/>
          </p:nvSpPr>
          <p:spPr>
            <a:xfrm>
              <a:off x="11801322" y="2568260"/>
              <a:ext cx="529573" cy="11225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543" name="1"/>
            <p:cNvSpPr txBox="1"/>
            <p:nvPr/>
          </p:nvSpPr>
          <p:spPr>
            <a:xfrm>
              <a:off x="12405323" y="2776632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5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44" name="2"/>
            <p:cNvSpPr txBox="1"/>
            <p:nvPr/>
          </p:nvSpPr>
          <p:spPr>
            <a:xfrm>
              <a:off x="12486329" y="3780116"/>
              <a:ext cx="306325" cy="657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3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45" name="N"/>
            <p:cNvSpPr/>
            <p:nvPr/>
          </p:nvSpPr>
          <p:spPr>
            <a:xfrm>
              <a:off x="13801743" y="2568260"/>
              <a:ext cx="529573" cy="10909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546" name="1"/>
            <p:cNvSpPr txBox="1"/>
            <p:nvPr/>
          </p:nvSpPr>
          <p:spPr>
            <a:xfrm>
              <a:off x="14405745" y="2725029"/>
              <a:ext cx="306325" cy="657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000">
                  <a:solidFill>
                    <a:schemeClr val="accent1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66" name="Kubernetes - Deployment">
            <a:extLst>
              <a:ext uri="{FF2B5EF4-FFF2-40B4-BE49-F238E27FC236}">
                <a16:creationId xmlns:a16="http://schemas.microsoft.com/office/drawing/2014/main" id="{B4AE3DD0-5D5C-478B-B4BC-5A8A28FEB44B}"/>
              </a:ext>
            </a:extLst>
          </p:cNvPr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0AED0-B907-4746-A6A7-43DC2F502E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Liveness probe"/>
          <p:cNvSpPr txBox="1"/>
          <p:nvPr/>
        </p:nvSpPr>
        <p:spPr>
          <a:xfrm>
            <a:off x="1411889" y="2254599"/>
            <a:ext cx="4397503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Liveness probe</a:t>
            </a:r>
          </a:p>
        </p:txBody>
      </p:sp>
      <p:sp>
        <p:nvSpPr>
          <p:cNvPr id="551" name="เป็นกลวิธีที่ที่ใช้ในการตรวจสอบสุขภาพหรือสถานะการทำงานของ Application…"/>
          <p:cNvSpPr txBox="1"/>
          <p:nvPr/>
        </p:nvSpPr>
        <p:spPr>
          <a:xfrm>
            <a:off x="1469052" y="4189459"/>
            <a:ext cx="12384279" cy="720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เป็นกลวิธีที่ใช้ในการตรวจสอบสุขภาพหรือสถานะการทำงานของ</a:t>
            </a:r>
            <a:r>
              <a:rPr dirty="0"/>
              <a:t> Application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เพื่อให้แน่ใจว่ายังสามารถทำงานได้ปกติ</a:t>
            </a:r>
            <a:r>
              <a:rPr dirty="0"/>
              <a:t> </a:t>
            </a:r>
            <a:r>
              <a:rPr dirty="0" err="1"/>
              <a:t>ซึ่ง</a:t>
            </a:r>
            <a:r>
              <a:rPr dirty="0"/>
              <a:t> Application </a:t>
            </a:r>
            <a:r>
              <a:rPr dirty="0" err="1"/>
              <a:t>จำเป็นต้องกำหนด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วิธีตรวจสอบและเงื</a:t>
            </a:r>
            <a:r>
              <a:rPr lang="th-TH" dirty="0"/>
              <a:t>่</a:t>
            </a:r>
            <a:r>
              <a:rPr dirty="0" err="1"/>
              <a:t>อนไขลงไปด้วยบางส่วน</a:t>
            </a:r>
            <a:r>
              <a:rPr dirty="0"/>
              <a:t> </a:t>
            </a:r>
            <a:r>
              <a:rPr dirty="0" err="1"/>
              <a:t>หากตรวจสอบแล้วไม่ตรงเงื</a:t>
            </a:r>
            <a:r>
              <a:rPr lang="th-TH" dirty="0"/>
              <a:t>่</a:t>
            </a:r>
            <a:r>
              <a:rPr dirty="0" err="1"/>
              <a:t>อนไขทาง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K8S </a:t>
            </a:r>
            <a:r>
              <a:rPr dirty="0" err="1"/>
              <a:t>จะทำการ</a:t>
            </a:r>
            <a:r>
              <a:rPr dirty="0"/>
              <a:t> restart Pod </a:t>
            </a:r>
            <a:r>
              <a:rPr dirty="0" err="1"/>
              <a:t>เพื่อให้</a:t>
            </a:r>
            <a:r>
              <a:rPr dirty="0"/>
              <a:t> Application </a:t>
            </a:r>
            <a:r>
              <a:rPr dirty="0" err="1"/>
              <a:t>กลับมาทำงานได้ตามปกติ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Liveness probe </a:t>
            </a:r>
            <a:r>
              <a:rPr dirty="0" err="1"/>
              <a:t>มี</a:t>
            </a:r>
            <a:r>
              <a:rPr dirty="0"/>
              <a:t> parameter </a:t>
            </a:r>
            <a:r>
              <a:rPr dirty="0" err="1"/>
              <a:t>หลัก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  <a:r>
              <a:rPr dirty="0" err="1"/>
              <a:t>อยู่</a:t>
            </a:r>
            <a:r>
              <a:rPr dirty="0"/>
              <a:t> 2 </a:t>
            </a:r>
            <a:r>
              <a:rPr dirty="0" err="1"/>
              <a:t>อย่างคือ</a:t>
            </a:r>
            <a:r>
              <a:rPr dirty="0"/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initialDelaySeconds</a:t>
            </a:r>
            <a:r>
              <a:rPr dirty="0"/>
              <a:t> </a:t>
            </a:r>
            <a:r>
              <a:rPr dirty="0" err="1"/>
              <a:t>เป็นการตั้งค่าเวลา</a:t>
            </a:r>
            <a:r>
              <a:rPr dirty="0"/>
              <a:t> delay </a:t>
            </a:r>
            <a:r>
              <a:rPr dirty="0" err="1"/>
              <a:t>ก่อนเริ่มการตรวจสอบหลังจาก</a:t>
            </a:r>
            <a:r>
              <a:rPr dirty="0"/>
              <a:t> Pod </a:t>
            </a:r>
            <a:r>
              <a:rPr dirty="0" err="1"/>
              <a:t>ถูกสร้าง</a:t>
            </a:r>
            <a:r>
              <a:rPr dirty="0"/>
              <a:t>	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periodSeconds</a:t>
            </a:r>
            <a:r>
              <a:rPr dirty="0"/>
              <a:t> </a:t>
            </a:r>
            <a:r>
              <a:rPr dirty="0" err="1"/>
              <a:t>เป็นการตั้งค่าเวลาให้ทำการตรวจสอบทุก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  <a:r>
              <a:rPr dirty="0" err="1"/>
              <a:t>ในช่วงเวลาที่กำหนด</a:t>
            </a:r>
            <a:endParaRPr dirty="0"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ตัวอย่าง</a:t>
            </a:r>
            <a:r>
              <a:rPr dirty="0"/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กำหนดให้</a:t>
            </a:r>
            <a:r>
              <a:rPr dirty="0"/>
              <a:t> </a:t>
            </a:r>
            <a:r>
              <a:rPr dirty="0" err="1"/>
              <a:t>initialDelaySeconds</a:t>
            </a:r>
            <a:r>
              <a:rPr dirty="0"/>
              <a:t> </a:t>
            </a:r>
            <a:r>
              <a:rPr dirty="0" err="1"/>
              <a:t>เท่ากับ</a:t>
            </a:r>
            <a:r>
              <a:rPr dirty="0"/>
              <a:t> 10 </a:t>
            </a:r>
            <a:r>
              <a:rPr dirty="0" err="1"/>
              <a:t>วินาที</a:t>
            </a:r>
            <a:r>
              <a:rPr dirty="0"/>
              <a:t> </a:t>
            </a:r>
            <a:r>
              <a:rPr dirty="0" err="1"/>
              <a:t>และ</a:t>
            </a:r>
            <a:r>
              <a:rPr dirty="0"/>
              <a:t> </a:t>
            </a:r>
            <a:r>
              <a:rPr dirty="0" err="1"/>
              <a:t>periodSeconds</a:t>
            </a:r>
            <a:r>
              <a:rPr dirty="0"/>
              <a:t> </a:t>
            </a:r>
            <a:r>
              <a:rPr dirty="0" err="1"/>
              <a:t>เท่ากับ</a:t>
            </a:r>
            <a:r>
              <a:rPr dirty="0"/>
              <a:t> 3 </a:t>
            </a:r>
            <a:r>
              <a:rPr dirty="0" err="1"/>
              <a:t>วินาที</a:t>
            </a:r>
            <a:r>
              <a:rPr dirty="0"/>
              <a:t> </a:t>
            </a:r>
            <a:r>
              <a:rPr dirty="0" err="1"/>
              <a:t>หมายความว่า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หลังจากที่</a:t>
            </a:r>
            <a:r>
              <a:rPr dirty="0"/>
              <a:t> Pod </a:t>
            </a:r>
            <a:r>
              <a:rPr dirty="0" err="1"/>
              <a:t>ถูกสร้าง</a:t>
            </a:r>
            <a:r>
              <a:rPr dirty="0"/>
              <a:t> </a:t>
            </a:r>
            <a:r>
              <a:rPr dirty="0" err="1"/>
              <a:t>initialDelaySecond</a:t>
            </a:r>
            <a:r>
              <a:rPr dirty="0"/>
              <a:t> </a:t>
            </a:r>
            <a:r>
              <a:rPr dirty="0" err="1"/>
              <a:t>ก็เริ่มทำการนับเวลาจนถึง</a:t>
            </a:r>
            <a:r>
              <a:rPr dirty="0"/>
              <a:t> 10 </a:t>
            </a:r>
            <a:r>
              <a:rPr dirty="0" err="1"/>
              <a:t>วินาที</a:t>
            </a:r>
            <a:r>
              <a:rPr dirty="0"/>
              <a:t> </a:t>
            </a:r>
            <a:r>
              <a:rPr dirty="0" err="1"/>
              <a:t>และทำการตรวจสอบ</a:t>
            </a:r>
            <a:endParaRPr dirty="0"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Liveness </a:t>
            </a:r>
            <a:r>
              <a:rPr dirty="0" err="1"/>
              <a:t>และนับต่อไปอีก</a:t>
            </a:r>
            <a:r>
              <a:rPr dirty="0"/>
              <a:t> 3 </a:t>
            </a:r>
            <a:r>
              <a:rPr dirty="0" err="1"/>
              <a:t>วินาทีจะทำการตรวจสอบอีกรอบวนไปเรื่อย</a:t>
            </a:r>
            <a:r>
              <a:rPr dirty="0"/>
              <a:t> </a:t>
            </a:r>
            <a:r>
              <a:rPr dirty="0" err="1"/>
              <a:t>ๆ</a:t>
            </a:r>
            <a:endParaRPr dirty="0"/>
          </a:p>
        </p:txBody>
      </p:sp>
      <p:pic>
        <p:nvPicPr>
          <p:cNvPr id="552" name="1*Bew_sz-oQSpLpgok6lEPbA.gif" descr="1*Bew_sz-oQSpLpgok6lEPbA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193" y="2254599"/>
            <a:ext cx="8259211" cy="704895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https://cloud.google.com/blog/products/containers-kubernetes/kubernetes-best-practices-setting-up-health-checks-with-readiness-and-liveness-probes"/>
          <p:cNvSpPr/>
          <p:nvPr/>
        </p:nvSpPr>
        <p:spPr>
          <a:xfrm>
            <a:off x="14370193" y="9405149"/>
            <a:ext cx="8259211" cy="53340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400" b="0" i="1" u="sng">
                <a:solidFill>
                  <a:srgbClr val="757575"/>
                </a:solidFill>
                <a:uFill>
                  <a:solidFill>
                    <a:srgbClr val="757575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https://cloud.google.com/blog/products/containers-kubernetes/kubernetes-best-practices-setting-up-health-checks-with-readiness-and-liveness-probes</a:t>
            </a:r>
          </a:p>
        </p:txBody>
      </p:sp>
      <p:sp>
        <p:nvSpPr>
          <p:cNvPr id="7" name="Kubernetes - Deployment">
            <a:extLst>
              <a:ext uri="{FF2B5EF4-FFF2-40B4-BE49-F238E27FC236}">
                <a16:creationId xmlns:a16="http://schemas.microsoft.com/office/drawing/2014/main" id="{34897E54-DE39-40AF-9707-A98B070ECF9D}"/>
              </a:ext>
            </a:extLst>
          </p:cNvPr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210D3-EF35-42D8-80A9-8FF095D04C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Readiness probe"/>
          <p:cNvSpPr txBox="1"/>
          <p:nvPr/>
        </p:nvSpPr>
        <p:spPr>
          <a:xfrm>
            <a:off x="1198529" y="2254599"/>
            <a:ext cx="4824223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Readiness probe</a:t>
            </a:r>
          </a:p>
        </p:txBody>
      </p:sp>
      <p:sp>
        <p:nvSpPr>
          <p:cNvPr id="557" name="เป็นกลวิธีที่ที่ใช้ในการตรวจสอบความพร้อมในการทำงานของ Application หาก Application ยังไม่พร้อม…"/>
          <p:cNvSpPr txBox="1"/>
          <p:nvPr/>
        </p:nvSpPr>
        <p:spPr>
          <a:xfrm>
            <a:off x="1216944" y="3333637"/>
            <a:ext cx="12388724" cy="97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เป็นกลวิธีที่ใช้ในการตรวจสอบความพร้อมในการทำงานของ</a:t>
            </a:r>
            <a:r>
              <a:t> Application </a:t>
            </a:r>
            <a:r>
              <a:rPr err="1"/>
              <a:t>หาก</a:t>
            </a:r>
            <a:r>
              <a:t> Application </a:t>
            </a:r>
            <a:r>
              <a:rPr err="1"/>
              <a:t>ยังไม่พร้อม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จะไม่มีการปล่อย</a:t>
            </a:r>
            <a:r>
              <a:t> Traffic </a:t>
            </a:r>
            <a:r>
              <a:rPr err="1"/>
              <a:t>เข้ามาเพื่อป้องการไม่ให้เกิดความผิดพลาดของการทำงาน</a:t>
            </a:r>
            <a:r>
              <a:t> </a:t>
            </a:r>
            <a:r>
              <a:rPr err="1"/>
              <a:t>อะไรจะเกิดขึ้นหาก</a:t>
            </a:r>
            <a:r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Application </a:t>
            </a:r>
            <a:r>
              <a:rPr err="1"/>
              <a:t>มีการติดต่อกับ</a:t>
            </a:r>
            <a:r>
              <a:t> Database </a:t>
            </a:r>
            <a:r>
              <a:rPr err="1"/>
              <a:t>แต่</a:t>
            </a:r>
            <a:r>
              <a:t> Database </a:t>
            </a:r>
            <a:r>
              <a:rPr err="1"/>
              <a:t>ไม่สามารถทำงานได้</a:t>
            </a:r>
            <a:r>
              <a:t> </a:t>
            </a:r>
            <a:r>
              <a:rPr err="1"/>
              <a:t>แต่ผู้ใช้ยังสามารถเรียกทำ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ธุรกรรมบางอย่างกับ</a:t>
            </a:r>
            <a:r>
              <a:t> Application </a:t>
            </a:r>
            <a:r>
              <a:rPr err="1"/>
              <a:t>ได้จนถึงขั้นตอนที่สำคัญเมื่อผู้ใช้ทำการยืนยัน</a:t>
            </a:r>
            <a:r>
              <a:t> </a:t>
            </a:r>
            <a:r>
              <a:rPr err="1"/>
              <a:t>ข้อมูลถูกส่งไปบันทึกลง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Database </a:t>
            </a:r>
            <a:r>
              <a:rPr err="1"/>
              <a:t>แต่ไม่สามารถบันทึกได้และผู้ใช้ได้รับ</a:t>
            </a:r>
            <a:r>
              <a:t> Message error </a:t>
            </a:r>
            <a:r>
              <a:rPr err="1"/>
              <a:t>ดังนั้นการใช้</a:t>
            </a:r>
            <a:r>
              <a:t> Readiness probe </a:t>
            </a:r>
            <a:r>
              <a:rPr err="1"/>
              <a:t>จะช่วย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ลดความเสี่ยงที่จะเกิดขึ้นหากมีระบบภายในหรือระบบภายนอกไม่สามารถเชื่อมต่อหรือใช้งานได้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แต่ผู้พัฒนาจำเป็นต้องออกแบบวิเคราะห์ว่า</a:t>
            </a:r>
            <a:r>
              <a:t> Application </a:t>
            </a:r>
            <a:r>
              <a:rPr err="1"/>
              <a:t>มีการเชื่อมต่อกับใครและต้องตรวจสอบอะไรบ้าง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ถึงสามารถเรียกว่า</a:t>
            </a:r>
            <a:r>
              <a:t> </a:t>
            </a:r>
            <a:r>
              <a:rPr err="1"/>
              <a:t>พร้อม</a:t>
            </a:r>
            <a:r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Readiness probe </a:t>
            </a:r>
            <a:r>
              <a:rPr err="1"/>
              <a:t>มี</a:t>
            </a:r>
            <a:r>
              <a:t> parameter </a:t>
            </a:r>
            <a:r>
              <a:rPr err="1"/>
              <a:t>หลัก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อยู่</a:t>
            </a:r>
            <a:r>
              <a:t> 2 </a:t>
            </a:r>
            <a:r>
              <a:rPr err="1"/>
              <a:t>อย่างคือ</a:t>
            </a:r>
            <a:r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initialDelaySeconds</a:t>
            </a:r>
            <a:r>
              <a:t> </a:t>
            </a:r>
            <a:r>
              <a:rPr err="1"/>
              <a:t>เป็นการตั้งค่าเวลา</a:t>
            </a:r>
            <a:r>
              <a:t> delay </a:t>
            </a:r>
            <a:r>
              <a:rPr err="1"/>
              <a:t>ก่อนเริ่มการตรวจสอบหลังจาก</a:t>
            </a:r>
            <a:r>
              <a:t> Pod </a:t>
            </a:r>
            <a:r>
              <a:rPr err="1"/>
              <a:t>ถูกสร้าง</a:t>
            </a:r>
            <a:r>
              <a:t>	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periodSeconds</a:t>
            </a:r>
            <a:r>
              <a:t> </a:t>
            </a:r>
            <a:r>
              <a:rPr err="1"/>
              <a:t>เป็นการตั้งค่าเวลาให้ทำการตรวจสอบทุก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ในช่วงเวลาที่กำหนด</a:t>
            </a:r>
            <a:endParaRPr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>
              <a:solidFill>
                <a:srgbClr val="D4D4D4"/>
              </a:solidFill>
            </a:endParaRP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ตัวอย่าง</a:t>
            </a:r>
            <a:r>
              <a:t> </a:t>
            </a:r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กำหนดให้</a:t>
            </a:r>
            <a:r>
              <a:t> </a:t>
            </a:r>
            <a:r>
              <a:rPr err="1"/>
              <a:t>initialDelaySeconds</a:t>
            </a:r>
            <a:r>
              <a:t> </a:t>
            </a:r>
            <a:r>
              <a:rPr err="1"/>
              <a:t>เท่ากับ</a:t>
            </a:r>
            <a:r>
              <a:t> 10 </a:t>
            </a:r>
            <a:r>
              <a:rPr err="1"/>
              <a:t>วินาที</a:t>
            </a:r>
            <a:r>
              <a:t> </a:t>
            </a:r>
            <a:r>
              <a:rPr err="1"/>
              <a:t>และ</a:t>
            </a:r>
            <a:r>
              <a:t> </a:t>
            </a:r>
            <a:r>
              <a:rPr err="1"/>
              <a:t>periodSeconds</a:t>
            </a:r>
            <a:r>
              <a:t> </a:t>
            </a:r>
            <a:r>
              <a:rPr err="1"/>
              <a:t>เท่ากับ</a:t>
            </a:r>
            <a:r>
              <a:t> 3 </a:t>
            </a:r>
            <a:r>
              <a:rPr err="1"/>
              <a:t>วินาที</a:t>
            </a:r>
            <a:r>
              <a:t> </a:t>
            </a:r>
            <a:r>
              <a:rPr err="1"/>
              <a:t>หมายความว่า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หลังจากที่</a:t>
            </a:r>
            <a:r>
              <a:t> Pod </a:t>
            </a:r>
            <a:r>
              <a:rPr err="1"/>
              <a:t>ถูกสร้าง</a:t>
            </a:r>
            <a:r>
              <a:t> </a:t>
            </a:r>
            <a:r>
              <a:rPr err="1"/>
              <a:t>initialDelaySecond</a:t>
            </a:r>
            <a:r>
              <a:t> </a:t>
            </a:r>
            <a:r>
              <a:rPr err="1"/>
              <a:t>ก็เริ่มทำการนับเวลาจนถึง</a:t>
            </a:r>
            <a:r>
              <a:t> 10 </a:t>
            </a:r>
            <a:r>
              <a:rPr err="1"/>
              <a:t>วินาที</a:t>
            </a:r>
            <a:r>
              <a:t> </a:t>
            </a:r>
            <a:r>
              <a:rPr err="1"/>
              <a:t>และทำการตรวจสอบ</a:t>
            </a:r>
            <a:endParaRPr/>
          </a:p>
          <a:p>
            <a:pPr algn="l">
              <a:defRPr sz="35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Readiness </a:t>
            </a:r>
            <a:r>
              <a:rPr err="1"/>
              <a:t>และนับต่อไปอีก</a:t>
            </a:r>
            <a:r>
              <a:t> 3 </a:t>
            </a:r>
            <a:r>
              <a:rPr err="1"/>
              <a:t>วินาทีจะทำการตรวจสอบอีกรอบวนไปเรื่อย</a:t>
            </a:r>
            <a:r>
              <a:t> </a:t>
            </a:r>
            <a:r>
              <a:rPr err="1"/>
              <a:t>ๆ</a:t>
            </a:r>
            <a:endParaRPr/>
          </a:p>
        </p:txBody>
      </p:sp>
      <p:pic>
        <p:nvPicPr>
          <p:cNvPr id="558" name="1*fdNZeCl7TESpFtrCcZKYcg.gif" descr="1*fdNZeCl7TESpFtrCcZKYcg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707" y="1798396"/>
            <a:ext cx="9232628" cy="7879729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https://cloud.google.com/blog/products/containers-kubernetes/kubernetes-best-practices-setting-up-health-checks-with-readiness-and-liveness-probes"/>
          <p:cNvSpPr/>
          <p:nvPr/>
        </p:nvSpPr>
        <p:spPr>
          <a:xfrm>
            <a:off x="14654707" y="9779724"/>
            <a:ext cx="9232628" cy="533401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400" b="0" i="1" u="sng">
                <a:solidFill>
                  <a:srgbClr val="757575"/>
                </a:solidFill>
                <a:uFill>
                  <a:solidFill>
                    <a:srgbClr val="757575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https://cloud.google.com/blog/products/containers-kubernetes/kubernetes-best-practices-setting-up-health-checks-with-readiness-and-liveness-probes</a:t>
            </a:r>
          </a:p>
        </p:txBody>
      </p:sp>
      <p:sp>
        <p:nvSpPr>
          <p:cNvPr id="7" name="Kubernetes - Deployment">
            <a:extLst>
              <a:ext uri="{FF2B5EF4-FFF2-40B4-BE49-F238E27FC236}">
                <a16:creationId xmlns:a16="http://schemas.microsoft.com/office/drawing/2014/main" id="{FE29C80D-B3C9-416B-B1E3-0ABFC0E59F5C}"/>
              </a:ext>
            </a:extLst>
          </p:cNvPr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DDF95-BEED-4234-9716-814EC3FEF1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LAB3 -Deployment"/>
          <p:cNvSpPr txBox="1"/>
          <p:nvPr/>
        </p:nvSpPr>
        <p:spPr>
          <a:xfrm>
            <a:off x="8317865" y="5589890"/>
            <a:ext cx="774827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LAB3 -Deployment</a:t>
            </a:r>
          </a:p>
        </p:txBody>
      </p:sp>
      <p:sp>
        <p:nvSpPr>
          <p:cNvPr id="562" name="Ref : https://github.com/phyze/k8s/tree/main/deployment"/>
          <p:cNvSpPr txBox="1"/>
          <p:nvPr/>
        </p:nvSpPr>
        <p:spPr>
          <a:xfrm>
            <a:off x="8546972" y="7320839"/>
            <a:ext cx="7290055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https://github.com/phyze/k8s/tree/main/deployment</a:t>
            </a:r>
          </a:p>
        </p:txBody>
      </p:sp>
      <p:sp>
        <p:nvSpPr>
          <p:cNvPr id="5" name="Kubernetes - Deployment">
            <a:extLst>
              <a:ext uri="{FF2B5EF4-FFF2-40B4-BE49-F238E27FC236}">
                <a16:creationId xmlns:a16="http://schemas.microsoft.com/office/drawing/2014/main" id="{16681965-2B30-4FEE-922E-097748611838}"/>
              </a:ext>
            </a:extLst>
          </p:cNvPr>
          <p:cNvSpPr txBox="1"/>
          <p:nvPr/>
        </p:nvSpPr>
        <p:spPr>
          <a:xfrm>
            <a:off x="609346" y="319678"/>
            <a:ext cx="542295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3EF74-71F9-4300-8293-25E4811841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Kubernetes - Service"/>
          <p:cNvSpPr txBox="1"/>
          <p:nvPr/>
        </p:nvSpPr>
        <p:spPr>
          <a:xfrm>
            <a:off x="667711" y="416954"/>
            <a:ext cx="43249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Service</a:t>
            </a:r>
          </a:p>
        </p:txBody>
      </p:sp>
      <p:sp>
        <p:nvSpPr>
          <p:cNvPr id="566" name="Service"/>
          <p:cNvSpPr txBox="1"/>
          <p:nvPr/>
        </p:nvSpPr>
        <p:spPr>
          <a:xfrm>
            <a:off x="8373929" y="1723609"/>
            <a:ext cx="298577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Service</a:t>
            </a:r>
          </a:p>
        </p:txBody>
      </p:sp>
      <p:sp>
        <p:nvSpPr>
          <p:cNvPr id="567" name="เป็นกลไกลที่ใช้ในการเปิดช่องทางให้ Client ทั้งภายในและภายนอก Cluster สามารถติดต่อกับ Application ที่อยู่ใน Pods…"/>
          <p:cNvSpPr txBox="1"/>
          <p:nvPr/>
        </p:nvSpPr>
        <p:spPr>
          <a:xfrm>
            <a:off x="1048325" y="3227858"/>
            <a:ext cx="17636980" cy="7680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เป็นกลไกลที่ใช้ในการเปิดช่องทางให้</a:t>
            </a:r>
            <a:r>
              <a:rPr dirty="0"/>
              <a:t> Client </a:t>
            </a:r>
            <a:r>
              <a:rPr dirty="0" err="1"/>
              <a:t>ทั้งภายในและภายนอก</a:t>
            </a:r>
            <a:r>
              <a:rPr dirty="0"/>
              <a:t> Cluster </a:t>
            </a:r>
            <a:r>
              <a:rPr dirty="0" err="1"/>
              <a:t>สามารถติดต่อกับ</a:t>
            </a:r>
            <a:r>
              <a:rPr dirty="0"/>
              <a:t> Application </a:t>
            </a:r>
            <a:r>
              <a:rPr dirty="0" err="1"/>
              <a:t>ที่อยู่ใน</a:t>
            </a:r>
            <a:r>
              <a:rPr dirty="0"/>
              <a:t> Pods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โดยใช้วิธีการ</a:t>
            </a:r>
            <a:r>
              <a:rPr dirty="0"/>
              <a:t> label selector </a:t>
            </a:r>
            <a:r>
              <a:rPr dirty="0" err="1"/>
              <a:t>เพื่อจัดกลุ่ม</a:t>
            </a:r>
            <a:r>
              <a:rPr dirty="0"/>
              <a:t> Pod </a:t>
            </a:r>
            <a:r>
              <a:rPr dirty="0" err="1"/>
              <a:t>ที่ได้มีการประกาศ</a:t>
            </a:r>
            <a:r>
              <a:rPr dirty="0"/>
              <a:t> label </a:t>
            </a:r>
            <a:r>
              <a:rPr dirty="0" err="1"/>
              <a:t>ตรงกันเพื่อที่จะ</a:t>
            </a:r>
            <a:r>
              <a:rPr dirty="0"/>
              <a:t> forward request </a:t>
            </a:r>
            <a:r>
              <a:rPr dirty="0" err="1"/>
              <a:t>ให้ถูก</a:t>
            </a:r>
            <a:r>
              <a:rPr dirty="0"/>
              <a:t> Pod </a:t>
            </a:r>
            <a:r>
              <a:rPr dirty="0" err="1"/>
              <a:t>แต่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ก็ยังไม่สามารถ</a:t>
            </a:r>
            <a:r>
              <a:rPr dirty="0"/>
              <a:t> forward </a:t>
            </a:r>
            <a:r>
              <a:rPr dirty="0" err="1"/>
              <a:t>ได้ทันที</a:t>
            </a:r>
            <a:r>
              <a:rPr dirty="0"/>
              <a:t> Service </a:t>
            </a:r>
            <a:r>
              <a:rPr dirty="0" err="1"/>
              <a:t>จำเป็นต้องระบุ</a:t>
            </a:r>
            <a:r>
              <a:rPr dirty="0"/>
              <a:t> IP </a:t>
            </a:r>
            <a:r>
              <a:rPr dirty="0" err="1"/>
              <a:t>ให้ชัดเจนในการ</a:t>
            </a:r>
            <a:r>
              <a:rPr dirty="0"/>
              <a:t> forward </a:t>
            </a:r>
            <a:r>
              <a:rPr dirty="0" err="1"/>
              <a:t>ไปยังปลายทาง</a:t>
            </a:r>
            <a:r>
              <a:rPr dirty="0"/>
              <a:t>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Pod </a:t>
            </a:r>
            <a:r>
              <a:rPr dirty="0" err="1"/>
              <a:t>มี</a:t>
            </a:r>
            <a:r>
              <a:rPr dirty="0"/>
              <a:t> IP </a:t>
            </a:r>
            <a:r>
              <a:rPr dirty="0" err="1"/>
              <a:t>เป็นของตัวเองตั้งแต่โดนสร้างขึ้น</a:t>
            </a:r>
            <a:r>
              <a:rPr dirty="0"/>
              <a:t> </a:t>
            </a:r>
            <a:r>
              <a:rPr dirty="0" err="1"/>
              <a:t>แต่การที่จะให้</a:t>
            </a:r>
            <a:r>
              <a:rPr dirty="0"/>
              <a:t> Service </a:t>
            </a:r>
            <a:r>
              <a:rPr dirty="0" err="1"/>
              <a:t>พูดคุยกับ</a:t>
            </a:r>
            <a:r>
              <a:rPr dirty="0"/>
              <a:t> Pod </a:t>
            </a:r>
            <a:r>
              <a:rPr dirty="0" err="1"/>
              <a:t>โดยตรงก็สามารถทำได้แต่ถ้า</a:t>
            </a:r>
            <a:r>
              <a:rPr dirty="0"/>
              <a:t> Pod </a:t>
            </a:r>
            <a:r>
              <a:rPr dirty="0" err="1"/>
              <a:t>นั้นตายไป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จำเป็นต้องมากำหนดค่ากันใหม่เพราะ</a:t>
            </a:r>
            <a:r>
              <a:rPr dirty="0"/>
              <a:t> IP </a:t>
            </a:r>
            <a:r>
              <a:rPr dirty="0" err="1"/>
              <a:t>จะไม่คงเดิม</a:t>
            </a:r>
            <a:r>
              <a:rPr dirty="0"/>
              <a:t> </a:t>
            </a:r>
            <a:r>
              <a:rPr dirty="0" err="1"/>
              <a:t>ดังนั้นจึงนำ</a:t>
            </a:r>
            <a:r>
              <a:rPr dirty="0"/>
              <a:t> Endpoints Object </a:t>
            </a:r>
            <a:r>
              <a:rPr dirty="0" err="1"/>
              <a:t>เข้ามาช่วยทำในการจัดกลุ่ม</a:t>
            </a:r>
            <a:r>
              <a:rPr dirty="0"/>
              <a:t> IPs </a:t>
            </a:r>
            <a:r>
              <a:rPr dirty="0" err="1"/>
              <a:t>ของ</a:t>
            </a:r>
            <a:r>
              <a:rPr dirty="0"/>
              <a:t> Pods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ที่</a:t>
            </a:r>
            <a:r>
              <a:rPr dirty="0"/>
              <a:t> match </a:t>
            </a:r>
            <a:r>
              <a:rPr dirty="0" err="1"/>
              <a:t>กับ</a:t>
            </a:r>
            <a:r>
              <a:rPr dirty="0"/>
              <a:t> label </a:t>
            </a:r>
            <a:r>
              <a:rPr dirty="0" err="1"/>
              <a:t>ที่กำหนดไว้</a:t>
            </a:r>
            <a:r>
              <a:rPr dirty="0"/>
              <a:t> </a:t>
            </a:r>
            <a:r>
              <a:rPr dirty="0" err="1"/>
              <a:t>หากมี</a:t>
            </a:r>
            <a:r>
              <a:rPr dirty="0"/>
              <a:t> Pod </a:t>
            </a:r>
            <a:r>
              <a:rPr dirty="0" err="1"/>
              <a:t>ใดตาย</a:t>
            </a:r>
            <a:r>
              <a:rPr dirty="0"/>
              <a:t> </a:t>
            </a:r>
            <a:r>
              <a:rPr dirty="0" err="1"/>
              <a:t>หรือ</a:t>
            </a:r>
            <a:r>
              <a:rPr dirty="0"/>
              <a:t> </a:t>
            </a:r>
            <a:r>
              <a:rPr dirty="0" err="1"/>
              <a:t>เกิดใหม่จะถูก</a:t>
            </a:r>
            <a:r>
              <a:rPr dirty="0"/>
              <a:t> Update </a:t>
            </a:r>
            <a:r>
              <a:rPr dirty="0" err="1"/>
              <a:t>ลงไปใน</a:t>
            </a:r>
            <a:r>
              <a:rPr dirty="0"/>
              <a:t> Endpoints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Service </a:t>
            </a:r>
            <a:r>
              <a:rPr dirty="0" err="1"/>
              <a:t>เมื่อถูกสร้างจะได้รับ</a:t>
            </a:r>
            <a:r>
              <a:rPr dirty="0"/>
              <a:t> </a:t>
            </a:r>
            <a:r>
              <a:rPr dirty="0" err="1"/>
              <a:t>Vitual</a:t>
            </a:r>
            <a:r>
              <a:rPr dirty="0"/>
              <a:t> IP </a:t>
            </a:r>
            <a:r>
              <a:rPr dirty="0" err="1"/>
              <a:t>ที่ไม่เปลี</a:t>
            </a:r>
            <a:r>
              <a:rPr lang="th-TH" dirty="0"/>
              <a:t>่</a:t>
            </a:r>
            <a:r>
              <a:rPr dirty="0" err="1"/>
              <a:t>ยนแปลงจนกว่า</a:t>
            </a:r>
            <a:r>
              <a:rPr dirty="0"/>
              <a:t> Service </a:t>
            </a:r>
            <a:r>
              <a:rPr dirty="0" err="1"/>
              <a:t>นั้นจะถูกทำราย</a:t>
            </a:r>
            <a:r>
              <a:rPr dirty="0"/>
              <a:t> </a:t>
            </a:r>
            <a:r>
              <a:rPr dirty="0" err="1"/>
              <a:t>แต่การที่ให้</a:t>
            </a:r>
            <a:r>
              <a:rPr dirty="0"/>
              <a:t> client </a:t>
            </a:r>
            <a:r>
              <a:rPr dirty="0" err="1"/>
              <a:t>เรียกด้วย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IP </a:t>
            </a:r>
            <a:r>
              <a:rPr dirty="0" err="1"/>
              <a:t>คงไม่สะดวก</a:t>
            </a:r>
            <a:r>
              <a:rPr dirty="0"/>
              <a:t> </a:t>
            </a:r>
            <a:r>
              <a:rPr dirty="0" err="1"/>
              <a:t>ดังนั้น</a:t>
            </a:r>
            <a:r>
              <a:rPr dirty="0"/>
              <a:t> K8S </a:t>
            </a:r>
            <a:r>
              <a:rPr dirty="0" err="1"/>
              <a:t>นำ</a:t>
            </a:r>
            <a:r>
              <a:rPr dirty="0"/>
              <a:t> IP </a:t>
            </a:r>
            <a:r>
              <a:rPr dirty="0" err="1"/>
              <a:t>ไปจับคู่กับ</a:t>
            </a:r>
            <a:r>
              <a:rPr dirty="0"/>
              <a:t> </a:t>
            </a:r>
            <a:r>
              <a:rPr dirty="0" err="1"/>
              <a:t>ชื่อ</a:t>
            </a:r>
            <a:r>
              <a:rPr dirty="0"/>
              <a:t> Service </a:t>
            </a:r>
            <a:r>
              <a:rPr dirty="0" err="1"/>
              <a:t>และบันทึกไว้ใน</a:t>
            </a:r>
            <a:r>
              <a:rPr dirty="0"/>
              <a:t> DNS </a:t>
            </a:r>
            <a:r>
              <a:rPr dirty="0" err="1"/>
              <a:t>ภายใน</a:t>
            </a:r>
            <a:r>
              <a:rPr dirty="0"/>
              <a:t> Cluster </a:t>
            </a:r>
            <a:r>
              <a:rPr dirty="0" err="1"/>
              <a:t>วิธีนี้เอง</a:t>
            </a:r>
            <a:r>
              <a:rPr dirty="0"/>
              <a:t> Client </a:t>
            </a:r>
            <a:r>
              <a:rPr dirty="0" err="1"/>
              <a:t>สามารถ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เรียก</a:t>
            </a:r>
            <a:r>
              <a:rPr dirty="0"/>
              <a:t> Service </a:t>
            </a:r>
            <a:r>
              <a:rPr dirty="0" err="1"/>
              <a:t>ด้วยชื่อคล้ายกับ</a:t>
            </a:r>
            <a:r>
              <a:rPr dirty="0"/>
              <a:t> </a:t>
            </a:r>
            <a:r>
              <a:rPr dirty="0" err="1"/>
              <a:t>ชื่อ</a:t>
            </a:r>
            <a:r>
              <a:rPr dirty="0"/>
              <a:t> domain </a:t>
            </a:r>
            <a:r>
              <a:rPr dirty="0" err="1"/>
              <a:t>บน</a:t>
            </a:r>
            <a:r>
              <a:rPr dirty="0"/>
              <a:t> web browser </a:t>
            </a:r>
            <a:r>
              <a:rPr dirty="0" err="1"/>
              <a:t>และนอกจากนี้</a:t>
            </a:r>
            <a:r>
              <a:rPr dirty="0"/>
              <a:t> </a:t>
            </a:r>
            <a:r>
              <a:rPr dirty="0" err="1"/>
              <a:t>การติดต่อผ่าน</a:t>
            </a:r>
            <a:r>
              <a:rPr dirty="0"/>
              <a:t> Service </a:t>
            </a:r>
            <a:r>
              <a:rPr dirty="0" err="1"/>
              <a:t>ยังช่วยในการ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กระจาย</a:t>
            </a:r>
            <a:r>
              <a:rPr dirty="0"/>
              <a:t> request </a:t>
            </a:r>
            <a:r>
              <a:rPr dirty="0" err="1"/>
              <a:t>ไปสู่</a:t>
            </a:r>
            <a:r>
              <a:rPr dirty="0"/>
              <a:t> Pod </a:t>
            </a:r>
            <a:r>
              <a:rPr dirty="0" err="1"/>
              <a:t>อย่างเท่า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  <a:r>
              <a:rPr dirty="0" err="1"/>
              <a:t>กันอีกด้วย</a:t>
            </a:r>
            <a:r>
              <a:rPr dirty="0"/>
              <a:t> (Load balancing)</a:t>
            </a:r>
          </a:p>
        </p:txBody>
      </p:sp>
      <p:grpSp>
        <p:nvGrpSpPr>
          <p:cNvPr id="592" name="Group"/>
          <p:cNvGrpSpPr/>
          <p:nvPr/>
        </p:nvGrpSpPr>
        <p:grpSpPr>
          <a:xfrm>
            <a:off x="14307344" y="3467254"/>
            <a:ext cx="11634468" cy="9694757"/>
            <a:chOff x="-2313825" y="-1080771"/>
            <a:chExt cx="11634467" cy="9694757"/>
          </a:xfrm>
        </p:grpSpPr>
        <p:grpSp>
          <p:nvGrpSpPr>
            <p:cNvPr id="571" name="Group"/>
            <p:cNvGrpSpPr/>
            <p:nvPr/>
          </p:nvGrpSpPr>
          <p:grpSpPr>
            <a:xfrm>
              <a:off x="641930" y="2706966"/>
              <a:ext cx="6096002" cy="2469014"/>
              <a:chOff x="0" y="0"/>
              <a:chExt cx="6096001" cy="2469014"/>
            </a:xfrm>
          </p:grpSpPr>
          <p:sp>
            <p:nvSpPr>
              <p:cNvPr id="568" name="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</a:t>
                </a:r>
              </a:p>
            </p:txBody>
          </p:sp>
          <p:sp>
            <p:nvSpPr>
              <p:cNvPr id="569" name="Endpoints"/>
              <p:cNvSpPr/>
              <p:nvPr/>
            </p:nvSpPr>
            <p:spPr>
              <a:xfrm>
                <a:off x="1802262" y="636270"/>
                <a:ext cx="2491476" cy="1073283"/>
              </a:xfrm>
              <a:prstGeom prst="rect">
                <a:avLst/>
              </a:pr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Endpoints</a:t>
                </a:r>
              </a:p>
            </p:txBody>
          </p:sp>
          <p:sp>
            <p:nvSpPr>
              <p:cNvPr id="570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10.1.1.1, 10.1.1.2, 10.1.1.3</a:t>
                </a:r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632010" y="-1080771"/>
              <a:ext cx="5943603" cy="2901195"/>
              <a:chOff x="0" y="0"/>
              <a:chExt cx="5943600" cy="2901195"/>
            </a:xfrm>
          </p:grpSpPr>
          <p:sp>
            <p:nvSpPr>
              <p:cNvPr id="572" name="service: guestbook…"/>
              <p:cNvSpPr/>
              <p:nvPr/>
            </p:nvSpPr>
            <p:spPr>
              <a:xfrm>
                <a:off x="685799" y="0"/>
                <a:ext cx="4572001" cy="9791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service: guestbook</a:t>
                </a:r>
              </a:p>
              <a:p>
                <a: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Selector: app=guestbook</a:t>
                </a:r>
              </a:p>
            </p:txBody>
          </p:sp>
          <p:sp>
            <p:nvSpPr>
              <p:cNvPr id="573" name="Service"/>
              <p:cNvSpPr/>
              <p:nvPr/>
            </p:nvSpPr>
            <p:spPr>
              <a:xfrm>
                <a:off x="1726062" y="10807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574" name="Caption"/>
              <p:cNvSpPr/>
              <p:nvPr/>
            </p:nvSpPr>
            <p:spPr>
              <a:xfrm>
                <a:off x="0" y="22556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40.1.2.1</a:t>
                </a:r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-2313825" y="6050203"/>
              <a:ext cx="6096002" cy="2469014"/>
              <a:chOff x="0" y="0"/>
              <a:chExt cx="6096001" cy="2469014"/>
            </a:xfrm>
          </p:grpSpPr>
          <p:sp>
            <p:nvSpPr>
              <p:cNvPr id="576" name="Label: app=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Label: app=guestbook</a:t>
                </a:r>
              </a:p>
            </p:txBody>
          </p:sp>
          <p:sp>
            <p:nvSpPr>
              <p:cNvPr id="577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578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583" name="Group"/>
            <p:cNvGrpSpPr/>
            <p:nvPr/>
          </p:nvGrpSpPr>
          <p:grpSpPr>
            <a:xfrm>
              <a:off x="455407" y="6050203"/>
              <a:ext cx="6096004" cy="2469014"/>
              <a:chOff x="0" y="0"/>
              <a:chExt cx="6096001" cy="2469014"/>
            </a:xfrm>
          </p:grpSpPr>
          <p:sp>
            <p:nvSpPr>
              <p:cNvPr id="580" name="label: app=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label: app=guestbook</a:t>
                </a:r>
              </a:p>
            </p:txBody>
          </p:sp>
          <p:sp>
            <p:nvSpPr>
              <p:cNvPr id="581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582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587" name="Group"/>
            <p:cNvGrpSpPr/>
            <p:nvPr/>
          </p:nvGrpSpPr>
          <p:grpSpPr>
            <a:xfrm>
              <a:off x="3224640" y="6144972"/>
              <a:ext cx="6096002" cy="2469014"/>
              <a:chOff x="0" y="0"/>
              <a:chExt cx="6096001" cy="2469014"/>
            </a:xfrm>
          </p:grpSpPr>
          <p:sp>
            <p:nvSpPr>
              <p:cNvPr id="584" name="label: app=guestbook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label: app=guestbook</a:t>
                </a:r>
              </a:p>
            </p:txBody>
          </p:sp>
          <p:sp>
            <p:nvSpPr>
              <p:cNvPr id="585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586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588" name="Line"/>
            <p:cNvSpPr/>
            <p:nvPr/>
          </p:nvSpPr>
          <p:spPr>
            <a:xfrm flipH="1">
              <a:off x="857188" y="5253075"/>
              <a:ext cx="1184786" cy="888980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Line"/>
            <p:cNvSpPr/>
            <p:nvPr/>
          </p:nvSpPr>
          <p:spPr>
            <a:xfrm>
              <a:off x="3689930" y="5361465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90" name="Line"/>
            <p:cNvSpPr/>
            <p:nvPr/>
          </p:nvSpPr>
          <p:spPr>
            <a:xfrm>
              <a:off x="5181010" y="5373202"/>
              <a:ext cx="805428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91" name="Line"/>
            <p:cNvSpPr/>
            <p:nvPr/>
          </p:nvSpPr>
          <p:spPr>
            <a:xfrm>
              <a:off x="3603809" y="1938674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CF98B-71EA-47FC-A7E2-51641C3191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ervice"/>
          <p:cNvSpPr txBox="1"/>
          <p:nvPr/>
        </p:nvSpPr>
        <p:spPr>
          <a:xfrm>
            <a:off x="7319960" y="1790884"/>
            <a:ext cx="298577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Service</a:t>
            </a:r>
          </a:p>
        </p:txBody>
      </p:sp>
      <p:sp>
        <p:nvSpPr>
          <p:cNvPr id="596" name="Service มีประเภทของการเปิดช่องทาง (Expose) ที่ใช้กันบ่อย ๆ อยู่ 4 อย่าง ดังนี้…"/>
          <p:cNvSpPr txBox="1"/>
          <p:nvPr/>
        </p:nvSpPr>
        <p:spPr>
          <a:xfrm>
            <a:off x="1374743" y="3263159"/>
            <a:ext cx="13979210" cy="956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Service </a:t>
            </a:r>
            <a:r>
              <a:rPr err="1"/>
              <a:t>มีประเภทของการเปิดช่องทาง</a:t>
            </a:r>
            <a:r>
              <a:t> (Expose) </a:t>
            </a:r>
            <a:r>
              <a:rPr err="1"/>
              <a:t>ที่ใช้กันบ่อย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อยู่</a:t>
            </a:r>
            <a:r>
              <a:t> 4 </a:t>
            </a:r>
            <a:r>
              <a:rPr err="1"/>
              <a:t>อย่าง</a:t>
            </a:r>
            <a:r>
              <a:t> </a:t>
            </a:r>
            <a:r>
              <a:rPr err="1"/>
              <a:t>ดังนี้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err="1"/>
              <a:t>ClusterIP</a:t>
            </a:r>
            <a:r>
              <a:t> </a:t>
            </a:r>
            <a:r>
              <a:rPr err="1"/>
              <a:t>ใช้สำหรับภายในติดต่อสื่อสารกันเองเท่านั้นซึ่งจะได้รับชุด</a:t>
            </a:r>
            <a:r>
              <a:t> Virtual IP </a:t>
            </a:r>
            <a:r>
              <a:rPr err="1"/>
              <a:t>เมื่อ</a:t>
            </a:r>
            <a:r>
              <a:t> Service </a:t>
            </a:r>
            <a:r>
              <a:rPr err="1"/>
              <a:t>ถูกสร้าง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err="1"/>
              <a:t>NodePort</a:t>
            </a:r>
            <a:r>
              <a:rPr b="1"/>
              <a:t> </a:t>
            </a:r>
            <a:r>
              <a:rPr err="1"/>
              <a:t>เหมือนกับ</a:t>
            </a:r>
            <a:r>
              <a:t> </a:t>
            </a:r>
            <a:r>
              <a:rPr err="1"/>
              <a:t>ClusterIP</a:t>
            </a:r>
            <a:r>
              <a:t> </a:t>
            </a:r>
            <a:r>
              <a:rPr err="1"/>
              <a:t>แต่เพิ่มเติมคือภายนอกสามารถติดต่อสื่อสารเข้ามาได้และตอนที่</a:t>
            </a:r>
            <a:r>
              <a:t> Service </a:t>
            </a:r>
            <a:r>
              <a:rPr err="1"/>
              <a:t>ถูกสร้างขึ้น</a:t>
            </a:r>
            <a:r>
              <a:t> Port </a:t>
            </a:r>
            <a:r>
              <a:rPr err="1"/>
              <a:t>ที่ใช้ติดต่อจะถูก</a:t>
            </a:r>
            <a:r>
              <a:t> random </a:t>
            </a:r>
            <a:r>
              <a:rPr err="1"/>
              <a:t>ที่อยู่ในช่วง</a:t>
            </a:r>
            <a:r>
              <a:t> 30000-32767 </a:t>
            </a:r>
            <a:r>
              <a:rPr err="1"/>
              <a:t>โดย</a:t>
            </a:r>
            <a:r>
              <a:t> Default </a:t>
            </a:r>
            <a:r>
              <a:rPr err="1"/>
              <a:t>แต่ก็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สามารถก</a:t>
            </a:r>
            <a:r>
              <a:rPr lang="th-TH" err="1"/>
              <a:t>ำ</a:t>
            </a:r>
            <a:r>
              <a:rPr err="1"/>
              <a:t>หนด</a:t>
            </a:r>
            <a:r>
              <a:t> port </a:t>
            </a:r>
            <a:r>
              <a:rPr err="1"/>
              <a:t>เองได้เช่นกัน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err="1"/>
              <a:t>LoadBalancer</a:t>
            </a:r>
            <a:r>
              <a:t> </a:t>
            </a:r>
            <a:r>
              <a:rPr err="1"/>
              <a:t>ความสามารถเหมือนกับ</a:t>
            </a:r>
            <a:r>
              <a:t> </a:t>
            </a:r>
            <a:r>
              <a:rPr err="1"/>
              <a:t>ClusterIP</a:t>
            </a:r>
            <a:r>
              <a:t> </a:t>
            </a:r>
            <a:r>
              <a:rPr err="1"/>
              <a:t>และ</a:t>
            </a:r>
            <a:r>
              <a:t> </a:t>
            </a:r>
            <a:r>
              <a:rPr err="1"/>
              <a:t>NodePort</a:t>
            </a:r>
            <a:r>
              <a:t> </a:t>
            </a:r>
            <a:r>
              <a:rPr err="1"/>
              <a:t>แต่ที่เพิ่มเติมคือ</a:t>
            </a:r>
            <a:r>
              <a:t> IP </a:t>
            </a:r>
            <a:r>
              <a:rPr err="1"/>
              <a:t>ที่ได้รับเมื่อ</a:t>
            </a:r>
            <a:r>
              <a:t> Service </a:t>
            </a:r>
            <a:r>
              <a:rPr err="1"/>
              <a:t>ถูกสร้างไม่ใช่</a:t>
            </a:r>
            <a:r>
              <a:t> Virtual IP </a:t>
            </a:r>
            <a:r>
              <a:rPr err="1"/>
              <a:t>แต่เป็น</a:t>
            </a:r>
            <a:r>
              <a:t> Public IP </a:t>
            </a:r>
            <a:r>
              <a:rPr err="1"/>
              <a:t>ซึ่ง</a:t>
            </a:r>
            <a:r>
              <a:t> Service </a:t>
            </a:r>
            <a:r>
              <a:rPr err="1"/>
              <a:t>ประเภทนี้จะใช้ได้บน</a:t>
            </a:r>
            <a:r>
              <a:t> Cloud </a:t>
            </a:r>
            <a:r>
              <a:rPr err="1"/>
              <a:t>เช่น</a:t>
            </a:r>
            <a:r>
              <a:t> Azure Kubernetes Service , Google Kubernetes Engine </a:t>
            </a:r>
            <a:r>
              <a:rPr err="1"/>
              <a:t>และ</a:t>
            </a:r>
            <a:r>
              <a:t> Amazon Elastic Kubernetes Service </a:t>
            </a:r>
            <a:r>
              <a:rPr err="1"/>
              <a:t>เป็นต้น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err="1"/>
              <a:t>ExternalName</a:t>
            </a:r>
            <a:r>
              <a:t> </a:t>
            </a:r>
            <a:r>
              <a:rPr err="1"/>
              <a:t>เป็นการ</a:t>
            </a:r>
            <a:r>
              <a:t> Map domain name </a:t>
            </a:r>
            <a:r>
              <a:rPr err="1"/>
              <a:t>ของ</a:t>
            </a:r>
            <a:r>
              <a:t> 3rd party </a:t>
            </a:r>
            <a:r>
              <a:rPr err="1"/>
              <a:t>ภายนอกเข้ากับชื่อ</a:t>
            </a:r>
            <a:r>
              <a:t> Service </a:t>
            </a:r>
            <a:r>
              <a:rPr err="1"/>
              <a:t>ภายใน</a:t>
            </a:r>
            <a:br>
              <a:rPr/>
            </a:br>
            <a:r>
              <a:t>cluster</a:t>
            </a:r>
          </a:p>
        </p:txBody>
      </p:sp>
      <p:grpSp>
        <p:nvGrpSpPr>
          <p:cNvPr id="599" name="Group"/>
          <p:cNvGrpSpPr/>
          <p:nvPr/>
        </p:nvGrpSpPr>
        <p:grpSpPr>
          <a:xfrm>
            <a:off x="15935731" y="3464739"/>
            <a:ext cx="7620001" cy="8954159"/>
            <a:chOff x="0" y="0"/>
            <a:chExt cx="7620000" cy="8954158"/>
          </a:xfrm>
        </p:grpSpPr>
        <p:sp>
          <p:nvSpPr>
            <p:cNvPr id="597" name="C"/>
            <p:cNvSpPr/>
            <p:nvPr/>
          </p:nvSpPr>
          <p:spPr>
            <a:xfrm>
              <a:off x="644440" y="0"/>
              <a:ext cx="6331120" cy="8014357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98" name="Caption"/>
            <p:cNvSpPr/>
            <p:nvPr/>
          </p:nvSpPr>
          <p:spPr>
            <a:xfrm>
              <a:off x="0" y="8147706"/>
              <a:ext cx="7620000" cy="80645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Cluster</a:t>
              </a:r>
            </a:p>
          </p:txBody>
        </p:sp>
      </p:grpSp>
      <p:sp>
        <p:nvSpPr>
          <p:cNvPr id="600" name="A"/>
          <p:cNvSpPr/>
          <p:nvPr/>
        </p:nvSpPr>
        <p:spPr>
          <a:xfrm>
            <a:off x="17880815" y="4496284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</a:t>
            </a:r>
          </a:p>
        </p:txBody>
      </p:sp>
      <p:sp>
        <p:nvSpPr>
          <p:cNvPr id="601" name="B"/>
          <p:cNvSpPr/>
          <p:nvPr/>
        </p:nvSpPr>
        <p:spPr>
          <a:xfrm>
            <a:off x="20758667" y="6223000"/>
            <a:ext cx="1270001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602" name="C"/>
          <p:cNvSpPr/>
          <p:nvPr/>
        </p:nvSpPr>
        <p:spPr>
          <a:xfrm>
            <a:off x="17880815" y="8413088"/>
            <a:ext cx="1270001" cy="1270001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603" name="Line"/>
          <p:cNvSpPr/>
          <p:nvPr/>
        </p:nvSpPr>
        <p:spPr>
          <a:xfrm>
            <a:off x="19068550" y="5470151"/>
            <a:ext cx="1713142" cy="93977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4" name="Line"/>
          <p:cNvSpPr/>
          <p:nvPr/>
        </p:nvSpPr>
        <p:spPr>
          <a:xfrm>
            <a:off x="18431234" y="5829075"/>
            <a:ext cx="1" cy="252122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19079985" y="7446600"/>
            <a:ext cx="1951777" cy="121077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6" name="Line"/>
          <p:cNvSpPr/>
          <p:nvPr/>
        </p:nvSpPr>
        <p:spPr>
          <a:xfrm>
            <a:off x="17930596" y="2297268"/>
            <a:ext cx="356746" cy="186542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7" name="Client"/>
          <p:cNvSpPr txBox="1"/>
          <p:nvPr/>
        </p:nvSpPr>
        <p:spPr>
          <a:xfrm>
            <a:off x="17137817" y="1278890"/>
            <a:ext cx="1308101" cy="80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Client</a:t>
            </a:r>
          </a:p>
        </p:txBody>
      </p:sp>
      <p:sp>
        <p:nvSpPr>
          <p:cNvPr id="16" name="Kubernetes - Service">
            <a:extLst>
              <a:ext uri="{FF2B5EF4-FFF2-40B4-BE49-F238E27FC236}">
                <a16:creationId xmlns:a16="http://schemas.microsoft.com/office/drawing/2014/main" id="{727CF527-A7D2-4D4A-A45D-8B4A1AB5D931}"/>
              </a:ext>
            </a:extLst>
          </p:cNvPr>
          <p:cNvSpPr txBox="1"/>
          <p:nvPr/>
        </p:nvSpPr>
        <p:spPr>
          <a:xfrm>
            <a:off x="667711" y="416954"/>
            <a:ext cx="43249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C6F28-7742-40D8-82E9-EB2ED91036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roup"/>
          <p:cNvGrpSpPr/>
          <p:nvPr/>
        </p:nvGrpSpPr>
        <p:grpSpPr>
          <a:xfrm>
            <a:off x="-1064466" y="5750594"/>
            <a:ext cx="12116160" cy="6242503"/>
            <a:chOff x="-2313825" y="-636271"/>
            <a:chExt cx="12116157" cy="6242500"/>
          </a:xfrm>
        </p:grpSpPr>
        <p:grpSp>
          <p:nvGrpSpPr>
            <p:cNvPr id="612" name="Group"/>
            <p:cNvGrpSpPr/>
            <p:nvPr/>
          </p:nvGrpSpPr>
          <p:grpSpPr>
            <a:xfrm>
              <a:off x="665202" y="-636271"/>
              <a:ext cx="5943601" cy="2456695"/>
              <a:chOff x="0" y="0"/>
              <a:chExt cx="5943600" cy="2456695"/>
            </a:xfrm>
          </p:grpSpPr>
          <p:sp>
            <p:nvSpPr>
              <p:cNvPr id="609" name="guestbook:80"/>
              <p:cNvSpPr/>
              <p:nvPr/>
            </p:nvSpPr>
            <p:spPr>
              <a:xfrm>
                <a:off x="685799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</a:t>
                </a:r>
              </a:p>
            </p:txBody>
          </p:sp>
          <p:sp>
            <p:nvSpPr>
              <p:cNvPr id="610" name="Service"/>
              <p:cNvSpPr/>
              <p:nvPr/>
            </p:nvSpPr>
            <p:spPr>
              <a:xfrm>
                <a:off x="1726062" y="6362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611" name="Caption"/>
              <p:cNvSpPr/>
              <p:nvPr/>
            </p:nvSpPr>
            <p:spPr>
              <a:xfrm>
                <a:off x="0" y="18111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40.1.2.1</a:t>
                </a:r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-2313825" y="3137215"/>
              <a:ext cx="6096002" cy="2469014"/>
              <a:chOff x="0" y="0"/>
              <a:chExt cx="6096001" cy="2469014"/>
            </a:xfrm>
          </p:grpSpPr>
          <p:sp>
            <p:nvSpPr>
              <p:cNvPr id="613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14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615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620" name="Group"/>
            <p:cNvGrpSpPr/>
            <p:nvPr/>
          </p:nvGrpSpPr>
          <p:grpSpPr>
            <a:xfrm>
              <a:off x="696252" y="3137215"/>
              <a:ext cx="6096004" cy="2469014"/>
              <a:chOff x="0" y="0"/>
              <a:chExt cx="6096001" cy="2469014"/>
            </a:xfrm>
          </p:grpSpPr>
          <p:sp>
            <p:nvSpPr>
              <p:cNvPr id="617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18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619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624" name="Group"/>
            <p:cNvGrpSpPr/>
            <p:nvPr/>
          </p:nvGrpSpPr>
          <p:grpSpPr>
            <a:xfrm>
              <a:off x="3706328" y="3072764"/>
              <a:ext cx="6096004" cy="2469014"/>
              <a:chOff x="0" y="0"/>
              <a:chExt cx="6096001" cy="2469014"/>
            </a:xfrm>
          </p:grpSpPr>
          <p:sp>
            <p:nvSpPr>
              <p:cNvPr id="621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22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623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625" name="Line"/>
            <p:cNvSpPr/>
            <p:nvPr/>
          </p:nvSpPr>
          <p:spPr>
            <a:xfrm flipH="1">
              <a:off x="1024929" y="1991592"/>
              <a:ext cx="1184786" cy="88898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3637001" y="2020158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27" name="Line"/>
            <p:cNvSpPr/>
            <p:nvPr/>
          </p:nvSpPr>
          <p:spPr>
            <a:xfrm>
              <a:off x="5528150" y="2031895"/>
              <a:ext cx="805429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30" name="ClusterIP"/>
          <p:cNvSpPr txBox="1"/>
          <p:nvPr/>
        </p:nvSpPr>
        <p:spPr>
          <a:xfrm>
            <a:off x="3154018" y="3764273"/>
            <a:ext cx="367919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err="1"/>
              <a:t>ClusterIP</a:t>
            </a:r>
            <a:endParaRPr/>
          </a:p>
        </p:txBody>
      </p:sp>
      <p:grpSp>
        <p:nvGrpSpPr>
          <p:cNvPr id="650" name="Group"/>
          <p:cNvGrpSpPr/>
          <p:nvPr/>
        </p:nvGrpSpPr>
        <p:grpSpPr>
          <a:xfrm>
            <a:off x="10813173" y="5750594"/>
            <a:ext cx="12116157" cy="6242503"/>
            <a:chOff x="-2313825" y="-636271"/>
            <a:chExt cx="12116157" cy="6242500"/>
          </a:xfrm>
        </p:grpSpPr>
        <p:grpSp>
          <p:nvGrpSpPr>
            <p:cNvPr id="634" name="Group"/>
            <p:cNvGrpSpPr/>
            <p:nvPr/>
          </p:nvGrpSpPr>
          <p:grpSpPr>
            <a:xfrm>
              <a:off x="665202" y="-636271"/>
              <a:ext cx="5943601" cy="2456695"/>
              <a:chOff x="0" y="0"/>
              <a:chExt cx="5943600" cy="2456695"/>
            </a:xfrm>
          </p:grpSpPr>
          <p:sp>
            <p:nvSpPr>
              <p:cNvPr id="631" name="guestbook:32310"/>
              <p:cNvSpPr/>
              <p:nvPr/>
            </p:nvSpPr>
            <p:spPr>
              <a:xfrm>
                <a:off x="685799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guestbook:32310</a:t>
                </a:r>
              </a:p>
            </p:txBody>
          </p:sp>
          <p:sp>
            <p:nvSpPr>
              <p:cNvPr id="632" name="Service"/>
              <p:cNvSpPr/>
              <p:nvPr/>
            </p:nvSpPr>
            <p:spPr>
              <a:xfrm>
                <a:off x="1726062" y="6362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633" name="Caption"/>
              <p:cNvSpPr/>
              <p:nvPr/>
            </p:nvSpPr>
            <p:spPr>
              <a:xfrm>
                <a:off x="0" y="18111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40.1.2.1</a:t>
                </a:r>
              </a:p>
            </p:txBody>
          </p:sp>
        </p:grpSp>
        <p:grpSp>
          <p:nvGrpSpPr>
            <p:cNvPr id="638" name="Group"/>
            <p:cNvGrpSpPr/>
            <p:nvPr/>
          </p:nvGrpSpPr>
          <p:grpSpPr>
            <a:xfrm>
              <a:off x="-2313825" y="3137215"/>
              <a:ext cx="6096002" cy="2469014"/>
              <a:chOff x="0" y="0"/>
              <a:chExt cx="6096001" cy="2469014"/>
            </a:xfrm>
          </p:grpSpPr>
          <p:sp>
            <p:nvSpPr>
              <p:cNvPr id="635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36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637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642" name="Group"/>
            <p:cNvGrpSpPr/>
            <p:nvPr/>
          </p:nvGrpSpPr>
          <p:grpSpPr>
            <a:xfrm>
              <a:off x="696252" y="3137215"/>
              <a:ext cx="6096004" cy="2469014"/>
              <a:chOff x="0" y="0"/>
              <a:chExt cx="6096001" cy="2469014"/>
            </a:xfrm>
          </p:grpSpPr>
          <p:sp>
            <p:nvSpPr>
              <p:cNvPr id="639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40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641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646" name="Group"/>
            <p:cNvGrpSpPr/>
            <p:nvPr/>
          </p:nvGrpSpPr>
          <p:grpSpPr>
            <a:xfrm>
              <a:off x="3706328" y="3072764"/>
              <a:ext cx="6096004" cy="2469014"/>
              <a:chOff x="0" y="0"/>
              <a:chExt cx="6096001" cy="2469014"/>
            </a:xfrm>
          </p:grpSpPr>
          <p:sp>
            <p:nvSpPr>
              <p:cNvPr id="643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44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645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647" name="Line"/>
            <p:cNvSpPr/>
            <p:nvPr/>
          </p:nvSpPr>
          <p:spPr>
            <a:xfrm flipH="1">
              <a:off x="1024929" y="1991592"/>
              <a:ext cx="1184786" cy="88898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Line"/>
            <p:cNvSpPr/>
            <p:nvPr/>
          </p:nvSpPr>
          <p:spPr>
            <a:xfrm>
              <a:off x="3637001" y="2020158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49" name="Line"/>
            <p:cNvSpPr/>
            <p:nvPr/>
          </p:nvSpPr>
          <p:spPr>
            <a:xfrm>
              <a:off x="5528150" y="2031895"/>
              <a:ext cx="805429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51" name="NodePort"/>
          <p:cNvSpPr txBox="1"/>
          <p:nvPr/>
        </p:nvSpPr>
        <p:spPr>
          <a:xfrm>
            <a:off x="14607417" y="3936123"/>
            <a:ext cx="394462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NodePort</a:t>
            </a:r>
          </a:p>
        </p:txBody>
      </p:sp>
      <p:sp>
        <p:nvSpPr>
          <p:cNvPr id="45" name="Kubernetes - Service">
            <a:extLst>
              <a:ext uri="{FF2B5EF4-FFF2-40B4-BE49-F238E27FC236}">
                <a16:creationId xmlns:a16="http://schemas.microsoft.com/office/drawing/2014/main" id="{05762BC2-EFD3-4385-A2F8-DE9E00420C2F}"/>
              </a:ext>
            </a:extLst>
          </p:cNvPr>
          <p:cNvSpPr txBox="1"/>
          <p:nvPr/>
        </p:nvSpPr>
        <p:spPr>
          <a:xfrm>
            <a:off x="667711" y="416954"/>
            <a:ext cx="43249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C8B9A-BBED-4021-BD28-DBEC46D904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"/>
          <p:cNvGrpSpPr/>
          <p:nvPr/>
        </p:nvGrpSpPr>
        <p:grpSpPr>
          <a:xfrm>
            <a:off x="-847764" y="5459071"/>
            <a:ext cx="12116157" cy="6242503"/>
            <a:chOff x="-2313825" y="-636271"/>
            <a:chExt cx="12116157" cy="6242500"/>
          </a:xfrm>
        </p:grpSpPr>
        <p:grpSp>
          <p:nvGrpSpPr>
            <p:cNvPr id="657" name="Group"/>
            <p:cNvGrpSpPr/>
            <p:nvPr/>
          </p:nvGrpSpPr>
          <p:grpSpPr>
            <a:xfrm>
              <a:off x="665202" y="-636271"/>
              <a:ext cx="5943601" cy="2456695"/>
              <a:chOff x="0" y="0"/>
              <a:chExt cx="5943600" cy="2456695"/>
            </a:xfrm>
          </p:grpSpPr>
          <p:sp>
            <p:nvSpPr>
              <p:cNvPr id="654" name="guestbook:32310"/>
              <p:cNvSpPr/>
              <p:nvPr/>
            </p:nvSpPr>
            <p:spPr>
              <a:xfrm>
                <a:off x="685799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guestbook:32310</a:t>
                </a:r>
              </a:p>
            </p:txBody>
          </p:sp>
          <p:sp>
            <p:nvSpPr>
              <p:cNvPr id="655" name="Service"/>
              <p:cNvSpPr/>
              <p:nvPr/>
            </p:nvSpPr>
            <p:spPr>
              <a:xfrm>
                <a:off x="1726062" y="636270"/>
                <a:ext cx="2491476" cy="107328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Service</a:t>
                </a:r>
              </a:p>
            </p:txBody>
          </p:sp>
          <p:sp>
            <p:nvSpPr>
              <p:cNvPr id="656" name="Caption"/>
              <p:cNvSpPr/>
              <p:nvPr/>
            </p:nvSpPr>
            <p:spPr>
              <a:xfrm>
                <a:off x="0" y="1811152"/>
                <a:ext cx="5943600" cy="64554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9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103.208.138.1 (public ip)</a:t>
                </a:r>
              </a:p>
            </p:txBody>
          </p:sp>
        </p:grpSp>
        <p:grpSp>
          <p:nvGrpSpPr>
            <p:cNvPr id="661" name="Group"/>
            <p:cNvGrpSpPr/>
            <p:nvPr/>
          </p:nvGrpSpPr>
          <p:grpSpPr>
            <a:xfrm>
              <a:off x="-2313825" y="3137215"/>
              <a:ext cx="6096002" cy="2469014"/>
              <a:chOff x="0" y="0"/>
              <a:chExt cx="6096001" cy="2469014"/>
            </a:xfrm>
          </p:grpSpPr>
          <p:sp>
            <p:nvSpPr>
              <p:cNvPr id="658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59" name="Pod1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Pod1</a:t>
                </a:r>
              </a:p>
            </p:txBody>
          </p:sp>
          <p:sp>
            <p:nvSpPr>
              <p:cNvPr id="660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10.1.1.1</a:t>
                </a:r>
              </a:p>
            </p:txBody>
          </p:sp>
        </p:grpSp>
        <p:grpSp>
          <p:nvGrpSpPr>
            <p:cNvPr id="665" name="Group"/>
            <p:cNvGrpSpPr/>
            <p:nvPr/>
          </p:nvGrpSpPr>
          <p:grpSpPr>
            <a:xfrm>
              <a:off x="696252" y="3137215"/>
              <a:ext cx="6096004" cy="2469014"/>
              <a:chOff x="0" y="0"/>
              <a:chExt cx="6096001" cy="2469014"/>
            </a:xfrm>
          </p:grpSpPr>
          <p:sp>
            <p:nvSpPr>
              <p:cNvPr id="662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63" name="Pod2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Pod2</a:t>
                </a:r>
              </a:p>
            </p:txBody>
          </p:sp>
          <p:sp>
            <p:nvSpPr>
              <p:cNvPr id="664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10.1.1.2</a:t>
                </a:r>
              </a:p>
            </p:txBody>
          </p:sp>
        </p:grpSp>
        <p:grpSp>
          <p:nvGrpSpPr>
            <p:cNvPr id="669" name="Group"/>
            <p:cNvGrpSpPr/>
            <p:nvPr/>
          </p:nvGrpSpPr>
          <p:grpSpPr>
            <a:xfrm>
              <a:off x="3706328" y="3072764"/>
              <a:ext cx="6096004" cy="2469014"/>
              <a:chOff x="0" y="0"/>
              <a:chExt cx="6096001" cy="2469014"/>
            </a:xfrm>
          </p:grpSpPr>
          <p:sp>
            <p:nvSpPr>
              <p:cNvPr id="666" name="guestbook:8080"/>
              <p:cNvSpPr/>
              <p:nvPr/>
            </p:nvSpPr>
            <p:spPr>
              <a:xfrm>
                <a:off x="762000" y="0"/>
                <a:ext cx="4572001" cy="534671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guestbook:8080</a:t>
                </a:r>
              </a:p>
            </p:txBody>
          </p:sp>
          <p:sp>
            <p:nvSpPr>
              <p:cNvPr id="667" name="Pod3"/>
              <p:cNvSpPr/>
              <p:nvPr/>
            </p:nvSpPr>
            <p:spPr>
              <a:xfrm>
                <a:off x="2313824" y="636270"/>
                <a:ext cx="1468352" cy="10732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Pod3</a:t>
                </a:r>
              </a:p>
            </p:txBody>
          </p:sp>
          <p:sp>
            <p:nvSpPr>
              <p:cNvPr id="668" name="Caption"/>
              <p:cNvSpPr/>
              <p:nvPr/>
            </p:nvSpPr>
            <p:spPr>
              <a:xfrm>
                <a:off x="0" y="1811152"/>
                <a:ext cx="6096001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10.1.1.3</a:t>
                </a:r>
              </a:p>
            </p:txBody>
          </p:sp>
        </p:grpSp>
        <p:sp>
          <p:nvSpPr>
            <p:cNvPr id="670" name="Line"/>
            <p:cNvSpPr/>
            <p:nvPr/>
          </p:nvSpPr>
          <p:spPr>
            <a:xfrm flipH="1">
              <a:off x="1024929" y="1991592"/>
              <a:ext cx="1184786" cy="88898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1" name="Line"/>
            <p:cNvSpPr/>
            <p:nvPr/>
          </p:nvSpPr>
          <p:spPr>
            <a:xfrm>
              <a:off x="3637001" y="2020158"/>
              <a:ext cx="1" cy="80645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672" name="Line"/>
            <p:cNvSpPr/>
            <p:nvPr/>
          </p:nvSpPr>
          <p:spPr>
            <a:xfrm>
              <a:off x="5528150" y="2031895"/>
              <a:ext cx="805429" cy="80542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74" name="LoadBalancer"/>
          <p:cNvSpPr txBox="1"/>
          <p:nvPr/>
        </p:nvSpPr>
        <p:spPr>
          <a:xfrm>
            <a:off x="2654732" y="3644599"/>
            <a:ext cx="56045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LoadBalancer</a:t>
            </a:r>
          </a:p>
        </p:txBody>
      </p:sp>
      <p:grpSp>
        <p:nvGrpSpPr>
          <p:cNvPr id="678" name="Group"/>
          <p:cNvGrpSpPr/>
          <p:nvPr/>
        </p:nvGrpSpPr>
        <p:grpSpPr>
          <a:xfrm>
            <a:off x="13792201" y="5032999"/>
            <a:ext cx="5943601" cy="2456695"/>
            <a:chOff x="0" y="0"/>
            <a:chExt cx="5943600" cy="2456695"/>
          </a:xfrm>
        </p:grpSpPr>
        <p:sp>
          <p:nvSpPr>
            <p:cNvPr id="675" name="Google:443"/>
            <p:cNvSpPr/>
            <p:nvPr/>
          </p:nvSpPr>
          <p:spPr>
            <a:xfrm>
              <a:off x="685799" y="0"/>
              <a:ext cx="4572001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Google:443</a:t>
              </a:r>
            </a:p>
          </p:txBody>
        </p:sp>
        <p:sp>
          <p:nvSpPr>
            <p:cNvPr id="676" name="Service"/>
            <p:cNvSpPr/>
            <p:nvPr/>
          </p:nvSpPr>
          <p:spPr>
            <a:xfrm>
              <a:off x="1726062" y="636270"/>
              <a:ext cx="2491476" cy="10732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Service</a:t>
              </a:r>
            </a:p>
          </p:txBody>
        </p:sp>
        <p:sp>
          <p:nvSpPr>
            <p:cNvPr id="677" name="Caption"/>
            <p:cNvSpPr/>
            <p:nvPr/>
          </p:nvSpPr>
          <p:spPr>
            <a:xfrm>
              <a:off x="0" y="1811152"/>
              <a:ext cx="5943600" cy="64554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900" b="0" u="sng">
                  <a:latin typeface="TH SarabunPSK"/>
                  <a:ea typeface="TH SarabunPSK"/>
                  <a:cs typeface="TH SarabunPSK"/>
                  <a:sym typeface="TH SarabunPSK"/>
                  <a:hlinkClick r:id="rId2"/>
                </a:defRPr>
              </a:lvl1pPr>
            </a:lstStyle>
            <a:p>
              <a:pPr>
                <a:defRPr u="none"/>
              </a:pPr>
              <a:r>
                <a:rPr u="sng">
                  <a:hlinkClick r:id="rId2"/>
                </a:rPr>
                <a:t>www.google.co.th</a:t>
              </a:r>
            </a:p>
          </p:txBody>
        </p:sp>
      </p:grpSp>
      <p:sp>
        <p:nvSpPr>
          <p:cNvPr id="679" name="ExternalName"/>
          <p:cNvSpPr txBox="1"/>
          <p:nvPr/>
        </p:nvSpPr>
        <p:spPr>
          <a:xfrm>
            <a:off x="13683492" y="3218527"/>
            <a:ext cx="579247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ExternalName</a:t>
            </a:r>
          </a:p>
        </p:txBody>
      </p:sp>
      <p:sp>
        <p:nvSpPr>
          <p:cNvPr id="680" name="Line"/>
          <p:cNvSpPr/>
          <p:nvPr/>
        </p:nvSpPr>
        <p:spPr>
          <a:xfrm>
            <a:off x="16876035" y="8479589"/>
            <a:ext cx="1" cy="10732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683" name="Group"/>
          <p:cNvGrpSpPr/>
          <p:nvPr/>
        </p:nvGrpSpPr>
        <p:grpSpPr>
          <a:xfrm>
            <a:off x="13066035" y="5108759"/>
            <a:ext cx="7620001" cy="3484094"/>
            <a:chOff x="0" y="0"/>
            <a:chExt cx="7620000" cy="3484093"/>
          </a:xfrm>
        </p:grpSpPr>
        <p:sp>
          <p:nvSpPr>
            <p:cNvPr id="681" name="Rectangle"/>
            <p:cNvSpPr/>
            <p:nvPr/>
          </p:nvSpPr>
          <p:spPr>
            <a:xfrm>
              <a:off x="810760" y="0"/>
              <a:ext cx="5998480" cy="255064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2" name="Caption"/>
            <p:cNvSpPr/>
            <p:nvPr/>
          </p:nvSpPr>
          <p:spPr>
            <a:xfrm>
              <a:off x="0" y="2677642"/>
              <a:ext cx="7620000" cy="80645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Cluster</a:t>
              </a:r>
            </a:p>
          </p:txBody>
        </p:sp>
      </p:grpSp>
      <p:grpSp>
        <p:nvGrpSpPr>
          <p:cNvPr id="686" name="Group"/>
          <p:cNvGrpSpPr/>
          <p:nvPr/>
        </p:nvGrpSpPr>
        <p:grpSpPr>
          <a:xfrm>
            <a:off x="13066035" y="9653461"/>
            <a:ext cx="7620001" cy="3484094"/>
            <a:chOff x="0" y="0"/>
            <a:chExt cx="7620000" cy="3484093"/>
          </a:xfrm>
        </p:grpSpPr>
        <p:sp>
          <p:nvSpPr>
            <p:cNvPr id="684" name="Rectangle"/>
            <p:cNvSpPr/>
            <p:nvPr/>
          </p:nvSpPr>
          <p:spPr>
            <a:xfrm>
              <a:off x="810760" y="0"/>
              <a:ext cx="5998480" cy="2550643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5" name="Caption"/>
            <p:cNvSpPr/>
            <p:nvPr/>
          </p:nvSpPr>
          <p:spPr>
            <a:xfrm>
              <a:off x="0" y="2677642"/>
              <a:ext cx="7620000" cy="80645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5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External World</a:t>
              </a:r>
            </a:p>
          </p:txBody>
        </p:sp>
      </p:grpSp>
      <p:sp>
        <p:nvSpPr>
          <p:cNvPr id="687" name="Google"/>
          <p:cNvSpPr/>
          <p:nvPr/>
        </p:nvSpPr>
        <p:spPr>
          <a:xfrm>
            <a:off x="15560324" y="9850975"/>
            <a:ext cx="2631421" cy="1585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Google</a:t>
            </a:r>
          </a:p>
        </p:txBody>
      </p:sp>
      <p:sp>
        <p:nvSpPr>
          <p:cNvPr id="37" name="Kubernetes - Service">
            <a:extLst>
              <a:ext uri="{FF2B5EF4-FFF2-40B4-BE49-F238E27FC236}">
                <a16:creationId xmlns:a16="http://schemas.microsoft.com/office/drawing/2014/main" id="{26F37562-6295-454C-8F44-F94AD884DF50}"/>
              </a:ext>
            </a:extLst>
          </p:cNvPr>
          <p:cNvSpPr txBox="1"/>
          <p:nvPr/>
        </p:nvSpPr>
        <p:spPr>
          <a:xfrm>
            <a:off x="667711" y="416954"/>
            <a:ext cx="43249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0BCFD3-60C1-446A-BB5C-ADF9B0A400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LAB4 - Service"/>
          <p:cNvSpPr txBox="1"/>
          <p:nvPr/>
        </p:nvSpPr>
        <p:spPr>
          <a:xfrm>
            <a:off x="9262745" y="5589890"/>
            <a:ext cx="58585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LAB4 - Service</a:t>
            </a:r>
          </a:p>
        </p:txBody>
      </p:sp>
      <p:sp>
        <p:nvSpPr>
          <p:cNvPr id="690" name="Ref : https://github.com/phyze/k8s/tree/main/service"/>
          <p:cNvSpPr txBox="1"/>
          <p:nvPr/>
        </p:nvSpPr>
        <p:spPr>
          <a:xfrm>
            <a:off x="8882062" y="7320839"/>
            <a:ext cx="6619876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https://github.com/phyze/k8s/tree/main/service</a:t>
            </a:r>
          </a:p>
        </p:txBody>
      </p:sp>
      <p:sp>
        <p:nvSpPr>
          <p:cNvPr id="5" name="Kubernetes - Service">
            <a:extLst>
              <a:ext uri="{FF2B5EF4-FFF2-40B4-BE49-F238E27FC236}">
                <a16:creationId xmlns:a16="http://schemas.microsoft.com/office/drawing/2014/main" id="{A74DC1DB-D862-4DE4-96DE-0AD7AFCE61FA}"/>
              </a:ext>
            </a:extLst>
          </p:cNvPr>
          <p:cNvSpPr txBox="1"/>
          <p:nvPr/>
        </p:nvSpPr>
        <p:spPr>
          <a:xfrm>
            <a:off x="667711" y="416954"/>
            <a:ext cx="43249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02091-A516-4CA0-8046-20864F91CB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mage Registry"/>
          <p:cNvSpPr txBox="1"/>
          <p:nvPr/>
        </p:nvSpPr>
        <p:spPr>
          <a:xfrm>
            <a:off x="583459" y="289954"/>
            <a:ext cx="302005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Image Registry</a:t>
            </a:r>
          </a:p>
        </p:txBody>
      </p:sp>
      <p:sp>
        <p:nvSpPr>
          <p:cNvPr id="247" name="Image Registry"/>
          <p:cNvSpPr txBox="1"/>
          <p:nvPr/>
        </p:nvSpPr>
        <p:spPr>
          <a:xfrm>
            <a:off x="8186483" y="1645620"/>
            <a:ext cx="8011034" cy="1931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0">
                <a:solidFill>
                  <a:srgbClr val="1867B5"/>
                </a:solidFill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rPr dirty="0"/>
              <a:t>Image Registry </a:t>
            </a:r>
          </a:p>
        </p:txBody>
      </p:sp>
      <p:sp>
        <p:nvSpPr>
          <p:cNvPr id="248" name="Docker Hub"/>
          <p:cNvSpPr txBox="1"/>
          <p:nvPr/>
        </p:nvSpPr>
        <p:spPr>
          <a:xfrm>
            <a:off x="4945942" y="7000508"/>
            <a:ext cx="238658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Docker Hub </a:t>
            </a:r>
          </a:p>
        </p:txBody>
      </p:sp>
      <p:sp>
        <p:nvSpPr>
          <p:cNvPr id="249" name="Docker registry"/>
          <p:cNvSpPr txBox="1"/>
          <p:nvPr/>
        </p:nvSpPr>
        <p:spPr>
          <a:xfrm>
            <a:off x="6902977" y="9068236"/>
            <a:ext cx="291541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Docker registry</a:t>
            </a:r>
          </a:p>
        </p:txBody>
      </p:sp>
      <p:sp>
        <p:nvSpPr>
          <p:cNvPr id="250" name="Gitlab Container registry"/>
          <p:cNvSpPr txBox="1"/>
          <p:nvPr/>
        </p:nvSpPr>
        <p:spPr>
          <a:xfrm>
            <a:off x="11800144" y="9068236"/>
            <a:ext cx="455828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Gitlab Container registry</a:t>
            </a:r>
          </a:p>
        </p:txBody>
      </p:sp>
      <p:sp>
        <p:nvSpPr>
          <p:cNvPr id="251" name="Github Container registry"/>
          <p:cNvSpPr txBox="1"/>
          <p:nvPr/>
        </p:nvSpPr>
        <p:spPr>
          <a:xfrm>
            <a:off x="17316805" y="7496799"/>
            <a:ext cx="469315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Github</a:t>
            </a:r>
            <a:r>
              <a:rPr dirty="0"/>
              <a:t> Container registry</a:t>
            </a:r>
          </a:p>
        </p:txBody>
      </p:sp>
      <p:sp>
        <p:nvSpPr>
          <p:cNvPr id="252" name="Harbor"/>
          <p:cNvSpPr txBox="1"/>
          <p:nvPr/>
        </p:nvSpPr>
        <p:spPr>
          <a:xfrm>
            <a:off x="17841033" y="9925411"/>
            <a:ext cx="137731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Harbor</a:t>
            </a:r>
          </a:p>
        </p:txBody>
      </p:sp>
      <p:sp>
        <p:nvSpPr>
          <p:cNvPr id="253" name="Nexus repository"/>
          <p:cNvSpPr txBox="1"/>
          <p:nvPr/>
        </p:nvSpPr>
        <p:spPr>
          <a:xfrm>
            <a:off x="14228996" y="11078319"/>
            <a:ext cx="319773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Nexus repository</a:t>
            </a:r>
          </a:p>
        </p:txBody>
      </p:sp>
      <p:sp>
        <p:nvSpPr>
          <p:cNvPr id="254" name="Google Container registry"/>
          <p:cNvSpPr txBox="1"/>
          <p:nvPr/>
        </p:nvSpPr>
        <p:spPr>
          <a:xfrm>
            <a:off x="4720175" y="11289685"/>
            <a:ext cx="479145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Google Container registry</a:t>
            </a:r>
          </a:p>
        </p:txBody>
      </p:sp>
      <p:sp>
        <p:nvSpPr>
          <p:cNvPr id="255" name="Registry คือพื้นที่เก็บ source code และ dependencies…"/>
          <p:cNvSpPr txBox="1"/>
          <p:nvPr/>
        </p:nvSpPr>
        <p:spPr>
          <a:xfrm>
            <a:off x="8463305" y="3558155"/>
            <a:ext cx="8474457" cy="237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Registry </a:t>
            </a:r>
            <a:r>
              <a:rPr dirty="0" err="1"/>
              <a:t>คือพื้นที่เก็บ</a:t>
            </a:r>
            <a:r>
              <a:rPr dirty="0"/>
              <a:t> source code </a:t>
            </a:r>
            <a:r>
              <a:rPr dirty="0" err="1"/>
              <a:t>และ</a:t>
            </a:r>
            <a:r>
              <a:rPr dirty="0"/>
              <a:t> dependencies</a:t>
            </a:r>
          </a:p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ที่</a:t>
            </a:r>
            <a:r>
              <a:rPr dirty="0"/>
              <a:t> build </a:t>
            </a:r>
            <a:r>
              <a:rPr dirty="0" err="1"/>
              <a:t>ให้อยู่ในรูป</a:t>
            </a:r>
            <a:r>
              <a:rPr dirty="0"/>
              <a:t> binary </a:t>
            </a:r>
            <a:r>
              <a:rPr dirty="0" err="1"/>
              <a:t>เรียกว่า</a:t>
            </a:r>
            <a:r>
              <a:rPr dirty="0"/>
              <a:t> Image </a:t>
            </a:r>
            <a:r>
              <a:rPr dirty="0" err="1"/>
              <a:t>เมื่อต้องการจะ</a:t>
            </a:r>
            <a:endParaRPr dirty="0"/>
          </a:p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deploy application </a:t>
            </a:r>
            <a:r>
              <a:rPr dirty="0" err="1"/>
              <a:t>ซึ่ง</a:t>
            </a:r>
            <a:r>
              <a:rPr dirty="0"/>
              <a:t> Container Engine </a:t>
            </a:r>
            <a:r>
              <a:rPr dirty="0" err="1"/>
              <a:t>จะทำการดึง</a:t>
            </a:r>
            <a:endParaRPr dirty="0"/>
          </a:p>
          <a:p>
            <a:pPr algn="l">
              <a:defRPr sz="4000">
                <a:solidFill>
                  <a:srgbClr val="4B5255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Image </a:t>
            </a:r>
            <a:r>
              <a:rPr dirty="0" err="1"/>
              <a:t>จาก</a:t>
            </a:r>
            <a:r>
              <a:rPr dirty="0"/>
              <a:t> Registry </a:t>
            </a:r>
            <a:r>
              <a:rPr dirty="0" err="1"/>
              <a:t>ไป</a:t>
            </a:r>
            <a:r>
              <a:rPr dirty="0"/>
              <a:t> Run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45915-B3FF-4135-BBA4-647748178F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Kubernetes - ConfigMap and Secret"/>
          <p:cNvSpPr txBox="1"/>
          <p:nvPr/>
        </p:nvSpPr>
        <p:spPr>
          <a:xfrm>
            <a:off x="628801" y="378044"/>
            <a:ext cx="74042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ConfigMap</a:t>
            </a:r>
            <a:r>
              <a:rPr b="1">
                <a:solidFill>
                  <a:schemeClr val="bg1"/>
                </a:solidFill>
              </a:rPr>
              <a:t> and Secret</a:t>
            </a:r>
          </a:p>
        </p:txBody>
      </p:sp>
      <p:sp>
        <p:nvSpPr>
          <p:cNvPr id="694" name="ConfigMap"/>
          <p:cNvSpPr txBox="1"/>
          <p:nvPr/>
        </p:nvSpPr>
        <p:spPr>
          <a:xfrm>
            <a:off x="7123486" y="3009380"/>
            <a:ext cx="440182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ConfigMap</a:t>
            </a:r>
          </a:p>
        </p:txBody>
      </p:sp>
      <p:sp>
        <p:nvSpPr>
          <p:cNvPr id="695" name="เมื่อมีการเปลียนแปลง Config ของ App สิ่งหนึ่งที่ต้องหลีกเลี่ยงไม่ได้คือการ Build Image ใหม่ ดังนั้นเพื่อต้อง Build ทุกครั้งและง่ายต่อการปรับเปลียน Config ในแต่ละ Environment เช่น dev, uat, staging ไม่จำเป็นต้อง Build ใหม่ทุกรอบ แนะนำให้ใช้ ConfigMap แทน…"/>
          <p:cNvSpPr txBox="1"/>
          <p:nvPr/>
        </p:nvSpPr>
        <p:spPr>
          <a:xfrm>
            <a:off x="2334792" y="4930624"/>
            <a:ext cx="13979209" cy="7042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เมื่อมีการเปลี</a:t>
            </a:r>
            <a:r>
              <a:rPr lang="th-TH" dirty="0"/>
              <a:t>่</a:t>
            </a:r>
            <a:r>
              <a:rPr dirty="0" err="1"/>
              <a:t>ยนแปลง</a:t>
            </a:r>
            <a:r>
              <a:rPr dirty="0"/>
              <a:t> Config </a:t>
            </a:r>
            <a:r>
              <a:rPr dirty="0" err="1"/>
              <a:t>ของ</a:t>
            </a:r>
            <a:r>
              <a:rPr dirty="0"/>
              <a:t> App </a:t>
            </a:r>
            <a:r>
              <a:rPr dirty="0" err="1"/>
              <a:t>สิ่งหนึ่งที่ต้องหลีกเลี่ยงไม่ได้คือการ</a:t>
            </a:r>
            <a:r>
              <a:rPr dirty="0"/>
              <a:t> Build Image </a:t>
            </a:r>
            <a:r>
              <a:rPr dirty="0" err="1"/>
              <a:t>ใหม่</a:t>
            </a:r>
            <a:r>
              <a:rPr dirty="0"/>
              <a:t> </a:t>
            </a:r>
            <a:r>
              <a:rPr dirty="0" err="1"/>
              <a:t>ดังนั้นเพื่อต้อง</a:t>
            </a:r>
            <a:r>
              <a:rPr dirty="0"/>
              <a:t> Build </a:t>
            </a:r>
            <a:r>
              <a:rPr dirty="0" err="1"/>
              <a:t>ทุกครั้งและง่ายต่อการปรับเปลี</a:t>
            </a:r>
            <a:r>
              <a:rPr lang="th-TH" dirty="0"/>
              <a:t>่</a:t>
            </a:r>
            <a:r>
              <a:rPr dirty="0" err="1"/>
              <a:t>ยน</a:t>
            </a:r>
            <a:r>
              <a:rPr dirty="0"/>
              <a:t> Config </a:t>
            </a:r>
            <a:r>
              <a:rPr dirty="0" err="1"/>
              <a:t>ในแต่ละ</a:t>
            </a:r>
            <a:r>
              <a:rPr dirty="0"/>
              <a:t> Environment </a:t>
            </a:r>
            <a:r>
              <a:rPr dirty="0" err="1"/>
              <a:t>เช่น</a:t>
            </a:r>
            <a:r>
              <a:rPr dirty="0"/>
              <a:t> dev, </a:t>
            </a:r>
            <a:r>
              <a:rPr dirty="0" err="1"/>
              <a:t>uat</a:t>
            </a:r>
            <a:r>
              <a:rPr dirty="0"/>
              <a:t>, staging </a:t>
            </a:r>
            <a:r>
              <a:rPr dirty="0" err="1"/>
              <a:t>ไม่จำเป็นต้อง</a:t>
            </a:r>
            <a:r>
              <a:rPr dirty="0"/>
              <a:t> Build </a:t>
            </a:r>
            <a:r>
              <a:rPr dirty="0" err="1"/>
              <a:t>ใหม่ทุกรอบ</a:t>
            </a:r>
            <a:r>
              <a:rPr dirty="0"/>
              <a:t> </a:t>
            </a:r>
            <a:r>
              <a:rPr dirty="0" err="1"/>
              <a:t>แนะนำให้ใช้</a:t>
            </a:r>
            <a:r>
              <a:rPr dirty="0"/>
              <a:t> </a:t>
            </a:r>
            <a:r>
              <a:rPr dirty="0" err="1"/>
              <a:t>ConfigMap</a:t>
            </a:r>
            <a:r>
              <a:rPr dirty="0"/>
              <a:t> </a:t>
            </a:r>
            <a:r>
              <a:rPr dirty="0" err="1"/>
              <a:t>แทน</a:t>
            </a: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ซึ่งเป็นกลวิธีทีที่เก็บ</a:t>
            </a:r>
            <a:r>
              <a:rPr dirty="0"/>
              <a:t> Config file </a:t>
            </a:r>
            <a:r>
              <a:rPr dirty="0" err="1"/>
              <a:t>ไว้บน</a:t>
            </a:r>
            <a:r>
              <a:rPr dirty="0"/>
              <a:t> K8S Cluster </a:t>
            </a:r>
            <a:r>
              <a:rPr dirty="0" err="1"/>
              <a:t>และเมื่อ</a:t>
            </a:r>
            <a:r>
              <a:rPr dirty="0"/>
              <a:t> App </a:t>
            </a:r>
            <a:r>
              <a:rPr dirty="0" err="1"/>
              <a:t>ต้องการใช้</a:t>
            </a:r>
            <a:r>
              <a:rPr dirty="0"/>
              <a:t> Config </a:t>
            </a:r>
            <a:r>
              <a:rPr dirty="0" err="1"/>
              <a:t>เพียงแค่ทำการ</a:t>
            </a:r>
            <a:r>
              <a:rPr dirty="0"/>
              <a:t> mapping path </a:t>
            </a:r>
            <a:r>
              <a:rPr dirty="0" err="1"/>
              <a:t>เข้าไปใน</a:t>
            </a:r>
            <a:r>
              <a:rPr dirty="0"/>
              <a:t> Container </a:t>
            </a:r>
            <a:r>
              <a:rPr dirty="0" err="1"/>
              <a:t>ภายใน</a:t>
            </a:r>
            <a:r>
              <a:rPr dirty="0"/>
              <a:t> Pod </a:t>
            </a:r>
            <a:r>
              <a:rPr dirty="0" err="1"/>
              <a:t>และอ้างถึงชื่อของ</a:t>
            </a:r>
            <a:r>
              <a:rPr dirty="0"/>
              <a:t> </a:t>
            </a:r>
            <a:r>
              <a:rPr dirty="0" err="1"/>
              <a:t>ConfigMap</a:t>
            </a:r>
            <a:r>
              <a:rPr dirty="0"/>
              <a:t>  </a:t>
            </a:r>
            <a:r>
              <a:rPr dirty="0" err="1"/>
              <a:t>ซึ่งการ</a:t>
            </a:r>
            <a:r>
              <a:rPr dirty="0"/>
              <a:t> Upload </a:t>
            </a:r>
            <a:r>
              <a:rPr dirty="0" err="1"/>
              <a:t>ConfigMap</a:t>
            </a:r>
            <a:r>
              <a:rPr dirty="0"/>
              <a:t> </a:t>
            </a:r>
            <a:r>
              <a:rPr dirty="0" err="1"/>
              <a:t>ขึ้นไปเก็บไว้บน</a:t>
            </a:r>
            <a:r>
              <a:rPr dirty="0"/>
              <a:t> K8S Cluster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dirty="0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ลักษณะการใช้งานหลัก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  <a:r>
              <a:rPr dirty="0" err="1"/>
              <a:t>มีอยู่</a:t>
            </a:r>
            <a:r>
              <a:rPr dirty="0"/>
              <a:t> 2 </a:t>
            </a:r>
            <a:r>
              <a:rPr dirty="0" err="1"/>
              <a:t>วิธี</a:t>
            </a:r>
            <a:r>
              <a:rPr dirty="0"/>
              <a:t> 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ใช้ในรูปแบบ</a:t>
            </a:r>
            <a:r>
              <a:rPr dirty="0"/>
              <a:t> Environment variable keys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ใช้ในรูปแบบ</a:t>
            </a:r>
            <a:r>
              <a:rPr dirty="0"/>
              <a:t> Config file keys</a:t>
            </a:r>
          </a:p>
        </p:txBody>
      </p:sp>
      <p:sp>
        <p:nvSpPr>
          <p:cNvPr id="696" name="apiVersion: v1…"/>
          <p:cNvSpPr txBox="1"/>
          <p:nvPr/>
        </p:nvSpPr>
        <p:spPr>
          <a:xfrm>
            <a:off x="16558201" y="5819127"/>
            <a:ext cx="8159522" cy="678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apiVersion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222222"/>
                </a:solidFill>
              </a:rPr>
              <a:t>v1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222222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>
                <a:solidFill>
                  <a:srgbClr val="008000"/>
                </a:solidFill>
              </a:rPr>
              <a:t>kind</a:t>
            </a:r>
            <a:r>
              <a:t>:</a:t>
            </a:r>
            <a:r>
              <a:rPr>
                <a:solidFill>
                  <a:srgbClr val="BBBBBB"/>
                </a:solidFill>
              </a:rPr>
              <a:t> </a:t>
            </a:r>
            <a:r>
              <a:t>ConfigMap</a:t>
            </a:r>
            <a:endParaRPr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metadata</a:t>
            </a:r>
            <a:r>
              <a:rPr b="0">
                <a:solidFill>
                  <a:srgbClr val="222222"/>
                </a:solidFill>
              </a:rPr>
              <a:t>: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222222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rgbClr val="BBBBBB"/>
                </a:solidFill>
              </a:rPr>
              <a:t>  </a:t>
            </a:r>
            <a:r>
              <a:rPr b="1">
                <a:solidFill>
                  <a:srgbClr val="008000"/>
                </a:solidFill>
              </a:rPr>
              <a:t>name</a:t>
            </a:r>
            <a:r>
              <a:t>:</a:t>
            </a:r>
            <a:r>
              <a:rPr>
                <a:solidFill>
                  <a:srgbClr val="BBBBBB"/>
                </a:solidFill>
              </a:rPr>
              <a:t> </a:t>
            </a:r>
            <a:r>
              <a:t>game-demo</a:t>
            </a:r>
            <a:endParaRPr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data</a:t>
            </a:r>
            <a:r>
              <a:rPr b="0">
                <a:solidFill>
                  <a:srgbClr val="222222"/>
                </a:solidFill>
              </a:rPr>
              <a:t>: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 i="1">
                <a:solidFill>
                  <a:srgbClr val="0088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i="0">
                <a:solidFill>
                  <a:srgbClr val="BBBBBB"/>
                </a:solidFill>
              </a:rPr>
              <a:t>  </a:t>
            </a:r>
            <a:r>
              <a:t># Env keys</a:t>
            </a:r>
            <a:endParaRPr i="0"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0">
                <a:solidFill>
                  <a:srgbClr val="BBBBBB"/>
                </a:solidFill>
              </a:rPr>
              <a:t>  </a:t>
            </a:r>
            <a:r>
              <a:t>player_initial_lives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BB4444"/>
                </a:solidFill>
              </a:rPr>
              <a:t>"3"</a:t>
            </a:r>
            <a:endParaRPr b="0"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rgbClr val="BBBBBB"/>
                </a:solidFill>
              </a:rPr>
              <a:t>  </a:t>
            </a:r>
            <a:r>
              <a:rPr b="1">
                <a:solidFill>
                  <a:srgbClr val="008000"/>
                </a:solidFill>
              </a:rPr>
              <a:t>ui_properties_file_name</a:t>
            </a:r>
            <a:r>
              <a:rPr>
                <a:solidFill>
                  <a:srgbClr val="222222"/>
                </a:solidFill>
              </a:rPr>
              <a:t>:</a:t>
            </a:r>
            <a:r>
              <a:rPr>
                <a:solidFill>
                  <a:srgbClr val="BBBBBB"/>
                </a:solidFill>
              </a:rPr>
              <a:t> </a:t>
            </a:r>
            <a:r>
              <a:t>"user-interface.properties"</a:t>
            </a:r>
            <a:endParaRPr>
              <a:solidFill>
                <a:srgbClr val="BBBBBB"/>
              </a:solidFill>
            </a:endParaRPr>
          </a:p>
          <a:p>
            <a:pPr algn="l" defTabSz="457200">
              <a:defRPr sz="2700" b="0">
                <a:solidFill>
                  <a:srgbClr val="BBBBBB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endParaRPr>
              <a:solidFill>
                <a:srgbClr val="BBBBBB"/>
              </a:solidFill>
            </a:endParaRPr>
          </a:p>
          <a:p>
            <a:pPr algn="l" defTabSz="457200">
              <a:defRPr sz="2700" b="0" i="1">
                <a:solidFill>
                  <a:srgbClr val="0088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i="0">
                <a:solidFill>
                  <a:srgbClr val="BBBBBB"/>
                </a:solidFill>
              </a:rPr>
              <a:t>  </a:t>
            </a:r>
            <a:r>
              <a:t># file keys</a:t>
            </a:r>
            <a:endParaRPr i="0">
              <a:solidFill>
                <a:srgbClr val="BBBBBB"/>
              </a:solidFill>
            </a:endParaRP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0">
                <a:solidFill>
                  <a:srgbClr val="BBBBBB"/>
                </a:solidFill>
              </a:rPr>
              <a:t>  </a:t>
            </a:r>
            <a:r>
              <a:t>game.properties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222222"/>
                </a:solidFill>
              </a:rPr>
              <a:t>|</a:t>
            </a:r>
            <a:endParaRPr b="0" i="1">
              <a:solidFill>
                <a:srgbClr val="BB4444"/>
              </a:solidFill>
            </a:endParaRP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enemy.types=aliens,monsters</a:t>
            </a: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player.maximum-lives=5</a:t>
            </a:r>
            <a:r>
              <a:rPr i="0">
                <a:solidFill>
                  <a:srgbClr val="BBBBBB"/>
                </a:solidFill>
              </a:rPr>
              <a:t>    </a:t>
            </a:r>
          </a:p>
          <a:p>
            <a:pPr algn="l" defTabSz="457200">
              <a:defRPr sz="2700">
                <a:solidFill>
                  <a:srgbClr val="008000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0">
                <a:solidFill>
                  <a:srgbClr val="BBBBBB"/>
                </a:solidFill>
              </a:rPr>
              <a:t>  </a:t>
            </a:r>
            <a:r>
              <a:t>user-interface.properties</a:t>
            </a:r>
            <a:r>
              <a:rPr b="0">
                <a:solidFill>
                  <a:srgbClr val="222222"/>
                </a:solidFill>
              </a:rPr>
              <a:t>:</a:t>
            </a:r>
            <a:r>
              <a:rPr b="0">
                <a:solidFill>
                  <a:srgbClr val="BBBBBB"/>
                </a:solidFill>
              </a:rPr>
              <a:t> </a:t>
            </a:r>
            <a:r>
              <a:rPr b="0">
                <a:solidFill>
                  <a:srgbClr val="222222"/>
                </a:solidFill>
              </a:rPr>
              <a:t>|</a:t>
            </a:r>
            <a:endParaRPr b="0" i="1">
              <a:solidFill>
                <a:srgbClr val="BB4444"/>
              </a:solidFill>
            </a:endParaRP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color.good=purple</a:t>
            </a: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color.bad=yellow</a:t>
            </a:r>
          </a:p>
          <a:p>
            <a:pPr algn="l" defTabSz="457200">
              <a:defRPr sz="2700" b="0" i="1">
                <a:solidFill>
                  <a:srgbClr val="BB4444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allow.textmode=true</a:t>
            </a:r>
            <a:r>
              <a:rPr i="0">
                <a:solidFill>
                  <a:srgbClr val="BBBBBB"/>
                </a:solidFill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D3067-26B4-4894-8940-54BF8F3837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"/>
          <p:cNvGrpSpPr/>
          <p:nvPr/>
        </p:nvGrpSpPr>
        <p:grpSpPr>
          <a:xfrm>
            <a:off x="-76203" y="2012893"/>
            <a:ext cx="17605770" cy="10899741"/>
            <a:chOff x="-2972542" y="-681100"/>
            <a:chExt cx="17605768" cy="10899739"/>
          </a:xfrm>
        </p:grpSpPr>
        <p:grpSp>
          <p:nvGrpSpPr>
            <p:cNvPr id="730" name="Group"/>
            <p:cNvGrpSpPr/>
            <p:nvPr/>
          </p:nvGrpSpPr>
          <p:grpSpPr>
            <a:xfrm>
              <a:off x="-2972542" y="-681100"/>
              <a:ext cx="17605768" cy="10170886"/>
              <a:chOff x="-2972541" y="-681099"/>
              <a:chExt cx="17605766" cy="10170884"/>
            </a:xfrm>
          </p:grpSpPr>
          <p:grpSp>
            <p:nvGrpSpPr>
              <p:cNvPr id="701" name="Group"/>
              <p:cNvGrpSpPr/>
              <p:nvPr/>
            </p:nvGrpSpPr>
            <p:grpSpPr>
              <a:xfrm>
                <a:off x="4820512" y="-681099"/>
                <a:ext cx="9796942" cy="10170884"/>
                <a:chOff x="0" y="0"/>
                <a:chExt cx="9796941" cy="10170884"/>
              </a:xfrm>
            </p:grpSpPr>
            <p:sp>
              <p:nvSpPr>
                <p:cNvPr id="699" name="Pod"/>
                <p:cNvSpPr/>
                <p:nvPr/>
              </p:nvSpPr>
              <p:spPr>
                <a:xfrm>
                  <a:off x="0" y="0"/>
                  <a:ext cx="9796941" cy="560449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t>Pod </a:t>
                  </a:r>
                </a:p>
              </p:txBody>
            </p:sp>
            <p:sp>
              <p:nvSpPr>
                <p:cNvPr id="700" name="Oval"/>
                <p:cNvSpPr/>
                <p:nvPr/>
              </p:nvSpPr>
              <p:spPr>
                <a:xfrm>
                  <a:off x="19049" y="681098"/>
                  <a:ext cx="9758842" cy="9489786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04" name="Group"/>
              <p:cNvGrpSpPr/>
              <p:nvPr/>
            </p:nvGrpSpPr>
            <p:grpSpPr>
              <a:xfrm>
                <a:off x="8384823" y="2184909"/>
                <a:ext cx="6248402" cy="5022489"/>
                <a:chOff x="0" y="0"/>
                <a:chExt cx="6248401" cy="5022489"/>
              </a:xfrm>
            </p:grpSpPr>
            <p:sp>
              <p:nvSpPr>
                <p:cNvPr id="702" name="Container"/>
                <p:cNvSpPr/>
                <p:nvPr/>
              </p:nvSpPr>
              <p:spPr>
                <a:xfrm>
                  <a:off x="0" y="0"/>
                  <a:ext cx="6248401" cy="670180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10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Container</a:t>
                  </a:r>
                </a:p>
              </p:txBody>
            </p:sp>
            <p:sp>
              <p:nvSpPr>
                <p:cNvPr id="703" name="Rectangle"/>
                <p:cNvSpPr/>
                <p:nvPr/>
              </p:nvSpPr>
              <p:spPr>
                <a:xfrm>
                  <a:off x="1070966" y="771779"/>
                  <a:ext cx="4106468" cy="4250710"/>
                </a:xfrm>
                <a:prstGeom prst="rect">
                  <a:avLst/>
                </a:prstGeom>
                <a:solidFill>
                  <a:srgbClr val="C6E9F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07" name="Group"/>
              <p:cNvGrpSpPr/>
              <p:nvPr/>
            </p:nvGrpSpPr>
            <p:grpSpPr>
              <a:xfrm>
                <a:off x="7770522" y="5107762"/>
                <a:ext cx="5029201" cy="1867905"/>
                <a:chOff x="0" y="0"/>
                <a:chExt cx="5029201" cy="1867903"/>
              </a:xfrm>
            </p:grpSpPr>
            <p:sp>
              <p:nvSpPr>
                <p:cNvPr id="705" name="Text Document"/>
                <p:cNvSpPr/>
                <p:nvPr/>
              </p:nvSpPr>
              <p:spPr>
                <a:xfrm>
                  <a:off x="2048427" y="0"/>
                  <a:ext cx="932346" cy="1207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7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06" name="Caption"/>
                <p:cNvSpPr/>
                <p:nvPr/>
              </p:nvSpPr>
              <p:spPr>
                <a:xfrm>
                  <a:off x="0" y="1308975"/>
                  <a:ext cx="5029201" cy="558928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3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msg.yml</a:t>
                  </a:r>
                </a:p>
              </p:txBody>
            </p:sp>
          </p:grpSp>
          <p:grpSp>
            <p:nvGrpSpPr>
              <p:cNvPr id="710" name="Group"/>
              <p:cNvGrpSpPr/>
              <p:nvPr/>
            </p:nvGrpSpPr>
            <p:grpSpPr>
              <a:xfrm>
                <a:off x="7770522" y="3257147"/>
                <a:ext cx="5029201" cy="1867905"/>
                <a:chOff x="0" y="0"/>
                <a:chExt cx="5029201" cy="1867903"/>
              </a:xfrm>
            </p:grpSpPr>
            <p:sp>
              <p:nvSpPr>
                <p:cNvPr id="708" name="Text Document"/>
                <p:cNvSpPr/>
                <p:nvPr/>
              </p:nvSpPr>
              <p:spPr>
                <a:xfrm>
                  <a:off x="2048427" y="0"/>
                  <a:ext cx="932346" cy="1207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7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09" name="Caption"/>
                <p:cNvSpPr/>
                <p:nvPr/>
              </p:nvSpPr>
              <p:spPr>
                <a:xfrm>
                  <a:off x="0" y="1308975"/>
                  <a:ext cx="5029201" cy="558928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3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app.conf</a:t>
                  </a:r>
                </a:p>
              </p:txBody>
            </p:sp>
          </p:grpSp>
          <p:grpSp>
            <p:nvGrpSpPr>
              <p:cNvPr id="713" name="Group"/>
              <p:cNvGrpSpPr/>
              <p:nvPr/>
            </p:nvGrpSpPr>
            <p:grpSpPr>
              <a:xfrm>
                <a:off x="4143374" y="2826890"/>
                <a:ext cx="4572000" cy="2728565"/>
                <a:chOff x="0" y="0"/>
                <a:chExt cx="4572000" cy="2728564"/>
              </a:xfrm>
            </p:grpSpPr>
            <p:sp>
              <p:nvSpPr>
                <p:cNvPr id="711" name="Cylinder"/>
                <p:cNvSpPr/>
                <p:nvPr/>
              </p:nvSpPr>
              <p:spPr>
                <a:xfrm>
                  <a:off x="1498645" y="0"/>
                  <a:ext cx="1574710" cy="2078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21600" extrusionOk="0">
                      <a:moveTo>
                        <a:pt x="9839" y="0"/>
                      </a:moveTo>
                      <a:cubicBezTo>
                        <a:pt x="7321" y="0"/>
                        <a:pt x="4803" y="241"/>
                        <a:pt x="2882" y="724"/>
                      </a:cubicBezTo>
                      <a:cubicBezTo>
                        <a:pt x="-961" y="1689"/>
                        <a:pt x="-961" y="3255"/>
                        <a:pt x="2882" y="4221"/>
                      </a:cubicBezTo>
                      <a:cubicBezTo>
                        <a:pt x="6724" y="5186"/>
                        <a:pt x="12954" y="5186"/>
                        <a:pt x="16796" y="4221"/>
                      </a:cubicBezTo>
                      <a:cubicBezTo>
                        <a:pt x="20639" y="3255"/>
                        <a:pt x="20639" y="1689"/>
                        <a:pt x="16796" y="724"/>
                      </a:cubicBezTo>
                      <a:cubicBezTo>
                        <a:pt x="14875" y="241"/>
                        <a:pt x="12357" y="0"/>
                        <a:pt x="9839" y="0"/>
                      </a:cubicBezTo>
                      <a:close/>
                      <a:moveTo>
                        <a:pt x="0" y="3593"/>
                      </a:moveTo>
                      <a:lnTo>
                        <a:pt x="0" y="18993"/>
                      </a:lnTo>
                      <a:cubicBezTo>
                        <a:pt x="0" y="20356"/>
                        <a:pt x="4405" y="21600"/>
                        <a:pt x="9839" y="21600"/>
                      </a:cubicBezTo>
                      <a:cubicBezTo>
                        <a:pt x="15273" y="21600"/>
                        <a:pt x="19678" y="20356"/>
                        <a:pt x="19678" y="18993"/>
                      </a:cubicBezTo>
                      <a:lnTo>
                        <a:pt x="19678" y="3593"/>
                      </a:lnTo>
                      <a:cubicBezTo>
                        <a:pt x="18279" y="4621"/>
                        <a:pt x="14401" y="5357"/>
                        <a:pt x="9839" y="5357"/>
                      </a:cubicBezTo>
                      <a:cubicBezTo>
                        <a:pt x="5277" y="5357"/>
                        <a:pt x="1399" y="4621"/>
                        <a:pt x="0" y="3593"/>
                      </a:cubicBezTo>
                      <a:close/>
                    </a:path>
                  </a:pathLst>
                </a:custGeom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8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endParaRPr/>
                </a:p>
              </p:txBody>
            </p:sp>
            <p:sp>
              <p:nvSpPr>
                <p:cNvPr id="712" name="Caption"/>
                <p:cNvSpPr/>
                <p:nvPr/>
              </p:nvSpPr>
              <p:spPr>
                <a:xfrm>
                  <a:off x="0" y="218043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Volume</a:t>
                  </a:r>
                </a:p>
              </p:txBody>
            </p:sp>
          </p:grpSp>
          <p:sp>
            <p:nvSpPr>
              <p:cNvPr id="714" name="Line"/>
              <p:cNvSpPr/>
              <p:nvPr/>
            </p:nvSpPr>
            <p:spPr>
              <a:xfrm>
                <a:off x="7187722" y="3866305"/>
                <a:ext cx="2443795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5" name="app.conf"/>
              <p:cNvSpPr txBox="1"/>
              <p:nvPr/>
            </p:nvSpPr>
            <p:spPr>
              <a:xfrm>
                <a:off x="5736881" y="3414227"/>
                <a:ext cx="1384987" cy="6332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app.conf</a:t>
                </a:r>
              </a:p>
            </p:txBody>
          </p:sp>
          <p:sp>
            <p:nvSpPr>
              <p:cNvPr id="716" name="msg.yml"/>
              <p:cNvSpPr txBox="1"/>
              <p:nvPr/>
            </p:nvSpPr>
            <p:spPr>
              <a:xfrm>
                <a:off x="5770422" y="4069198"/>
                <a:ext cx="1317905" cy="6332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msg.yml</a:t>
                </a:r>
              </a:p>
            </p:txBody>
          </p:sp>
          <p:sp>
            <p:nvSpPr>
              <p:cNvPr id="717" name="Line"/>
              <p:cNvSpPr/>
              <p:nvPr/>
            </p:nvSpPr>
            <p:spPr>
              <a:xfrm>
                <a:off x="7187722" y="4566965"/>
                <a:ext cx="2456315" cy="849052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18" name="mountPath…"/>
              <p:cNvSpPr txBox="1"/>
              <p:nvPr/>
            </p:nvSpPr>
            <p:spPr>
              <a:xfrm>
                <a:off x="7472741" y="2692287"/>
                <a:ext cx="1873759" cy="979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mountPath</a:t>
                </a:r>
              </a:p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/app/app.conf</a:t>
                </a:r>
              </a:p>
            </p:txBody>
          </p:sp>
          <p:sp>
            <p:nvSpPr>
              <p:cNvPr id="719" name="mountPath…"/>
              <p:cNvSpPr txBox="1"/>
              <p:nvPr/>
            </p:nvSpPr>
            <p:spPr>
              <a:xfrm>
                <a:off x="7345282" y="5406773"/>
                <a:ext cx="1887094" cy="979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mountPath</a:t>
                </a:r>
              </a:p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/app/msg.conf</a:t>
                </a:r>
              </a:p>
            </p:txBody>
          </p:sp>
          <p:grpSp>
            <p:nvGrpSpPr>
              <p:cNvPr id="722" name="Group"/>
              <p:cNvGrpSpPr/>
              <p:nvPr/>
            </p:nvGrpSpPr>
            <p:grpSpPr>
              <a:xfrm>
                <a:off x="-2972541" y="3340500"/>
                <a:ext cx="7620000" cy="2317999"/>
                <a:chOff x="0" y="0"/>
                <a:chExt cx="7620000" cy="2317997"/>
              </a:xfrm>
            </p:grpSpPr>
            <p:sp>
              <p:nvSpPr>
                <p:cNvPr id="720" name="Text Document"/>
                <p:cNvSpPr/>
                <p:nvPr/>
              </p:nvSpPr>
              <p:spPr>
                <a:xfrm>
                  <a:off x="3265613" y="0"/>
                  <a:ext cx="1088774" cy="1409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8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21" name="Caption"/>
                <p:cNvSpPr/>
                <p:nvPr/>
              </p:nvSpPr>
              <p:spPr>
                <a:xfrm>
                  <a:off x="0" y="1511545"/>
                  <a:ext cx="7620000" cy="80645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5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ConfigMap</a:t>
                  </a:r>
                </a:p>
              </p:txBody>
            </p:sp>
          </p:grpSp>
          <p:sp>
            <p:nvSpPr>
              <p:cNvPr id="723" name="Line"/>
              <p:cNvSpPr/>
              <p:nvPr/>
            </p:nvSpPr>
            <p:spPr>
              <a:xfrm>
                <a:off x="1867835" y="4324258"/>
                <a:ext cx="3543284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4" name="data:…"/>
              <p:cNvSpPr txBox="1"/>
              <p:nvPr/>
            </p:nvSpPr>
            <p:spPr>
              <a:xfrm>
                <a:off x="0" y="5511687"/>
                <a:ext cx="1672209" cy="2757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data: </a:t>
                </a:r>
              </a:p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  sampling: 1</a:t>
                </a:r>
                <a:br>
                  <a:rPr/>
                </a:br>
                <a:r>
                  <a:t>  app.conf: |</a:t>
                </a:r>
              </a:p>
              <a:p>
                <a:pPr lvl="1"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…. </a:t>
                </a:r>
              </a:p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  msg.yml: |</a:t>
                </a:r>
                <a:br>
                  <a:rPr/>
                </a:br>
                <a:r>
                  <a:t>     ….</a:t>
                </a:r>
              </a:p>
            </p:txBody>
          </p:sp>
          <p:grpSp>
            <p:nvGrpSpPr>
              <p:cNvPr id="727" name="Group"/>
              <p:cNvGrpSpPr/>
              <p:nvPr/>
            </p:nvGrpSpPr>
            <p:grpSpPr>
              <a:xfrm>
                <a:off x="9927460" y="4840068"/>
                <a:ext cx="4572001" cy="1533738"/>
                <a:chOff x="0" y="0"/>
                <a:chExt cx="4572000" cy="1533738"/>
              </a:xfrm>
            </p:grpSpPr>
            <p:sp>
              <p:nvSpPr>
                <p:cNvPr id="725" name="Environment variable"/>
                <p:cNvSpPr/>
                <p:nvPr/>
              </p:nvSpPr>
              <p:spPr>
                <a:xfrm>
                  <a:off x="0" y="0"/>
                  <a:ext cx="4572000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Environment variable</a:t>
                  </a:r>
                </a:p>
              </p:txBody>
            </p:sp>
            <p:sp>
              <p:nvSpPr>
                <p:cNvPr id="726" name="sampling"/>
                <p:cNvSpPr/>
                <p:nvPr/>
              </p:nvSpPr>
              <p:spPr>
                <a:xfrm>
                  <a:off x="1196998" y="636270"/>
                  <a:ext cx="2178004" cy="897468"/>
                </a:xfrm>
                <a:prstGeom prst="rect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sampling</a:t>
                  </a:r>
                </a:p>
              </p:txBody>
            </p:sp>
          </p:grpSp>
          <p:sp>
            <p:nvSpPr>
              <p:cNvPr id="733" name="Connection Line"/>
              <p:cNvSpPr/>
              <p:nvPr/>
            </p:nvSpPr>
            <p:spPr>
              <a:xfrm>
                <a:off x="2253894" y="4593213"/>
                <a:ext cx="9397384" cy="3603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545" extrusionOk="0">
                    <a:moveTo>
                      <a:pt x="0" y="0"/>
                    </a:moveTo>
                    <a:cubicBezTo>
                      <a:pt x="5571" y="18875"/>
                      <a:pt x="12771" y="21600"/>
                      <a:pt x="21600" y="8176"/>
                    </a:cubicBezTo>
                  </a:path>
                </a:pathLst>
              </a:cu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retrieve directly"/>
              <p:cNvSpPr txBox="1"/>
              <p:nvPr/>
            </p:nvSpPr>
            <p:spPr>
              <a:xfrm>
                <a:off x="6333381" y="7359537"/>
                <a:ext cx="2137411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retrieve directly </a:t>
                </a:r>
              </a:p>
            </p:txBody>
          </p:sp>
        </p:grpSp>
        <p:sp>
          <p:nvSpPr>
            <p:cNvPr id="731" name="Caption"/>
            <p:cNvSpPr/>
            <p:nvPr/>
          </p:nvSpPr>
          <p:spPr>
            <a:xfrm>
              <a:off x="0" y="9610435"/>
              <a:ext cx="14617454" cy="60820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7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ConfigMap</a:t>
              </a:r>
            </a:p>
          </p:txBody>
        </p:sp>
      </p:grpSp>
      <p:sp>
        <p:nvSpPr>
          <p:cNvPr id="37" name="Kubernetes - ConfigMap and Secret">
            <a:extLst>
              <a:ext uri="{FF2B5EF4-FFF2-40B4-BE49-F238E27FC236}">
                <a16:creationId xmlns:a16="http://schemas.microsoft.com/office/drawing/2014/main" id="{281DC3D1-90A3-4C2D-8104-707432F525FB}"/>
              </a:ext>
            </a:extLst>
          </p:cNvPr>
          <p:cNvSpPr txBox="1"/>
          <p:nvPr/>
        </p:nvSpPr>
        <p:spPr>
          <a:xfrm>
            <a:off x="628801" y="378044"/>
            <a:ext cx="74042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ConfigMap</a:t>
            </a:r>
            <a:r>
              <a:rPr b="1">
                <a:solidFill>
                  <a:schemeClr val="bg1"/>
                </a:solidFill>
              </a:rPr>
              <a:t> and Secret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C4517-DBD6-411D-97EC-B33ED5657D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ecret"/>
          <p:cNvSpPr txBox="1"/>
          <p:nvPr/>
        </p:nvSpPr>
        <p:spPr>
          <a:xfrm>
            <a:off x="10809282" y="2363728"/>
            <a:ext cx="265176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Secret</a:t>
            </a:r>
          </a:p>
        </p:txBody>
      </p:sp>
      <p:sp>
        <p:nvSpPr>
          <p:cNvPr id="736" name="ความปลอดภัยของข้อมูลเป็นเรื่องสำคัญอันดับต้น ๆ ของการพัฒนา Application…"/>
          <p:cNvSpPr txBox="1"/>
          <p:nvPr/>
        </p:nvSpPr>
        <p:spPr>
          <a:xfrm>
            <a:off x="7025630" y="3963792"/>
            <a:ext cx="11932120" cy="76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ความปลอดภัยของข้อมูลเป็นเรื่องสำคัญอันดับต้น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ของการพัฒนา</a:t>
            </a:r>
            <a:r>
              <a:t> Application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การที่ใส่</a:t>
            </a:r>
            <a:r>
              <a:t> Username </a:t>
            </a:r>
            <a:r>
              <a:rPr err="1"/>
              <a:t>หรือ</a:t>
            </a:r>
            <a:r>
              <a:t> Password </a:t>
            </a:r>
            <a:r>
              <a:rPr err="1"/>
              <a:t>ที่ใช่เชื่อมต่อกับฐานข้อมูลหรืออะไรก็ตาม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ที่</a:t>
            </a:r>
            <a:r>
              <a:t> Sensitive data </a:t>
            </a:r>
            <a:r>
              <a:rPr err="1"/>
              <a:t>ลงใน</a:t>
            </a:r>
            <a:r>
              <a:t> Config file </a:t>
            </a:r>
            <a:r>
              <a:rPr err="1"/>
              <a:t>เป็นเรื่องที่ต้องระวัง</a:t>
            </a:r>
            <a:r>
              <a:t> K8S </a:t>
            </a:r>
            <a:r>
              <a:rPr err="1"/>
              <a:t>จึงแนะนำให้ใช้วิธี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การเก็บ</a:t>
            </a:r>
            <a:r>
              <a:t> data </a:t>
            </a:r>
            <a:r>
              <a:rPr err="1"/>
              <a:t>ที่</a:t>
            </a:r>
            <a:r>
              <a:t> Sensitive </a:t>
            </a:r>
            <a:r>
              <a:rPr err="1"/>
              <a:t>นำไปไว้บน</a:t>
            </a:r>
            <a:r>
              <a:t> K8S Cluster </a:t>
            </a:r>
            <a:r>
              <a:rPr err="1"/>
              <a:t>เมื่อต้องการจะใช้ก็ให้อ้างถึง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ชื่อของ</a:t>
            </a:r>
            <a:r>
              <a:t> Secret </a:t>
            </a:r>
            <a:r>
              <a:rPr err="1"/>
              <a:t>คล้ายกับวิธี</a:t>
            </a:r>
            <a:r>
              <a:t> </a:t>
            </a:r>
            <a:r>
              <a:rPr err="1"/>
              <a:t>Configmap</a:t>
            </a:r>
            <a:r>
              <a:t> </a:t>
            </a:r>
            <a:r>
              <a:rPr err="1"/>
              <a:t>และโดย</a:t>
            </a:r>
            <a:r>
              <a:t> default </a:t>
            </a:r>
            <a:r>
              <a:rPr err="1"/>
              <a:t>แล้ว</a:t>
            </a:r>
            <a:r>
              <a:t> secret </a:t>
            </a:r>
            <a:r>
              <a:rPr err="1"/>
              <a:t>ไม่ได้มีการ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Encrypt </a:t>
            </a:r>
            <a:r>
              <a:rPr err="1"/>
              <a:t>แต่อย่างใดซึ่งจำเป็นต้องการทำ</a:t>
            </a:r>
            <a:r>
              <a:t> RBAC </a:t>
            </a:r>
            <a:r>
              <a:rPr err="1"/>
              <a:t>เพื่อป้องกันการเข้าถึงหรือมองเห็น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หรือ</a:t>
            </a:r>
            <a:r>
              <a:t> integration </a:t>
            </a:r>
            <a:r>
              <a:rPr err="1"/>
              <a:t>กับ</a:t>
            </a:r>
            <a:r>
              <a:t> 3rd party </a:t>
            </a:r>
            <a:r>
              <a:rPr err="1"/>
              <a:t>เช่น</a:t>
            </a:r>
            <a:r>
              <a:t> </a:t>
            </a:r>
            <a:r>
              <a:rPr err="1"/>
              <a:t>Hashicorp</a:t>
            </a:r>
            <a:r>
              <a:t> vault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ลักษณะการใช้งานหลัก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มี</a:t>
            </a:r>
            <a:r>
              <a:t> 3 </a:t>
            </a:r>
            <a:r>
              <a:rPr err="1"/>
              <a:t>วิธี</a:t>
            </a:r>
            <a:endParaRPr/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ใช้ในรูปแบบ</a:t>
            </a:r>
            <a:r>
              <a:t> environment variable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ใช้ในรูปแบบ</a:t>
            </a:r>
            <a:r>
              <a:t> file </a:t>
            </a:r>
            <a:r>
              <a:rPr err="1"/>
              <a:t>ภายใต้การ</a:t>
            </a:r>
            <a:r>
              <a:t> volume </a:t>
            </a:r>
            <a:r>
              <a:rPr err="1"/>
              <a:t>และ</a:t>
            </a:r>
            <a:r>
              <a:t> mount </a:t>
            </a:r>
            <a:r>
              <a:rPr err="1"/>
              <a:t>เข้ากับ</a:t>
            </a:r>
            <a:r>
              <a:t> path </a:t>
            </a:r>
            <a:r>
              <a:rPr err="1"/>
              <a:t>ใน</a:t>
            </a:r>
            <a:r>
              <a:t> container</a:t>
            </a:r>
          </a:p>
          <a:p>
            <a:pPr marL="506236" indent="-506236" algn="l">
              <a:buSzPct val="100000"/>
              <a:buAutoNum type="arabicParenR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นำไปใช้กับ</a:t>
            </a:r>
            <a:r>
              <a:t> container </a:t>
            </a:r>
            <a:r>
              <a:rPr err="1"/>
              <a:t>ที่ใช้</a:t>
            </a:r>
            <a:r>
              <a:t> image </a:t>
            </a:r>
            <a:r>
              <a:rPr err="1"/>
              <a:t>ที่มาจาก</a:t>
            </a:r>
            <a:r>
              <a:t> private registry </a:t>
            </a:r>
            <a:r>
              <a:rPr err="1"/>
              <a:t>ส่วนการ</a:t>
            </a:r>
            <a:r>
              <a:t> authenticate, pull image </a:t>
            </a:r>
            <a:r>
              <a:rPr err="1"/>
              <a:t>ทาง</a:t>
            </a:r>
            <a:r>
              <a:t> </a:t>
            </a:r>
            <a:r>
              <a:rPr err="1"/>
              <a:t>kubelet</a:t>
            </a:r>
            <a:r>
              <a:t> </a:t>
            </a:r>
            <a:r>
              <a:rPr err="1"/>
              <a:t>จะเป็นคนสั่ง</a:t>
            </a:r>
            <a:r>
              <a:t> container engine </a:t>
            </a:r>
            <a:r>
              <a:rPr err="1"/>
              <a:t>อีกที</a:t>
            </a:r>
            <a:endParaRPr/>
          </a:p>
        </p:txBody>
      </p:sp>
      <p:sp>
        <p:nvSpPr>
          <p:cNvPr id="5" name="Kubernetes - ConfigMap and Secret">
            <a:extLst>
              <a:ext uri="{FF2B5EF4-FFF2-40B4-BE49-F238E27FC236}">
                <a16:creationId xmlns:a16="http://schemas.microsoft.com/office/drawing/2014/main" id="{6584A074-6140-4DC5-9EC0-CE9F1D484C5B}"/>
              </a:ext>
            </a:extLst>
          </p:cNvPr>
          <p:cNvSpPr txBox="1"/>
          <p:nvPr/>
        </p:nvSpPr>
        <p:spPr>
          <a:xfrm>
            <a:off x="628801" y="378044"/>
            <a:ext cx="74042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ConfigMap</a:t>
            </a:r>
            <a:r>
              <a:rPr b="1">
                <a:solidFill>
                  <a:schemeClr val="bg1"/>
                </a:solidFill>
              </a:rPr>
              <a:t> and Secret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DF9C0-96F8-4BC4-B4A1-2C30CA74AA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oup"/>
          <p:cNvGrpSpPr/>
          <p:nvPr/>
        </p:nvGrpSpPr>
        <p:grpSpPr>
          <a:xfrm>
            <a:off x="-76202" y="2012893"/>
            <a:ext cx="18542027" cy="10973440"/>
            <a:chOff x="-3143378" y="-681100"/>
            <a:chExt cx="18542025" cy="10973439"/>
          </a:xfrm>
        </p:grpSpPr>
        <p:grpSp>
          <p:nvGrpSpPr>
            <p:cNvPr id="765" name="Group"/>
            <p:cNvGrpSpPr/>
            <p:nvPr/>
          </p:nvGrpSpPr>
          <p:grpSpPr>
            <a:xfrm>
              <a:off x="-3143378" y="-681100"/>
              <a:ext cx="17589998" cy="10170886"/>
              <a:chOff x="-3143378" y="-681099"/>
              <a:chExt cx="17589996" cy="10170884"/>
            </a:xfrm>
          </p:grpSpPr>
          <p:grpSp>
            <p:nvGrpSpPr>
              <p:cNvPr id="741" name="Group"/>
              <p:cNvGrpSpPr/>
              <p:nvPr/>
            </p:nvGrpSpPr>
            <p:grpSpPr>
              <a:xfrm>
                <a:off x="4649675" y="-681099"/>
                <a:ext cx="9796943" cy="10170884"/>
                <a:chOff x="0" y="0"/>
                <a:chExt cx="9796941" cy="10170884"/>
              </a:xfrm>
            </p:grpSpPr>
            <p:sp>
              <p:nvSpPr>
                <p:cNvPr id="739" name="Pod"/>
                <p:cNvSpPr/>
                <p:nvPr/>
              </p:nvSpPr>
              <p:spPr>
                <a:xfrm>
                  <a:off x="0" y="0"/>
                  <a:ext cx="9796941" cy="560449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t>Pod </a:t>
                  </a:r>
                </a:p>
              </p:txBody>
            </p:sp>
            <p:sp>
              <p:nvSpPr>
                <p:cNvPr id="740" name="Oval"/>
                <p:cNvSpPr/>
                <p:nvPr/>
              </p:nvSpPr>
              <p:spPr>
                <a:xfrm>
                  <a:off x="19049" y="681098"/>
                  <a:ext cx="9758842" cy="9489786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48" name="Group"/>
              <p:cNvGrpSpPr/>
              <p:nvPr/>
            </p:nvGrpSpPr>
            <p:grpSpPr>
              <a:xfrm>
                <a:off x="7599684" y="2184908"/>
                <a:ext cx="6581114" cy="5022491"/>
                <a:chOff x="-1685268" y="-771780"/>
                <a:chExt cx="6581111" cy="5022489"/>
              </a:xfrm>
            </p:grpSpPr>
            <p:grpSp>
              <p:nvGrpSpPr>
                <p:cNvPr id="744" name="Group"/>
                <p:cNvGrpSpPr/>
                <p:nvPr/>
              </p:nvGrpSpPr>
              <p:grpSpPr>
                <a:xfrm>
                  <a:off x="-1352559" y="-771780"/>
                  <a:ext cx="6248402" cy="5022489"/>
                  <a:chOff x="0" y="0"/>
                  <a:chExt cx="6248401" cy="5022489"/>
                </a:xfrm>
              </p:grpSpPr>
              <p:sp>
                <p:nvSpPr>
                  <p:cNvPr id="742" name="Container"/>
                  <p:cNvSpPr/>
                  <p:nvPr/>
                </p:nvSpPr>
                <p:spPr>
                  <a:xfrm>
                    <a:off x="0" y="0"/>
                    <a:ext cx="6248401" cy="67018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410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Container</a:t>
                    </a:r>
                  </a:p>
                </p:txBody>
              </p:sp>
              <p:sp>
                <p:nvSpPr>
                  <p:cNvPr id="743" name="Rectangle"/>
                  <p:cNvSpPr/>
                  <p:nvPr/>
                </p:nvSpPr>
                <p:spPr>
                  <a:xfrm>
                    <a:off x="1352558" y="771779"/>
                    <a:ext cx="3543284" cy="4250710"/>
                  </a:xfrm>
                  <a:prstGeom prst="rect">
                    <a:avLst/>
                  </a:prstGeom>
                  <a:solidFill>
                    <a:srgbClr val="C6E9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7" name="Group"/>
                <p:cNvGrpSpPr/>
                <p:nvPr/>
              </p:nvGrpSpPr>
              <p:grpSpPr>
                <a:xfrm>
                  <a:off x="-1685268" y="300459"/>
                  <a:ext cx="5029201" cy="1867905"/>
                  <a:chOff x="0" y="0"/>
                  <a:chExt cx="5029201" cy="1867903"/>
                </a:xfrm>
              </p:grpSpPr>
              <p:sp>
                <p:nvSpPr>
                  <p:cNvPr id="745" name="Text Document"/>
                  <p:cNvSpPr/>
                  <p:nvPr/>
                </p:nvSpPr>
                <p:spPr>
                  <a:xfrm>
                    <a:off x="2048427" y="0"/>
                    <a:ext cx="932346" cy="12073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3" y="0"/>
                        </a:moveTo>
                        <a:cubicBezTo>
                          <a:pt x="96" y="0"/>
                          <a:pt x="0" y="72"/>
                          <a:pt x="0" y="162"/>
                        </a:cubicBezTo>
                        <a:lnTo>
                          <a:pt x="0" y="21438"/>
                        </a:lnTo>
                        <a:cubicBezTo>
                          <a:pt x="0" y="21528"/>
                          <a:pt x="96" y="21600"/>
                          <a:pt x="213" y="21600"/>
                        </a:cubicBezTo>
                        <a:lnTo>
                          <a:pt x="21387" y="21600"/>
                        </a:lnTo>
                        <a:cubicBezTo>
                          <a:pt x="21504" y="21600"/>
                          <a:pt x="21600" y="21528"/>
                          <a:pt x="21600" y="21438"/>
                        </a:cubicBezTo>
                        <a:lnTo>
                          <a:pt x="21600" y="5895"/>
                        </a:lnTo>
                        <a:cubicBezTo>
                          <a:pt x="21600" y="5863"/>
                          <a:pt x="21567" y="5837"/>
                          <a:pt x="21525" y="5837"/>
                        </a:cubicBezTo>
                        <a:lnTo>
                          <a:pt x="14257" y="5837"/>
                        </a:lnTo>
                        <a:cubicBezTo>
                          <a:pt x="14140" y="5837"/>
                          <a:pt x="14044" y="5765"/>
                          <a:pt x="14044" y="5674"/>
                        </a:cubicBezTo>
                        <a:lnTo>
                          <a:pt x="14044" y="58"/>
                        </a:lnTo>
                        <a:cubicBezTo>
                          <a:pt x="14044" y="26"/>
                          <a:pt x="14011" y="0"/>
                          <a:pt x="13969" y="0"/>
                        </a:cubicBezTo>
                        <a:lnTo>
                          <a:pt x="213" y="0"/>
                        </a:lnTo>
                        <a:close/>
                        <a:moveTo>
                          <a:pt x="15018" y="86"/>
                        </a:moveTo>
                        <a:cubicBezTo>
                          <a:pt x="14992" y="94"/>
                          <a:pt x="14972" y="114"/>
                          <a:pt x="14972" y="140"/>
                        </a:cubicBezTo>
                        <a:lnTo>
                          <a:pt x="14972" y="4958"/>
                        </a:lnTo>
                        <a:cubicBezTo>
                          <a:pt x="14972" y="5048"/>
                          <a:pt x="15068" y="5120"/>
                          <a:pt x="15185" y="5120"/>
                        </a:cubicBezTo>
                        <a:lnTo>
                          <a:pt x="21419" y="5120"/>
                        </a:lnTo>
                        <a:cubicBezTo>
                          <a:pt x="21486" y="5120"/>
                          <a:pt x="21519" y="5058"/>
                          <a:pt x="21472" y="5021"/>
                        </a:cubicBezTo>
                        <a:lnTo>
                          <a:pt x="15100" y="99"/>
                        </a:lnTo>
                        <a:cubicBezTo>
                          <a:pt x="15077" y="81"/>
                          <a:pt x="15044" y="77"/>
                          <a:pt x="15018" y="86"/>
                        </a:cubicBezTo>
                        <a:close/>
                        <a:moveTo>
                          <a:pt x="3916" y="7813"/>
                        </a:moveTo>
                        <a:lnTo>
                          <a:pt x="17684" y="7813"/>
                        </a:lnTo>
                        <a:cubicBezTo>
                          <a:pt x="17718" y="7813"/>
                          <a:pt x="17747" y="7836"/>
                          <a:pt x="17747" y="7862"/>
                        </a:cubicBezTo>
                        <a:lnTo>
                          <a:pt x="17747" y="8842"/>
                        </a:lnTo>
                        <a:cubicBezTo>
                          <a:pt x="17747" y="8868"/>
                          <a:pt x="17718" y="8890"/>
                          <a:pt x="17684" y="8890"/>
                        </a:cubicBezTo>
                        <a:lnTo>
                          <a:pt x="3916" y="8890"/>
                        </a:lnTo>
                        <a:cubicBezTo>
                          <a:pt x="3882" y="8890"/>
                          <a:pt x="3853" y="8868"/>
                          <a:pt x="3853" y="8842"/>
                        </a:cubicBezTo>
                        <a:lnTo>
                          <a:pt x="3853" y="7862"/>
                        </a:lnTo>
                        <a:cubicBezTo>
                          <a:pt x="3853" y="7836"/>
                          <a:pt x="3882" y="7813"/>
                          <a:pt x="3916" y="7813"/>
                        </a:cubicBezTo>
                        <a:close/>
                        <a:moveTo>
                          <a:pt x="3916" y="10498"/>
                        </a:moveTo>
                        <a:lnTo>
                          <a:pt x="17684" y="10498"/>
                        </a:lnTo>
                        <a:cubicBezTo>
                          <a:pt x="17718" y="10498"/>
                          <a:pt x="17747" y="10520"/>
                          <a:pt x="17747" y="10546"/>
                        </a:cubicBezTo>
                        <a:lnTo>
                          <a:pt x="17747" y="11526"/>
                        </a:lnTo>
                        <a:cubicBezTo>
                          <a:pt x="17747" y="11552"/>
                          <a:pt x="17718" y="11573"/>
                          <a:pt x="17684" y="11573"/>
                        </a:cubicBezTo>
                        <a:lnTo>
                          <a:pt x="3916" y="11573"/>
                        </a:lnTo>
                        <a:cubicBezTo>
                          <a:pt x="3882" y="11573"/>
                          <a:pt x="3853" y="11552"/>
                          <a:pt x="3853" y="11526"/>
                        </a:cubicBezTo>
                        <a:lnTo>
                          <a:pt x="3853" y="10546"/>
                        </a:lnTo>
                        <a:cubicBezTo>
                          <a:pt x="3853" y="10520"/>
                          <a:pt x="3882" y="10498"/>
                          <a:pt x="3916" y="10498"/>
                        </a:cubicBezTo>
                        <a:close/>
                        <a:moveTo>
                          <a:pt x="3916" y="13182"/>
                        </a:moveTo>
                        <a:lnTo>
                          <a:pt x="17684" y="13182"/>
                        </a:lnTo>
                        <a:cubicBezTo>
                          <a:pt x="17718" y="13182"/>
                          <a:pt x="17747" y="13204"/>
                          <a:pt x="17747" y="13230"/>
                        </a:cubicBezTo>
                        <a:lnTo>
                          <a:pt x="17747" y="14210"/>
                        </a:lnTo>
                        <a:cubicBezTo>
                          <a:pt x="17747" y="14237"/>
                          <a:pt x="17718" y="14257"/>
                          <a:pt x="17684" y="14257"/>
                        </a:cubicBezTo>
                        <a:lnTo>
                          <a:pt x="3916" y="14257"/>
                        </a:lnTo>
                        <a:cubicBezTo>
                          <a:pt x="3882" y="14257"/>
                          <a:pt x="3853" y="14237"/>
                          <a:pt x="3853" y="14210"/>
                        </a:cubicBezTo>
                        <a:lnTo>
                          <a:pt x="3853" y="13230"/>
                        </a:lnTo>
                        <a:cubicBezTo>
                          <a:pt x="3853" y="13204"/>
                          <a:pt x="3882" y="13182"/>
                          <a:pt x="3916" y="13182"/>
                        </a:cubicBezTo>
                        <a:close/>
                        <a:moveTo>
                          <a:pt x="3916" y="15866"/>
                        </a:moveTo>
                        <a:lnTo>
                          <a:pt x="17684" y="15866"/>
                        </a:lnTo>
                        <a:cubicBezTo>
                          <a:pt x="17718" y="15866"/>
                          <a:pt x="17747" y="15888"/>
                          <a:pt x="17747" y="15914"/>
                        </a:cubicBezTo>
                        <a:lnTo>
                          <a:pt x="17747" y="16894"/>
                        </a:lnTo>
                        <a:cubicBezTo>
                          <a:pt x="17747" y="16921"/>
                          <a:pt x="17718" y="16941"/>
                          <a:pt x="17684" y="16941"/>
                        </a:cubicBezTo>
                        <a:lnTo>
                          <a:pt x="3916" y="16941"/>
                        </a:lnTo>
                        <a:cubicBezTo>
                          <a:pt x="3882" y="16941"/>
                          <a:pt x="3853" y="16921"/>
                          <a:pt x="3853" y="16894"/>
                        </a:cubicBezTo>
                        <a:lnTo>
                          <a:pt x="3853" y="15914"/>
                        </a:lnTo>
                        <a:cubicBezTo>
                          <a:pt x="3853" y="15888"/>
                          <a:pt x="3882" y="15866"/>
                          <a:pt x="3916" y="158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746" name="Caption"/>
                  <p:cNvSpPr/>
                  <p:nvPr/>
                </p:nvSpPr>
                <p:spPr>
                  <a:xfrm>
                    <a:off x="0" y="1308975"/>
                    <a:ext cx="5029201" cy="55892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3300" b="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password</a:t>
                    </a:r>
                  </a:p>
                </p:txBody>
              </p:sp>
            </p:grpSp>
          </p:grpSp>
          <p:grpSp>
            <p:nvGrpSpPr>
              <p:cNvPr id="751" name="Group"/>
              <p:cNvGrpSpPr/>
              <p:nvPr/>
            </p:nvGrpSpPr>
            <p:grpSpPr>
              <a:xfrm>
                <a:off x="3972538" y="2826890"/>
                <a:ext cx="4572000" cy="2728565"/>
                <a:chOff x="0" y="0"/>
                <a:chExt cx="4572000" cy="2728564"/>
              </a:xfrm>
            </p:grpSpPr>
            <p:sp>
              <p:nvSpPr>
                <p:cNvPr id="749" name="Cylinder"/>
                <p:cNvSpPr/>
                <p:nvPr/>
              </p:nvSpPr>
              <p:spPr>
                <a:xfrm>
                  <a:off x="1498645" y="0"/>
                  <a:ext cx="1574710" cy="2078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21600" extrusionOk="0">
                      <a:moveTo>
                        <a:pt x="9839" y="0"/>
                      </a:moveTo>
                      <a:cubicBezTo>
                        <a:pt x="7321" y="0"/>
                        <a:pt x="4803" y="241"/>
                        <a:pt x="2882" y="724"/>
                      </a:cubicBezTo>
                      <a:cubicBezTo>
                        <a:pt x="-961" y="1689"/>
                        <a:pt x="-961" y="3255"/>
                        <a:pt x="2882" y="4221"/>
                      </a:cubicBezTo>
                      <a:cubicBezTo>
                        <a:pt x="6724" y="5186"/>
                        <a:pt x="12954" y="5186"/>
                        <a:pt x="16796" y="4221"/>
                      </a:cubicBezTo>
                      <a:cubicBezTo>
                        <a:pt x="20639" y="3255"/>
                        <a:pt x="20639" y="1689"/>
                        <a:pt x="16796" y="724"/>
                      </a:cubicBezTo>
                      <a:cubicBezTo>
                        <a:pt x="14875" y="241"/>
                        <a:pt x="12357" y="0"/>
                        <a:pt x="9839" y="0"/>
                      </a:cubicBezTo>
                      <a:close/>
                      <a:moveTo>
                        <a:pt x="0" y="3593"/>
                      </a:moveTo>
                      <a:lnTo>
                        <a:pt x="0" y="18993"/>
                      </a:lnTo>
                      <a:cubicBezTo>
                        <a:pt x="0" y="20356"/>
                        <a:pt x="4405" y="21600"/>
                        <a:pt x="9839" y="21600"/>
                      </a:cubicBezTo>
                      <a:cubicBezTo>
                        <a:pt x="15273" y="21600"/>
                        <a:pt x="19678" y="20356"/>
                        <a:pt x="19678" y="18993"/>
                      </a:cubicBezTo>
                      <a:lnTo>
                        <a:pt x="19678" y="3593"/>
                      </a:lnTo>
                      <a:cubicBezTo>
                        <a:pt x="18279" y="4621"/>
                        <a:pt x="14401" y="5357"/>
                        <a:pt x="9839" y="5357"/>
                      </a:cubicBezTo>
                      <a:cubicBezTo>
                        <a:pt x="5277" y="5357"/>
                        <a:pt x="1399" y="4621"/>
                        <a:pt x="0" y="3593"/>
                      </a:cubicBezTo>
                      <a:close/>
                    </a:path>
                  </a:pathLst>
                </a:custGeom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8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endParaRPr/>
                </a:p>
              </p:txBody>
            </p:sp>
            <p:sp>
              <p:nvSpPr>
                <p:cNvPr id="750" name="Caption"/>
                <p:cNvSpPr/>
                <p:nvPr/>
              </p:nvSpPr>
              <p:spPr>
                <a:xfrm>
                  <a:off x="0" y="218043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t>Volume</a:t>
                  </a:r>
                </a:p>
              </p:txBody>
            </p:sp>
          </p:grpSp>
          <p:sp>
            <p:nvSpPr>
              <p:cNvPr id="752" name="Line"/>
              <p:cNvSpPr/>
              <p:nvPr/>
            </p:nvSpPr>
            <p:spPr>
              <a:xfrm>
                <a:off x="7016886" y="3866305"/>
                <a:ext cx="2443795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password"/>
              <p:cNvSpPr txBox="1"/>
              <p:nvPr/>
            </p:nvSpPr>
            <p:spPr>
              <a:xfrm>
                <a:off x="5518026" y="3414227"/>
                <a:ext cx="1481024" cy="6332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password</a:t>
                </a:r>
              </a:p>
            </p:txBody>
          </p:sp>
          <p:sp>
            <p:nvSpPr>
              <p:cNvPr id="754" name="mountPath…"/>
              <p:cNvSpPr txBox="1"/>
              <p:nvPr/>
            </p:nvSpPr>
            <p:spPr>
              <a:xfrm>
                <a:off x="7498691" y="2692287"/>
                <a:ext cx="1480186" cy="979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mountPath</a:t>
                </a:r>
              </a:p>
              <a:p>
                <a: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/etc/secret</a:t>
                </a:r>
              </a:p>
            </p:txBody>
          </p:sp>
          <p:grpSp>
            <p:nvGrpSpPr>
              <p:cNvPr id="757" name="Group"/>
              <p:cNvGrpSpPr/>
              <p:nvPr/>
            </p:nvGrpSpPr>
            <p:grpSpPr>
              <a:xfrm>
                <a:off x="-3143378" y="3340500"/>
                <a:ext cx="7620000" cy="2317999"/>
                <a:chOff x="0" y="0"/>
                <a:chExt cx="7620000" cy="2317997"/>
              </a:xfrm>
            </p:grpSpPr>
            <p:sp>
              <p:nvSpPr>
                <p:cNvPr id="755" name="Text Document"/>
                <p:cNvSpPr/>
                <p:nvPr/>
              </p:nvSpPr>
              <p:spPr>
                <a:xfrm>
                  <a:off x="3265613" y="0"/>
                  <a:ext cx="1088774" cy="1409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8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56" name="Caption"/>
                <p:cNvSpPr/>
                <p:nvPr/>
              </p:nvSpPr>
              <p:spPr>
                <a:xfrm>
                  <a:off x="0" y="1511545"/>
                  <a:ext cx="7620000" cy="80645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5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Secret</a:t>
                  </a:r>
                </a:p>
              </p:txBody>
            </p:sp>
          </p:grpSp>
          <p:sp>
            <p:nvSpPr>
              <p:cNvPr id="758" name="Line"/>
              <p:cNvSpPr/>
              <p:nvPr/>
            </p:nvSpPr>
            <p:spPr>
              <a:xfrm>
                <a:off x="1696999" y="4324258"/>
                <a:ext cx="3543284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59" name="data:…"/>
              <p:cNvSpPr txBox="1"/>
              <p:nvPr/>
            </p:nvSpPr>
            <p:spPr>
              <a:xfrm>
                <a:off x="0" y="5808020"/>
                <a:ext cx="1759077" cy="979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data:</a:t>
                </a:r>
              </a:p>
              <a:p>
                <a:pPr algn="l"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r>
                  <a:t>  password: …</a:t>
                </a:r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1827429" y="4590996"/>
                <a:ext cx="7754594" cy="2232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719" extrusionOk="0">
                    <a:moveTo>
                      <a:pt x="0" y="0"/>
                    </a:moveTo>
                    <a:cubicBezTo>
                      <a:pt x="6886" y="16708"/>
                      <a:pt x="14086" y="21600"/>
                      <a:pt x="21600" y="14676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ysDot"/>
                <a:miter lim="400000"/>
                <a:headEnd type="triangle" w="med" len="med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grpSp>
            <p:nvGrpSpPr>
              <p:cNvPr id="763" name="Group"/>
              <p:cNvGrpSpPr/>
              <p:nvPr/>
            </p:nvGrpSpPr>
            <p:grpSpPr>
              <a:xfrm>
                <a:off x="8385024" y="5561005"/>
                <a:ext cx="4572000" cy="1533740"/>
                <a:chOff x="0" y="0"/>
                <a:chExt cx="4572000" cy="1533738"/>
              </a:xfrm>
            </p:grpSpPr>
            <p:sp>
              <p:nvSpPr>
                <p:cNvPr id="761" name="password"/>
                <p:cNvSpPr/>
                <p:nvPr/>
              </p:nvSpPr>
              <p:spPr>
                <a:xfrm>
                  <a:off x="1196998" y="0"/>
                  <a:ext cx="2178004" cy="897467"/>
                </a:xfrm>
                <a:prstGeom prst="rect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password</a:t>
                  </a:r>
                </a:p>
              </p:txBody>
            </p:sp>
            <p:sp>
              <p:nvSpPr>
                <p:cNvPr id="762" name="Caption"/>
                <p:cNvSpPr/>
                <p:nvPr/>
              </p:nvSpPr>
              <p:spPr>
                <a:xfrm>
                  <a:off x="0" y="999066"/>
                  <a:ext cx="4572000" cy="53467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environment variable</a:t>
                  </a:r>
                </a:p>
              </p:txBody>
            </p:sp>
          </p:grpSp>
          <p:sp>
            <p:nvSpPr>
              <p:cNvPr id="764" name="retrieve directly"/>
              <p:cNvSpPr txBox="1"/>
              <p:nvPr/>
            </p:nvSpPr>
            <p:spPr>
              <a:xfrm>
                <a:off x="6230278" y="7003937"/>
                <a:ext cx="2137411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retrieve directly </a:t>
                </a:r>
              </a:p>
            </p:txBody>
          </p:sp>
        </p:grpSp>
        <p:sp>
          <p:nvSpPr>
            <p:cNvPr id="766" name="Caption"/>
            <p:cNvSpPr/>
            <p:nvPr/>
          </p:nvSpPr>
          <p:spPr>
            <a:xfrm>
              <a:off x="952030" y="9634478"/>
              <a:ext cx="14446617" cy="65786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secret</a:t>
              </a:r>
            </a:p>
          </p:txBody>
        </p:sp>
      </p:grpSp>
      <p:sp>
        <p:nvSpPr>
          <p:cNvPr id="32" name="Kubernetes - ConfigMap and Secret">
            <a:extLst>
              <a:ext uri="{FF2B5EF4-FFF2-40B4-BE49-F238E27FC236}">
                <a16:creationId xmlns:a16="http://schemas.microsoft.com/office/drawing/2014/main" id="{A7166F94-F35A-4247-BFB4-C07A06756FAD}"/>
              </a:ext>
            </a:extLst>
          </p:cNvPr>
          <p:cNvSpPr txBox="1"/>
          <p:nvPr/>
        </p:nvSpPr>
        <p:spPr>
          <a:xfrm>
            <a:off x="628801" y="378044"/>
            <a:ext cx="74042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ConfigMap</a:t>
            </a:r>
            <a:r>
              <a:rPr b="1">
                <a:solidFill>
                  <a:schemeClr val="bg1"/>
                </a:solidFill>
              </a:rPr>
              <a:t> and Secret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84E15-E1CA-4FED-A2B8-833D446E1A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roup"/>
          <p:cNvGrpSpPr/>
          <p:nvPr/>
        </p:nvGrpSpPr>
        <p:grpSpPr>
          <a:xfrm>
            <a:off x="-1293947" y="1699685"/>
            <a:ext cx="18654035" cy="11157429"/>
            <a:chOff x="-3309289" y="-681101"/>
            <a:chExt cx="18654034" cy="11157428"/>
          </a:xfrm>
        </p:grpSpPr>
        <p:grpSp>
          <p:nvGrpSpPr>
            <p:cNvPr id="794" name="Group"/>
            <p:cNvGrpSpPr/>
            <p:nvPr/>
          </p:nvGrpSpPr>
          <p:grpSpPr>
            <a:xfrm>
              <a:off x="-3309289" y="-681101"/>
              <a:ext cx="18654034" cy="11157428"/>
              <a:chOff x="-3309289" y="-681100"/>
              <a:chExt cx="18654033" cy="11157426"/>
            </a:xfrm>
          </p:grpSpPr>
          <p:grpSp>
            <p:nvGrpSpPr>
              <p:cNvPr id="792" name="Group"/>
              <p:cNvGrpSpPr/>
              <p:nvPr/>
            </p:nvGrpSpPr>
            <p:grpSpPr>
              <a:xfrm>
                <a:off x="-3309289" y="-681100"/>
                <a:ext cx="18654032" cy="10397966"/>
                <a:chOff x="-3309288" y="-681099"/>
                <a:chExt cx="18654032" cy="10397964"/>
              </a:xfrm>
            </p:grpSpPr>
            <p:grpSp>
              <p:nvGrpSpPr>
                <p:cNvPr id="774" name="Group"/>
                <p:cNvGrpSpPr/>
                <p:nvPr/>
              </p:nvGrpSpPr>
              <p:grpSpPr>
                <a:xfrm>
                  <a:off x="3738658" y="-681099"/>
                  <a:ext cx="8056427" cy="8526452"/>
                  <a:chOff x="0" y="0"/>
                  <a:chExt cx="8056425" cy="8526452"/>
                </a:xfrm>
              </p:grpSpPr>
              <p:sp>
                <p:nvSpPr>
                  <p:cNvPr id="772" name="Pod"/>
                  <p:cNvSpPr/>
                  <p:nvPr/>
                </p:nvSpPr>
                <p:spPr>
                  <a:xfrm>
                    <a:off x="0" y="0"/>
                    <a:ext cx="8056425" cy="56044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r>
                      <a:t>Pod </a:t>
                    </a:r>
                  </a:p>
                </p:txBody>
              </p:sp>
              <p:sp>
                <p:nvSpPr>
                  <p:cNvPr id="773" name="Oval"/>
                  <p:cNvSpPr/>
                  <p:nvPr/>
                </p:nvSpPr>
                <p:spPr>
                  <a:xfrm>
                    <a:off x="19050" y="681098"/>
                    <a:ext cx="8018325" cy="7845354"/>
                  </a:xfrm>
                  <a:prstGeom prst="ellips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7" name="Group"/>
                <p:cNvGrpSpPr/>
                <p:nvPr/>
              </p:nvGrpSpPr>
              <p:grpSpPr>
                <a:xfrm>
                  <a:off x="5599566" y="1061522"/>
                  <a:ext cx="6248402" cy="4319608"/>
                  <a:chOff x="0" y="0"/>
                  <a:chExt cx="6248401" cy="4319608"/>
                </a:xfrm>
              </p:grpSpPr>
              <p:sp>
                <p:nvSpPr>
                  <p:cNvPr id="775" name="Container"/>
                  <p:cNvSpPr/>
                  <p:nvPr/>
                </p:nvSpPr>
                <p:spPr>
                  <a:xfrm>
                    <a:off x="0" y="0"/>
                    <a:ext cx="6248401" cy="67018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410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Container</a:t>
                    </a:r>
                  </a:p>
                </p:txBody>
              </p:sp>
              <p:sp>
                <p:nvSpPr>
                  <p:cNvPr id="776" name="Rectangle"/>
                  <p:cNvSpPr/>
                  <p:nvPr/>
                </p:nvSpPr>
                <p:spPr>
                  <a:xfrm>
                    <a:off x="1645510" y="771779"/>
                    <a:ext cx="2957380" cy="3547829"/>
                  </a:xfrm>
                  <a:prstGeom prst="rect">
                    <a:avLst/>
                  </a:prstGeom>
                  <a:solidFill>
                    <a:srgbClr val="C6E9F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0" name="Group"/>
                <p:cNvGrpSpPr/>
                <p:nvPr/>
              </p:nvGrpSpPr>
              <p:grpSpPr>
                <a:xfrm>
                  <a:off x="-3309288" y="3186521"/>
                  <a:ext cx="7620000" cy="2084855"/>
                  <a:chOff x="0" y="0"/>
                  <a:chExt cx="7620000" cy="2084853"/>
                </a:xfrm>
              </p:grpSpPr>
              <p:sp>
                <p:nvSpPr>
                  <p:cNvPr id="778" name="Text Document"/>
                  <p:cNvSpPr/>
                  <p:nvPr/>
                </p:nvSpPr>
                <p:spPr>
                  <a:xfrm>
                    <a:off x="3355631" y="0"/>
                    <a:ext cx="908738" cy="11768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3" y="0"/>
                        </a:moveTo>
                        <a:cubicBezTo>
                          <a:pt x="96" y="0"/>
                          <a:pt x="0" y="72"/>
                          <a:pt x="0" y="162"/>
                        </a:cubicBezTo>
                        <a:lnTo>
                          <a:pt x="0" y="21438"/>
                        </a:lnTo>
                        <a:cubicBezTo>
                          <a:pt x="0" y="21528"/>
                          <a:pt x="96" y="21600"/>
                          <a:pt x="213" y="21600"/>
                        </a:cubicBezTo>
                        <a:lnTo>
                          <a:pt x="21387" y="21600"/>
                        </a:lnTo>
                        <a:cubicBezTo>
                          <a:pt x="21504" y="21600"/>
                          <a:pt x="21600" y="21528"/>
                          <a:pt x="21600" y="21438"/>
                        </a:cubicBezTo>
                        <a:lnTo>
                          <a:pt x="21600" y="5895"/>
                        </a:lnTo>
                        <a:cubicBezTo>
                          <a:pt x="21600" y="5863"/>
                          <a:pt x="21567" y="5837"/>
                          <a:pt x="21525" y="5837"/>
                        </a:cubicBezTo>
                        <a:lnTo>
                          <a:pt x="14257" y="5837"/>
                        </a:lnTo>
                        <a:cubicBezTo>
                          <a:pt x="14140" y="5837"/>
                          <a:pt x="14044" y="5765"/>
                          <a:pt x="14044" y="5674"/>
                        </a:cubicBezTo>
                        <a:lnTo>
                          <a:pt x="14044" y="58"/>
                        </a:lnTo>
                        <a:cubicBezTo>
                          <a:pt x="14044" y="26"/>
                          <a:pt x="14011" y="0"/>
                          <a:pt x="13969" y="0"/>
                        </a:cubicBezTo>
                        <a:lnTo>
                          <a:pt x="213" y="0"/>
                        </a:lnTo>
                        <a:close/>
                        <a:moveTo>
                          <a:pt x="15018" y="86"/>
                        </a:moveTo>
                        <a:cubicBezTo>
                          <a:pt x="14992" y="94"/>
                          <a:pt x="14972" y="114"/>
                          <a:pt x="14972" y="140"/>
                        </a:cubicBezTo>
                        <a:lnTo>
                          <a:pt x="14972" y="4958"/>
                        </a:lnTo>
                        <a:cubicBezTo>
                          <a:pt x="14972" y="5048"/>
                          <a:pt x="15068" y="5120"/>
                          <a:pt x="15185" y="5120"/>
                        </a:cubicBezTo>
                        <a:lnTo>
                          <a:pt x="21419" y="5120"/>
                        </a:lnTo>
                        <a:cubicBezTo>
                          <a:pt x="21486" y="5120"/>
                          <a:pt x="21519" y="5058"/>
                          <a:pt x="21472" y="5021"/>
                        </a:cubicBezTo>
                        <a:lnTo>
                          <a:pt x="15100" y="99"/>
                        </a:lnTo>
                        <a:cubicBezTo>
                          <a:pt x="15077" y="81"/>
                          <a:pt x="15044" y="78"/>
                          <a:pt x="15018" y="86"/>
                        </a:cubicBezTo>
                        <a:close/>
                        <a:moveTo>
                          <a:pt x="3916" y="7813"/>
                        </a:moveTo>
                        <a:lnTo>
                          <a:pt x="17684" y="7813"/>
                        </a:lnTo>
                        <a:cubicBezTo>
                          <a:pt x="17718" y="7813"/>
                          <a:pt x="17747" y="7836"/>
                          <a:pt x="17747" y="7862"/>
                        </a:cubicBezTo>
                        <a:lnTo>
                          <a:pt x="17747" y="8842"/>
                        </a:lnTo>
                        <a:cubicBezTo>
                          <a:pt x="17747" y="8868"/>
                          <a:pt x="17718" y="8890"/>
                          <a:pt x="17684" y="8890"/>
                        </a:cubicBezTo>
                        <a:lnTo>
                          <a:pt x="3916" y="8890"/>
                        </a:lnTo>
                        <a:cubicBezTo>
                          <a:pt x="3882" y="8890"/>
                          <a:pt x="3853" y="8868"/>
                          <a:pt x="3853" y="8842"/>
                        </a:cubicBezTo>
                        <a:lnTo>
                          <a:pt x="3853" y="7862"/>
                        </a:lnTo>
                        <a:cubicBezTo>
                          <a:pt x="3853" y="7836"/>
                          <a:pt x="3882" y="7813"/>
                          <a:pt x="3916" y="7813"/>
                        </a:cubicBezTo>
                        <a:close/>
                        <a:moveTo>
                          <a:pt x="3916" y="10498"/>
                        </a:moveTo>
                        <a:lnTo>
                          <a:pt x="17684" y="10498"/>
                        </a:lnTo>
                        <a:cubicBezTo>
                          <a:pt x="17718" y="10498"/>
                          <a:pt x="17747" y="10520"/>
                          <a:pt x="17747" y="10546"/>
                        </a:cubicBezTo>
                        <a:lnTo>
                          <a:pt x="17747" y="11526"/>
                        </a:lnTo>
                        <a:cubicBezTo>
                          <a:pt x="17747" y="11552"/>
                          <a:pt x="17718" y="11573"/>
                          <a:pt x="17684" y="11573"/>
                        </a:cubicBezTo>
                        <a:lnTo>
                          <a:pt x="3916" y="11573"/>
                        </a:lnTo>
                        <a:cubicBezTo>
                          <a:pt x="3882" y="11573"/>
                          <a:pt x="3853" y="11552"/>
                          <a:pt x="3853" y="11526"/>
                        </a:cubicBezTo>
                        <a:lnTo>
                          <a:pt x="3853" y="10546"/>
                        </a:lnTo>
                        <a:cubicBezTo>
                          <a:pt x="3853" y="10520"/>
                          <a:pt x="3882" y="10498"/>
                          <a:pt x="3916" y="10498"/>
                        </a:cubicBezTo>
                        <a:close/>
                        <a:moveTo>
                          <a:pt x="3916" y="13182"/>
                        </a:moveTo>
                        <a:lnTo>
                          <a:pt x="17684" y="13182"/>
                        </a:lnTo>
                        <a:cubicBezTo>
                          <a:pt x="17718" y="13182"/>
                          <a:pt x="17747" y="13204"/>
                          <a:pt x="17747" y="13230"/>
                        </a:cubicBezTo>
                        <a:lnTo>
                          <a:pt x="17747" y="14210"/>
                        </a:lnTo>
                        <a:cubicBezTo>
                          <a:pt x="17747" y="14237"/>
                          <a:pt x="17718" y="14257"/>
                          <a:pt x="17684" y="14257"/>
                        </a:cubicBezTo>
                        <a:lnTo>
                          <a:pt x="3916" y="14257"/>
                        </a:lnTo>
                        <a:cubicBezTo>
                          <a:pt x="3882" y="14257"/>
                          <a:pt x="3853" y="14237"/>
                          <a:pt x="3853" y="14210"/>
                        </a:cubicBezTo>
                        <a:lnTo>
                          <a:pt x="3853" y="13230"/>
                        </a:lnTo>
                        <a:cubicBezTo>
                          <a:pt x="3853" y="13204"/>
                          <a:pt x="3882" y="13182"/>
                          <a:pt x="3916" y="13182"/>
                        </a:cubicBezTo>
                        <a:close/>
                        <a:moveTo>
                          <a:pt x="3916" y="15866"/>
                        </a:moveTo>
                        <a:lnTo>
                          <a:pt x="17684" y="15866"/>
                        </a:lnTo>
                        <a:cubicBezTo>
                          <a:pt x="17718" y="15866"/>
                          <a:pt x="17747" y="15888"/>
                          <a:pt x="17747" y="15914"/>
                        </a:cubicBezTo>
                        <a:lnTo>
                          <a:pt x="17747" y="16894"/>
                        </a:lnTo>
                        <a:cubicBezTo>
                          <a:pt x="17747" y="16921"/>
                          <a:pt x="17718" y="16941"/>
                          <a:pt x="17684" y="16941"/>
                        </a:cubicBezTo>
                        <a:lnTo>
                          <a:pt x="3916" y="16941"/>
                        </a:lnTo>
                        <a:cubicBezTo>
                          <a:pt x="3882" y="16941"/>
                          <a:pt x="3853" y="16921"/>
                          <a:pt x="3853" y="16894"/>
                        </a:cubicBezTo>
                        <a:lnTo>
                          <a:pt x="3853" y="15914"/>
                        </a:lnTo>
                        <a:cubicBezTo>
                          <a:pt x="3853" y="15888"/>
                          <a:pt x="3882" y="15866"/>
                          <a:pt x="3916" y="158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779" name="Caption"/>
                  <p:cNvSpPr/>
                  <p:nvPr/>
                </p:nvSpPr>
                <p:spPr>
                  <a:xfrm>
                    <a:off x="0" y="1278402"/>
                    <a:ext cx="7620000" cy="806451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sz="5000" b="0">
                        <a:latin typeface="TH SarabunPSK"/>
                        <a:ea typeface="TH SarabunPSK"/>
                        <a:cs typeface="TH SarabunPSK"/>
                        <a:sym typeface="TH SarabunPSK"/>
                      </a:defRPr>
                    </a:lvl1pPr>
                  </a:lstStyle>
                  <a:p>
                    <a:r>
                      <a:t>Secret</a:t>
                    </a:r>
                  </a:p>
                </p:txBody>
              </p:sp>
            </p:grpSp>
            <p:sp>
              <p:nvSpPr>
                <p:cNvPr id="781" name="data:…"/>
                <p:cNvSpPr txBox="1"/>
                <p:nvPr/>
              </p:nvSpPr>
              <p:spPr>
                <a:xfrm>
                  <a:off x="-71870" y="5725303"/>
                  <a:ext cx="1829450" cy="19302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data: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docker-server:…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username:..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password: …</a:t>
                  </a:r>
                </a:p>
                <a:p>
                  <a:pPr algn="l"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pPr>
                  <a:r>
                    <a:t>   </a:t>
                  </a:r>
                </a:p>
              </p:txBody>
            </p:sp>
            <p:sp>
              <p:nvSpPr>
                <p:cNvPr id="801" name="Connection Line"/>
                <p:cNvSpPr/>
                <p:nvPr/>
              </p:nvSpPr>
              <p:spPr>
                <a:xfrm>
                  <a:off x="1829512" y="6784568"/>
                  <a:ext cx="3694660" cy="24427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8536" y="11678"/>
                        <a:pt x="15736" y="18878"/>
                        <a:pt x="21600" y="2160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ysDot"/>
                  <a:miter lim="400000"/>
                  <a:headEnd type="triangle" w="med" len="med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83" name="Kubelet"/>
                <p:cNvSpPr/>
                <p:nvPr/>
              </p:nvSpPr>
              <p:spPr>
                <a:xfrm>
                  <a:off x="5744415" y="8656866"/>
                  <a:ext cx="2263874" cy="105999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Kubelet</a:t>
                  </a:r>
                </a:p>
              </p:txBody>
            </p:sp>
            <p:sp>
              <p:nvSpPr>
                <p:cNvPr id="784" name="Container…"/>
                <p:cNvSpPr/>
                <p:nvPr/>
              </p:nvSpPr>
              <p:spPr>
                <a:xfrm>
                  <a:off x="9401609" y="8656866"/>
                  <a:ext cx="2263875" cy="1059999"/>
                </a:xfrm>
                <a:prstGeom prst="rect">
                  <a:avLst/>
                </a:prstGeom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Container </a:t>
                  </a:r>
                </a:p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Engine</a:t>
                  </a:r>
                </a:p>
              </p:txBody>
            </p:sp>
            <p:sp>
              <p:nvSpPr>
                <p:cNvPr id="785" name="Private…"/>
                <p:cNvSpPr/>
                <p:nvPr/>
              </p:nvSpPr>
              <p:spPr>
                <a:xfrm>
                  <a:off x="13284396" y="3244923"/>
                  <a:ext cx="1742257" cy="105999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Private</a:t>
                  </a:r>
                </a:p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Registry</a:t>
                  </a:r>
                </a:p>
              </p:txBody>
            </p:sp>
            <p:sp>
              <p:nvSpPr>
                <p:cNvPr id="786" name="Line"/>
                <p:cNvSpPr/>
                <p:nvPr/>
              </p:nvSpPr>
              <p:spPr>
                <a:xfrm>
                  <a:off x="8016738" y="9141406"/>
                  <a:ext cx="1414056" cy="1"/>
                </a:xfrm>
                <a:prstGeom prst="line">
                  <a:avLst/>
                </a:prstGeom>
                <a:noFill/>
                <a:ln w="63500" cap="flat">
                  <a:solidFill>
                    <a:srgbClr val="000000"/>
                  </a:solidFill>
                  <a:prstDash val="sysDot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7" name="Retrive directly"/>
                <p:cNvSpPr txBox="1"/>
                <p:nvPr/>
              </p:nvSpPr>
              <p:spPr>
                <a:xfrm>
                  <a:off x="2963185" y="8918276"/>
                  <a:ext cx="1635153" cy="4462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Retrive directly</a:t>
                  </a:r>
                </a:p>
              </p:txBody>
            </p:sp>
            <p:sp>
              <p:nvSpPr>
                <p:cNvPr id="802" name="Connection Line"/>
                <p:cNvSpPr/>
                <p:nvPr/>
              </p:nvSpPr>
              <p:spPr>
                <a:xfrm>
                  <a:off x="11665725" y="4305044"/>
                  <a:ext cx="2571720" cy="5003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46" h="21600" extrusionOk="0">
                      <a:moveTo>
                        <a:pt x="0" y="21600"/>
                      </a:moveTo>
                      <a:cubicBezTo>
                        <a:pt x="14973" y="20244"/>
                        <a:pt x="21600" y="13044"/>
                        <a:pt x="19880" y="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ysDot"/>
                  <a:miter lim="400000"/>
                  <a:headEnd type="triangle" w="med" len="med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03" name="Connection Line"/>
                <p:cNvSpPr/>
                <p:nvPr/>
              </p:nvSpPr>
              <p:spPr>
                <a:xfrm>
                  <a:off x="8068657" y="5381129"/>
                  <a:ext cx="1883338" cy="3275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332" y="6588"/>
                        <a:pt x="7532" y="13788"/>
                        <a:pt x="21600" y="21600"/>
                      </a:cubicBezTo>
                    </a:path>
                  </a:pathLst>
                </a:custGeom>
                <a:noFill/>
                <a:ln w="50800" cap="flat">
                  <a:solidFill>
                    <a:srgbClr val="000000"/>
                  </a:solidFill>
                  <a:prstDash val="sysDot"/>
                  <a:miter lim="400000"/>
                  <a:headEnd type="triangle" w="med" len="med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90" name="Authenticate and pull image"/>
                <p:cNvSpPr txBox="1"/>
                <p:nvPr/>
              </p:nvSpPr>
              <p:spPr>
                <a:xfrm>
                  <a:off x="12318980" y="8963735"/>
                  <a:ext cx="3025764" cy="4462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Authenticate and pull image</a:t>
                  </a:r>
                </a:p>
              </p:txBody>
            </p:sp>
            <p:sp>
              <p:nvSpPr>
                <p:cNvPr id="791" name="Create container"/>
                <p:cNvSpPr txBox="1"/>
                <p:nvPr/>
              </p:nvSpPr>
              <p:spPr>
                <a:xfrm>
                  <a:off x="9511706" y="7740560"/>
                  <a:ext cx="1793835" cy="4462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Create container</a:t>
                  </a:r>
                </a:p>
              </p:txBody>
            </p:sp>
          </p:grpSp>
          <p:sp>
            <p:nvSpPr>
              <p:cNvPr id="793" name="Caption"/>
              <p:cNvSpPr/>
              <p:nvPr/>
            </p:nvSpPr>
            <p:spPr>
              <a:xfrm>
                <a:off x="-1" y="9818464"/>
                <a:ext cx="15344745" cy="65786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0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ConfigMap with private registry</a:t>
                </a:r>
              </a:p>
            </p:txBody>
          </p:sp>
        </p:grpSp>
        <p:sp>
          <p:nvSpPr>
            <p:cNvPr id="795" name="1"/>
            <p:cNvSpPr txBox="1"/>
            <p:nvPr/>
          </p:nvSpPr>
          <p:spPr>
            <a:xfrm>
              <a:off x="2551324" y="80070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796" name="2"/>
            <p:cNvSpPr txBox="1"/>
            <p:nvPr/>
          </p:nvSpPr>
          <p:spPr>
            <a:xfrm>
              <a:off x="8596524" y="93278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797" name="3"/>
            <p:cNvSpPr txBox="1"/>
            <p:nvPr/>
          </p:nvSpPr>
          <p:spPr>
            <a:xfrm>
              <a:off x="13955924" y="80070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798" name="4"/>
            <p:cNvSpPr txBox="1"/>
            <p:nvPr/>
          </p:nvSpPr>
          <p:spPr>
            <a:xfrm>
              <a:off x="9079124" y="8007034"/>
              <a:ext cx="326137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</a:t>
              </a:r>
            </a:p>
          </p:txBody>
        </p:sp>
      </p:grpSp>
      <p:sp>
        <p:nvSpPr>
          <p:cNvPr id="800" name="ดึง secret เพื่อนำไปใช้ยืนยันตัวตน…"/>
          <p:cNvSpPr txBox="1"/>
          <p:nvPr/>
        </p:nvSpPr>
        <p:spPr>
          <a:xfrm>
            <a:off x="18220591" y="4376419"/>
            <a:ext cx="5325450" cy="23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ดึง secret เพื่อนำไปใช้ยืนยันตัวตน</a:t>
            </a:r>
          </a:p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ส่งคำสั่งในการสร้าง container</a:t>
            </a:r>
          </a:p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ทำการยืนยันตัวตนและดึง image </a:t>
            </a:r>
          </a:p>
          <a:p>
            <a:pPr marL="370416" indent="-370416" algn="l">
              <a:buSzPct val="100000"/>
              <a:buAutoNum type="arabicParenR"/>
              <a:defRPr sz="40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สร้าง container</a:t>
            </a:r>
          </a:p>
        </p:txBody>
      </p:sp>
      <p:sp>
        <p:nvSpPr>
          <p:cNvPr id="32" name="Kubernetes - ConfigMap and Secret">
            <a:extLst>
              <a:ext uri="{FF2B5EF4-FFF2-40B4-BE49-F238E27FC236}">
                <a16:creationId xmlns:a16="http://schemas.microsoft.com/office/drawing/2014/main" id="{1D1CF574-C103-4A26-ADF8-567F275E0528}"/>
              </a:ext>
            </a:extLst>
          </p:cNvPr>
          <p:cNvSpPr txBox="1"/>
          <p:nvPr/>
        </p:nvSpPr>
        <p:spPr>
          <a:xfrm>
            <a:off x="628801" y="378044"/>
            <a:ext cx="74042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ConfigMap</a:t>
            </a:r>
            <a:r>
              <a:rPr b="1">
                <a:solidFill>
                  <a:schemeClr val="bg1"/>
                </a:solidFill>
              </a:rPr>
              <a:t> and Secret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8DF76-96C9-460E-BC89-94D82A3091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LAB5 - ConfigMap and Secret"/>
          <p:cNvSpPr txBox="1"/>
          <p:nvPr/>
        </p:nvSpPr>
        <p:spPr>
          <a:xfrm>
            <a:off x="6221095" y="5589890"/>
            <a:ext cx="1194181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LAB5 - ConfigMap and Secret</a:t>
            </a:r>
          </a:p>
        </p:txBody>
      </p:sp>
      <p:sp>
        <p:nvSpPr>
          <p:cNvPr id="806" name="https://github.com/phyze/k8s/tree/main/configmap"/>
          <p:cNvSpPr txBox="1"/>
          <p:nvPr/>
        </p:nvSpPr>
        <p:spPr>
          <a:xfrm>
            <a:off x="8977883" y="7131043"/>
            <a:ext cx="6428233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H SarabunPSK"/>
                <a:ea typeface="TH SarabunPSK"/>
                <a:cs typeface="TH SarabunPSK"/>
                <a:sym typeface="TH SarabunPSK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https://github.com/phyze/k8s/tree/main/configmap</a:t>
            </a:r>
          </a:p>
        </p:txBody>
      </p:sp>
      <p:sp>
        <p:nvSpPr>
          <p:cNvPr id="807" name="https://github.com/phyze/k8s/tree/main/secret"/>
          <p:cNvSpPr txBox="1"/>
          <p:nvPr/>
        </p:nvSpPr>
        <p:spPr>
          <a:xfrm>
            <a:off x="9249156" y="7708264"/>
            <a:ext cx="5885689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H SarabunPSK"/>
                <a:ea typeface="TH SarabunPSK"/>
                <a:cs typeface="TH SarabunPSK"/>
                <a:sym typeface="TH SarabunPSK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https://github.com/phyze/k8s/tree/main/secret</a:t>
            </a:r>
          </a:p>
        </p:txBody>
      </p:sp>
      <p:sp>
        <p:nvSpPr>
          <p:cNvPr id="5" name="Kubernetes - ConfigMap and Secret">
            <a:extLst>
              <a:ext uri="{FF2B5EF4-FFF2-40B4-BE49-F238E27FC236}">
                <a16:creationId xmlns:a16="http://schemas.microsoft.com/office/drawing/2014/main" id="{3F9A0080-4D85-4276-99F0-4E99FE9BF061}"/>
              </a:ext>
            </a:extLst>
          </p:cNvPr>
          <p:cNvSpPr txBox="1"/>
          <p:nvPr/>
        </p:nvSpPr>
        <p:spPr>
          <a:xfrm>
            <a:off x="628801" y="378044"/>
            <a:ext cx="740427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</a:t>
            </a:r>
            <a:r>
              <a:rPr b="1" err="1">
                <a:solidFill>
                  <a:schemeClr val="bg1"/>
                </a:solidFill>
              </a:rPr>
              <a:t>ConfigMap</a:t>
            </a:r>
            <a:r>
              <a:rPr b="1">
                <a:solidFill>
                  <a:schemeClr val="bg1"/>
                </a:solidFill>
              </a:rPr>
              <a:t> and Secret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78732-9EA7-4F84-AA1C-907BD42694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Ingress"/>
          <p:cNvSpPr txBox="1"/>
          <p:nvPr/>
        </p:nvSpPr>
        <p:spPr>
          <a:xfrm>
            <a:off x="9944570" y="1217139"/>
            <a:ext cx="284099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Ingress</a:t>
            </a:r>
          </a:p>
        </p:txBody>
      </p:sp>
      <p:sp>
        <p:nvSpPr>
          <p:cNvPr id="810" name="การเปิดช่องทางให้ภายนอก Cluster สามารถเรียกใช้งาน Applications ภายในได้มีอยู่สองวิธีคือ NodePort และ LoadBalancer ให้เข้าถึง Applications โดยตรงก็ดูไม่ค่อย…"/>
          <p:cNvSpPr txBox="1"/>
          <p:nvPr/>
        </p:nvSpPr>
        <p:spPr>
          <a:xfrm>
            <a:off x="5399005" y="2882132"/>
            <a:ext cx="11932121" cy="943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การเปิดช่องทางให้ภายนอก</a:t>
            </a:r>
            <a:r>
              <a:t> Cluster </a:t>
            </a:r>
            <a:r>
              <a:rPr err="1"/>
              <a:t>สามารถเรียกใช้งาน</a:t>
            </a:r>
            <a:r>
              <a:t> Applications </a:t>
            </a:r>
            <a:r>
              <a:rPr err="1"/>
              <a:t>ภายในได้มีอยู่สองวิธีคือ</a:t>
            </a:r>
            <a:r>
              <a:t> </a:t>
            </a:r>
            <a:r>
              <a:rPr err="1"/>
              <a:t>NodePort</a:t>
            </a:r>
            <a:r>
              <a:t> </a:t>
            </a:r>
            <a:r>
              <a:rPr err="1"/>
              <a:t>และ</a:t>
            </a:r>
            <a:r>
              <a:t> </a:t>
            </a:r>
            <a:r>
              <a:rPr err="1"/>
              <a:t>LoadBalancer</a:t>
            </a:r>
            <a:r>
              <a:t> </a:t>
            </a:r>
            <a:r>
              <a:rPr err="1"/>
              <a:t>ให้เข้าถึง</a:t>
            </a:r>
            <a:r>
              <a:t> Applications </a:t>
            </a:r>
            <a:r>
              <a:rPr err="1"/>
              <a:t>โดยตรงก็ดูไม่ค่อย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แย่เท่าไหร่ในเรื่องการบริหารจัดการเส้นทาง</a:t>
            </a:r>
            <a:r>
              <a:t> </a:t>
            </a:r>
            <a:r>
              <a:rPr err="1"/>
              <a:t>ผู้เรียกใช้งานจากภายนอกก็แค่ระบุ</a:t>
            </a:r>
            <a:r>
              <a:t> IP </a:t>
            </a:r>
            <a:r>
              <a:rPr err="1"/>
              <a:t>กับ</a:t>
            </a:r>
            <a:r>
              <a:t> Port </a:t>
            </a:r>
            <a:r>
              <a:rPr err="1"/>
              <a:t>ให้ตรง</a:t>
            </a:r>
            <a:r>
              <a:t> Applications </a:t>
            </a:r>
            <a:r>
              <a:rPr err="1"/>
              <a:t>ถ้ามี</a:t>
            </a:r>
            <a:r>
              <a:t> 10 </a:t>
            </a:r>
            <a:r>
              <a:rPr err="1"/>
              <a:t>ก็ต้องระบุ</a:t>
            </a:r>
            <a:r>
              <a:t> IP </a:t>
            </a:r>
            <a:r>
              <a:rPr err="1"/>
              <a:t>และ</a:t>
            </a:r>
            <a:r>
              <a:t> Port </a:t>
            </a:r>
            <a:r>
              <a:rPr err="1"/>
              <a:t>ถึง</a:t>
            </a:r>
            <a:r>
              <a:t> 10 </a:t>
            </a:r>
            <a:r>
              <a:rPr err="1"/>
              <a:t>แบบ</a:t>
            </a:r>
            <a:r>
              <a:t>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ถ้า</a:t>
            </a:r>
            <a:r>
              <a:t> Applications </a:t>
            </a:r>
            <a:r>
              <a:rPr err="1"/>
              <a:t>มากขึ้นถึง</a:t>
            </a:r>
            <a:r>
              <a:t> 30 </a:t>
            </a:r>
            <a:r>
              <a:rPr err="1"/>
              <a:t>แบบนี้เริ่มที่จะจัดการแยกแล้ว</a:t>
            </a:r>
            <a:r>
              <a:t> IP </a:t>
            </a:r>
            <a:r>
              <a:rPr err="1"/>
              <a:t>กับ</a:t>
            </a:r>
            <a:r>
              <a:t> Port </a:t>
            </a:r>
            <a:r>
              <a:rPr err="1"/>
              <a:t>ที่ต้องใช้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เต็มไปหมด</a:t>
            </a:r>
            <a:r>
              <a:t> </a:t>
            </a:r>
            <a:r>
              <a:rPr err="1"/>
              <a:t>ดังนั้น</a:t>
            </a:r>
            <a:r>
              <a:t> K8S </a:t>
            </a:r>
            <a:r>
              <a:rPr err="1"/>
              <a:t>จึงเสนอวิธีให้มีตัวกลางในการบริหารจัดการเส้นทางโดยให้มีเส้น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ทางเดียวเพื่อให้ง่ายต่อการเข้าถึง</a:t>
            </a:r>
            <a:r>
              <a:t> Applications </a:t>
            </a:r>
            <a:r>
              <a:rPr err="1"/>
              <a:t>และตัวกลางนี้จะทำหน้าที่ในการส่งต่อ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ให้กับ</a:t>
            </a:r>
            <a:r>
              <a:t> Application ที่อยู่ภายในให้เองโดยที่ผู้เรียกใช้งานจอกภายนอกไม่จำเป็นต้องรู้ว่า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IP </a:t>
            </a:r>
            <a:r>
              <a:rPr err="1"/>
              <a:t>อะไร</a:t>
            </a:r>
            <a:r>
              <a:t> Port </a:t>
            </a:r>
            <a:r>
              <a:rPr err="1"/>
              <a:t>อะไร</a:t>
            </a:r>
            <a:r>
              <a:t> </a:t>
            </a:r>
            <a:r>
              <a:rPr err="1"/>
              <a:t>ซึ่งวิธีที่ใช้แยกว่า</a:t>
            </a:r>
            <a:r>
              <a:t> request </a:t>
            </a:r>
            <a:r>
              <a:rPr err="1"/>
              <a:t>ที่เข้ามาต้องการไปที่</a:t>
            </a:r>
            <a:r>
              <a:t> Applications </a:t>
            </a:r>
            <a:r>
              <a:rPr err="1"/>
              <a:t>ไหน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นั้นใช้วิธีตรวจสอบกฏอยู่</a:t>
            </a:r>
            <a:r>
              <a:t> 2 </a:t>
            </a:r>
            <a:r>
              <a:rPr err="1"/>
              <a:t>คือ</a:t>
            </a:r>
            <a:r>
              <a:t> base-host </a:t>
            </a:r>
            <a:r>
              <a:rPr err="1"/>
              <a:t>และ</a:t>
            </a:r>
            <a:r>
              <a:t> base-path </a:t>
            </a:r>
            <a:r>
              <a:rPr err="1"/>
              <a:t>เป็นต้น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ตัวกลางที่ทำหน้าที่ในการบริหารจัดการที่รับ</a:t>
            </a:r>
            <a:r>
              <a:t> Request </a:t>
            </a:r>
            <a:r>
              <a:rPr err="1"/>
              <a:t>จากภายนอก</a:t>
            </a:r>
            <a:r>
              <a:t> </a:t>
            </a:r>
            <a:r>
              <a:rPr err="1"/>
              <a:t>เรียกว่า</a:t>
            </a:r>
            <a:r>
              <a:t> </a:t>
            </a:r>
            <a:r>
              <a:rPr b="1"/>
              <a:t>Ingress Controller</a:t>
            </a:r>
            <a:r>
              <a:t> </a:t>
            </a:r>
            <a:r>
              <a:rPr err="1"/>
              <a:t>และมีความสามารถในเรื่อง</a:t>
            </a:r>
            <a:r>
              <a:t> SSL/TLS, </a:t>
            </a:r>
            <a:r>
              <a:rPr err="1"/>
              <a:t>LoadBalancer</a:t>
            </a:r>
            <a:r>
              <a:t>, Healthy Check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ส่วน</a:t>
            </a:r>
            <a:r>
              <a:t> </a:t>
            </a:r>
            <a:r>
              <a:rPr err="1"/>
              <a:t>การส่งไปยังเส้นทางที่ถูกต้องและประมวลผลว่าต้องส่งต่อไป</a:t>
            </a:r>
            <a:r>
              <a:t> Applications </a:t>
            </a:r>
            <a:r>
              <a:rPr err="1"/>
              <a:t>ใดนั้นเรียกว่า</a:t>
            </a:r>
            <a:r>
              <a:t> </a:t>
            </a:r>
            <a:r>
              <a:rPr b="1"/>
              <a:t>Ingress Resource</a:t>
            </a:r>
            <a:r>
              <a:t> </a:t>
            </a:r>
            <a:r>
              <a:rPr err="1"/>
              <a:t>ที่สามารถตั้งกฏการเส้นทางและเขียนทับเส้นทางใหม่ได้</a:t>
            </a:r>
            <a:endParaRPr/>
          </a:p>
        </p:txBody>
      </p:sp>
      <p:sp>
        <p:nvSpPr>
          <p:cNvPr id="811" name="Kubernetes - Ingress"/>
          <p:cNvSpPr txBox="1"/>
          <p:nvPr/>
        </p:nvSpPr>
        <p:spPr>
          <a:xfrm>
            <a:off x="609346" y="345105"/>
            <a:ext cx="42511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Ingress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D9BB1-E9E3-465F-A69B-69325B0C21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Ingress Controller"/>
          <p:cNvSpPr txBox="1"/>
          <p:nvPr/>
        </p:nvSpPr>
        <p:spPr>
          <a:xfrm>
            <a:off x="8566784" y="1726022"/>
            <a:ext cx="725043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Ingress Controller</a:t>
            </a:r>
          </a:p>
        </p:txBody>
      </p:sp>
      <p:sp>
        <p:nvSpPr>
          <p:cNvPr id="815" name="Kubernetes (K8S) เองไม่มี Default Ingress Controller ผู้พัฒนาต้อง Add-on เข้ามาเองไม่ว่าจะติดตั้งผ่าน helm หรือ kubectl ก็ตาม product ในตลาดตอนนี้มีหลายเจ้ามากที่ เช่น Nginx, Avi, Kong, traefik, Istio และ Contour เป็นต้น…"/>
          <p:cNvSpPr txBox="1"/>
          <p:nvPr/>
        </p:nvSpPr>
        <p:spPr>
          <a:xfrm>
            <a:off x="6379661" y="3492742"/>
            <a:ext cx="11932121" cy="884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Kubernetes (K8S) </a:t>
            </a:r>
            <a:r>
              <a:rPr err="1"/>
              <a:t>เองไม่มี</a:t>
            </a:r>
            <a:r>
              <a:t> Default Ingress Controller </a:t>
            </a:r>
            <a:r>
              <a:rPr err="1"/>
              <a:t>ผู้พัฒนาต้อง</a:t>
            </a:r>
            <a:r>
              <a:t> Add-on </a:t>
            </a:r>
            <a:r>
              <a:rPr err="1"/>
              <a:t>เข้ามาเองไม่ว่าจะติดตั้งผ่าน</a:t>
            </a:r>
            <a:r>
              <a:t> helm </a:t>
            </a:r>
            <a:r>
              <a:rPr err="1"/>
              <a:t>หรือ</a:t>
            </a:r>
            <a:r>
              <a:t> </a:t>
            </a:r>
            <a:r>
              <a:rPr err="1"/>
              <a:t>kubectl</a:t>
            </a:r>
            <a:r>
              <a:t> </a:t>
            </a:r>
            <a:r>
              <a:rPr err="1"/>
              <a:t>ก็ตาม</a:t>
            </a:r>
            <a:r>
              <a:t> product </a:t>
            </a:r>
            <a:r>
              <a:rPr err="1"/>
              <a:t>ในตลาดตอนนี้มีหลายเจ้ามากที่</a:t>
            </a:r>
            <a:r>
              <a:t> </a:t>
            </a:r>
            <a:r>
              <a:rPr err="1"/>
              <a:t>เช่น</a:t>
            </a:r>
            <a:r>
              <a:t> Nginx, </a:t>
            </a:r>
            <a:r>
              <a:rPr err="1"/>
              <a:t>Avi</a:t>
            </a:r>
            <a:r>
              <a:t>, Kong, </a:t>
            </a:r>
            <a:r>
              <a:rPr err="1"/>
              <a:t>traefik</a:t>
            </a:r>
            <a:r>
              <a:t>, Istio </a:t>
            </a:r>
            <a:r>
              <a:rPr err="1"/>
              <a:t>และ</a:t>
            </a:r>
            <a:r>
              <a:t> Contour </a:t>
            </a:r>
            <a:r>
              <a:rPr err="1"/>
              <a:t>เป็นต้น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K8S Cluster </a:t>
            </a:r>
            <a:r>
              <a:rPr err="1"/>
              <a:t>อนุญาตให้สามารถติดตั้ง</a:t>
            </a:r>
            <a:r>
              <a:t> Ingress Controller </a:t>
            </a:r>
            <a:r>
              <a:rPr err="1"/>
              <a:t>ได้หลาย</a:t>
            </a:r>
            <a:r>
              <a:t> Product </a:t>
            </a:r>
            <a:r>
              <a:rPr err="1"/>
              <a:t>ขึ้นอยู่กับว่าผลิตภัทธ์ที่พัฒนาต้องการใช้</a:t>
            </a:r>
            <a:r>
              <a:t> Ingress Controller </a:t>
            </a:r>
            <a:r>
              <a:rPr err="1"/>
              <a:t>ยี่ห้อไหน</a:t>
            </a:r>
            <a:r>
              <a:t> </a:t>
            </a:r>
            <a:r>
              <a:rPr err="1"/>
              <a:t>ซึ่ง</a:t>
            </a:r>
            <a:r>
              <a:t> Ingress resource 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จำเป็นต้องใส่ชื่อของ</a:t>
            </a:r>
            <a:r>
              <a:t> Ingress Controller </a:t>
            </a:r>
            <a:r>
              <a:rPr err="1"/>
              <a:t>ลงไปเพื่อให้</a:t>
            </a:r>
            <a:r>
              <a:t> ingress Controller </a:t>
            </a:r>
            <a:r>
              <a:rPr err="1"/>
              <a:t>ทำงานตาม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Rule </a:t>
            </a:r>
            <a:r>
              <a:rPr err="1"/>
              <a:t>ที่ตั้งไว้ให้ถูกต้อง</a:t>
            </a:r>
            <a:r>
              <a:t> </a:t>
            </a:r>
            <a:r>
              <a:rPr err="1"/>
              <a:t>สิ่งนี้เรียกว่า</a:t>
            </a:r>
            <a:r>
              <a:t> </a:t>
            </a:r>
            <a:r>
              <a:rPr b="1" err="1"/>
              <a:t>IngressClass</a:t>
            </a:r>
            <a:endParaRPr b="1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 b="1"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ในกรณที่</a:t>
            </a:r>
            <a:r>
              <a:t> K8S </a:t>
            </a:r>
            <a:r>
              <a:rPr err="1"/>
              <a:t>ที่เป็น</a:t>
            </a:r>
            <a:r>
              <a:t> commercial </a:t>
            </a:r>
            <a:r>
              <a:rPr err="1"/>
              <a:t>การที่จะ</a:t>
            </a:r>
            <a:r>
              <a:t> expose Ingress Controller </a:t>
            </a:r>
            <a:r>
              <a:rPr err="1"/>
              <a:t>เป็น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LoadBalancer</a:t>
            </a:r>
            <a:r>
              <a:t> </a:t>
            </a:r>
            <a:r>
              <a:rPr err="1"/>
              <a:t>เพื่อให้ได้</a:t>
            </a:r>
            <a:r>
              <a:t> Public IP </a:t>
            </a:r>
            <a:r>
              <a:rPr err="1"/>
              <a:t>นั้นง่ายมาก</a:t>
            </a:r>
            <a:r>
              <a:t> </a:t>
            </a:r>
            <a:r>
              <a:rPr err="1"/>
              <a:t>แต่ถ้าเป็น</a:t>
            </a:r>
            <a:r>
              <a:t> On-premise </a:t>
            </a:r>
            <a:r>
              <a:rPr err="1"/>
              <a:t>ต้องใช้คนละวิธีคือต้องตั้ง</a:t>
            </a:r>
            <a:r>
              <a:t> </a:t>
            </a:r>
            <a:r>
              <a:rPr err="1"/>
              <a:t>LoadBalance</a:t>
            </a:r>
            <a:r>
              <a:t> </a:t>
            </a:r>
            <a:r>
              <a:rPr err="1"/>
              <a:t>ไม่ว่าจะเป็นแบบ</a:t>
            </a:r>
            <a:r>
              <a:t> standalone </a:t>
            </a:r>
            <a:r>
              <a:rPr err="1"/>
              <a:t>หรือ</a:t>
            </a:r>
            <a:r>
              <a:t> </a:t>
            </a:r>
            <a:r>
              <a:rPr err="1"/>
              <a:t>HIgh</a:t>
            </a:r>
            <a:r>
              <a:t> Availability (HA) </a:t>
            </a:r>
            <a:r>
              <a:rPr err="1"/>
              <a:t>มากั้นข้างหน้า</a:t>
            </a:r>
            <a:r>
              <a:t> K8S Cluster </a:t>
            </a:r>
            <a:r>
              <a:rPr err="1"/>
              <a:t>เพื่อกระจาย</a:t>
            </a:r>
            <a:r>
              <a:t> Traffic </a:t>
            </a:r>
            <a:r>
              <a:rPr err="1"/>
              <a:t>สู่</a:t>
            </a:r>
            <a:r>
              <a:t> K8S Nodes </a:t>
            </a:r>
            <a:r>
              <a:rPr err="1"/>
              <a:t>และทำการ</a:t>
            </a:r>
            <a:r>
              <a:t> Mapping Public IP </a:t>
            </a:r>
            <a:r>
              <a:rPr err="1"/>
              <a:t>กับ</a:t>
            </a:r>
            <a:r>
              <a:t> IP </a:t>
            </a:r>
            <a:r>
              <a:rPr err="1"/>
              <a:t>ของ</a:t>
            </a:r>
            <a:r>
              <a:t> </a:t>
            </a:r>
            <a:r>
              <a:rPr err="1"/>
              <a:t>LoadBalancer</a:t>
            </a:r>
            <a:r>
              <a:t> </a:t>
            </a:r>
          </a:p>
        </p:txBody>
      </p:sp>
      <p:pic>
        <p:nvPicPr>
          <p:cNvPr id="816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8" y="4757896"/>
            <a:ext cx="5371634" cy="2128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7" name="contour-stacked-color.png" descr="contour-stacked-col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130" y="1765689"/>
            <a:ext cx="4018336" cy="267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8" name="FiDbR5Jm_400x400.jpg" descr="FiDbR5Jm_400x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0400" y="4990529"/>
            <a:ext cx="508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logo-2.png" descr="logo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698" y="1470959"/>
            <a:ext cx="2021782" cy="2021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1*5ojGsucagqcYZGswDM4Vfw.png" descr="1*5ojGsucagqcYZGswDM4Vf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14" y="6979706"/>
            <a:ext cx="5603238" cy="2605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kong-logo.png.png" descr="kong-logo.pn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1489" y="11590625"/>
            <a:ext cx="4064001" cy="167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Kubernetes - Ingress">
            <a:extLst>
              <a:ext uri="{FF2B5EF4-FFF2-40B4-BE49-F238E27FC236}">
                <a16:creationId xmlns:a16="http://schemas.microsoft.com/office/drawing/2014/main" id="{1CCC6F61-8836-4203-9A48-37364A00C9DE}"/>
              </a:ext>
            </a:extLst>
          </p:cNvPr>
          <p:cNvSpPr txBox="1"/>
          <p:nvPr/>
        </p:nvSpPr>
        <p:spPr>
          <a:xfrm>
            <a:off x="609346" y="345105"/>
            <a:ext cx="42511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Ingress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7D538-809F-4DD6-B9FD-664F175A34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Ingress Resource"/>
          <p:cNvSpPr txBox="1"/>
          <p:nvPr/>
        </p:nvSpPr>
        <p:spPr>
          <a:xfrm>
            <a:off x="8789034" y="2821284"/>
            <a:ext cx="680593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Ingress Resource</a:t>
            </a:r>
          </a:p>
        </p:txBody>
      </p:sp>
      <p:sp>
        <p:nvSpPr>
          <p:cNvPr id="825" name="คือ config file ที่กำหนดแผนการดำเนินงานของ request ที่เข้ามาสู้ Ingress controller ว่าจะทำยังไงต่อไปและจะต้องส่งต่อไปที่ services ไหน ซึ่งภายใน…"/>
          <p:cNvSpPr txBox="1"/>
          <p:nvPr/>
        </p:nvSpPr>
        <p:spPr>
          <a:xfrm>
            <a:off x="6225940" y="5522100"/>
            <a:ext cx="11932121" cy="417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คือ</a:t>
            </a:r>
            <a:r>
              <a:t> config file </a:t>
            </a:r>
            <a:r>
              <a:rPr err="1"/>
              <a:t>ที่กำหนดแผนการดำเนินงานของ</a:t>
            </a:r>
            <a:r>
              <a:t> request </a:t>
            </a:r>
            <a:r>
              <a:rPr err="1"/>
              <a:t>ที่เข้ามาสู้</a:t>
            </a:r>
            <a:r>
              <a:t> Ingress controller </a:t>
            </a:r>
            <a:r>
              <a:rPr err="1"/>
              <a:t>ว่าจะทำยังไงต่อไปและจะต้องส่งต่อไปที่</a:t>
            </a:r>
            <a:r>
              <a:t> services </a:t>
            </a:r>
            <a:r>
              <a:rPr err="1"/>
              <a:t>ไหน</a:t>
            </a:r>
            <a:r>
              <a:t> </a:t>
            </a:r>
            <a:r>
              <a:rPr err="1"/>
              <a:t>ซึ่งภายใน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config file </a:t>
            </a:r>
            <a:r>
              <a:rPr err="1"/>
              <a:t>มี</a:t>
            </a:r>
            <a:r>
              <a:t> parameter </a:t>
            </a:r>
            <a:r>
              <a:rPr err="1"/>
              <a:t>ให้กำหนด</a:t>
            </a:r>
            <a:r>
              <a:t> </a:t>
            </a:r>
            <a:r>
              <a:rPr err="1"/>
              <a:t>แบบคร่าว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ดังนี้</a:t>
            </a:r>
            <a:endParaRPr/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กำหนดให้รองรับ</a:t>
            </a:r>
            <a:r>
              <a:t> HTTP/HTTPS</a:t>
            </a:r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กำหนดให้ใช้</a:t>
            </a:r>
            <a:r>
              <a:t> Ingress </a:t>
            </a:r>
            <a:r>
              <a:rPr err="1"/>
              <a:t>Controler</a:t>
            </a:r>
            <a:r>
              <a:t> </a:t>
            </a:r>
            <a:r>
              <a:rPr err="1"/>
              <a:t>ยี่ห้ออะไร</a:t>
            </a:r>
            <a:endParaRPr/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กำหนดให้ส่งต่อ</a:t>
            </a:r>
            <a:r>
              <a:t> request </a:t>
            </a:r>
            <a:r>
              <a:rPr err="1"/>
              <a:t>ไปที่</a:t>
            </a:r>
            <a:r>
              <a:t> services </a:t>
            </a:r>
            <a:r>
              <a:rPr err="1"/>
              <a:t>อะไรเมื่อ</a:t>
            </a:r>
            <a:r>
              <a:t> match </a:t>
            </a:r>
            <a:r>
              <a:rPr err="1"/>
              <a:t>กับ</a:t>
            </a:r>
            <a:r>
              <a:t> rules </a:t>
            </a:r>
            <a:r>
              <a:rPr err="1"/>
              <a:t>ที่ตั้งไว้</a:t>
            </a:r>
            <a:endParaRPr/>
          </a:p>
          <a:p>
            <a:pPr marL="542395" indent="-542395" algn="l">
              <a:buSzPct val="125000"/>
              <a:buChar char="-"/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กำหนดให้แก้ไข</a:t>
            </a:r>
            <a:r>
              <a:t> header </a:t>
            </a:r>
            <a:r>
              <a:rPr err="1"/>
              <a:t>หรือ</a:t>
            </a:r>
            <a:r>
              <a:t> </a:t>
            </a:r>
            <a:r>
              <a:rPr err="1"/>
              <a:t>เพิ่ม</a:t>
            </a:r>
            <a:r>
              <a:t> header </a:t>
            </a:r>
            <a:r>
              <a:rPr err="1"/>
              <a:t>เป็นต้น</a:t>
            </a:r>
            <a:endParaRPr/>
          </a:p>
        </p:txBody>
      </p:sp>
      <p:sp>
        <p:nvSpPr>
          <p:cNvPr id="5" name="Kubernetes - Ingress">
            <a:extLst>
              <a:ext uri="{FF2B5EF4-FFF2-40B4-BE49-F238E27FC236}">
                <a16:creationId xmlns:a16="http://schemas.microsoft.com/office/drawing/2014/main" id="{F0229756-A521-4DA9-BEA9-5AA0FF3908E9}"/>
              </a:ext>
            </a:extLst>
          </p:cNvPr>
          <p:cNvSpPr txBox="1"/>
          <p:nvPr/>
        </p:nvSpPr>
        <p:spPr>
          <a:xfrm>
            <a:off x="609346" y="345105"/>
            <a:ext cx="42511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Ingress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3AB56-0A8C-4076-A0E7-1F0DDE6E9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roup"/>
          <p:cNvGrpSpPr/>
          <p:nvPr/>
        </p:nvGrpSpPr>
        <p:grpSpPr>
          <a:xfrm>
            <a:off x="2167832" y="4618085"/>
            <a:ext cx="18954056" cy="7948531"/>
            <a:chOff x="-2481283" y="-710185"/>
            <a:chExt cx="18954054" cy="7948529"/>
          </a:xfrm>
        </p:grpSpPr>
        <p:grpSp>
          <p:nvGrpSpPr>
            <p:cNvPr id="846" name="Group"/>
            <p:cNvGrpSpPr/>
            <p:nvPr/>
          </p:nvGrpSpPr>
          <p:grpSpPr>
            <a:xfrm>
              <a:off x="5729736" y="1990090"/>
              <a:ext cx="10743035" cy="5137013"/>
              <a:chOff x="-2481282" y="-636271"/>
              <a:chExt cx="10743034" cy="5137011"/>
            </a:xfrm>
          </p:grpSpPr>
          <p:grpSp>
            <p:nvGrpSpPr>
              <p:cNvPr id="830" name="Group"/>
              <p:cNvGrpSpPr/>
              <p:nvPr/>
            </p:nvGrpSpPr>
            <p:grpSpPr>
              <a:xfrm>
                <a:off x="-164354" y="-636271"/>
                <a:ext cx="5943603" cy="2211892"/>
                <a:chOff x="0" y="0"/>
                <a:chExt cx="5943600" cy="2211892"/>
              </a:xfrm>
            </p:grpSpPr>
            <p:sp>
              <p:nvSpPr>
                <p:cNvPr id="827" name="bookstore:8080"/>
                <p:cNvSpPr/>
                <p:nvPr/>
              </p:nvSpPr>
              <p:spPr>
                <a:xfrm>
                  <a:off x="685799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828" name="Service"/>
                <p:cNvSpPr/>
                <p:nvPr/>
              </p:nvSpPr>
              <p:spPr>
                <a:xfrm>
                  <a:off x="2010200" y="636270"/>
                  <a:ext cx="1923200" cy="82848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Service</a:t>
                  </a:r>
                </a:p>
              </p:txBody>
            </p:sp>
            <p:sp>
              <p:nvSpPr>
                <p:cNvPr id="829" name="Caption"/>
                <p:cNvSpPr/>
                <p:nvPr/>
              </p:nvSpPr>
              <p:spPr>
                <a:xfrm>
                  <a:off x="0" y="1566349"/>
                  <a:ext cx="5943600" cy="64554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9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40.1.2.2</a:t>
                  </a:r>
                </a:p>
              </p:txBody>
            </p:sp>
          </p:grpSp>
          <p:grpSp>
            <p:nvGrpSpPr>
              <p:cNvPr id="834" name="Group"/>
              <p:cNvGrpSpPr/>
              <p:nvPr/>
            </p:nvGrpSpPr>
            <p:grpSpPr>
              <a:xfrm>
                <a:off x="-2481282" y="2276529"/>
                <a:ext cx="6096004" cy="2224211"/>
                <a:chOff x="0" y="0"/>
                <a:chExt cx="6096001" cy="2224211"/>
              </a:xfrm>
            </p:grpSpPr>
            <p:sp>
              <p:nvSpPr>
                <p:cNvPr id="831" name="bookstore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832" name="Pod1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Pod1</a:t>
                  </a:r>
                </a:p>
              </p:txBody>
            </p:sp>
            <p:sp>
              <p:nvSpPr>
                <p:cNvPr id="833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10.1.1.4</a:t>
                  </a:r>
                </a:p>
              </p:txBody>
            </p:sp>
          </p:grpSp>
          <p:grpSp>
            <p:nvGrpSpPr>
              <p:cNvPr id="838" name="Group"/>
              <p:cNvGrpSpPr/>
              <p:nvPr/>
            </p:nvGrpSpPr>
            <p:grpSpPr>
              <a:xfrm>
                <a:off x="-157766" y="2276529"/>
                <a:ext cx="6096002" cy="2224211"/>
                <a:chOff x="0" y="0"/>
                <a:chExt cx="6096001" cy="2224211"/>
              </a:xfrm>
            </p:grpSpPr>
            <p:sp>
              <p:nvSpPr>
                <p:cNvPr id="835" name="bookstore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836" name="Pod2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Pod2</a:t>
                  </a:r>
                </a:p>
              </p:txBody>
            </p:sp>
            <p:sp>
              <p:nvSpPr>
                <p:cNvPr id="837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10.1.1.5</a:t>
                  </a:r>
                </a:p>
              </p:txBody>
            </p:sp>
          </p:grpSp>
          <p:grpSp>
            <p:nvGrpSpPr>
              <p:cNvPr id="842" name="Group"/>
              <p:cNvGrpSpPr/>
              <p:nvPr/>
            </p:nvGrpSpPr>
            <p:grpSpPr>
              <a:xfrm>
                <a:off x="2165748" y="2226778"/>
                <a:ext cx="6096004" cy="2224211"/>
                <a:chOff x="0" y="0"/>
                <a:chExt cx="6096001" cy="2224211"/>
              </a:xfrm>
            </p:grpSpPr>
            <p:sp>
              <p:nvSpPr>
                <p:cNvPr id="839" name="bookstore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bookstore:8080</a:t>
                  </a:r>
                </a:p>
              </p:txBody>
            </p:sp>
            <p:sp>
              <p:nvSpPr>
                <p:cNvPr id="840" name="Pod3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Pod3</a:t>
                  </a:r>
                </a:p>
              </p:txBody>
            </p:sp>
            <p:sp>
              <p:nvSpPr>
                <p:cNvPr id="841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10.1.1.6</a:t>
                  </a:r>
                </a:p>
              </p:txBody>
            </p:sp>
          </p:grpSp>
          <p:sp>
            <p:nvSpPr>
              <p:cNvPr id="843" name="Line"/>
              <p:cNvSpPr/>
              <p:nvPr/>
            </p:nvSpPr>
            <p:spPr>
              <a:xfrm flipH="1">
                <a:off x="791155" y="1537334"/>
                <a:ext cx="914551" cy="68621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4" name="Line"/>
              <p:cNvSpPr/>
              <p:nvPr/>
            </p:nvSpPr>
            <p:spPr>
              <a:xfrm>
                <a:off x="2807446" y="1559384"/>
                <a:ext cx="1" cy="62251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45" name="Line"/>
              <p:cNvSpPr/>
              <p:nvPr/>
            </p:nvSpPr>
            <p:spPr>
              <a:xfrm>
                <a:off x="4267247" y="1568444"/>
                <a:ext cx="621720" cy="62172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-2481283" y="2101333"/>
              <a:ext cx="10743035" cy="5137011"/>
              <a:chOff x="-2481282" y="-636271"/>
              <a:chExt cx="10743034" cy="5137011"/>
            </a:xfrm>
          </p:grpSpPr>
          <p:grpSp>
            <p:nvGrpSpPr>
              <p:cNvPr id="850" name="Group"/>
              <p:cNvGrpSpPr/>
              <p:nvPr/>
            </p:nvGrpSpPr>
            <p:grpSpPr>
              <a:xfrm>
                <a:off x="-164354" y="-636271"/>
                <a:ext cx="5943603" cy="2211892"/>
                <a:chOff x="0" y="0"/>
                <a:chExt cx="5943600" cy="2211892"/>
              </a:xfrm>
            </p:grpSpPr>
            <p:sp>
              <p:nvSpPr>
                <p:cNvPr id="847" name="financial:8080"/>
                <p:cNvSpPr/>
                <p:nvPr/>
              </p:nvSpPr>
              <p:spPr>
                <a:xfrm>
                  <a:off x="685799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848" name="Service"/>
                <p:cNvSpPr/>
                <p:nvPr/>
              </p:nvSpPr>
              <p:spPr>
                <a:xfrm>
                  <a:off x="2010200" y="636270"/>
                  <a:ext cx="1923200" cy="82848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Service</a:t>
                  </a:r>
                </a:p>
              </p:txBody>
            </p:sp>
            <p:sp>
              <p:nvSpPr>
                <p:cNvPr id="849" name="Caption"/>
                <p:cNvSpPr/>
                <p:nvPr/>
              </p:nvSpPr>
              <p:spPr>
                <a:xfrm>
                  <a:off x="0" y="1566349"/>
                  <a:ext cx="5943600" cy="64554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39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40.1.2.1</a:t>
                  </a:r>
                </a:p>
              </p:txBody>
            </p:sp>
          </p:grpSp>
          <p:grpSp>
            <p:nvGrpSpPr>
              <p:cNvPr id="854" name="Group"/>
              <p:cNvGrpSpPr/>
              <p:nvPr/>
            </p:nvGrpSpPr>
            <p:grpSpPr>
              <a:xfrm>
                <a:off x="-2481282" y="2276529"/>
                <a:ext cx="6096004" cy="2224211"/>
                <a:chOff x="0" y="0"/>
                <a:chExt cx="6096001" cy="2224211"/>
              </a:xfrm>
            </p:grpSpPr>
            <p:sp>
              <p:nvSpPr>
                <p:cNvPr id="851" name="financial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852" name="Pod1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Pod1</a:t>
                  </a:r>
                </a:p>
              </p:txBody>
            </p:sp>
            <p:sp>
              <p:nvSpPr>
                <p:cNvPr id="853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10.1.1.1</a:t>
                  </a:r>
                </a:p>
              </p:txBody>
            </p:sp>
          </p:grpSp>
          <p:grpSp>
            <p:nvGrpSpPr>
              <p:cNvPr id="858" name="Group"/>
              <p:cNvGrpSpPr/>
              <p:nvPr/>
            </p:nvGrpSpPr>
            <p:grpSpPr>
              <a:xfrm>
                <a:off x="-157766" y="2276529"/>
                <a:ext cx="6096002" cy="2224211"/>
                <a:chOff x="0" y="0"/>
                <a:chExt cx="6096001" cy="2224211"/>
              </a:xfrm>
            </p:grpSpPr>
            <p:sp>
              <p:nvSpPr>
                <p:cNvPr id="855" name="financial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856" name="Pod2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Pod2</a:t>
                  </a:r>
                </a:p>
              </p:txBody>
            </p:sp>
            <p:sp>
              <p:nvSpPr>
                <p:cNvPr id="857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10.1.1.2</a:t>
                  </a:r>
                </a:p>
              </p:txBody>
            </p:sp>
          </p:grpSp>
          <p:grpSp>
            <p:nvGrpSpPr>
              <p:cNvPr id="862" name="Group"/>
              <p:cNvGrpSpPr/>
              <p:nvPr/>
            </p:nvGrpSpPr>
            <p:grpSpPr>
              <a:xfrm>
                <a:off x="2165748" y="2226778"/>
                <a:ext cx="6096004" cy="2224211"/>
                <a:chOff x="0" y="0"/>
                <a:chExt cx="6096001" cy="2224211"/>
              </a:xfrm>
            </p:grpSpPr>
            <p:sp>
              <p:nvSpPr>
                <p:cNvPr id="859" name="financial:8080"/>
                <p:cNvSpPr/>
                <p:nvPr/>
              </p:nvSpPr>
              <p:spPr>
                <a:xfrm>
                  <a:off x="762000" y="0"/>
                  <a:ext cx="4572001" cy="534671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financial:8080</a:t>
                  </a:r>
                </a:p>
              </p:txBody>
            </p:sp>
            <p:sp>
              <p:nvSpPr>
                <p:cNvPr id="860" name="Pod3"/>
                <p:cNvSpPr/>
                <p:nvPr/>
              </p:nvSpPr>
              <p:spPr>
                <a:xfrm>
                  <a:off x="2481280" y="636270"/>
                  <a:ext cx="1133440" cy="82848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Pod3</a:t>
                  </a:r>
                </a:p>
              </p:txBody>
            </p:sp>
            <p:sp>
              <p:nvSpPr>
                <p:cNvPr id="861" name="Caption"/>
                <p:cNvSpPr/>
                <p:nvPr/>
              </p:nvSpPr>
              <p:spPr>
                <a:xfrm>
                  <a:off x="0" y="1566349"/>
                  <a:ext cx="6096001" cy="657862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000" b="0">
                      <a:latin typeface="TH SarabunPSK"/>
                      <a:ea typeface="TH SarabunPSK"/>
                      <a:cs typeface="TH SarabunPSK"/>
                      <a:sym typeface="TH SarabunPSK"/>
                    </a:defRPr>
                  </a:lvl1pPr>
                </a:lstStyle>
                <a:p>
                  <a:r>
                    <a:t>10.1.1.3</a:t>
                  </a:r>
                </a:p>
              </p:txBody>
            </p:sp>
          </p:grpSp>
          <p:sp>
            <p:nvSpPr>
              <p:cNvPr id="863" name="Line"/>
              <p:cNvSpPr/>
              <p:nvPr/>
            </p:nvSpPr>
            <p:spPr>
              <a:xfrm flipH="1">
                <a:off x="791155" y="1537334"/>
                <a:ext cx="914551" cy="686215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4" name="Line"/>
              <p:cNvSpPr/>
              <p:nvPr/>
            </p:nvSpPr>
            <p:spPr>
              <a:xfrm>
                <a:off x="2807446" y="1559384"/>
                <a:ext cx="1" cy="62251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5" name="Line"/>
              <p:cNvSpPr/>
              <p:nvPr/>
            </p:nvSpPr>
            <p:spPr>
              <a:xfrm>
                <a:off x="4267247" y="1568444"/>
                <a:ext cx="621720" cy="62172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69" name="Group"/>
            <p:cNvGrpSpPr/>
            <p:nvPr/>
          </p:nvGrpSpPr>
          <p:grpSpPr>
            <a:xfrm>
              <a:off x="4155534" y="-710185"/>
              <a:ext cx="5486402" cy="1690514"/>
              <a:chOff x="0" y="0"/>
              <a:chExt cx="5486401" cy="1690514"/>
            </a:xfrm>
          </p:grpSpPr>
          <p:sp>
            <p:nvSpPr>
              <p:cNvPr id="867" name="https://103.10.3.2:30443"/>
              <p:cNvSpPr/>
              <p:nvPr/>
            </p:nvSpPr>
            <p:spPr>
              <a:xfrm>
                <a:off x="0" y="0"/>
                <a:ext cx="5486401" cy="608585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https://103.10.3.2:30443</a:t>
                </a:r>
              </a:p>
            </p:txBody>
          </p:sp>
          <p:sp>
            <p:nvSpPr>
              <p:cNvPr id="868" name="Ingress Controler"/>
              <p:cNvSpPr/>
              <p:nvPr/>
            </p:nvSpPr>
            <p:spPr>
              <a:xfrm>
                <a:off x="176899" y="710184"/>
                <a:ext cx="5132602" cy="980330"/>
              </a:xfrm>
              <a:prstGeom prst="rect">
                <a:avLst/>
              </a:prstGeom>
              <a:solidFill>
                <a:srgbClr val="EF6E7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30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Ingress Controler</a:t>
                </a:r>
              </a:p>
            </p:txBody>
          </p:sp>
        </p:grpSp>
        <p:sp>
          <p:nvSpPr>
            <p:cNvPr id="870" name="Line"/>
            <p:cNvSpPr/>
            <p:nvPr/>
          </p:nvSpPr>
          <p:spPr>
            <a:xfrm>
              <a:off x="8258956" y="979581"/>
              <a:ext cx="1438970" cy="1438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71" name="Line"/>
            <p:cNvSpPr/>
            <p:nvPr/>
          </p:nvSpPr>
          <p:spPr>
            <a:xfrm flipH="1">
              <a:off x="4170353" y="979581"/>
              <a:ext cx="1438970" cy="1438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17186855" y="4379062"/>
            <a:ext cx="4572000" cy="2046218"/>
            <a:chOff x="0" y="0"/>
            <a:chExt cx="4572000" cy="2046217"/>
          </a:xfrm>
        </p:grpSpPr>
        <p:sp>
          <p:nvSpPr>
            <p:cNvPr id="873" name="Text Document"/>
            <p:cNvSpPr/>
            <p:nvPr/>
          </p:nvSpPr>
          <p:spPr>
            <a:xfrm>
              <a:off x="1741613" y="0"/>
              <a:ext cx="1088774" cy="140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74" name="Caption"/>
            <p:cNvSpPr/>
            <p:nvPr/>
          </p:nvSpPr>
          <p:spPr>
            <a:xfrm>
              <a:off x="0" y="1511545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Ingress Resource - bookstore</a:t>
              </a:r>
            </a:p>
          </p:txBody>
        </p:sp>
      </p:grpSp>
      <p:sp>
        <p:nvSpPr>
          <p:cNvPr id="876" name="host: readme.com…"/>
          <p:cNvSpPr txBox="1"/>
          <p:nvPr/>
        </p:nvSpPr>
        <p:spPr>
          <a:xfrm>
            <a:off x="18577661" y="6591339"/>
            <a:ext cx="3130678" cy="364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host: readme.com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paths: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- pathType: Prefix</a:t>
            </a:r>
            <a:br>
              <a:rPr/>
            </a:br>
            <a:r>
              <a:t>      path: “/bookstore” 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backend: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service: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name: bookstore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port: 8080</a:t>
            </a:r>
          </a:p>
        </p:txBody>
      </p:sp>
      <p:grpSp>
        <p:nvGrpSpPr>
          <p:cNvPr id="879" name="Group"/>
          <p:cNvGrpSpPr/>
          <p:nvPr/>
        </p:nvGrpSpPr>
        <p:grpSpPr>
          <a:xfrm>
            <a:off x="1210256" y="4175862"/>
            <a:ext cx="4572000" cy="2046218"/>
            <a:chOff x="0" y="0"/>
            <a:chExt cx="4572000" cy="2046217"/>
          </a:xfrm>
        </p:grpSpPr>
        <p:sp>
          <p:nvSpPr>
            <p:cNvPr id="877" name="Text Document"/>
            <p:cNvSpPr/>
            <p:nvPr/>
          </p:nvSpPr>
          <p:spPr>
            <a:xfrm>
              <a:off x="1741613" y="0"/>
              <a:ext cx="1088774" cy="140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78" name="Caption"/>
            <p:cNvSpPr/>
            <p:nvPr/>
          </p:nvSpPr>
          <p:spPr>
            <a:xfrm>
              <a:off x="0" y="1511545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Ingress Resource - bookstore</a:t>
              </a:r>
            </a:p>
          </p:txBody>
        </p:sp>
      </p:grpSp>
      <p:sp>
        <p:nvSpPr>
          <p:cNvPr id="880" name="host: investment.com…"/>
          <p:cNvSpPr txBox="1"/>
          <p:nvPr/>
        </p:nvSpPr>
        <p:spPr>
          <a:xfrm>
            <a:off x="1941585" y="6388139"/>
            <a:ext cx="2927605" cy="364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host: investment.com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paths: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- pathType: Prefix</a:t>
            </a:r>
            <a:br>
              <a:rPr/>
            </a:br>
            <a:r>
              <a:t>      path: “/financial” 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backend: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service: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name: financial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           port: 8080</a:t>
            </a:r>
          </a:p>
        </p:txBody>
      </p:sp>
      <p:sp>
        <p:nvSpPr>
          <p:cNvPr id="881" name="Line"/>
          <p:cNvSpPr/>
          <p:nvPr/>
        </p:nvSpPr>
        <p:spPr>
          <a:xfrm>
            <a:off x="5051451" y="5435227"/>
            <a:ext cx="2823698" cy="5363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82" name="Line"/>
          <p:cNvSpPr/>
          <p:nvPr/>
        </p:nvSpPr>
        <p:spPr>
          <a:xfrm flipH="1">
            <a:off x="14909222" y="5298692"/>
            <a:ext cx="2762994" cy="43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83" name="apply"/>
          <p:cNvSpPr txBox="1"/>
          <p:nvPr/>
        </p:nvSpPr>
        <p:spPr>
          <a:xfrm>
            <a:off x="5959315" y="5021921"/>
            <a:ext cx="837820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apply </a:t>
            </a:r>
          </a:p>
        </p:txBody>
      </p:sp>
      <p:sp>
        <p:nvSpPr>
          <p:cNvPr id="884" name="Match with…"/>
          <p:cNvSpPr txBox="1"/>
          <p:nvPr/>
        </p:nvSpPr>
        <p:spPr>
          <a:xfrm>
            <a:off x="9788479" y="6708931"/>
            <a:ext cx="1388746" cy="9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Match with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/financial</a:t>
            </a:r>
          </a:p>
        </p:txBody>
      </p:sp>
      <p:sp>
        <p:nvSpPr>
          <p:cNvPr id="885" name="Match with…"/>
          <p:cNvSpPr txBox="1"/>
          <p:nvPr/>
        </p:nvSpPr>
        <p:spPr>
          <a:xfrm>
            <a:off x="12063634" y="6708931"/>
            <a:ext cx="1388746" cy="979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Match with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/bookstore</a:t>
            </a:r>
          </a:p>
        </p:txBody>
      </p:sp>
      <p:sp>
        <p:nvSpPr>
          <p:cNvPr id="886" name="apply"/>
          <p:cNvSpPr txBox="1"/>
          <p:nvPr/>
        </p:nvSpPr>
        <p:spPr>
          <a:xfrm>
            <a:off x="15817766" y="4816700"/>
            <a:ext cx="755524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apply</a:t>
            </a:r>
          </a:p>
        </p:txBody>
      </p:sp>
      <p:grpSp>
        <p:nvGrpSpPr>
          <p:cNvPr id="889" name="Group"/>
          <p:cNvGrpSpPr/>
          <p:nvPr/>
        </p:nvGrpSpPr>
        <p:grpSpPr>
          <a:xfrm>
            <a:off x="8957050" y="1573372"/>
            <a:ext cx="5334004" cy="1604039"/>
            <a:chOff x="0" y="0"/>
            <a:chExt cx="5334000" cy="1604037"/>
          </a:xfrm>
        </p:grpSpPr>
        <p:sp>
          <p:nvSpPr>
            <p:cNvPr id="887" name="Cloud"/>
            <p:cNvSpPr/>
            <p:nvPr/>
          </p:nvSpPr>
          <p:spPr>
            <a:xfrm>
              <a:off x="1920454" y="0"/>
              <a:ext cx="1493092" cy="899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88" name="Caption"/>
            <p:cNvSpPr/>
            <p:nvPr/>
          </p:nvSpPr>
          <p:spPr>
            <a:xfrm>
              <a:off x="0" y="1007770"/>
              <a:ext cx="5334000" cy="59626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5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External</a:t>
              </a:r>
            </a:p>
          </p:txBody>
        </p:sp>
      </p:grpSp>
      <p:sp>
        <p:nvSpPr>
          <p:cNvPr id="890" name="Line"/>
          <p:cNvSpPr/>
          <p:nvPr/>
        </p:nvSpPr>
        <p:spPr>
          <a:xfrm flipH="1">
            <a:off x="11561490" y="3285359"/>
            <a:ext cx="14425" cy="10955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7" name="Kubernetes - Ingress">
            <a:extLst>
              <a:ext uri="{FF2B5EF4-FFF2-40B4-BE49-F238E27FC236}">
                <a16:creationId xmlns:a16="http://schemas.microsoft.com/office/drawing/2014/main" id="{66CB1BE8-E611-4561-9242-41EFDCD970DE}"/>
              </a:ext>
            </a:extLst>
          </p:cNvPr>
          <p:cNvSpPr txBox="1"/>
          <p:nvPr/>
        </p:nvSpPr>
        <p:spPr>
          <a:xfrm>
            <a:off x="609346" y="345105"/>
            <a:ext cx="42511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Ingress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8A955-BE1B-4865-8757-0D96077BD0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ทำความเข้าใจ Kubernetes และการใช้งานเบื้องต้น"/>
          <p:cNvSpPr txBox="1"/>
          <p:nvPr/>
        </p:nvSpPr>
        <p:spPr>
          <a:xfrm>
            <a:off x="6008857" y="6097925"/>
            <a:ext cx="12660758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000" b="0">
                <a:solidFill>
                  <a:srgbClr val="205D96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dirty="0" err="1"/>
              <a:t>ทำความเข้าใจ</a:t>
            </a:r>
            <a:r>
              <a:rPr dirty="0"/>
              <a:t> </a:t>
            </a:r>
            <a:r>
              <a:rPr b="1" dirty="0"/>
              <a:t>Kubernetes </a:t>
            </a:r>
            <a:r>
              <a:rPr b="1" dirty="0" err="1"/>
              <a:t>และการใช้งานเบื้องต้น</a:t>
            </a:r>
            <a:endParaRPr b="1" dirty="0"/>
          </a:p>
        </p:txBody>
      </p:sp>
      <p:sp>
        <p:nvSpPr>
          <p:cNvPr id="259" name="Kubernetes"/>
          <p:cNvSpPr txBox="1"/>
          <p:nvPr/>
        </p:nvSpPr>
        <p:spPr>
          <a:xfrm>
            <a:off x="609345" y="386093"/>
            <a:ext cx="24445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260" name="Kubernetes เป็นเครื่องมือที่ช่วยบริหารจัดการ Container จำนวน ๆ…"/>
          <p:cNvSpPr txBox="1"/>
          <p:nvPr/>
        </p:nvSpPr>
        <p:spPr>
          <a:xfrm>
            <a:off x="6378528" y="7692643"/>
            <a:ext cx="11637570" cy="351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Kubernetes </a:t>
            </a:r>
            <a:r>
              <a:rPr dirty="0" err="1"/>
              <a:t>เป็นเครื่องมือที่ช่วยบริหารจัดการ</a:t>
            </a:r>
            <a:r>
              <a:rPr dirty="0"/>
              <a:t> Container </a:t>
            </a:r>
            <a:r>
              <a:rPr dirty="0" err="1"/>
              <a:t>จำนวน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ในหลาย</a:t>
            </a:r>
            <a:r>
              <a:rPr dirty="0"/>
              <a:t> </a:t>
            </a:r>
            <a:r>
              <a:rPr dirty="0" err="1"/>
              <a:t>ๆ</a:t>
            </a:r>
            <a:r>
              <a:rPr dirty="0"/>
              <a:t> </a:t>
            </a:r>
            <a:r>
              <a:rPr dirty="0" err="1"/>
              <a:t>ที่</a:t>
            </a:r>
            <a:r>
              <a:rPr dirty="0"/>
              <a:t> </a:t>
            </a:r>
            <a:r>
              <a:rPr dirty="0" err="1"/>
              <a:t>โดยทำเรื่องยากให้กลายเป็นเรื่องง่ายโดยเพียงไม่กี่คำสั่ง</a:t>
            </a:r>
            <a:endParaRPr dirty="0"/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และมีความสามารถเพิ่มเติมเข้ามา</a:t>
            </a:r>
            <a:r>
              <a:rPr dirty="0"/>
              <a:t> </a:t>
            </a:r>
            <a:r>
              <a:rPr dirty="0" err="1"/>
              <a:t>เช่น</a:t>
            </a:r>
            <a:r>
              <a:rPr dirty="0"/>
              <a:t> </a:t>
            </a:r>
            <a:r>
              <a:rPr dirty="0" err="1"/>
              <a:t>การ</a:t>
            </a:r>
            <a:r>
              <a:rPr dirty="0"/>
              <a:t> </a:t>
            </a:r>
            <a:r>
              <a:rPr dirty="0" err="1"/>
              <a:t>scalling</a:t>
            </a:r>
            <a:r>
              <a:rPr dirty="0"/>
              <a:t> </a:t>
            </a:r>
            <a:r>
              <a:rPr dirty="0" err="1"/>
              <a:t>เพื่อรองรับ</a:t>
            </a:r>
            <a:r>
              <a:rPr dirty="0"/>
              <a:t> traffic</a:t>
            </a:r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ตามความต้องการ</a:t>
            </a:r>
            <a:r>
              <a:rPr dirty="0"/>
              <a:t> </a:t>
            </a:r>
            <a:r>
              <a:rPr dirty="0" err="1"/>
              <a:t>หรือ</a:t>
            </a:r>
            <a:r>
              <a:rPr dirty="0"/>
              <a:t> </a:t>
            </a:r>
            <a:r>
              <a:rPr dirty="0" err="1"/>
              <a:t>เรื่องการรักษาความผิดพลาดที่ผิดปกติด้วยตัวมัน</a:t>
            </a:r>
            <a:endParaRPr dirty="0"/>
          </a:p>
          <a:p>
            <a:pPr algn="l">
              <a:defRPr sz="48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เอง</a:t>
            </a:r>
            <a:r>
              <a:rPr dirty="0"/>
              <a:t> </a:t>
            </a:r>
            <a:r>
              <a:rPr dirty="0" err="1"/>
              <a:t>เป็นต้น</a:t>
            </a:r>
            <a:endParaRPr dirty="0"/>
          </a:p>
        </p:txBody>
      </p:sp>
      <p:pic>
        <p:nvPicPr>
          <p:cNvPr id="261" name="kubernetes-logo-2.png" descr="kubernetes-log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47" y="1655983"/>
            <a:ext cx="17322801" cy="4699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0EBE3-5343-411C-8196-C792CF7403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LAB6 - Ingress"/>
          <p:cNvSpPr txBox="1"/>
          <p:nvPr/>
        </p:nvSpPr>
        <p:spPr>
          <a:xfrm>
            <a:off x="9335134" y="5589890"/>
            <a:ext cx="571373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LAB6 - Ingress</a:t>
            </a:r>
          </a:p>
        </p:txBody>
      </p:sp>
      <p:sp>
        <p:nvSpPr>
          <p:cNvPr id="894" name="Ref : https://github.com/phyze/k8s/tree/main/ingress"/>
          <p:cNvSpPr txBox="1"/>
          <p:nvPr/>
        </p:nvSpPr>
        <p:spPr>
          <a:xfrm>
            <a:off x="8890635" y="7320839"/>
            <a:ext cx="6602731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https://github.com/phyze/k8s/tree/main/ingress</a:t>
            </a:r>
          </a:p>
        </p:txBody>
      </p:sp>
      <p:sp>
        <p:nvSpPr>
          <p:cNvPr id="5" name="Kubernetes - Ingress">
            <a:extLst>
              <a:ext uri="{FF2B5EF4-FFF2-40B4-BE49-F238E27FC236}">
                <a16:creationId xmlns:a16="http://schemas.microsoft.com/office/drawing/2014/main" id="{7689EB87-5A77-47A4-8919-3C1C7D50B8A0}"/>
              </a:ext>
            </a:extLst>
          </p:cNvPr>
          <p:cNvSpPr txBox="1"/>
          <p:nvPr/>
        </p:nvSpPr>
        <p:spPr>
          <a:xfrm>
            <a:off x="609346" y="345105"/>
            <a:ext cx="42511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Ingress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47C15-D792-487B-9BF8-7C46A1808D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Kubernetes - Namespace and Quotas"/>
          <p:cNvSpPr txBox="1"/>
          <p:nvPr/>
        </p:nvSpPr>
        <p:spPr>
          <a:xfrm>
            <a:off x="628800" y="444597"/>
            <a:ext cx="77745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Namespace and Quotas</a:t>
            </a:r>
          </a:p>
        </p:txBody>
      </p:sp>
      <p:sp>
        <p:nvSpPr>
          <p:cNvPr id="898" name="Namespace and Quotas"/>
          <p:cNvSpPr txBox="1"/>
          <p:nvPr/>
        </p:nvSpPr>
        <p:spPr>
          <a:xfrm>
            <a:off x="7280909" y="1860528"/>
            <a:ext cx="9822181" cy="149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Namespace and Quotas</a:t>
            </a:r>
          </a:p>
        </p:txBody>
      </p:sp>
      <p:sp>
        <p:nvSpPr>
          <p:cNvPr id="899" name="Kubernetes (K8S) อนุญาตให้ผู้ใช้งานสามารถจัดสรรพื้นที่แบ่งเป็นส่วนเล็ก ๆ สำหรับการใช้งานให้เหมาะสมกับโครงการ นั้นหมายความว่าการพัฒนาโครงการใดสักโครงการไม่จำเป็นต้องใช้ทรัพยากรของ K8S Cluster ทั้งหมดซึ่งสามารถแบ่งเป็นพื้นที่ของแต่ละโครงการหรือ Cluster ต้อ"/>
          <p:cNvSpPr txBox="1"/>
          <p:nvPr/>
        </p:nvSpPr>
        <p:spPr>
          <a:xfrm>
            <a:off x="1197394" y="3191518"/>
            <a:ext cx="11932120" cy="956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Kubernetes (K8S) </a:t>
            </a:r>
            <a:r>
              <a:rPr err="1"/>
              <a:t>อนุญาตให้ผู้ใช้งานสามารถจัดสรรพื้นที่แบ่งเป็นส่วนเล็ก</a:t>
            </a:r>
            <a:r>
              <a:t> </a:t>
            </a:r>
            <a:r>
              <a:rPr err="1"/>
              <a:t>ๆ</a:t>
            </a:r>
            <a:r>
              <a:t> </a:t>
            </a:r>
            <a:r>
              <a:rPr err="1"/>
              <a:t>สำหรับการใช้งานให้เหมาะสมกับโครงการ</a:t>
            </a:r>
            <a:r>
              <a:t> นั้นหมายความว่าการพัฒนาโครงการใดสักโครงการไม่จำเป็นต้องใช้ทรัพยากรของ K8S Cluster </a:t>
            </a:r>
            <a:r>
              <a:rPr err="1"/>
              <a:t>ทั้งหมดซึ่งสามารถแบ่งเป็นพื้นที่ของแต่ละโครงการหรือ</a:t>
            </a:r>
            <a:r>
              <a:t> Cluster </a:t>
            </a:r>
            <a:r>
              <a:rPr err="1"/>
              <a:t>ต้องมีการแบ่งปันให้กับหลาย</a:t>
            </a:r>
            <a:r>
              <a:t> </a:t>
            </a:r>
            <a:r>
              <a:rPr err="1"/>
              <a:t>ๆ</a:t>
            </a:r>
            <a:r>
              <a:t> ทีมใช้งานร่วมกันผู้ดูแลสามารถใช้กลวิธีการกำจัดจัดสรรทรัพยากรเพื่อเข้ามาช่วยแบ่งปันพื้นที่ให้แต่ละโครงการหรือทีม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ได้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การจำกัดทรัพยากรแบบกำหนดระดับความสำคัญและแต่ละความสำคัญจะถูกกำหนด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CPU </a:t>
            </a:r>
            <a:r>
              <a:rPr err="1"/>
              <a:t>และ</a:t>
            </a:r>
            <a:r>
              <a:t> Memory </a:t>
            </a:r>
            <a:r>
              <a:rPr err="1"/>
              <a:t>ไว้</a:t>
            </a:r>
            <a:r>
              <a:t> </a:t>
            </a:r>
            <a:r>
              <a:rPr err="1"/>
              <a:t>ร่วมไปถึงจำกัดจำนวน</a:t>
            </a:r>
            <a:r>
              <a:t> Pod </a:t>
            </a:r>
            <a:r>
              <a:rPr err="1"/>
              <a:t>ในแต่ความสำคัญ</a:t>
            </a:r>
            <a:r>
              <a:t> </a:t>
            </a:r>
            <a:r>
              <a:rPr err="1"/>
              <a:t>เรียกว่า</a:t>
            </a:r>
            <a:r>
              <a:t> Resource Quotas</a:t>
            </a:r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การจำกัดทรัพยากรแบบกำหนดช่วงการใช้ทรัพยากรโดยเริ่มจาก</a:t>
            </a:r>
            <a:r>
              <a:t> </a:t>
            </a:r>
            <a:r>
              <a:rPr err="1"/>
              <a:t>ต่ำสุด</a:t>
            </a:r>
            <a:r>
              <a:t> </a:t>
            </a:r>
            <a:r>
              <a:rPr err="1"/>
              <a:t>ถึง</a:t>
            </a:r>
            <a:r>
              <a:t> </a:t>
            </a:r>
            <a:r>
              <a:rPr err="1"/>
              <a:t>สูงสุดของ</a:t>
            </a:r>
            <a:r>
              <a:t> resource </a:t>
            </a:r>
            <a:r>
              <a:rPr err="1"/>
              <a:t>ที่</a:t>
            </a:r>
            <a:r>
              <a:t> Pod </a:t>
            </a:r>
            <a:r>
              <a:rPr err="1"/>
              <a:t>หรือ</a:t>
            </a:r>
            <a:r>
              <a:t> Container </a:t>
            </a:r>
            <a:r>
              <a:rPr err="1"/>
              <a:t>ใช้งาน</a:t>
            </a:r>
            <a:r>
              <a:t> </a:t>
            </a:r>
            <a:r>
              <a:rPr err="1"/>
              <a:t>เรียกว่า</a:t>
            </a:r>
            <a:r>
              <a:t> </a:t>
            </a:r>
            <a:r>
              <a:rPr err="1"/>
              <a:t>LimitRange</a:t>
            </a:r>
            <a:r>
              <a:t> </a:t>
            </a:r>
            <a:r>
              <a:rPr err="1"/>
              <a:t>ซึ่งเป็นกฎบังคับใช้</a:t>
            </a:r>
            <a:endParaRPr/>
          </a:p>
          <a:p>
            <a:pPr algn="l">
              <a:defRPr sz="4100"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err="1"/>
              <a:t>ถ้าไม่กำหนดการใช้ทรัพยากรให้กับ</a:t>
            </a:r>
            <a:r>
              <a:t> Pod </a:t>
            </a:r>
            <a:r>
              <a:rPr err="1"/>
              <a:t>หรือ</a:t>
            </a:r>
            <a:r>
              <a:t> Container </a:t>
            </a:r>
            <a:r>
              <a:rPr err="1"/>
              <a:t>ทาง</a:t>
            </a:r>
            <a:r>
              <a:t> validator </a:t>
            </a:r>
            <a:r>
              <a:rPr err="1"/>
              <a:t>ของ</a:t>
            </a:r>
            <a:r>
              <a:t> Kubernetes API </a:t>
            </a:r>
            <a:r>
              <a:rPr err="1"/>
              <a:t>จะไม่ให้ดำเนินงานต่อพร้อมแจ้งเหตุผลที่</a:t>
            </a:r>
            <a:r>
              <a:t> error</a:t>
            </a:r>
          </a:p>
        </p:txBody>
      </p:sp>
      <p:grpSp>
        <p:nvGrpSpPr>
          <p:cNvPr id="908" name="Group"/>
          <p:cNvGrpSpPr/>
          <p:nvPr/>
        </p:nvGrpSpPr>
        <p:grpSpPr>
          <a:xfrm>
            <a:off x="13827119" y="3768906"/>
            <a:ext cx="9292756" cy="4263014"/>
            <a:chOff x="-266277" y="-1"/>
            <a:chExt cx="9292756" cy="4263012"/>
          </a:xfrm>
        </p:grpSpPr>
        <p:grpSp>
          <p:nvGrpSpPr>
            <p:cNvPr id="902" name="Group"/>
            <p:cNvGrpSpPr/>
            <p:nvPr/>
          </p:nvGrpSpPr>
          <p:grpSpPr>
            <a:xfrm>
              <a:off x="-266277" y="-1"/>
              <a:ext cx="4572001" cy="4263012"/>
              <a:chOff x="0" y="0"/>
              <a:chExt cx="4572000" cy="4263010"/>
            </a:xfrm>
          </p:grpSpPr>
          <p:sp>
            <p:nvSpPr>
              <p:cNvPr id="900" name="Rectangle"/>
              <p:cNvSpPr/>
              <p:nvPr/>
            </p:nvSpPr>
            <p:spPr>
              <a:xfrm>
                <a:off x="266276" y="0"/>
                <a:ext cx="4039447" cy="3607689"/>
              </a:xfrm>
              <a:prstGeom prst="rect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1" name="Caption"/>
              <p:cNvSpPr/>
              <p:nvPr/>
            </p:nvSpPr>
            <p:spPr>
              <a:xfrm>
                <a:off x="0" y="3728338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Node-1</a:t>
                </a:r>
              </a:p>
            </p:txBody>
          </p:sp>
        </p:grpSp>
        <p:grpSp>
          <p:nvGrpSpPr>
            <p:cNvPr id="905" name="Group"/>
            <p:cNvGrpSpPr/>
            <p:nvPr/>
          </p:nvGrpSpPr>
          <p:grpSpPr>
            <a:xfrm>
              <a:off x="4454478" y="-1"/>
              <a:ext cx="4572001" cy="4263012"/>
              <a:chOff x="0" y="0"/>
              <a:chExt cx="4572000" cy="4263010"/>
            </a:xfrm>
          </p:grpSpPr>
          <p:sp>
            <p:nvSpPr>
              <p:cNvPr id="903" name="Rectangle"/>
              <p:cNvSpPr/>
              <p:nvPr/>
            </p:nvSpPr>
            <p:spPr>
              <a:xfrm>
                <a:off x="266276" y="0"/>
                <a:ext cx="4039447" cy="3607689"/>
              </a:xfrm>
              <a:prstGeom prst="rect">
                <a:avLst/>
              </a:pr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4" name="Caption"/>
              <p:cNvSpPr/>
              <p:nvPr/>
            </p:nvSpPr>
            <p:spPr>
              <a:xfrm>
                <a:off x="0" y="3728338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Node-2</a:t>
                </a:r>
              </a:p>
            </p:txBody>
          </p:sp>
        </p:grpSp>
        <p:sp>
          <p:nvSpPr>
            <p:cNvPr id="906" name="Dev"/>
            <p:cNvSpPr/>
            <p:nvPr/>
          </p:nvSpPr>
          <p:spPr>
            <a:xfrm>
              <a:off x="190346" y="134233"/>
              <a:ext cx="8434899" cy="1270001"/>
            </a:xfrm>
            <a:prstGeom prst="rect">
              <a:avLst/>
            </a:prstGeom>
            <a:solidFill>
              <a:srgbClr val="BBF7BA"/>
            </a:solidFill>
            <a:ln w="38100" cap="flat">
              <a:solidFill>
                <a:schemeClr val="accent6">
                  <a:satOff val="-15798"/>
                  <a:lumOff val="-17517"/>
                </a:schemeClr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Dev</a:t>
              </a:r>
            </a:p>
          </p:txBody>
        </p:sp>
        <p:sp>
          <p:nvSpPr>
            <p:cNvPr id="907" name="UAT"/>
            <p:cNvSpPr/>
            <p:nvPr/>
          </p:nvSpPr>
          <p:spPr>
            <a:xfrm>
              <a:off x="266979" y="1825437"/>
              <a:ext cx="8434899" cy="1270001"/>
            </a:xfrm>
            <a:prstGeom prst="rect">
              <a:avLst/>
            </a:prstGeom>
            <a:solidFill>
              <a:srgbClr val="F7B8A3"/>
            </a:solidFill>
            <a:ln w="38100" cap="flat">
              <a:solidFill>
                <a:schemeClr val="accent6">
                  <a:satOff val="-15798"/>
                  <a:lumOff val="-17517"/>
                </a:schemeClr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UAT</a:t>
              </a:r>
            </a:p>
          </p:txBody>
        </p:sp>
      </p:grpSp>
      <p:sp>
        <p:nvSpPr>
          <p:cNvPr id="909" name="Class: high…"/>
          <p:cNvSpPr txBox="1"/>
          <p:nvPr/>
        </p:nvSpPr>
        <p:spPr>
          <a:xfrm>
            <a:off x="14091558" y="8927795"/>
            <a:ext cx="4965452" cy="364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rgbClr val="EF4B46"/>
                </a:solidFill>
              </a:rPr>
              <a:t>high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</a:t>
            </a:r>
            <a:r>
              <a:rPr err="1"/>
              <a:t>สามาใช้ได้ไม่ได้</a:t>
            </a:r>
            <a:r>
              <a:t>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</a:t>
            </a:r>
            <a:r>
              <a:rPr err="1"/>
              <a:t>สามารถใช้ได้ไม่เกิน</a:t>
            </a:r>
            <a:r>
              <a:t> 100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</a:t>
            </a:r>
            <a:r>
              <a:rPr err="1"/>
              <a:t>สามารถใช้ได้ไม่เกิน</a:t>
            </a:r>
            <a:r>
              <a:t> 20 cores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chemeClr val="accent3"/>
                </a:solidFill>
              </a:rPr>
              <a:t>low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</a:t>
            </a:r>
            <a:r>
              <a:rPr err="1"/>
              <a:t>สามาใช้ได้ไม่ได้</a:t>
            </a:r>
            <a:r>
              <a:t>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</a:t>
            </a:r>
            <a:r>
              <a:rPr err="1"/>
              <a:t>สามารถใช้ได้ไม่เกิน</a:t>
            </a:r>
            <a:r>
              <a:t> 10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</a:t>
            </a:r>
            <a:r>
              <a:rPr err="1"/>
              <a:t>สามารถใช้ได้ไม่เกิน</a:t>
            </a:r>
            <a:r>
              <a:t> 10 cores</a:t>
            </a:r>
          </a:p>
        </p:txBody>
      </p:sp>
      <p:sp>
        <p:nvSpPr>
          <p:cNvPr id="910" name="Dev"/>
          <p:cNvSpPr txBox="1"/>
          <p:nvPr/>
        </p:nvSpPr>
        <p:spPr>
          <a:xfrm>
            <a:off x="15960352" y="8390144"/>
            <a:ext cx="574549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Dev</a:t>
            </a:r>
          </a:p>
        </p:txBody>
      </p:sp>
      <p:sp>
        <p:nvSpPr>
          <p:cNvPr id="911" name="UAT"/>
          <p:cNvSpPr txBox="1"/>
          <p:nvPr/>
        </p:nvSpPr>
        <p:spPr>
          <a:xfrm>
            <a:off x="20913219" y="8390144"/>
            <a:ext cx="614935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UAT</a:t>
            </a:r>
          </a:p>
        </p:txBody>
      </p:sp>
      <p:sp>
        <p:nvSpPr>
          <p:cNvPr id="912" name="Class: high…"/>
          <p:cNvSpPr txBox="1"/>
          <p:nvPr/>
        </p:nvSpPr>
        <p:spPr>
          <a:xfrm>
            <a:off x="19195276" y="8927795"/>
            <a:ext cx="4965452" cy="364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rgbClr val="EF4B46"/>
                </a:solidFill>
              </a:rPr>
              <a:t>high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สามาใช้ได้ไม่ได้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สามารถใช้ได้ไม่เกิน 500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สามารถใช้ได้ไม่เกิน 50 cores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Class: </a:t>
            </a:r>
            <a:r>
              <a:rPr>
                <a:solidFill>
                  <a:srgbClr val="79BF36"/>
                </a:solidFill>
              </a:rPr>
              <a:t>low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Pods : สามาใช้ได้ไม่ได้ 10 Pods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Memory : สามารถใช้ได้ไม่เกิน 100 Gi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  CPU: สามารถใช้ได้ไม่เกิน 20 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1DE09-3E03-4070-B071-25FE2D7464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roup"/>
          <p:cNvGrpSpPr/>
          <p:nvPr/>
        </p:nvGrpSpPr>
        <p:grpSpPr>
          <a:xfrm>
            <a:off x="2387679" y="3167345"/>
            <a:ext cx="13610618" cy="9614672"/>
            <a:chOff x="-273604" y="-1"/>
            <a:chExt cx="13610618" cy="9614671"/>
          </a:xfrm>
        </p:grpSpPr>
        <p:grpSp>
          <p:nvGrpSpPr>
            <p:cNvPr id="917" name="Group"/>
            <p:cNvGrpSpPr/>
            <p:nvPr/>
          </p:nvGrpSpPr>
          <p:grpSpPr>
            <a:xfrm>
              <a:off x="8765013" y="-1"/>
              <a:ext cx="4572001" cy="9614671"/>
              <a:chOff x="0" y="0"/>
              <a:chExt cx="4572000" cy="9614669"/>
            </a:xfrm>
          </p:grpSpPr>
          <p:sp>
            <p:nvSpPr>
              <p:cNvPr id="915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916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Node-3</a:t>
                </a:r>
              </a:p>
            </p:txBody>
          </p:sp>
        </p:grpSp>
        <p:grpSp>
          <p:nvGrpSpPr>
            <p:cNvPr id="920" name="Group"/>
            <p:cNvGrpSpPr/>
            <p:nvPr/>
          </p:nvGrpSpPr>
          <p:grpSpPr>
            <a:xfrm>
              <a:off x="4245704" y="-1"/>
              <a:ext cx="4572001" cy="9614671"/>
              <a:chOff x="0" y="0"/>
              <a:chExt cx="4572000" cy="9614669"/>
            </a:xfrm>
          </p:grpSpPr>
          <p:sp>
            <p:nvSpPr>
              <p:cNvPr id="918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919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Node-2</a:t>
                </a:r>
              </a:p>
            </p:txBody>
          </p:sp>
        </p:grpSp>
        <p:grpSp>
          <p:nvGrpSpPr>
            <p:cNvPr id="923" name="Group"/>
            <p:cNvGrpSpPr/>
            <p:nvPr/>
          </p:nvGrpSpPr>
          <p:grpSpPr>
            <a:xfrm>
              <a:off x="-273604" y="-1"/>
              <a:ext cx="4572001" cy="9614671"/>
              <a:chOff x="0" y="0"/>
              <a:chExt cx="4572000" cy="9614669"/>
            </a:xfrm>
          </p:grpSpPr>
          <p:sp>
            <p:nvSpPr>
              <p:cNvPr id="921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922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Node-1</a:t>
                </a:r>
              </a:p>
            </p:txBody>
          </p:sp>
        </p:grpSp>
      </p:grpSp>
      <p:sp>
        <p:nvSpPr>
          <p:cNvPr id="925" name="High…"/>
          <p:cNvSpPr/>
          <p:nvPr/>
        </p:nvSpPr>
        <p:spPr>
          <a:xfrm>
            <a:off x="3666292" y="3536950"/>
            <a:ext cx="1453336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26" name="High…"/>
          <p:cNvSpPr/>
          <p:nvPr/>
        </p:nvSpPr>
        <p:spPr>
          <a:xfrm>
            <a:off x="8466321" y="3536950"/>
            <a:ext cx="1453336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27" name="Low…"/>
          <p:cNvSpPr/>
          <p:nvPr/>
        </p:nvSpPr>
        <p:spPr>
          <a:xfrm>
            <a:off x="8593321" y="56451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28" name="Rectangle"/>
          <p:cNvSpPr/>
          <p:nvPr/>
        </p:nvSpPr>
        <p:spPr>
          <a:xfrm>
            <a:off x="2893789" y="3371850"/>
            <a:ext cx="12598401" cy="5663734"/>
          </a:xfrm>
          <a:prstGeom prst="rect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9" name="Low…"/>
          <p:cNvSpPr/>
          <p:nvPr/>
        </p:nvSpPr>
        <p:spPr>
          <a:xfrm>
            <a:off x="8466321" y="7318772"/>
            <a:ext cx="1453336" cy="14572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30" name="Low…"/>
          <p:cNvSpPr/>
          <p:nvPr/>
        </p:nvSpPr>
        <p:spPr>
          <a:xfrm>
            <a:off x="13089120" y="35369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31" name="Low…"/>
          <p:cNvSpPr/>
          <p:nvPr/>
        </p:nvSpPr>
        <p:spPr>
          <a:xfrm>
            <a:off x="3666292" y="56451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32" name="ตัวอย่าง.…"/>
          <p:cNvSpPr txBox="1"/>
          <p:nvPr/>
        </p:nvSpPr>
        <p:spPr>
          <a:xfrm>
            <a:off x="16228280" y="1940816"/>
            <a:ext cx="5018303" cy="5868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ตัวอย่าง.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 Quotas ที่ใช้ 2 ประเภท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High Resource</a:t>
            </a:r>
            <a:r>
              <a:t>: 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CPU ได้ไม่เกิน 3 cores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Memory ได้ไม่เกิน 3 Gi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สามารถมี Pods ได้ไม่เกิน 2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endParaRPr/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>
                <a:solidFill>
                  <a:schemeClr val="accent3"/>
                </a:solidFill>
              </a:rPr>
              <a:t>Low Resource</a:t>
            </a:r>
            <a:r>
              <a:t>: 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CPU ได้ไม่เกิน 2 cores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สามารถใช้ Memory ได้ไม่เกิน 1 Gi</a:t>
            </a:r>
          </a:p>
          <a:p>
            <a:pPr lvl="1"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สามารถมี Pods ได้ไม่เกิน 6</a:t>
            </a:r>
          </a:p>
        </p:txBody>
      </p:sp>
      <p:grpSp>
        <p:nvGrpSpPr>
          <p:cNvPr id="937" name="Group"/>
          <p:cNvGrpSpPr/>
          <p:nvPr/>
        </p:nvGrpSpPr>
        <p:grpSpPr>
          <a:xfrm>
            <a:off x="16190182" y="7948218"/>
            <a:ext cx="6787852" cy="1881097"/>
            <a:chOff x="0" y="0"/>
            <a:chExt cx="6787851" cy="1881095"/>
          </a:xfrm>
        </p:grpSpPr>
        <p:sp>
          <p:nvSpPr>
            <p:cNvPr id="933" name="Rectangle"/>
            <p:cNvSpPr/>
            <p:nvPr/>
          </p:nvSpPr>
          <p:spPr>
            <a:xfrm>
              <a:off x="0" y="0"/>
              <a:ext cx="6787851" cy="1881095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4" name="Square"/>
            <p:cNvSpPr/>
            <p:nvPr/>
          </p:nvSpPr>
          <p:spPr>
            <a:xfrm>
              <a:off x="156781" y="228712"/>
              <a:ext cx="406478" cy="40647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5" name="ใช้ได้ไม่เกิน…"/>
            <p:cNvSpPr txBox="1"/>
            <p:nvPr/>
          </p:nvSpPr>
          <p:spPr>
            <a:xfrm>
              <a:off x="4280101" y="228711"/>
              <a:ext cx="1960627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ใช้ได้ไม่เกิน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400mi 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100Mi</a:t>
              </a:r>
            </a:p>
          </p:txBody>
        </p:sp>
        <p:sp>
          <p:nvSpPr>
            <p:cNvPr id="936" name="ขั้นต่ำที่ Pod ต้องการใช้…"/>
            <p:cNvSpPr txBox="1"/>
            <p:nvPr/>
          </p:nvSpPr>
          <p:spPr>
            <a:xfrm>
              <a:off x="1169658" y="228711"/>
              <a:ext cx="2570989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ขั้นต่ำที่ Pod ต้องการใช้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100mi 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20Mi</a:t>
              </a: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16190182" y="10152195"/>
            <a:ext cx="6787851" cy="1881095"/>
            <a:chOff x="0" y="0"/>
            <a:chExt cx="6787851" cy="1881095"/>
          </a:xfrm>
        </p:grpSpPr>
        <p:sp>
          <p:nvSpPr>
            <p:cNvPr id="938" name="Square"/>
            <p:cNvSpPr/>
            <p:nvPr/>
          </p:nvSpPr>
          <p:spPr>
            <a:xfrm>
              <a:off x="156781" y="336525"/>
              <a:ext cx="406478" cy="406479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9" name="ใช้ได้ไม่เกิน…"/>
            <p:cNvSpPr txBox="1"/>
            <p:nvPr/>
          </p:nvSpPr>
          <p:spPr>
            <a:xfrm>
              <a:off x="4297035" y="165211"/>
              <a:ext cx="1734313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ใช้ได้ไม่เกิน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1000mi 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1Gi</a:t>
              </a:r>
            </a:p>
          </p:txBody>
        </p:sp>
        <p:sp>
          <p:nvSpPr>
            <p:cNvPr id="940" name="ขั้นต่ำที่ Pod ต้องการใช้…"/>
            <p:cNvSpPr txBox="1"/>
            <p:nvPr/>
          </p:nvSpPr>
          <p:spPr>
            <a:xfrm>
              <a:off x="1164209" y="165211"/>
              <a:ext cx="2570989" cy="1423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ขั้นต่ำที่ Pod ต้องการใช้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CPU : 400mi</a:t>
              </a:r>
            </a:p>
            <a:p>
              <a:pPr algn="l"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Memory : 100Mi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0" y="0"/>
              <a:ext cx="6787851" cy="1881095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1" name="Kubernetes - Namespace and Quotas">
            <a:extLst>
              <a:ext uri="{FF2B5EF4-FFF2-40B4-BE49-F238E27FC236}">
                <a16:creationId xmlns:a16="http://schemas.microsoft.com/office/drawing/2014/main" id="{124C1F8F-D5C2-4637-BB55-7F013FDDE789}"/>
              </a:ext>
            </a:extLst>
          </p:cNvPr>
          <p:cNvSpPr txBox="1"/>
          <p:nvPr/>
        </p:nvSpPr>
        <p:spPr>
          <a:xfrm>
            <a:off x="628800" y="444597"/>
            <a:ext cx="77745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Namespace and Quotas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2623E-A891-43E2-84D8-C60859ADD0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roup"/>
          <p:cNvGrpSpPr/>
          <p:nvPr/>
        </p:nvGrpSpPr>
        <p:grpSpPr>
          <a:xfrm>
            <a:off x="3606879" y="3065745"/>
            <a:ext cx="13610618" cy="9614672"/>
            <a:chOff x="-273604" y="-1"/>
            <a:chExt cx="13610618" cy="9614671"/>
          </a:xfrm>
        </p:grpSpPr>
        <p:grpSp>
          <p:nvGrpSpPr>
            <p:cNvPr id="946" name="Group"/>
            <p:cNvGrpSpPr/>
            <p:nvPr/>
          </p:nvGrpSpPr>
          <p:grpSpPr>
            <a:xfrm>
              <a:off x="8765013" y="-1"/>
              <a:ext cx="4572001" cy="9614671"/>
              <a:chOff x="0" y="0"/>
              <a:chExt cx="4572000" cy="9614669"/>
            </a:xfrm>
          </p:grpSpPr>
          <p:sp>
            <p:nvSpPr>
              <p:cNvPr id="944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945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Node-3</a:t>
                </a:r>
              </a:p>
            </p:txBody>
          </p:sp>
        </p:grpSp>
        <p:grpSp>
          <p:nvGrpSpPr>
            <p:cNvPr id="949" name="Group"/>
            <p:cNvGrpSpPr/>
            <p:nvPr/>
          </p:nvGrpSpPr>
          <p:grpSpPr>
            <a:xfrm>
              <a:off x="4245704" y="-1"/>
              <a:ext cx="4572001" cy="9614671"/>
              <a:chOff x="0" y="0"/>
              <a:chExt cx="4572000" cy="9614669"/>
            </a:xfrm>
          </p:grpSpPr>
          <p:sp>
            <p:nvSpPr>
              <p:cNvPr id="947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948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Node-2</a:t>
                </a:r>
              </a:p>
            </p:txBody>
          </p:sp>
        </p:grpSp>
        <p:grpSp>
          <p:nvGrpSpPr>
            <p:cNvPr id="952" name="Group"/>
            <p:cNvGrpSpPr/>
            <p:nvPr/>
          </p:nvGrpSpPr>
          <p:grpSpPr>
            <a:xfrm>
              <a:off x="-273604" y="-1"/>
              <a:ext cx="4572001" cy="9614671"/>
              <a:chOff x="0" y="0"/>
              <a:chExt cx="4572000" cy="9614669"/>
            </a:xfrm>
          </p:grpSpPr>
          <p:sp>
            <p:nvSpPr>
              <p:cNvPr id="950" name="Rectangle"/>
              <p:cNvSpPr/>
              <p:nvPr/>
            </p:nvSpPr>
            <p:spPr>
              <a:xfrm>
                <a:off x="273603" y="0"/>
                <a:ext cx="4024794" cy="8959348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TH SarabunPSK"/>
                    <a:ea typeface="TH SarabunPSK"/>
                    <a:cs typeface="TH SarabunPSK"/>
                    <a:sym typeface="TH SarabunPSK"/>
                  </a:defRPr>
                </a:pPr>
                <a:endParaRPr/>
              </a:p>
            </p:txBody>
          </p:sp>
          <p:sp>
            <p:nvSpPr>
              <p:cNvPr id="951" name="Caption"/>
              <p:cNvSpPr/>
              <p:nvPr/>
            </p:nvSpPr>
            <p:spPr>
              <a:xfrm>
                <a:off x="0" y="9079997"/>
                <a:ext cx="4572000" cy="534672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t>Node-1</a:t>
                </a:r>
              </a:p>
            </p:txBody>
          </p:sp>
        </p:grpSp>
      </p:grpSp>
      <p:sp>
        <p:nvSpPr>
          <p:cNvPr id="954" name="High…"/>
          <p:cNvSpPr/>
          <p:nvPr/>
        </p:nvSpPr>
        <p:spPr>
          <a:xfrm>
            <a:off x="4885492" y="3435350"/>
            <a:ext cx="1453336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55" name="High…"/>
          <p:cNvSpPr/>
          <p:nvPr/>
        </p:nvSpPr>
        <p:spPr>
          <a:xfrm>
            <a:off x="9685521" y="3435350"/>
            <a:ext cx="1453336" cy="145720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High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56" name="Low…"/>
          <p:cNvSpPr/>
          <p:nvPr/>
        </p:nvSpPr>
        <p:spPr>
          <a:xfrm>
            <a:off x="9812521" y="55435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57" name="Rectangle"/>
          <p:cNvSpPr/>
          <p:nvPr/>
        </p:nvSpPr>
        <p:spPr>
          <a:xfrm>
            <a:off x="4112989" y="3270250"/>
            <a:ext cx="12598401" cy="6133713"/>
          </a:xfrm>
          <a:prstGeom prst="rect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58" name="Low…"/>
          <p:cNvSpPr/>
          <p:nvPr/>
        </p:nvSpPr>
        <p:spPr>
          <a:xfrm>
            <a:off x="9812521" y="727087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59" name="Low…"/>
          <p:cNvSpPr/>
          <p:nvPr/>
        </p:nvSpPr>
        <p:spPr>
          <a:xfrm>
            <a:off x="14308320" y="34353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sp>
        <p:nvSpPr>
          <p:cNvPr id="960" name="Low…"/>
          <p:cNvSpPr/>
          <p:nvPr/>
        </p:nvSpPr>
        <p:spPr>
          <a:xfrm>
            <a:off x="4885492" y="5543550"/>
            <a:ext cx="1453336" cy="14572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Low</a:t>
            </a:r>
          </a:p>
          <a:p>
            <a:pPr>
              <a:defRPr sz="3200" b="0">
                <a:solidFill>
                  <a:srgbClr val="FFFFFF"/>
                </a:solidFill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Resource</a:t>
            </a:r>
          </a:p>
        </p:txBody>
      </p:sp>
      <p:grpSp>
        <p:nvGrpSpPr>
          <p:cNvPr id="963" name="Group"/>
          <p:cNvGrpSpPr/>
          <p:nvPr/>
        </p:nvGrpSpPr>
        <p:grpSpPr>
          <a:xfrm>
            <a:off x="3326159" y="7270870"/>
            <a:ext cx="4572000" cy="2093476"/>
            <a:chOff x="0" y="0"/>
            <a:chExt cx="4572000" cy="2093475"/>
          </a:xfrm>
        </p:grpSpPr>
        <p:sp>
          <p:nvSpPr>
            <p:cNvPr id="961" name="High…"/>
            <p:cNvSpPr/>
            <p:nvPr/>
          </p:nvSpPr>
          <p:spPr>
            <a:xfrm>
              <a:off x="1559332" y="0"/>
              <a:ext cx="1453336" cy="1457204"/>
            </a:xfrm>
            <a:prstGeom prst="ellipse">
              <a:avLst/>
            </a:prstGeom>
            <a:solidFill>
              <a:srgbClr val="C8CCD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High</a:t>
              </a:r>
            </a:p>
            <a:p>
              <a:pPr>
                <a:defRPr sz="3200" b="0"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Resource</a:t>
              </a:r>
            </a:p>
          </p:txBody>
        </p:sp>
        <p:sp>
          <p:nvSpPr>
            <p:cNvPr id="962" name="Caption"/>
            <p:cNvSpPr/>
            <p:nvPr/>
          </p:nvSpPr>
          <p:spPr>
            <a:xfrm>
              <a:off x="0" y="1558803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Denied</a:t>
              </a:r>
            </a:p>
          </p:txBody>
        </p:sp>
      </p:grpSp>
      <p:sp>
        <p:nvSpPr>
          <p:cNvPr id="964" name="Line"/>
          <p:cNvSpPr/>
          <p:nvPr/>
        </p:nvSpPr>
        <p:spPr>
          <a:xfrm>
            <a:off x="3206387" y="8013933"/>
            <a:ext cx="1617413" cy="15941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65" name="ไม่สามารถสร้างได้…"/>
          <p:cNvSpPr txBox="1"/>
          <p:nvPr/>
        </p:nvSpPr>
        <p:spPr>
          <a:xfrm>
            <a:off x="1419276" y="8165464"/>
            <a:ext cx="2181988" cy="2312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ไม่สามารถสร้างได้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เนื่องจากเกิดจำนวน 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Pod ที่ตั้งไว้ถึงแม่ว่า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เหลือ CPU และ 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Memory</a:t>
            </a:r>
          </a:p>
        </p:txBody>
      </p:sp>
      <p:grpSp>
        <p:nvGrpSpPr>
          <p:cNvPr id="968" name="Group"/>
          <p:cNvGrpSpPr/>
          <p:nvPr/>
        </p:nvGrpSpPr>
        <p:grpSpPr>
          <a:xfrm>
            <a:off x="12748988" y="5156019"/>
            <a:ext cx="4572000" cy="2093476"/>
            <a:chOff x="0" y="0"/>
            <a:chExt cx="4572000" cy="2093475"/>
          </a:xfrm>
        </p:grpSpPr>
        <p:sp>
          <p:nvSpPr>
            <p:cNvPr id="966" name="Low…"/>
            <p:cNvSpPr/>
            <p:nvPr/>
          </p:nvSpPr>
          <p:spPr>
            <a:xfrm>
              <a:off x="1559332" y="0"/>
              <a:ext cx="1453336" cy="145720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Low</a:t>
              </a:r>
            </a:p>
            <a:p>
              <a:pPr>
                <a:defRPr sz="3200" b="0">
                  <a:solidFill>
                    <a:srgbClr val="FFFFFF"/>
                  </a:solidFill>
                  <a:latin typeface="TH SarabunPSK"/>
                  <a:ea typeface="TH SarabunPSK"/>
                  <a:cs typeface="TH SarabunPSK"/>
                  <a:sym typeface="TH SarabunPSK"/>
                </a:defRPr>
              </a:pPr>
              <a:r>
                <a:t>Resource</a:t>
              </a:r>
            </a:p>
          </p:txBody>
        </p:sp>
        <p:sp>
          <p:nvSpPr>
            <p:cNvPr id="967" name="Caption"/>
            <p:cNvSpPr/>
            <p:nvPr/>
          </p:nvSpPr>
          <p:spPr>
            <a:xfrm>
              <a:off x="0" y="1558803"/>
              <a:ext cx="4572000" cy="534672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New Pod</a:t>
              </a:r>
            </a:p>
          </p:txBody>
        </p:sp>
      </p:grpSp>
      <p:sp>
        <p:nvSpPr>
          <p:cNvPr id="969" name="Line"/>
          <p:cNvSpPr/>
          <p:nvPr/>
        </p:nvSpPr>
        <p:spPr>
          <a:xfrm>
            <a:off x="15976845" y="6208660"/>
            <a:ext cx="1617413" cy="15941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70" name="สามารถสร้างได้…"/>
          <p:cNvSpPr txBox="1"/>
          <p:nvPr/>
        </p:nvSpPr>
        <p:spPr>
          <a:xfrm>
            <a:off x="17352521" y="6389084"/>
            <a:ext cx="2155318" cy="2312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สามารถสร้างได้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เนื่องจากไม่เกิน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จำนวน Pod ที่ตั้งไว้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และเหลือ CPU กับ</a:t>
            </a:r>
          </a:p>
          <a:p>
            <a:pPr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Memory</a:t>
            </a:r>
          </a:p>
        </p:txBody>
      </p:sp>
      <p:sp>
        <p:nvSpPr>
          <p:cNvPr id="30" name="Kubernetes - Namespace and Quotas">
            <a:extLst>
              <a:ext uri="{FF2B5EF4-FFF2-40B4-BE49-F238E27FC236}">
                <a16:creationId xmlns:a16="http://schemas.microsoft.com/office/drawing/2014/main" id="{16E5138E-BC5D-43F2-A833-D4C37B9B237A}"/>
              </a:ext>
            </a:extLst>
          </p:cNvPr>
          <p:cNvSpPr txBox="1"/>
          <p:nvPr/>
        </p:nvSpPr>
        <p:spPr>
          <a:xfrm>
            <a:off x="628800" y="444597"/>
            <a:ext cx="77745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Namespace and Quotas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FD0BD-EDAE-431A-B1A6-453FFA28DA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LAB7 - Namespace and Quotas"/>
          <p:cNvSpPr txBox="1"/>
          <p:nvPr/>
        </p:nvSpPr>
        <p:spPr>
          <a:xfrm>
            <a:off x="5844539" y="5589890"/>
            <a:ext cx="12694921" cy="149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LAB7 - Namespace and Quotas</a:t>
            </a:r>
          </a:p>
        </p:txBody>
      </p:sp>
      <p:sp>
        <p:nvSpPr>
          <p:cNvPr id="974" name="Ref : https://github.com/phyze/k8s/tree/main/namespace_quota"/>
          <p:cNvSpPr txBox="1"/>
          <p:nvPr/>
        </p:nvSpPr>
        <p:spPr>
          <a:xfrm>
            <a:off x="8173593" y="7320839"/>
            <a:ext cx="8036815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Ref : </a:t>
            </a:r>
            <a:r>
              <a:rPr u="sng">
                <a:hlinkClick r:id="rId2"/>
              </a:rPr>
              <a:t>https://github.com/phyze/k8s/tree/main/namespace_quota</a:t>
            </a:r>
          </a:p>
        </p:txBody>
      </p:sp>
      <p:sp>
        <p:nvSpPr>
          <p:cNvPr id="5" name="Kubernetes - Namespace and Quotas">
            <a:extLst>
              <a:ext uri="{FF2B5EF4-FFF2-40B4-BE49-F238E27FC236}">
                <a16:creationId xmlns:a16="http://schemas.microsoft.com/office/drawing/2014/main" id="{D39B8286-D492-4F66-B73B-6040FC38D6CD}"/>
              </a:ext>
            </a:extLst>
          </p:cNvPr>
          <p:cNvSpPr txBox="1"/>
          <p:nvPr/>
        </p:nvSpPr>
        <p:spPr>
          <a:xfrm>
            <a:off x="628800" y="444597"/>
            <a:ext cx="777456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 - Namespace and Quotas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89458-55D6-4FB5-A9E7-3C915F7E4F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oup"/>
          <p:cNvGrpSpPr/>
          <p:nvPr/>
        </p:nvGrpSpPr>
        <p:grpSpPr>
          <a:xfrm>
            <a:off x="765787" y="2770183"/>
            <a:ext cx="11784512" cy="6190315"/>
            <a:chOff x="0" y="0"/>
            <a:chExt cx="11784510" cy="6190315"/>
          </a:xfrm>
        </p:grpSpPr>
        <p:sp>
          <p:nvSpPr>
            <p:cNvPr id="263" name="Kubernets Cluster"/>
            <p:cNvSpPr/>
            <p:nvPr/>
          </p:nvSpPr>
          <p:spPr>
            <a:xfrm>
              <a:off x="0" y="0"/>
              <a:ext cx="11784510" cy="94234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rPr dirty="0"/>
                <a:t>Kubernet</a:t>
              </a:r>
              <a:r>
                <a:rPr lang="en-US" dirty="0"/>
                <a:t>e</a:t>
              </a:r>
              <a:r>
                <a:rPr dirty="0"/>
                <a:t>s Cluster</a:t>
              </a:r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19049" y="1062990"/>
              <a:ext cx="11746411" cy="5127325"/>
              <a:chOff x="0" y="0"/>
              <a:chExt cx="11746411" cy="5127325"/>
            </a:xfrm>
          </p:grpSpPr>
          <p:sp>
            <p:nvSpPr>
              <p:cNvPr id="264" name="Control plane"/>
              <p:cNvSpPr/>
              <p:nvPr/>
            </p:nvSpPr>
            <p:spPr>
              <a:xfrm>
                <a:off x="4712503" y="134505"/>
                <a:ext cx="2998175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dirty="0"/>
                  <a:t>Control plane</a:t>
                </a:r>
              </a:p>
            </p:txBody>
          </p:sp>
          <p:sp>
            <p:nvSpPr>
              <p:cNvPr id="265" name="Node-1"/>
              <p:cNvSpPr/>
              <p:nvPr/>
            </p:nvSpPr>
            <p:spPr>
              <a:xfrm>
                <a:off x="1184425" y="3335926"/>
                <a:ext cx="2998176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dirty="0"/>
                  <a:t>Node-1</a:t>
                </a:r>
              </a:p>
            </p:txBody>
          </p:sp>
          <p:sp>
            <p:nvSpPr>
              <p:cNvPr id="266" name="Node-2"/>
              <p:cNvSpPr/>
              <p:nvPr/>
            </p:nvSpPr>
            <p:spPr>
              <a:xfrm>
                <a:off x="4712503" y="3335926"/>
                <a:ext cx="2998175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dirty="0"/>
                  <a:t>Node-2</a:t>
                </a:r>
              </a:p>
            </p:txBody>
          </p:sp>
          <p:sp>
            <p:nvSpPr>
              <p:cNvPr id="267" name="Node-3"/>
              <p:cNvSpPr/>
              <p:nvPr/>
            </p:nvSpPr>
            <p:spPr>
              <a:xfrm>
                <a:off x="8240581" y="3335926"/>
                <a:ext cx="2998176" cy="12700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dirty="0"/>
                  <a:t>Node-3</a:t>
                </a: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0" y="0"/>
                <a:ext cx="11746411" cy="5127325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997560" y="1710146"/>
                <a:ext cx="1270001" cy="12700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73307" y="1739670"/>
                <a:ext cx="1" cy="126109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7779872" y="1540012"/>
                <a:ext cx="1270001" cy="12700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dirty="0"/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15547858" y="8675052"/>
            <a:ext cx="7503866" cy="3963413"/>
            <a:chOff x="-2" y="-1"/>
            <a:chExt cx="7503864" cy="3963412"/>
          </a:xfrm>
        </p:grpSpPr>
        <p:grpSp>
          <p:nvGrpSpPr>
            <p:cNvPr id="277" name="Group"/>
            <p:cNvGrpSpPr/>
            <p:nvPr/>
          </p:nvGrpSpPr>
          <p:grpSpPr>
            <a:xfrm>
              <a:off x="-2" y="-1"/>
              <a:ext cx="7503864" cy="3963412"/>
              <a:chOff x="-1" y="0"/>
              <a:chExt cx="7503862" cy="3963410"/>
            </a:xfrm>
          </p:grpSpPr>
          <p:sp>
            <p:nvSpPr>
              <p:cNvPr id="275" name="Rectangle"/>
              <p:cNvSpPr/>
              <p:nvPr/>
            </p:nvSpPr>
            <p:spPr>
              <a:xfrm>
                <a:off x="0" y="0"/>
                <a:ext cx="7503861" cy="3313678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76" name="Caption"/>
              <p:cNvSpPr/>
              <p:nvPr/>
            </p:nvSpPr>
            <p:spPr>
              <a:xfrm>
                <a:off x="-1" y="3415277"/>
                <a:ext cx="750386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rPr dirty="0"/>
                  <a:t>Node</a:t>
                </a:r>
              </a:p>
            </p:txBody>
          </p:sp>
        </p:grpSp>
        <p:sp>
          <p:nvSpPr>
            <p:cNvPr id="278" name="Container Engine"/>
            <p:cNvSpPr/>
            <p:nvPr/>
          </p:nvSpPr>
          <p:spPr>
            <a:xfrm>
              <a:off x="162044" y="1929716"/>
              <a:ext cx="7179772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/>
                <a:t>Container Engine</a:t>
              </a:r>
            </a:p>
          </p:txBody>
        </p:sp>
        <p:sp>
          <p:nvSpPr>
            <p:cNvPr id="279" name="Kubelet"/>
            <p:cNvSpPr/>
            <p:nvPr/>
          </p:nvSpPr>
          <p:spPr>
            <a:xfrm>
              <a:off x="162044" y="373291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Kubelet</a:t>
              </a:r>
              <a:endParaRPr dirty="0"/>
            </a:p>
          </p:txBody>
        </p:sp>
        <p:sp>
          <p:nvSpPr>
            <p:cNvPr id="280" name="Kube-proxy"/>
            <p:cNvSpPr/>
            <p:nvPr/>
          </p:nvSpPr>
          <p:spPr>
            <a:xfrm>
              <a:off x="3882273" y="373291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</a:t>
              </a:r>
              <a:r>
                <a:rPr dirty="0"/>
                <a:t>-proxy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15547858" y="2015148"/>
            <a:ext cx="7503866" cy="5389296"/>
            <a:chOff x="-2" y="-1"/>
            <a:chExt cx="7503864" cy="5389294"/>
          </a:xfrm>
        </p:grpSpPr>
        <p:grpSp>
          <p:nvGrpSpPr>
            <p:cNvPr id="284" name="Group"/>
            <p:cNvGrpSpPr/>
            <p:nvPr/>
          </p:nvGrpSpPr>
          <p:grpSpPr>
            <a:xfrm>
              <a:off x="-2" y="-1"/>
              <a:ext cx="7503864" cy="5389294"/>
              <a:chOff x="-1" y="0"/>
              <a:chExt cx="7503862" cy="5389292"/>
            </a:xfrm>
          </p:grpSpPr>
          <p:sp>
            <p:nvSpPr>
              <p:cNvPr id="282" name="Rectangle"/>
              <p:cNvSpPr/>
              <p:nvPr/>
            </p:nvSpPr>
            <p:spPr>
              <a:xfrm>
                <a:off x="0" y="0"/>
                <a:ext cx="7503861" cy="473956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83" name="Caption"/>
              <p:cNvSpPr/>
              <p:nvPr/>
            </p:nvSpPr>
            <p:spPr>
              <a:xfrm>
                <a:off x="-1" y="4841159"/>
                <a:ext cx="750386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rPr dirty="0"/>
                  <a:t>Control plane</a:t>
                </a:r>
              </a:p>
            </p:txBody>
          </p:sp>
        </p:grpSp>
        <p:sp>
          <p:nvSpPr>
            <p:cNvPr id="285" name="Container Engine"/>
            <p:cNvSpPr/>
            <p:nvPr/>
          </p:nvSpPr>
          <p:spPr>
            <a:xfrm>
              <a:off x="162044" y="3355598"/>
              <a:ext cx="7179772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/>
                <a:t>Container Engine</a:t>
              </a:r>
            </a:p>
          </p:txBody>
        </p:sp>
        <p:sp>
          <p:nvSpPr>
            <p:cNvPr id="286" name="Kube-apiserver"/>
            <p:cNvSpPr/>
            <p:nvPr/>
          </p:nvSpPr>
          <p:spPr>
            <a:xfrm>
              <a:off x="162044" y="1799173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Kube-apiserver</a:t>
              </a:r>
              <a:endParaRPr dirty="0"/>
            </a:p>
          </p:txBody>
        </p:sp>
        <p:sp>
          <p:nvSpPr>
            <p:cNvPr id="287" name="Kube-controller"/>
            <p:cNvSpPr/>
            <p:nvPr/>
          </p:nvSpPr>
          <p:spPr>
            <a:xfrm>
              <a:off x="3882273" y="1799173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</a:t>
              </a:r>
              <a:r>
                <a:rPr dirty="0"/>
                <a:t>-controller</a:t>
              </a:r>
            </a:p>
          </p:txBody>
        </p:sp>
        <p:sp>
          <p:nvSpPr>
            <p:cNvPr id="288" name="Kube-etcd"/>
            <p:cNvSpPr/>
            <p:nvPr/>
          </p:nvSpPr>
          <p:spPr>
            <a:xfrm>
              <a:off x="162044" y="24274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Kube-etcd</a:t>
              </a:r>
              <a:endParaRPr dirty="0"/>
            </a:p>
          </p:txBody>
        </p:sp>
        <p:sp>
          <p:nvSpPr>
            <p:cNvPr id="289" name="Kube-scheduler"/>
            <p:cNvSpPr/>
            <p:nvPr/>
          </p:nvSpPr>
          <p:spPr>
            <a:xfrm>
              <a:off x="3882273" y="24274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</a:t>
              </a:r>
              <a:r>
                <a:rPr dirty="0"/>
                <a:t>-scheduler</a:t>
              </a:r>
            </a:p>
          </p:txBody>
        </p:sp>
      </p:grpSp>
      <p:sp>
        <p:nvSpPr>
          <p:cNvPr id="30" name="Kubernetes">
            <a:extLst>
              <a:ext uri="{FF2B5EF4-FFF2-40B4-BE49-F238E27FC236}">
                <a16:creationId xmlns:a16="http://schemas.microsoft.com/office/drawing/2014/main" id="{D0F88E7D-1B7D-4795-A6EB-C3C5E6708213}"/>
              </a:ext>
            </a:extLst>
          </p:cNvPr>
          <p:cNvSpPr txBox="1"/>
          <p:nvPr/>
        </p:nvSpPr>
        <p:spPr>
          <a:xfrm>
            <a:off x="609345" y="386093"/>
            <a:ext cx="24445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FE8FD-C861-4605-B1A8-8AEF26B9B9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od คือ หน่วยการทำงานของ Applications ซึ่ง Pod สามารถบรรจุ Container…"/>
          <p:cNvSpPr txBox="1"/>
          <p:nvPr/>
        </p:nvSpPr>
        <p:spPr>
          <a:xfrm>
            <a:off x="12300894" y="2816574"/>
            <a:ext cx="10300259" cy="164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Pod </a:t>
            </a:r>
            <a:r>
              <a:rPr dirty="0" err="1"/>
              <a:t>คือ</a:t>
            </a:r>
            <a:r>
              <a:rPr dirty="0"/>
              <a:t> </a:t>
            </a:r>
            <a:r>
              <a:rPr dirty="0" err="1"/>
              <a:t>หน่วยการทำงานของ</a:t>
            </a:r>
            <a:r>
              <a:rPr dirty="0"/>
              <a:t> Applications </a:t>
            </a:r>
            <a:r>
              <a:rPr dirty="0" err="1"/>
              <a:t>ซึ่ง</a:t>
            </a:r>
            <a:r>
              <a:rPr dirty="0"/>
              <a:t> Pod </a:t>
            </a:r>
            <a:r>
              <a:rPr dirty="0" err="1"/>
              <a:t>สามารถบรรจุ</a:t>
            </a:r>
            <a:r>
              <a:rPr dirty="0"/>
              <a:t> Container</a:t>
            </a:r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มากกว่า</a:t>
            </a:r>
            <a:r>
              <a:rPr dirty="0"/>
              <a:t> 1 </a:t>
            </a:r>
            <a:r>
              <a:rPr dirty="0" err="1"/>
              <a:t>ขึ้นไป</a:t>
            </a:r>
            <a:r>
              <a:rPr dirty="0"/>
              <a:t> </a:t>
            </a:r>
            <a:r>
              <a:rPr dirty="0" err="1"/>
              <a:t>โดยทั่วไป</a:t>
            </a:r>
            <a:r>
              <a:rPr dirty="0"/>
              <a:t> Pod </a:t>
            </a:r>
            <a:r>
              <a:rPr dirty="0" err="1"/>
              <a:t>จะมีสถานะเป็น</a:t>
            </a:r>
            <a:r>
              <a:rPr dirty="0"/>
              <a:t> stateless </a:t>
            </a:r>
            <a:r>
              <a:rPr dirty="0" err="1"/>
              <a:t>และสามารถตายได้</a:t>
            </a:r>
            <a:endParaRPr dirty="0"/>
          </a:p>
        </p:txBody>
      </p:sp>
      <p:grpSp>
        <p:nvGrpSpPr>
          <p:cNvPr id="322" name="Group"/>
          <p:cNvGrpSpPr/>
          <p:nvPr/>
        </p:nvGrpSpPr>
        <p:grpSpPr>
          <a:xfrm>
            <a:off x="1073057" y="2592579"/>
            <a:ext cx="10249215" cy="8488741"/>
            <a:chOff x="-925699" y="0"/>
            <a:chExt cx="10249214" cy="8488739"/>
          </a:xfrm>
        </p:grpSpPr>
        <p:grpSp>
          <p:nvGrpSpPr>
            <p:cNvPr id="296" name="Group"/>
            <p:cNvGrpSpPr/>
            <p:nvPr/>
          </p:nvGrpSpPr>
          <p:grpSpPr>
            <a:xfrm>
              <a:off x="-2" y="0"/>
              <a:ext cx="7503864" cy="8488739"/>
              <a:chOff x="-1" y="0"/>
              <a:chExt cx="7503862" cy="8488738"/>
            </a:xfrm>
          </p:grpSpPr>
          <p:sp>
            <p:nvSpPr>
              <p:cNvPr id="294" name="Rectangle"/>
              <p:cNvSpPr/>
              <p:nvPr/>
            </p:nvSpPr>
            <p:spPr>
              <a:xfrm>
                <a:off x="0" y="0"/>
                <a:ext cx="7503861" cy="783900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95" name="Caption"/>
              <p:cNvSpPr/>
              <p:nvPr/>
            </p:nvSpPr>
            <p:spPr>
              <a:xfrm>
                <a:off x="-1" y="7940605"/>
                <a:ext cx="7503862" cy="548133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/>
                </a:lvl1pPr>
              </a:lstStyle>
              <a:p>
                <a:r>
                  <a:rPr dirty="0"/>
                  <a:t>Node</a:t>
                </a:r>
              </a:p>
            </p:txBody>
          </p:sp>
        </p:grpSp>
        <p:sp>
          <p:nvSpPr>
            <p:cNvPr id="297" name="Container Engine"/>
            <p:cNvSpPr/>
            <p:nvPr/>
          </p:nvSpPr>
          <p:spPr>
            <a:xfrm>
              <a:off x="162044" y="6455043"/>
              <a:ext cx="7179772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/>
                <a:t>Container Engine</a:t>
              </a:r>
            </a:p>
          </p:txBody>
        </p:sp>
        <p:sp>
          <p:nvSpPr>
            <p:cNvPr id="298" name="Kubelet"/>
            <p:cNvSpPr/>
            <p:nvPr/>
          </p:nvSpPr>
          <p:spPr>
            <a:xfrm>
              <a:off x="162044" y="489861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Kubelet</a:t>
              </a:r>
              <a:endParaRPr dirty="0"/>
            </a:p>
          </p:txBody>
        </p:sp>
        <p:sp>
          <p:nvSpPr>
            <p:cNvPr id="299" name="Kube-proxy"/>
            <p:cNvSpPr/>
            <p:nvPr/>
          </p:nvSpPr>
          <p:spPr>
            <a:xfrm>
              <a:off x="3882273" y="4898618"/>
              <a:ext cx="3434133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dirty="0" err="1"/>
                <a:t>Kube</a:t>
              </a:r>
              <a:r>
                <a:rPr dirty="0"/>
                <a:t>-proxy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044" y="171696"/>
              <a:ext cx="7179772" cy="4440498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grpSp>
          <p:nvGrpSpPr>
            <p:cNvPr id="306" name="Group"/>
            <p:cNvGrpSpPr/>
            <p:nvPr/>
          </p:nvGrpSpPr>
          <p:grpSpPr>
            <a:xfrm>
              <a:off x="-925699" y="1784414"/>
              <a:ext cx="4572000" cy="2737338"/>
              <a:chOff x="-1189951" y="-1"/>
              <a:chExt cx="4572000" cy="2737337"/>
            </a:xfrm>
          </p:grpSpPr>
          <p:grpSp>
            <p:nvGrpSpPr>
              <p:cNvPr id="303" name="Group"/>
              <p:cNvGrpSpPr/>
              <p:nvPr/>
            </p:nvGrpSpPr>
            <p:grpSpPr>
              <a:xfrm>
                <a:off x="-1189951" y="-1"/>
                <a:ext cx="4572000" cy="2737337"/>
                <a:chOff x="0" y="0"/>
                <a:chExt cx="4572000" cy="2737334"/>
              </a:xfrm>
            </p:grpSpPr>
            <p:sp>
              <p:nvSpPr>
                <p:cNvPr id="301" name="Oval"/>
                <p:cNvSpPr/>
                <p:nvPr/>
              </p:nvSpPr>
              <p:spPr>
                <a:xfrm>
                  <a:off x="1189950" y="0"/>
                  <a:ext cx="2192100" cy="2087602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302" name="Caption"/>
                <p:cNvSpPr/>
                <p:nvPr/>
              </p:nvSpPr>
              <p:spPr>
                <a:xfrm>
                  <a:off x="0" y="218920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rPr dirty="0"/>
                    <a:t>Pod</a:t>
                  </a:r>
                </a:p>
              </p:txBody>
            </p:sp>
          </p:grpSp>
          <p:sp>
            <p:nvSpPr>
              <p:cNvPr id="304" name="Rectangle"/>
              <p:cNvSpPr/>
              <p:nvPr/>
            </p:nvSpPr>
            <p:spPr>
              <a:xfrm>
                <a:off x="304150" y="483235"/>
                <a:ext cx="636026" cy="56238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305" name="Rectangle"/>
              <p:cNvSpPr/>
              <p:nvPr/>
            </p:nvSpPr>
            <p:spPr>
              <a:xfrm>
                <a:off x="1131679" y="640575"/>
                <a:ext cx="819393" cy="806452"/>
              </a:xfrm>
              <a:prstGeom prst="rect">
                <a:avLst/>
              </a:pr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1366756" y="322559"/>
              <a:ext cx="4572000" cy="2737340"/>
              <a:chOff x="-1189951" y="-1"/>
              <a:chExt cx="4572000" cy="2737337"/>
            </a:xfrm>
          </p:grpSpPr>
          <p:grpSp>
            <p:nvGrpSpPr>
              <p:cNvPr id="309" name="Group"/>
              <p:cNvGrpSpPr/>
              <p:nvPr/>
            </p:nvGrpSpPr>
            <p:grpSpPr>
              <a:xfrm>
                <a:off x="-1189951" y="-1"/>
                <a:ext cx="4572000" cy="2737337"/>
                <a:chOff x="0" y="0"/>
                <a:chExt cx="4572000" cy="2737334"/>
              </a:xfrm>
            </p:grpSpPr>
            <p:sp>
              <p:nvSpPr>
                <p:cNvPr id="307" name="Oval"/>
                <p:cNvSpPr/>
                <p:nvPr/>
              </p:nvSpPr>
              <p:spPr>
                <a:xfrm>
                  <a:off x="1189950" y="0"/>
                  <a:ext cx="2192100" cy="2087602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308" name="Caption"/>
                <p:cNvSpPr/>
                <p:nvPr/>
              </p:nvSpPr>
              <p:spPr>
                <a:xfrm>
                  <a:off x="0" y="218920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rPr dirty="0"/>
                    <a:t>Pod</a:t>
                  </a:r>
                </a:p>
              </p:txBody>
            </p:sp>
          </p:grpSp>
          <p:sp>
            <p:nvSpPr>
              <p:cNvPr id="310" name="Rectangle"/>
              <p:cNvSpPr/>
              <p:nvPr/>
            </p:nvSpPr>
            <p:spPr>
              <a:xfrm>
                <a:off x="778036" y="762611"/>
                <a:ext cx="636026" cy="56238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</p:grpSp>
        <p:grpSp>
          <p:nvGrpSpPr>
            <p:cNvPr id="321" name="Group"/>
            <p:cNvGrpSpPr/>
            <p:nvPr/>
          </p:nvGrpSpPr>
          <p:grpSpPr>
            <a:xfrm>
              <a:off x="3870577" y="1121492"/>
              <a:ext cx="5452938" cy="3190642"/>
              <a:chOff x="-1189951" y="0"/>
              <a:chExt cx="5452937" cy="3190639"/>
            </a:xfrm>
          </p:grpSpPr>
          <p:grpSp>
            <p:nvGrpSpPr>
              <p:cNvPr id="314" name="Group"/>
              <p:cNvGrpSpPr/>
              <p:nvPr/>
            </p:nvGrpSpPr>
            <p:grpSpPr>
              <a:xfrm>
                <a:off x="-1189951" y="453302"/>
                <a:ext cx="4572000" cy="2737337"/>
                <a:chOff x="0" y="0"/>
                <a:chExt cx="4572000" cy="2737334"/>
              </a:xfrm>
            </p:grpSpPr>
            <p:sp>
              <p:nvSpPr>
                <p:cNvPr id="312" name="Oval"/>
                <p:cNvSpPr/>
                <p:nvPr/>
              </p:nvSpPr>
              <p:spPr>
                <a:xfrm>
                  <a:off x="1189950" y="0"/>
                  <a:ext cx="2192100" cy="2087602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313" name="Caption"/>
                <p:cNvSpPr/>
                <p:nvPr/>
              </p:nvSpPr>
              <p:spPr>
                <a:xfrm>
                  <a:off x="0" y="2189201"/>
                  <a:ext cx="4572000" cy="548133"/>
                </a:xfrm>
                <a:prstGeom prst="roundRect">
                  <a:avLst>
                    <a:gd name="adj" fmla="val 0"/>
                  </a:avLst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/>
                  </a:lvl1pPr>
                </a:lstStyle>
                <a:p>
                  <a:r>
                    <a:rPr dirty="0"/>
                    <a:t>Pod</a:t>
                  </a:r>
                </a:p>
              </p:txBody>
            </p:sp>
          </p:grpSp>
          <p:sp>
            <p:nvSpPr>
              <p:cNvPr id="315" name="Rectangle"/>
              <p:cNvSpPr/>
              <p:nvPr/>
            </p:nvSpPr>
            <p:spPr>
              <a:xfrm>
                <a:off x="489808" y="908472"/>
                <a:ext cx="636026" cy="56238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316" name="Cylinder"/>
              <p:cNvSpPr/>
              <p:nvPr/>
            </p:nvSpPr>
            <p:spPr>
              <a:xfrm>
                <a:off x="1175266" y="1663057"/>
                <a:ext cx="426001" cy="56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4">
                  <a:hueOff val="-461056"/>
                  <a:satOff val="4338"/>
                  <a:lumOff val="-102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317" name="container"/>
              <p:cNvSpPr txBox="1"/>
              <p:nvPr/>
            </p:nvSpPr>
            <p:spPr>
              <a:xfrm>
                <a:off x="2403899" y="0"/>
                <a:ext cx="1268731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rPr dirty="0"/>
                  <a:t>container</a:t>
                </a:r>
              </a:p>
            </p:txBody>
          </p:sp>
          <p:sp>
            <p:nvSpPr>
              <p:cNvPr id="318" name="volume"/>
              <p:cNvSpPr txBox="1"/>
              <p:nvPr/>
            </p:nvSpPr>
            <p:spPr>
              <a:xfrm>
                <a:off x="3223617" y="1851740"/>
                <a:ext cx="1039369" cy="5346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TH SarabunPSK"/>
                    <a:ea typeface="TH SarabunPSK"/>
                    <a:cs typeface="TH SarabunPSK"/>
                    <a:sym typeface="TH SarabunPSK"/>
                  </a:defRPr>
                </a:lvl1pPr>
              </a:lstStyle>
              <a:p>
                <a:r>
                  <a:rPr dirty="0"/>
                  <a:t>volume</a:t>
                </a:r>
              </a:p>
            </p:txBody>
          </p:sp>
          <p:sp>
            <p:nvSpPr>
              <p:cNvPr id="319" name="Line"/>
              <p:cNvSpPr/>
              <p:nvPr/>
            </p:nvSpPr>
            <p:spPr>
              <a:xfrm flipV="1">
                <a:off x="1308001" y="545607"/>
                <a:ext cx="1261085" cy="51045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20" name="Line"/>
              <p:cNvSpPr/>
              <p:nvPr/>
            </p:nvSpPr>
            <p:spPr>
              <a:xfrm>
                <a:off x="1781899" y="1990092"/>
                <a:ext cx="1261085" cy="2579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dirty="0"/>
              </a:p>
            </p:txBody>
          </p:sp>
        </p:grpSp>
      </p:grpSp>
      <p:sp>
        <p:nvSpPr>
          <p:cNvPr id="323" name="Volume คือการ mount พื้นที่ภายใน container ไปสู่ storage ภายนอกเพื่อ…"/>
          <p:cNvSpPr txBox="1"/>
          <p:nvPr/>
        </p:nvSpPr>
        <p:spPr>
          <a:xfrm>
            <a:off x="12300894" y="4662383"/>
            <a:ext cx="10124237" cy="2170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Volume </a:t>
            </a:r>
            <a:r>
              <a:rPr dirty="0" err="1"/>
              <a:t>คือการ</a:t>
            </a:r>
            <a:r>
              <a:rPr dirty="0"/>
              <a:t> mount </a:t>
            </a:r>
            <a:r>
              <a:rPr dirty="0" err="1"/>
              <a:t>พื้นที่ภายใน</a:t>
            </a:r>
            <a:r>
              <a:rPr dirty="0"/>
              <a:t> container </a:t>
            </a:r>
            <a:r>
              <a:rPr dirty="0" err="1"/>
              <a:t>ไปสู่</a:t>
            </a:r>
            <a:r>
              <a:rPr dirty="0"/>
              <a:t> storage </a:t>
            </a:r>
            <a:r>
              <a:rPr dirty="0" err="1"/>
              <a:t>ภายนอกเพื่อ</a:t>
            </a:r>
            <a:endParaRPr dirty="0"/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เก็บรักษาข้อมูลไว้เมื่อ</a:t>
            </a:r>
            <a:r>
              <a:rPr dirty="0"/>
              <a:t> Pod </a:t>
            </a:r>
            <a:r>
              <a:rPr dirty="0" err="1"/>
              <a:t>ตายข้อมูลภายใน</a:t>
            </a:r>
            <a:r>
              <a:rPr dirty="0"/>
              <a:t> Pod </a:t>
            </a:r>
            <a:r>
              <a:rPr dirty="0" err="1"/>
              <a:t>จะไม่หายไป</a:t>
            </a:r>
            <a:r>
              <a:rPr dirty="0"/>
              <a:t> </a:t>
            </a:r>
            <a:r>
              <a:rPr dirty="0" err="1"/>
              <a:t>ส่วนพื้นที่</a:t>
            </a:r>
            <a:endParaRPr dirty="0"/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ภายนอก</a:t>
            </a:r>
            <a:r>
              <a:rPr dirty="0"/>
              <a:t> </a:t>
            </a:r>
            <a:r>
              <a:rPr dirty="0" err="1"/>
              <a:t>เช่น</a:t>
            </a:r>
            <a:r>
              <a:rPr dirty="0"/>
              <a:t> S3, NFS, </a:t>
            </a:r>
            <a:r>
              <a:rPr dirty="0" err="1"/>
              <a:t>GlusterFS</a:t>
            </a:r>
            <a:r>
              <a:rPr dirty="0"/>
              <a:t> </a:t>
            </a:r>
            <a:r>
              <a:rPr dirty="0" err="1"/>
              <a:t>และ</a:t>
            </a:r>
            <a:r>
              <a:rPr dirty="0"/>
              <a:t> Storage </a:t>
            </a:r>
            <a:r>
              <a:rPr dirty="0" err="1"/>
              <a:t>ที่</a:t>
            </a:r>
            <a:r>
              <a:rPr dirty="0"/>
              <a:t> support CSI Driver </a:t>
            </a:r>
            <a:r>
              <a:rPr dirty="0" err="1"/>
              <a:t>เช่น</a:t>
            </a:r>
            <a:r>
              <a:rPr dirty="0"/>
              <a:t> </a:t>
            </a:r>
          </a:p>
          <a:p>
            <a:pPr algn="l">
              <a:defRPr sz="36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HPE </a:t>
            </a:r>
            <a:r>
              <a:rPr dirty="0" err="1"/>
              <a:t>Alletra</a:t>
            </a:r>
            <a:r>
              <a:rPr dirty="0"/>
              <a:t> </a:t>
            </a:r>
            <a:r>
              <a:rPr dirty="0" err="1"/>
              <a:t>และ</a:t>
            </a:r>
            <a:r>
              <a:rPr dirty="0"/>
              <a:t> 3PAR </a:t>
            </a:r>
            <a:r>
              <a:rPr dirty="0" err="1"/>
              <a:t>เป็นต้น</a:t>
            </a:r>
            <a:endParaRPr dirty="0"/>
          </a:p>
        </p:txBody>
      </p:sp>
      <p:sp>
        <p:nvSpPr>
          <p:cNvPr id="34" name="Kubernetes">
            <a:extLst>
              <a:ext uri="{FF2B5EF4-FFF2-40B4-BE49-F238E27FC236}">
                <a16:creationId xmlns:a16="http://schemas.microsoft.com/office/drawing/2014/main" id="{B906A8C9-42C8-47EE-9D71-901B5E2DB674}"/>
              </a:ext>
            </a:extLst>
          </p:cNvPr>
          <p:cNvSpPr txBox="1"/>
          <p:nvPr/>
        </p:nvSpPr>
        <p:spPr>
          <a:xfrm>
            <a:off x="609345" y="386093"/>
            <a:ext cx="24445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5B593-D269-4E22-997C-8CEC41E291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1.20 Kubernetes deprecated Docker…"/>
          <p:cNvSpPr txBox="1"/>
          <p:nvPr/>
        </p:nvSpPr>
        <p:spPr>
          <a:xfrm>
            <a:off x="4441825" y="2047716"/>
            <a:ext cx="15500351" cy="293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v1.20 Kubernetes </a:t>
            </a:r>
            <a:r>
              <a:rPr>
                <a:solidFill>
                  <a:srgbClr val="DE903A"/>
                </a:solidFill>
              </a:rPr>
              <a:t>deprecated</a:t>
            </a:r>
            <a:r>
              <a:t> Docker </a:t>
            </a:r>
          </a:p>
          <a:p>
            <a:pPr algn="l">
              <a:defRPr sz="1000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t>v1.24 Kubernetes </a:t>
            </a:r>
            <a:r>
              <a:rPr>
                <a:solidFill>
                  <a:srgbClr val="C14649"/>
                </a:solidFill>
              </a:rPr>
              <a:t>removed</a:t>
            </a:r>
            <a:r>
              <a:t> Docker </a:t>
            </a:r>
          </a:p>
        </p:txBody>
      </p:sp>
      <p:sp>
        <p:nvSpPr>
          <p:cNvPr id="327" name="Looking new Container Engine"/>
          <p:cNvSpPr txBox="1"/>
          <p:nvPr/>
        </p:nvSpPr>
        <p:spPr>
          <a:xfrm>
            <a:off x="7759191" y="6312534"/>
            <a:ext cx="8865617" cy="10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Looking new Container Engine </a:t>
            </a:r>
          </a:p>
        </p:txBody>
      </p:sp>
      <p:pic>
        <p:nvPicPr>
          <p:cNvPr id="328" name="ab256300-3680-11eb-8961-6a62b72f3d3a.png" descr="ab256300-3680-11eb-8961-6a62b72f3d3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60" y="8026163"/>
            <a:ext cx="4282901" cy="428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containerd-horizontal-color.png" descr="containerd-horizontal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773" y="9173074"/>
            <a:ext cx="96393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Kubernetes">
            <a:extLst>
              <a:ext uri="{FF2B5EF4-FFF2-40B4-BE49-F238E27FC236}">
                <a16:creationId xmlns:a16="http://schemas.microsoft.com/office/drawing/2014/main" id="{6620D9A4-2289-410A-88AB-D58E8104E7D3}"/>
              </a:ext>
            </a:extLst>
          </p:cNvPr>
          <p:cNvSpPr txBox="1"/>
          <p:nvPr/>
        </p:nvSpPr>
        <p:spPr>
          <a:xfrm>
            <a:off x="609345" y="386093"/>
            <a:ext cx="24445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ADCAA-FCDD-4891-8AA2-A2EAD209AE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Kube-apiserver ทำหน้าที่ ในการ validate และเรื่องการ config ข้อมูลที่เกี่ยวข้องกับ Pods, Services, Deployment เป็นต้น ซึ่ง kube-apiserver ให้บริการในรูปแบบ RES API"/>
          <p:cNvSpPr txBox="1"/>
          <p:nvPr/>
        </p:nvSpPr>
        <p:spPr>
          <a:xfrm>
            <a:off x="9646714" y="1361503"/>
            <a:ext cx="6880204" cy="186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err="1"/>
              <a:t>Kube-apiserver</a:t>
            </a:r>
            <a:r>
              <a:t> </a:t>
            </a:r>
            <a:r>
              <a:rPr err="1"/>
              <a:t>ทำหน้าที่</a:t>
            </a:r>
            <a:r>
              <a:t> </a:t>
            </a:r>
            <a:r>
              <a:rPr err="1"/>
              <a:t>ในการ</a:t>
            </a:r>
            <a:r>
              <a:t> validate </a:t>
            </a:r>
            <a:r>
              <a:rPr err="1"/>
              <a:t>และเรื่องการ</a:t>
            </a:r>
            <a:r>
              <a:t> config </a:t>
            </a:r>
            <a:r>
              <a:rPr err="1"/>
              <a:t>ข้อมูลที่เกี่ยวข้องกับ</a:t>
            </a:r>
            <a:r>
              <a:t> Pods, Services, Deployment </a:t>
            </a:r>
            <a:r>
              <a:rPr err="1"/>
              <a:t>เป็นต้น</a:t>
            </a:r>
            <a:r>
              <a:t> </a:t>
            </a:r>
            <a:r>
              <a:rPr err="1"/>
              <a:t>ซึ่ง</a:t>
            </a:r>
            <a:r>
              <a:t> </a:t>
            </a:r>
            <a:r>
              <a:rPr err="1"/>
              <a:t>kube-apiserver</a:t>
            </a:r>
            <a:r>
              <a:t> </a:t>
            </a:r>
            <a:r>
              <a:rPr err="1"/>
              <a:t>ให้บริการในรูปแบบ</a:t>
            </a:r>
            <a:r>
              <a:t> RES API 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609345" y="3306766"/>
            <a:ext cx="11925156" cy="7522028"/>
            <a:chOff x="0" y="0"/>
            <a:chExt cx="13076147" cy="8448968"/>
          </a:xfrm>
        </p:grpSpPr>
        <p:pic>
          <p:nvPicPr>
            <p:cNvPr id="333" name="20200328170549.png" descr="2020032817054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076147" cy="78126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4" name="Caption"/>
            <p:cNvSpPr/>
            <p:nvPr/>
          </p:nvSpPr>
          <p:spPr>
            <a:xfrm>
              <a:off x="0" y="7914297"/>
              <a:ext cx="13076146" cy="5346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https://kubesphere.io/blogs/monitoring-k8s-control-plane/</a:t>
              </a:r>
            </a:p>
          </p:txBody>
        </p:sp>
      </p:grpSp>
      <p:sp>
        <p:nvSpPr>
          <p:cNvPr id="336" name="Kube-scheduler ทำหน้าที่ในการสังเกตการณ์คำสั่งในการสร้าง Pod ใหม่จาก kube-apiserver ซึ่งจะนำไปคำนวนเพื่อหาว่า Pod ที่จะถูกสร้างควรจะอยู่ที่ Node อะไร"/>
          <p:cNvSpPr txBox="1"/>
          <p:nvPr/>
        </p:nvSpPr>
        <p:spPr>
          <a:xfrm>
            <a:off x="16526918" y="2276417"/>
            <a:ext cx="6880203" cy="142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Kube-scheduler</a:t>
            </a:r>
            <a:r>
              <a:t> ทำหน้าที่ในการสังเกตการณ์คำสั่งในการสร้าง Pod ใหม่จาก kube-apiserver ซึ่งจะนำไปคำนวนเพื่อหาว่า Pod ที่จะถูกสร้างควรจะอยู่ที่ Node อะไร</a:t>
            </a:r>
          </a:p>
        </p:txBody>
      </p:sp>
      <p:sp>
        <p:nvSpPr>
          <p:cNvPr id="337" name="Kube-etcd เป็น memory-storage ทำหน้าที่ในการเก็บค่าสถานะต่าง ๆ เช่น actual state ที่เป็นจำนวนปัจจุบันของ Pod ที่มีสถานะ Running, desire state คือจำนวน Pod ที่ต้องมีสถานะ Running ตามที่ตั้งไว้ใน configure และ เก็บ configure ต่าง ๆ เป็นต้น"/>
          <p:cNvSpPr txBox="1"/>
          <p:nvPr/>
        </p:nvSpPr>
        <p:spPr>
          <a:xfrm>
            <a:off x="16526918" y="4006605"/>
            <a:ext cx="6880203" cy="186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Kube-etcd</a:t>
            </a:r>
            <a:r>
              <a:t> เป็น memory-storage ทำหน้าที่ในการเก็บค่าสถานะต่าง ๆ เช่น actual state ที่เป็นจำนวนปัจจุบันของ Pod ที่มีสถานะ Running, desire state คือจำนวน Pod ที่ต้องมีสถานะ Running ตามที่ตั้งไว้ใน configure และ เก็บ configure ต่าง ๆ เป็นต้น</a:t>
            </a:r>
          </a:p>
        </p:txBody>
      </p:sp>
      <p:sp>
        <p:nvSpPr>
          <p:cNvPr id="338" name="Kube-controller Manager ทำหน้าที่ในการสังเกตการณ์ค่าสถานะภายใน Cluster ว่ามีค่าไหนที่เปลียนไปและไม่ตรงกับค่าที่ต้องการตาม configure กำหนดไว้ถ้าพบว่าไม่ตรง kube-controller จะทำการสร้างคำสั่งส่งไปที่ kube-apiserver เพื่อทำให้เท่ากัน…"/>
          <p:cNvSpPr txBox="1"/>
          <p:nvPr/>
        </p:nvSpPr>
        <p:spPr>
          <a:xfrm>
            <a:off x="16526918" y="6251812"/>
            <a:ext cx="6880203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dirty="0" err="1"/>
              <a:t>Kube</a:t>
            </a:r>
            <a:r>
              <a:rPr b="1" dirty="0"/>
              <a:t>-controller Manager</a:t>
            </a:r>
            <a:r>
              <a:rPr dirty="0"/>
              <a:t> </a:t>
            </a:r>
            <a:r>
              <a:rPr dirty="0" err="1"/>
              <a:t>ทำหน้าที่ในการสังเกตการณ์ค่าสถานะภายใน</a:t>
            </a:r>
            <a:r>
              <a:rPr dirty="0"/>
              <a:t> Cluster </a:t>
            </a:r>
            <a:r>
              <a:rPr dirty="0" err="1"/>
              <a:t>ว่ามีค่าไหนที่เปลี</a:t>
            </a:r>
            <a:r>
              <a:rPr lang="th-TH" dirty="0"/>
              <a:t>่</a:t>
            </a:r>
            <a:r>
              <a:rPr dirty="0" err="1"/>
              <a:t>ยนไปและไม่ตรงกับค่าที่ต้องการตาม</a:t>
            </a:r>
            <a:r>
              <a:rPr dirty="0"/>
              <a:t> configure </a:t>
            </a:r>
            <a:r>
              <a:rPr dirty="0" err="1"/>
              <a:t>กำหนดไว้ถ้าพบว่าไม่ตรง</a:t>
            </a:r>
            <a:r>
              <a:rPr dirty="0"/>
              <a:t> </a:t>
            </a:r>
            <a:r>
              <a:rPr dirty="0" err="1"/>
              <a:t>kube</a:t>
            </a:r>
            <a:r>
              <a:rPr dirty="0"/>
              <a:t>-controller </a:t>
            </a:r>
            <a:r>
              <a:rPr dirty="0" err="1"/>
              <a:t>จะทำการสร้างคำสั่งส่งไปที่</a:t>
            </a:r>
            <a:r>
              <a:rPr dirty="0"/>
              <a:t> </a:t>
            </a:r>
            <a:r>
              <a:rPr dirty="0" err="1"/>
              <a:t>kube-apiserver</a:t>
            </a:r>
            <a:r>
              <a:rPr dirty="0"/>
              <a:t> </a:t>
            </a:r>
            <a:r>
              <a:rPr dirty="0" err="1"/>
              <a:t>เพื่อทำให้เท่ากัน</a:t>
            </a:r>
            <a:r>
              <a:rPr dirty="0"/>
              <a:t> </a:t>
            </a:r>
          </a:p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 err="1"/>
              <a:t>ยกตัวอย่างบาง</a:t>
            </a:r>
            <a:r>
              <a:rPr dirty="0"/>
              <a:t> </a:t>
            </a:r>
            <a:r>
              <a:rPr dirty="0" err="1"/>
              <a:t>kube</a:t>
            </a:r>
            <a:r>
              <a:rPr dirty="0"/>
              <a:t>-controllers </a:t>
            </a:r>
            <a:r>
              <a:rPr dirty="0" err="1"/>
              <a:t>เช่น</a:t>
            </a:r>
            <a:r>
              <a:rPr dirty="0"/>
              <a:t> </a:t>
            </a:r>
          </a:p>
          <a:p>
            <a:pPr marL="396874" indent="-396874" algn="l">
              <a:buSzPct val="125000"/>
              <a:buChar char="-"/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Replicas controller </a:t>
            </a:r>
            <a:r>
              <a:rPr dirty="0" err="1"/>
              <a:t>รับผิดชอบในการทำให้จำนวนของ</a:t>
            </a:r>
            <a:r>
              <a:rPr dirty="0"/>
              <a:t> Pod </a:t>
            </a:r>
            <a:r>
              <a:rPr dirty="0" err="1"/>
              <a:t>ณ</a:t>
            </a:r>
            <a:r>
              <a:rPr dirty="0"/>
              <a:t> </a:t>
            </a:r>
            <a:r>
              <a:rPr dirty="0" err="1"/>
              <a:t>ปัจจุบันเท่ากับจำนวน</a:t>
            </a:r>
            <a:r>
              <a:rPr dirty="0"/>
              <a:t> Pod </a:t>
            </a:r>
            <a:r>
              <a:rPr dirty="0" err="1"/>
              <a:t>ที่ต้องการที่</a:t>
            </a:r>
            <a:r>
              <a:rPr dirty="0"/>
              <a:t> Configure </a:t>
            </a:r>
            <a:r>
              <a:rPr dirty="0" err="1"/>
              <a:t>กำหนดไว้</a:t>
            </a:r>
            <a:r>
              <a:rPr dirty="0"/>
              <a:t> </a:t>
            </a:r>
          </a:p>
          <a:p>
            <a:pPr marL="396874" indent="-396874" algn="l">
              <a:buSzPct val="125000"/>
              <a:buChar char="-"/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dirty="0"/>
              <a:t>Node controller </a:t>
            </a:r>
            <a:r>
              <a:rPr dirty="0" err="1"/>
              <a:t>รับผิดชอบในการแจ้งเตือนเมื่อ</a:t>
            </a:r>
            <a:r>
              <a:rPr dirty="0"/>
              <a:t> Node </a:t>
            </a:r>
            <a:r>
              <a:rPr dirty="0" err="1"/>
              <a:t>ตาย</a:t>
            </a:r>
            <a:endParaRPr dirty="0"/>
          </a:p>
        </p:txBody>
      </p:sp>
      <p:sp>
        <p:nvSpPr>
          <p:cNvPr id="339" name="Kubelet เป็น Agent Node เพื่อใช้ในการติดต่อกับ kube-apiserver ค่อยรับคำสั่งต่าง ๆ เช่น สร้าง Pod, ลบ Pod, restart Pod, ตรวจสอบสถานะ Pod โดยจะนำคำสั่งเหล่านี้ไปส่งไปยัง Container Engine ภายใน Node เพื่อดำเนินงานต่ออีกที"/>
          <p:cNvSpPr txBox="1"/>
          <p:nvPr/>
        </p:nvSpPr>
        <p:spPr>
          <a:xfrm>
            <a:off x="16526918" y="10271037"/>
            <a:ext cx="6880203" cy="186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/>
              <a:t>Kubelet</a:t>
            </a:r>
            <a:r>
              <a:t> เป็น Agent Node เพื่อใช้ในการติดต่อกับ kube-apiserver ค่อยรับคำสั่งต่าง ๆ เช่น สร้าง Pod, ลบ Pod, restart Pod, ตรวจสอบสถานะ Pod โดยจะนำคำสั่งเหล่านี้ไปส่งไปยัง Container Engine ภายใน Node เพื่อดำเนินงานต่ออีกที</a:t>
            </a:r>
          </a:p>
        </p:txBody>
      </p:sp>
      <p:sp>
        <p:nvSpPr>
          <p:cNvPr id="340" name="Kube-proxy เป็น Network จำลองที่ติดตั้งอยู่ทุก ๆ Node โดยแต่ละ Node สามารถติดต่อหากันได้ผ่าน Network จำลองนี้รวมไปถึง Client ที่ต้องการจะเรียกใช้ App บน K8S จะผ่าน kube-proxy เช่นกัน และช่วยในเรื่อง forwarding และ roundrobin"/>
          <p:cNvSpPr txBox="1"/>
          <p:nvPr/>
        </p:nvSpPr>
        <p:spPr>
          <a:xfrm>
            <a:off x="9332953" y="11205123"/>
            <a:ext cx="6880204" cy="1868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TH SarabunPSK"/>
                <a:ea typeface="TH SarabunPSK"/>
                <a:cs typeface="TH SarabunPSK"/>
                <a:sym typeface="TH SarabunPSK"/>
              </a:defRPr>
            </a:pPr>
            <a:r>
              <a:rPr b="1" err="1"/>
              <a:t>Kube</a:t>
            </a:r>
            <a:r>
              <a:rPr b="1"/>
              <a:t>-proxy </a:t>
            </a:r>
            <a:r>
              <a:rPr err="1"/>
              <a:t>เป็น</a:t>
            </a:r>
            <a:r>
              <a:t> Network </a:t>
            </a:r>
            <a:r>
              <a:rPr err="1"/>
              <a:t>จำลองที่ติดตั้งอยู่ทุก</a:t>
            </a:r>
            <a:r>
              <a:t> ๆ Node </a:t>
            </a:r>
            <a:r>
              <a:rPr err="1"/>
              <a:t>โดยแต่ละ</a:t>
            </a:r>
            <a:r>
              <a:t> Node </a:t>
            </a:r>
            <a:r>
              <a:rPr err="1"/>
              <a:t>สามารถติดต่อหากันได้ผ่าน</a:t>
            </a:r>
            <a:r>
              <a:t> Network </a:t>
            </a:r>
            <a:r>
              <a:rPr err="1"/>
              <a:t>จำลองนี้รวมไปถึง</a:t>
            </a:r>
            <a:r>
              <a:t> Client </a:t>
            </a:r>
            <a:r>
              <a:rPr err="1"/>
              <a:t>ที่ต้องการจะเรียกใช้</a:t>
            </a:r>
            <a:r>
              <a:t> App </a:t>
            </a:r>
            <a:r>
              <a:rPr err="1"/>
              <a:t>บน</a:t>
            </a:r>
            <a:r>
              <a:t> K8S </a:t>
            </a:r>
            <a:r>
              <a:rPr err="1"/>
              <a:t>จะผ่าน</a:t>
            </a:r>
            <a:r>
              <a:t> </a:t>
            </a:r>
            <a:r>
              <a:rPr err="1"/>
              <a:t>kube</a:t>
            </a:r>
            <a:r>
              <a:t>-proxy </a:t>
            </a:r>
            <a:r>
              <a:rPr err="1"/>
              <a:t>เช่นกัน</a:t>
            </a:r>
            <a:r>
              <a:t> </a:t>
            </a:r>
            <a:r>
              <a:rPr err="1"/>
              <a:t>และช่วยในเรื่อง</a:t>
            </a:r>
            <a:r>
              <a:t> forwarding </a:t>
            </a:r>
            <a:r>
              <a:rPr err="1"/>
              <a:t>และ</a:t>
            </a:r>
            <a:r>
              <a:t> </a:t>
            </a:r>
            <a:r>
              <a:rPr err="1"/>
              <a:t>roundrobin</a:t>
            </a:r>
            <a:r>
              <a:t> </a:t>
            </a:r>
          </a:p>
        </p:txBody>
      </p:sp>
      <p:sp>
        <p:nvSpPr>
          <p:cNvPr id="12" name="Kubernetes">
            <a:extLst>
              <a:ext uri="{FF2B5EF4-FFF2-40B4-BE49-F238E27FC236}">
                <a16:creationId xmlns:a16="http://schemas.microsoft.com/office/drawing/2014/main" id="{A4D34D36-CCB5-4E60-871E-0061E018AD58}"/>
              </a:ext>
            </a:extLst>
          </p:cNvPr>
          <p:cNvSpPr txBox="1"/>
          <p:nvPr/>
        </p:nvSpPr>
        <p:spPr>
          <a:xfrm>
            <a:off x="609345" y="386093"/>
            <a:ext cx="24445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8D1C7-75D6-4351-A3CA-9192F48EC2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"/>
          <p:cNvGrpSpPr/>
          <p:nvPr/>
        </p:nvGrpSpPr>
        <p:grpSpPr>
          <a:xfrm>
            <a:off x="5869063" y="2503472"/>
            <a:ext cx="11295515" cy="10440364"/>
            <a:chOff x="0" y="0"/>
            <a:chExt cx="11295514" cy="10440364"/>
          </a:xfrm>
        </p:grpSpPr>
        <p:sp>
          <p:nvSpPr>
            <p:cNvPr id="343" name="Kind Objects"/>
            <p:cNvSpPr/>
            <p:nvPr/>
          </p:nvSpPr>
          <p:spPr>
            <a:xfrm>
              <a:off x="0" y="0"/>
              <a:ext cx="11295514" cy="56044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Kind Objects</a:t>
              </a:r>
            </a:p>
          </p:txBody>
        </p:sp>
        <p:pic>
          <p:nvPicPr>
            <p:cNvPr id="344" name="1*viLY3qG94sI3p4dqCGeEwA.png" descr="1*viLY3qG94sI3p4dqCGeEw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2048"/>
              <a:ext cx="11295514" cy="8697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Caption"/>
            <p:cNvSpPr/>
            <p:nvPr/>
          </p:nvSpPr>
          <p:spPr>
            <a:xfrm>
              <a:off x="0" y="9461193"/>
              <a:ext cx="11295514" cy="97917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latin typeface="TH SarabunPSK"/>
                  <a:ea typeface="TH SarabunPSK"/>
                  <a:cs typeface="TH SarabunPSK"/>
                  <a:sym typeface="TH SarabunPSK"/>
                </a:defRPr>
              </a:lvl1pPr>
            </a:lstStyle>
            <a:p>
              <a:r>
                <a:t>https://medium.com/devops-mojo/kubernetes-objects-resources-overview-introduction-understanding-kubernetes-objects-24d7b47bb018</a:t>
              </a:r>
            </a:p>
          </p:txBody>
        </p:sp>
      </p:grpSp>
      <p:sp>
        <p:nvSpPr>
          <p:cNvPr id="347" name="Square"/>
          <p:cNvSpPr/>
          <p:nvPr/>
        </p:nvSpPr>
        <p:spPr>
          <a:xfrm>
            <a:off x="6215193" y="4147765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Square"/>
          <p:cNvSpPr/>
          <p:nvPr/>
        </p:nvSpPr>
        <p:spPr>
          <a:xfrm>
            <a:off x="12491035" y="5658255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Square"/>
          <p:cNvSpPr/>
          <p:nvPr/>
        </p:nvSpPr>
        <p:spPr>
          <a:xfrm>
            <a:off x="9351463" y="4147765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0" name="Square"/>
          <p:cNvSpPr/>
          <p:nvPr/>
        </p:nvSpPr>
        <p:spPr>
          <a:xfrm>
            <a:off x="7787531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1" name="Square"/>
          <p:cNvSpPr/>
          <p:nvPr/>
        </p:nvSpPr>
        <p:spPr>
          <a:xfrm>
            <a:off x="6215193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2" name="Square"/>
          <p:cNvSpPr/>
          <p:nvPr/>
        </p:nvSpPr>
        <p:spPr>
          <a:xfrm>
            <a:off x="12491035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3" name="Square"/>
          <p:cNvSpPr/>
          <p:nvPr/>
        </p:nvSpPr>
        <p:spPr>
          <a:xfrm>
            <a:off x="13982309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4" name="Square"/>
          <p:cNvSpPr/>
          <p:nvPr/>
        </p:nvSpPr>
        <p:spPr>
          <a:xfrm>
            <a:off x="10999761" y="7253110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5" name="Square"/>
          <p:cNvSpPr/>
          <p:nvPr/>
        </p:nvSpPr>
        <p:spPr>
          <a:xfrm>
            <a:off x="12491035" y="8847966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6" name="Square"/>
          <p:cNvSpPr/>
          <p:nvPr/>
        </p:nvSpPr>
        <p:spPr>
          <a:xfrm>
            <a:off x="13982309" y="8847966"/>
            <a:ext cx="1270001" cy="1270001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7" name="Kind Object ที่ใช้ในการสอนใน Course นี้"/>
          <p:cNvSpPr txBox="1"/>
          <p:nvPr/>
        </p:nvSpPr>
        <p:spPr>
          <a:xfrm>
            <a:off x="8737666" y="3034664"/>
            <a:ext cx="5558308" cy="53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r>
              <a:t>Kind Object </a:t>
            </a:r>
            <a:r>
              <a:rPr err="1"/>
              <a:t>ที่ใช้ในการสอนใน</a:t>
            </a:r>
            <a:r>
              <a:t> Course </a:t>
            </a:r>
            <a:r>
              <a:rPr err="1"/>
              <a:t>นี้</a:t>
            </a:r>
            <a:endParaRPr/>
          </a:p>
        </p:txBody>
      </p:sp>
      <p:sp>
        <p:nvSpPr>
          <p:cNvPr id="18" name="Kubernetes">
            <a:extLst>
              <a:ext uri="{FF2B5EF4-FFF2-40B4-BE49-F238E27FC236}">
                <a16:creationId xmlns:a16="http://schemas.microsoft.com/office/drawing/2014/main" id="{75F4322D-F2D5-495E-9722-B21BE5477B58}"/>
              </a:ext>
            </a:extLst>
          </p:cNvPr>
          <p:cNvSpPr txBox="1"/>
          <p:nvPr/>
        </p:nvSpPr>
        <p:spPr>
          <a:xfrm>
            <a:off x="609345" y="386093"/>
            <a:ext cx="244458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latin typeface="TH SarabunPSK"/>
                <a:ea typeface="TH SarabunPSK"/>
                <a:cs typeface="TH SarabunPSK"/>
                <a:sym typeface="TH SarabunPSK"/>
              </a:defRPr>
            </a:lvl1pPr>
          </a:lstStyle>
          <a:p>
            <a:pPr>
              <a:defRPr b="0"/>
            </a:pPr>
            <a:r>
              <a:rPr b="1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A86AB-4A6F-49B2-99BE-25F8B90CC4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4472</Words>
  <Application>Microsoft Macintosh PowerPoint</Application>
  <PresentationFormat>Custom</PresentationFormat>
  <Paragraphs>770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Helvetica Neue Light</vt:lpstr>
      <vt:lpstr>Helvetica Neue</vt:lpstr>
      <vt:lpstr>Helvetica Neue Medium</vt:lpstr>
      <vt:lpstr>TH Sarabun New</vt:lpstr>
      <vt:lpstr>TH SarabunPSK</vt:lpstr>
      <vt:lpstr>Helvetica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ฝึกอบรมหลักสูตรพัฒนาระบบให้บริการข้อมูล (API/Web Service)</dc:title>
  <dc:creator>admin</dc:creator>
  <cp:lastModifiedBy>kittisak Pemsiriudomroek</cp:lastModifiedBy>
  <cp:revision>3</cp:revision>
  <cp:lastPrinted>2022-11-04T02:54:23Z</cp:lastPrinted>
  <dcterms:modified xsi:type="dcterms:W3CDTF">2022-12-07T02:46:22Z</dcterms:modified>
</cp:coreProperties>
</file>