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601B-FDE1-1849-BF39-9152578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120A9-8F45-534B-8D6C-BAEC4316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72E1-B499-D443-A28E-BDEDAD9B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17AA-CAA3-574B-A173-D8D94D59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5533-3FED-554C-9ACB-601020D2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5BC6-ACA3-D148-B226-CD03CCAE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4E71-1FAB-CE44-AE27-94049208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A583-BA9A-BB4A-B4CF-23C999A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D471-5B14-5842-92B4-2054FC4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6C26-C217-264C-AA3B-D1EE647E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2C413-80F7-1B47-8C55-B1E1FB61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5B3C-7A79-1344-AE75-DDD2C5D6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F0E5-959C-CD4D-A217-043C8B7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4C53-0FEC-7340-8609-B6C93CB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1BAB-989D-9047-A651-DD5694C0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CA4-1DCA-5746-A8B6-5AA28378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ECC6-E0A5-074E-BF8F-DDF861FF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4F71-97CB-034B-B5E0-4A664D7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F156-2D12-ED40-A075-8D677392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7593-383A-584A-93AE-6344ABE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681B-3114-A64E-8F8C-8D5AB539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2AF0-7E4D-B643-AD02-93E24A24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D622-941D-9E4B-8DA9-38EB17F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26D2-D0C9-A944-8D71-3AEE41CC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65A4-E4CF-D94E-83B5-FCD2C8D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B675-8294-9E47-A560-6BD67F48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B7D7-8C62-5542-AF4C-435F0121D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DC03-19C5-B14C-A1AD-366D469D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795D-F9D4-F446-B039-AB00EFE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9915-6897-574E-9F34-A1D36364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AEC39-CF5C-CF47-A2FE-825D6C66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DACD-21AA-9D41-805E-1551ADC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5C477-0DC7-254F-A669-63A8A047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36F-8483-A04D-A92B-E837B9C8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8F6A4-EE15-BC41-A33C-F1915DAB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FE43-55E1-CF4C-98AA-B8B528165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07F69-B00A-F34F-9FBF-C308C9BA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FF788-E260-964E-86B0-3082E01C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E46A9-B0F5-2F41-9755-50A112ED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75B5-F6E3-FC49-984B-371EF90A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2E935-269F-274F-9A1A-92120E3F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3425-F728-7E4E-BE45-2081DC9C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6DD5-0B33-6D46-A4D9-295A0D0D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0B256-289A-9E4F-B533-1C32DE1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206AE-B47D-6C49-B14D-96D6535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A645-BEE0-C447-9A54-3C3DB8C0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87B4-332F-6143-8312-9762958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051F-5B52-384B-B0B4-CBDF3255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CC26-2E4A-2644-8359-836D958D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A290-A04B-B449-8761-13E0C95F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B66D-0C6B-EF4D-83DF-9FBFA4DC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9165C-8668-8947-A1C8-47E93A51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E18E-533F-444E-87B1-854C908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F146-716D-ED47-A865-2E57EB69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92CA9-A3C5-934A-A7F9-F724EACE7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1D0E-C496-854F-BFE0-29387739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CE2E2-FB2F-6946-B400-2C58986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CA48-37CF-2E43-8918-BC2ABB15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23256-F636-514F-98D4-2F3AFC25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73976-4A25-8048-AB3C-1DA9A75C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B5FA-93C9-A045-A4A7-FEEC51A6E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8174-5DD9-BC46-A851-AF10E18BD90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5C37-1CE9-8A4E-A3A0-2DCA0B6E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493C-784D-1A4D-A1FA-D4A33A84A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E023-9307-0F45-8E03-5200CBBC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319"/>
            <a:ext cx="9144000" cy="3191464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MO444 – </a:t>
            </a:r>
            <a:r>
              <a:rPr lang="en-US" sz="4900" dirty="0" err="1"/>
              <a:t>Projeto</a:t>
            </a:r>
            <a:r>
              <a:rPr lang="en-US" sz="4900" dirty="0"/>
              <a:t> Final</a:t>
            </a:r>
            <a:br>
              <a:rPr lang="en-US" sz="4900" dirty="0"/>
            </a:br>
            <a:br>
              <a:rPr lang="en-US" dirty="0"/>
            </a:b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cervejas</a:t>
            </a:r>
            <a:r>
              <a:rPr lang="en-US" dirty="0"/>
              <a:t> </a:t>
            </a:r>
            <a:r>
              <a:rPr lang="en-US" dirty="0" err="1"/>
              <a:t>artesanais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8321E-7E36-3D47-B0AB-9A8E2B4FB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2470"/>
            <a:ext cx="9144000" cy="1655762"/>
          </a:xfrm>
        </p:spPr>
        <p:txBody>
          <a:bodyPr/>
          <a:lstStyle/>
          <a:p>
            <a:r>
              <a:rPr lang="en-US" dirty="0"/>
              <a:t>Pedro Henrique M. X. </a:t>
            </a:r>
            <a:r>
              <a:rPr lang="en-US" dirty="0" err="1"/>
              <a:t>Zacarin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6F04-589C-3A47-901A-28BDF57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E55B-E885-9341-87D5-918CB635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Crescimento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 de </a:t>
            </a:r>
            <a:r>
              <a:rPr lang="en-US" dirty="0" err="1"/>
              <a:t>produtores</a:t>
            </a:r>
            <a:r>
              <a:rPr lang="en-US" dirty="0"/>
              <a:t> de </a:t>
            </a:r>
            <a:r>
              <a:rPr lang="en-US" dirty="0" err="1"/>
              <a:t>cervejas</a:t>
            </a:r>
            <a:r>
              <a:rPr lang="en-US" dirty="0"/>
              <a:t> </a:t>
            </a:r>
            <a:r>
              <a:rPr lang="en-US" dirty="0" err="1"/>
              <a:t>artesanais</a:t>
            </a:r>
            <a:r>
              <a:rPr lang="en-US" dirty="0"/>
              <a:t> e </a:t>
            </a:r>
            <a:r>
              <a:rPr lang="en-US" dirty="0" err="1"/>
              <a:t>consequentemente</a:t>
            </a:r>
            <a:r>
              <a:rPr lang="en-US" dirty="0"/>
              <a:t> do </a:t>
            </a:r>
            <a:r>
              <a:rPr lang="en-US" dirty="0" err="1"/>
              <a:t>compartilhamento</a:t>
            </a:r>
            <a:r>
              <a:rPr lang="en-US" dirty="0"/>
              <a:t> de </a:t>
            </a:r>
            <a:r>
              <a:rPr lang="en-US" dirty="0" err="1"/>
              <a:t>receitas</a:t>
            </a:r>
            <a:r>
              <a:rPr lang="en-US" dirty="0"/>
              <a:t> e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especializadas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cerveja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,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dirty="0" err="1"/>
              <a:t>cor</a:t>
            </a:r>
            <a:r>
              <a:rPr lang="en-US" dirty="0"/>
              <a:t>, </a:t>
            </a:r>
            <a:r>
              <a:rPr lang="en-US" dirty="0" err="1"/>
              <a:t>amargor</a:t>
            </a:r>
            <a:r>
              <a:rPr lang="en-US" dirty="0"/>
              <a:t> (IBU), </a:t>
            </a:r>
            <a:r>
              <a:rPr lang="en-US" dirty="0" err="1"/>
              <a:t>teor</a:t>
            </a:r>
            <a:r>
              <a:rPr lang="en-US" dirty="0"/>
              <a:t> </a:t>
            </a:r>
            <a:r>
              <a:rPr lang="en-US" dirty="0" err="1"/>
              <a:t>alcoolico</a:t>
            </a:r>
            <a:r>
              <a:rPr lang="en-US" dirty="0"/>
              <a:t>, entre outros</a:t>
            </a:r>
          </a:p>
          <a:p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 </a:t>
            </a: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cerveja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F6B-D326-4046-A3E1-A1F94EF1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EBB-2F13-5D42-BFCE-CEE1DA9B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obtido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website Kaggle,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submissões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do website ”Brewer’s Friend”</a:t>
            </a:r>
          </a:p>
          <a:p>
            <a:r>
              <a:rPr lang="en-US" dirty="0"/>
              <a:t>75000 </a:t>
            </a:r>
            <a:r>
              <a:rPr lang="en-US" dirty="0" err="1"/>
              <a:t>receitas</a:t>
            </a:r>
            <a:r>
              <a:rPr lang="en-US" dirty="0"/>
              <a:t> </a:t>
            </a:r>
            <a:r>
              <a:rPr lang="en-US" dirty="0" err="1"/>
              <a:t>divididas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170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cerveja</a:t>
            </a:r>
            <a:endParaRPr lang="en-US" dirty="0"/>
          </a:p>
          <a:p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desbalanceado</a:t>
            </a:r>
            <a:r>
              <a:rPr lang="en-US" dirty="0"/>
              <a:t> – 13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correspondem</a:t>
            </a:r>
            <a:r>
              <a:rPr lang="en-US" dirty="0"/>
              <a:t> a </a:t>
            </a:r>
            <a:r>
              <a:rPr lang="en-US" dirty="0" err="1"/>
              <a:t>metade</a:t>
            </a:r>
            <a:r>
              <a:rPr lang="en-US" dirty="0"/>
              <a:t> da </a:t>
            </a:r>
            <a:r>
              <a:rPr lang="en-US" dirty="0" err="1"/>
              <a:t>totalidade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do dataset</a:t>
            </a:r>
          </a:p>
          <a:p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chegam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1 </a:t>
            </a:r>
            <a:r>
              <a:rPr lang="en-US" dirty="0" err="1"/>
              <a:t>ocorrência</a:t>
            </a:r>
            <a:endParaRPr lang="en-US" dirty="0"/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do dataset com a </a:t>
            </a:r>
            <a:r>
              <a:rPr lang="en-US" dirty="0" err="1"/>
              <a:t>exclusão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somente</a:t>
            </a:r>
            <a:r>
              <a:rPr lang="en-US" dirty="0"/>
              <a:t> 1 </a:t>
            </a:r>
            <a:r>
              <a:rPr lang="en-US" dirty="0" err="1"/>
              <a:t>ocorrência</a:t>
            </a:r>
            <a:r>
              <a:rPr lang="en-US" dirty="0"/>
              <a:t> e </a:t>
            </a:r>
            <a:r>
              <a:rPr lang="en-US" dirty="0" err="1"/>
              <a:t>exemplos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fora do </a:t>
            </a:r>
            <a:r>
              <a:rPr lang="en-US" dirty="0" err="1"/>
              <a:t>padrão</a:t>
            </a:r>
            <a:r>
              <a:rPr lang="en-US" dirty="0"/>
              <a:t>, o dataset final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conter</a:t>
            </a:r>
            <a:r>
              <a:rPr lang="en-US" dirty="0"/>
              <a:t> 67768 </a:t>
            </a:r>
            <a:r>
              <a:rPr lang="en-US" dirty="0" err="1"/>
              <a:t>exemplos</a:t>
            </a:r>
            <a:r>
              <a:rPr lang="en-US" dirty="0"/>
              <a:t> de 168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endParaRPr lang="en-US" dirty="0"/>
          </a:p>
          <a:p>
            <a:r>
              <a:rPr lang="en-US" dirty="0"/>
              <a:t>5 features : </a:t>
            </a:r>
            <a:r>
              <a:rPr lang="en-US" dirty="0" err="1"/>
              <a:t>Gravidade</a:t>
            </a:r>
            <a:r>
              <a:rPr lang="en-US" dirty="0"/>
              <a:t> original, </a:t>
            </a:r>
            <a:r>
              <a:rPr lang="en-US" dirty="0" err="1"/>
              <a:t>gravidade</a:t>
            </a:r>
            <a:r>
              <a:rPr lang="en-US" dirty="0"/>
              <a:t> final, </a:t>
            </a:r>
            <a:r>
              <a:rPr lang="en-US" dirty="0" err="1"/>
              <a:t>amargor</a:t>
            </a:r>
            <a:r>
              <a:rPr lang="en-US" dirty="0"/>
              <a:t> (IBU), </a:t>
            </a:r>
            <a:r>
              <a:rPr lang="en-US" dirty="0" err="1"/>
              <a:t>teor</a:t>
            </a:r>
            <a:r>
              <a:rPr lang="en-US" dirty="0"/>
              <a:t> </a:t>
            </a:r>
            <a:r>
              <a:rPr lang="en-US" dirty="0" err="1"/>
              <a:t>alcoolico</a:t>
            </a:r>
            <a:r>
              <a:rPr lang="en-US" dirty="0"/>
              <a:t> (ABV) e </a:t>
            </a:r>
            <a:r>
              <a:rPr lang="en-US" dirty="0" err="1"/>
              <a:t>cor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8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001C-5FFE-8E4B-8298-739013E8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propostas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5B3F-44D7-9D4F-BFD8-ABB54929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Primeiramente</a:t>
            </a:r>
            <a:r>
              <a:rPr lang="en-US" dirty="0"/>
              <a:t>, </a:t>
            </a:r>
            <a:r>
              <a:rPr lang="en-US" dirty="0" err="1"/>
              <a:t>utilizar</a:t>
            </a:r>
            <a:r>
              <a:rPr lang="en-US" dirty="0"/>
              <a:t> 3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no dataset </a:t>
            </a:r>
            <a:r>
              <a:rPr lang="en-US" dirty="0" err="1"/>
              <a:t>inteiro</a:t>
            </a:r>
            <a:r>
              <a:rPr lang="en-US" dirty="0"/>
              <a:t> para </a:t>
            </a:r>
            <a:r>
              <a:rPr lang="en-US" dirty="0" err="1"/>
              <a:t>avaliar</a:t>
            </a:r>
            <a:r>
              <a:rPr lang="en-US" dirty="0"/>
              <a:t> performance: K-Nearest Neighbors, SVMs com </a:t>
            </a:r>
            <a:r>
              <a:rPr lang="en-US" dirty="0" err="1"/>
              <a:t>estratégia</a:t>
            </a:r>
            <a:r>
              <a:rPr lang="en-US" dirty="0"/>
              <a:t> One vs. One e Random Forests.</a:t>
            </a:r>
          </a:p>
          <a:p>
            <a:r>
              <a:rPr lang="en-US" dirty="0" err="1"/>
              <a:t>Posteriormente</a:t>
            </a:r>
            <a:r>
              <a:rPr lang="en-US" dirty="0"/>
              <a:t>, </a:t>
            </a:r>
            <a:r>
              <a:rPr lang="en-US" dirty="0" err="1"/>
              <a:t>dividir</a:t>
            </a:r>
            <a:r>
              <a:rPr lang="en-US" dirty="0"/>
              <a:t> o dataset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: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e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e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partes</a:t>
            </a:r>
            <a:r>
              <a:rPr lang="en-US" dirty="0"/>
              <a:t> (ensemble).</a:t>
            </a:r>
          </a:p>
        </p:txBody>
      </p:sp>
    </p:spTree>
    <p:extLst>
      <p:ext uri="{BB962C8B-B14F-4D97-AF65-F5344CB8AC3E}">
        <p14:creationId xmlns:p14="http://schemas.microsoft.com/office/powerpoint/2010/main" val="28089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83D9-AA18-E340-883F-7136E383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390E-3CB9-C047-8B48-B0598250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 dataset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dividido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training set e validation set com </a:t>
            </a:r>
            <a:r>
              <a:rPr lang="en-US" sz="2400" dirty="0" err="1"/>
              <a:t>proporção</a:t>
            </a:r>
            <a:r>
              <a:rPr lang="en-US" sz="2400" dirty="0"/>
              <a:t> 80/20 </a:t>
            </a:r>
            <a:r>
              <a:rPr lang="en-US" sz="2400" dirty="0" err="1"/>
              <a:t>mantendo</a:t>
            </a:r>
            <a:r>
              <a:rPr lang="en-US" sz="2400" dirty="0"/>
              <a:t> a </a:t>
            </a:r>
            <a:r>
              <a:rPr lang="en-US" sz="2400" dirty="0" err="1"/>
              <a:t>proporção</a:t>
            </a:r>
            <a:r>
              <a:rPr lang="en-US" sz="2400" dirty="0"/>
              <a:t> de </a:t>
            </a:r>
            <a:r>
              <a:rPr lang="en-US" sz="2400" dirty="0" err="1"/>
              <a:t>exemplos</a:t>
            </a:r>
            <a:r>
              <a:rPr lang="en-US" sz="2400" dirty="0"/>
              <a:t> das classes</a:t>
            </a:r>
          </a:p>
          <a:p>
            <a:r>
              <a:rPr lang="en-US" sz="2400" dirty="0" err="1"/>
              <a:t>Primeiramente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K-Nearest-Neighbors com </a:t>
            </a:r>
            <a:r>
              <a:rPr lang="en-US" sz="2400" dirty="0" err="1"/>
              <a:t>diversos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de K. O </a:t>
            </a:r>
            <a:r>
              <a:rPr lang="en-US" sz="2400" dirty="0" err="1"/>
              <a:t>melhor</a:t>
            </a:r>
            <a:r>
              <a:rPr lang="en-US" sz="2400" dirty="0"/>
              <a:t> valor </a:t>
            </a:r>
            <a:r>
              <a:rPr lang="en-US" sz="2400" dirty="0" err="1"/>
              <a:t>obtido</a:t>
            </a:r>
            <a:r>
              <a:rPr lang="en-US" sz="2400" dirty="0"/>
              <a:t> de </a:t>
            </a:r>
            <a:r>
              <a:rPr lang="en-US" sz="2400" dirty="0" err="1"/>
              <a:t>acurácia</a:t>
            </a:r>
            <a:r>
              <a:rPr lang="en-US" sz="2400" dirty="0"/>
              <a:t> para </a:t>
            </a:r>
            <a:r>
              <a:rPr lang="en-US" sz="2400" dirty="0" err="1"/>
              <a:t>treinamento</a:t>
            </a:r>
            <a:r>
              <a:rPr lang="en-US" sz="2400" dirty="0"/>
              <a:t> e </a:t>
            </a:r>
            <a:r>
              <a:rPr lang="en-US" sz="2400" dirty="0" err="1"/>
              <a:t>validação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de 34,86% e 32,59% </a:t>
            </a:r>
            <a:r>
              <a:rPr lang="en-US" sz="2400" dirty="0" err="1"/>
              <a:t>respectivamente</a:t>
            </a:r>
            <a:r>
              <a:rPr lang="en-US" sz="2400" dirty="0"/>
              <a:t> para K = 50</a:t>
            </a:r>
          </a:p>
          <a:p>
            <a:r>
              <a:rPr lang="en-US" sz="2400" dirty="0"/>
              <a:t>Como </a:t>
            </a:r>
            <a:r>
              <a:rPr lang="en-US" sz="2400" dirty="0" err="1"/>
              <a:t>segunda</a:t>
            </a:r>
            <a:r>
              <a:rPr lang="en-US" sz="2400" dirty="0"/>
              <a:t> </a:t>
            </a:r>
            <a:r>
              <a:rPr lang="en-US" sz="2400" dirty="0" err="1"/>
              <a:t>tentativa</a:t>
            </a:r>
            <a:r>
              <a:rPr lang="en-US" sz="2400" dirty="0"/>
              <a:t>,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aplicado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de Support Vector Machines com </a:t>
            </a:r>
            <a:r>
              <a:rPr lang="en-US" sz="2400" dirty="0" err="1"/>
              <a:t>estratégia</a:t>
            </a:r>
            <a:r>
              <a:rPr lang="en-US" sz="2400" dirty="0"/>
              <a:t> One vs. One. As </a:t>
            </a:r>
            <a:r>
              <a:rPr lang="en-US" sz="2400" dirty="0" err="1"/>
              <a:t>acurácias</a:t>
            </a:r>
            <a:r>
              <a:rPr lang="en-US" sz="2400" dirty="0"/>
              <a:t> de </a:t>
            </a:r>
            <a:r>
              <a:rPr lang="en-US" sz="2400" dirty="0" err="1"/>
              <a:t>treinamento</a:t>
            </a:r>
            <a:r>
              <a:rPr lang="en-US" sz="2400" dirty="0"/>
              <a:t> e </a:t>
            </a:r>
            <a:r>
              <a:rPr lang="en-US" sz="2400" dirty="0" err="1"/>
              <a:t>validação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39,12% e 33,42% </a:t>
            </a:r>
            <a:r>
              <a:rPr lang="en-US" sz="2400" dirty="0" err="1"/>
              <a:t>respectivamente</a:t>
            </a:r>
            <a:endParaRPr lang="en-US" sz="2400" dirty="0"/>
          </a:p>
          <a:p>
            <a:r>
              <a:rPr lang="en-US" sz="2400" dirty="0" err="1"/>
              <a:t>Finalmente</a:t>
            </a:r>
            <a:r>
              <a:rPr lang="en-US" sz="2400" dirty="0"/>
              <a:t>, o </a:t>
            </a:r>
            <a:r>
              <a:rPr lang="en-US" sz="2400" dirty="0" err="1"/>
              <a:t>algoritmo</a:t>
            </a:r>
            <a:r>
              <a:rPr lang="en-US" sz="2400" dirty="0"/>
              <a:t> de Random Forests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, com </a:t>
            </a:r>
            <a:r>
              <a:rPr lang="en-US" sz="2400" dirty="0" err="1"/>
              <a:t>parâmetros</a:t>
            </a:r>
            <a:r>
              <a:rPr lang="en-US" sz="2400" dirty="0"/>
              <a:t> </a:t>
            </a:r>
            <a:r>
              <a:rPr lang="en-US" sz="2400" dirty="0" err="1"/>
              <a:t>selecionados</a:t>
            </a:r>
            <a:r>
              <a:rPr lang="en-US" sz="2400" dirty="0"/>
              <a:t> a </a:t>
            </a:r>
            <a:r>
              <a:rPr lang="en-US" sz="2400" dirty="0" err="1"/>
              <a:t>fim</a:t>
            </a:r>
            <a:r>
              <a:rPr lang="en-US" sz="2400" dirty="0"/>
              <a:t> de </a:t>
            </a:r>
            <a:r>
              <a:rPr lang="en-US" sz="2400" dirty="0" err="1"/>
              <a:t>evitar</a:t>
            </a:r>
            <a:r>
              <a:rPr lang="en-US" sz="2400" dirty="0"/>
              <a:t> overfit e </a:t>
            </a:r>
            <a:r>
              <a:rPr lang="en-US" sz="2400" dirty="0" err="1"/>
              <a:t>melhorar</a:t>
            </a:r>
            <a:r>
              <a:rPr lang="en-US" sz="2400" dirty="0"/>
              <a:t> a performance. As </a:t>
            </a:r>
            <a:r>
              <a:rPr lang="en-US" sz="2400" dirty="0" err="1"/>
              <a:t>acurácias</a:t>
            </a:r>
            <a:r>
              <a:rPr lang="en-US" sz="2400" dirty="0"/>
              <a:t> de </a:t>
            </a:r>
            <a:r>
              <a:rPr lang="en-US" sz="2400" dirty="0" err="1"/>
              <a:t>treinamento</a:t>
            </a:r>
            <a:r>
              <a:rPr lang="en-US" sz="2400" dirty="0"/>
              <a:t> e </a:t>
            </a:r>
            <a:r>
              <a:rPr lang="en-US" sz="2400" dirty="0" err="1"/>
              <a:t>validação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de 58,34% e 36,03%, </a:t>
            </a:r>
            <a:r>
              <a:rPr lang="en-US" sz="2400" dirty="0" err="1"/>
              <a:t>respectivamente</a:t>
            </a:r>
            <a:r>
              <a:rPr lang="en-US" sz="2400" dirty="0"/>
              <a:t>, para um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árvores</a:t>
            </a:r>
            <a:r>
              <a:rPr lang="en-US" sz="24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4690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8C12-45C5-F54C-9DEF-94CF178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Segunda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CC27-894B-0843-B41A-4A35832F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Para 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,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limiares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divisão</a:t>
            </a:r>
            <a:r>
              <a:rPr lang="en-US" dirty="0"/>
              <a:t> do dataset</a:t>
            </a:r>
          </a:p>
          <a:p>
            <a:r>
              <a:rPr lang="en-US" dirty="0"/>
              <a:t>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divisão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no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= 850, o que </a:t>
            </a:r>
            <a:r>
              <a:rPr lang="en-US" dirty="0" err="1"/>
              <a:t>resultou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primeiro</a:t>
            </a:r>
            <a:r>
              <a:rPr lang="en-US" dirty="0"/>
              <a:t> dataset </a:t>
            </a:r>
            <a:r>
              <a:rPr lang="en-US" dirty="0" err="1"/>
              <a:t>contendo</a:t>
            </a:r>
            <a:r>
              <a:rPr lang="en-US" dirty="0"/>
              <a:t> 15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(total de 35464) e um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153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menos</a:t>
            </a:r>
            <a:r>
              <a:rPr lang="en-US" dirty="0"/>
              <a:t> (total de 32304)</a:t>
            </a:r>
          </a:p>
          <a:p>
            <a:r>
              <a:rPr lang="en-US" dirty="0"/>
              <a:t>No </a:t>
            </a:r>
            <a:r>
              <a:rPr lang="en-US" dirty="0" err="1"/>
              <a:t>primeiro</a:t>
            </a:r>
            <a:r>
              <a:rPr lang="en-US" dirty="0"/>
              <a:t> dataset </a:t>
            </a:r>
            <a:r>
              <a:rPr lang="en-US" dirty="0" err="1"/>
              <a:t>resultante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de Random Forests, </a:t>
            </a:r>
            <a:r>
              <a:rPr lang="en-US" dirty="0" err="1"/>
              <a:t>enquanto</a:t>
            </a:r>
            <a:r>
              <a:rPr lang="en-US" dirty="0"/>
              <a:t> no </a:t>
            </a:r>
            <a:r>
              <a:rPr lang="en-US" dirty="0" err="1"/>
              <a:t>segundo</a:t>
            </a:r>
            <a:r>
              <a:rPr lang="en-US" dirty="0"/>
              <a:t>, SVMs com </a:t>
            </a:r>
            <a:r>
              <a:rPr lang="en-US" dirty="0" err="1"/>
              <a:t>abordagem</a:t>
            </a:r>
            <a:r>
              <a:rPr lang="en-US" dirty="0"/>
              <a:t> One vs. One e Random Forests para </a:t>
            </a: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gerasse</a:t>
            </a:r>
            <a:r>
              <a:rPr lang="en-US" dirty="0"/>
              <a:t> um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 err="1"/>
              <a:t>Considerando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de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pertencente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conjunto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conjunto, a </a:t>
            </a:r>
            <a:r>
              <a:rPr lang="en-US" dirty="0" err="1"/>
              <a:t>acurácia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combinada</a:t>
            </a:r>
            <a:r>
              <a:rPr lang="en-US" dirty="0"/>
              <a:t> final </a:t>
            </a:r>
            <a:r>
              <a:rPr lang="en-US" dirty="0" err="1"/>
              <a:t>foi</a:t>
            </a:r>
            <a:r>
              <a:rPr lang="en-US" dirty="0"/>
              <a:t> de 67,9% e 45,8%,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9970-BF69-E840-BA97-B10F0D0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DBC6-FB4E-2D46-9BF7-1456F7A1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Observou</a:t>
            </a:r>
            <a:r>
              <a:rPr lang="en-US" dirty="0"/>
              <a:t>-se que a </a:t>
            </a:r>
            <a:r>
              <a:rPr lang="en-US" dirty="0" err="1"/>
              <a:t>divisão</a:t>
            </a:r>
            <a:r>
              <a:rPr lang="en-US" dirty="0"/>
              <a:t> do dataset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e o </a:t>
            </a:r>
            <a:r>
              <a:rPr lang="en-US" dirty="0" err="1"/>
              <a:t>respectivo</a:t>
            </a:r>
            <a:r>
              <a:rPr lang="en-US" dirty="0"/>
              <a:t> </a:t>
            </a:r>
            <a:r>
              <a:rPr lang="en-US" dirty="0" err="1"/>
              <a:t>treinamento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 com um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classificador</a:t>
            </a:r>
            <a:r>
              <a:rPr lang="en-US" dirty="0"/>
              <a:t> </a:t>
            </a:r>
            <a:r>
              <a:rPr lang="en-US" dirty="0" err="1"/>
              <a:t>gerou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superiores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acurácia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do dataset </a:t>
            </a:r>
            <a:r>
              <a:rPr lang="en-US" dirty="0" err="1"/>
              <a:t>todo</a:t>
            </a:r>
            <a:r>
              <a:rPr lang="en-US" dirty="0"/>
              <a:t> para a </a:t>
            </a:r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.</a:t>
            </a:r>
          </a:p>
          <a:p>
            <a:r>
              <a:rPr lang="en-US" dirty="0" err="1"/>
              <a:t>Apesar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com 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, nota-se que a </a:t>
            </a:r>
            <a:r>
              <a:rPr lang="en-US" dirty="0" err="1"/>
              <a:t>acurácia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aquém</a:t>
            </a:r>
            <a:r>
              <a:rPr lang="en-US" dirty="0"/>
              <a:t> de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satisfatório</a:t>
            </a:r>
            <a:r>
              <a:rPr lang="en-US" dirty="0"/>
              <a:t>. Tal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explicado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dataset,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entre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, e </a:t>
            </a:r>
            <a:r>
              <a:rPr lang="en-US" dirty="0" err="1"/>
              <a:t>também</a:t>
            </a:r>
            <a:r>
              <a:rPr lang="en-US" dirty="0"/>
              <a:t> pela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estilos</a:t>
            </a:r>
            <a:r>
              <a:rPr lang="en-US" dirty="0"/>
              <a:t>. 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reforçado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que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somente</a:t>
            </a:r>
            <a:r>
              <a:rPr lang="en-US" dirty="0"/>
              <a:t> 15 classes (</a:t>
            </a:r>
            <a:r>
              <a:rPr lang="en-US" dirty="0" err="1"/>
              <a:t>primeiro</a:t>
            </a:r>
            <a:r>
              <a:rPr lang="en-US" dirty="0"/>
              <a:t> conjunto)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, a </a:t>
            </a:r>
            <a:r>
              <a:rPr lang="en-US" dirty="0" err="1"/>
              <a:t>acurácia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modesta</a:t>
            </a:r>
            <a:r>
              <a:rPr lang="en-US" dirty="0"/>
              <a:t> (60,05%)</a:t>
            </a:r>
          </a:p>
        </p:txBody>
      </p:sp>
    </p:spTree>
    <p:extLst>
      <p:ext uri="{BB962C8B-B14F-4D97-AF65-F5344CB8AC3E}">
        <p14:creationId xmlns:p14="http://schemas.microsoft.com/office/powerpoint/2010/main" val="73918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640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MO444 – Projeto Final  Classificação de estilos de cervejas artesanais</vt:lpstr>
      <vt:lpstr>Descrição do Problema</vt:lpstr>
      <vt:lpstr>Dataset </vt:lpstr>
      <vt:lpstr>Soluções propostas</vt:lpstr>
      <vt:lpstr>Primeira solução</vt:lpstr>
      <vt:lpstr>Segunda solução</vt:lpstr>
      <vt:lpstr>Conclusões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MO444 – Projeto Final  Classificação de cervejas caseiras</dc:title>
  <dc:creator>Microsoft Office User</dc:creator>
  <cp:lastModifiedBy>Microsoft Office User</cp:lastModifiedBy>
  <cp:revision>10</cp:revision>
  <dcterms:created xsi:type="dcterms:W3CDTF">2018-06-24T17:26:25Z</dcterms:created>
  <dcterms:modified xsi:type="dcterms:W3CDTF">2018-06-25T03:00:33Z</dcterms:modified>
</cp:coreProperties>
</file>