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208" d="100"/>
          <a:sy n="208" d="100"/>
        </p:scale>
        <p:origin x="1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601B-FDE1-1849-BF39-9152578CD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E120A9-8F45-534B-8D6C-BAEC4316C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B72E1-B499-D443-A28E-BDEDAD9B1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8174-5DD9-BC46-A851-AF10E18BD900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317AA-CAA3-574B-A173-D8D94D59F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75533-3FED-554C-9ACB-601020D28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65984-CD84-9642-B3C2-7BEAFC4D9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4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75BC6-ACA3-D148-B226-CD03CCAE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64E71-1FAB-CE44-AE27-940492081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6A583-BA9A-BB4A-B4CF-23C999AD4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8174-5DD9-BC46-A851-AF10E18BD900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FD471-5B14-5842-92B4-2054FC4A3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96C26-C217-264C-AA3B-D1EE647E5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65984-CD84-9642-B3C2-7BEAFC4D9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9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32C413-80F7-1B47-8C55-B1E1FB61A6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3A5B3C-7A79-1344-AE75-DDD2C5D6B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7F0E5-959C-CD4D-A217-043C8B708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8174-5DD9-BC46-A851-AF10E18BD900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B4C53-0FEC-7340-8609-B6C93CBF5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11BAB-989D-9047-A651-DD5694C00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65984-CD84-9642-B3C2-7BEAFC4D9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38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30CA4-1DCA-5746-A8B6-5AA28378F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BECC6-E0A5-074E-BF8F-DDF861FF4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94F71-97CB-034B-B5E0-4A664D715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8174-5DD9-BC46-A851-AF10E18BD900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1F156-2D12-ED40-A075-8D677392C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97593-383A-584A-93AE-6344ABE93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65984-CD84-9642-B3C2-7BEAFC4D9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92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4681B-3114-A64E-8F8C-8D5AB539F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A2AF0-7E4D-B643-AD02-93E24A24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4D622-941D-9E4B-8DA9-38EB17F8E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8174-5DD9-BC46-A851-AF10E18BD900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226D2-D0C9-A944-8D71-3AEE41CC5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865A4-E4CF-D94E-83B5-FCD2C8DE2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65984-CD84-9642-B3C2-7BEAFC4D9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38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EB675-8294-9E47-A560-6BD67F48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4B7D7-8C62-5542-AF4C-435F0121DF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6DC03-19C5-B14C-A1AD-366D469D1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5795D-F9D4-F446-B039-AB00EFEBF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8174-5DD9-BC46-A851-AF10E18BD900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E9915-6897-574E-9F34-A1D36364E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AEC39-CF5C-CF47-A2FE-825D6C669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65984-CD84-9642-B3C2-7BEAFC4D9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38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0DACD-21AA-9D41-805E-1551ADC6C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5C477-0DC7-254F-A669-63A8A0477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9E36F-8483-A04D-A92B-E837B9C89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48F6A4-EE15-BC41-A33C-F1915DABFA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FFE43-55E1-CF4C-98AA-B8B5281650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B07F69-B00A-F34F-9FBF-C308C9BAD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8174-5DD9-BC46-A851-AF10E18BD900}" type="datetimeFigureOut">
              <a:rPr lang="en-US" smtClean="0"/>
              <a:t>6/25/18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7FF788-E260-964E-86B0-3082E01C2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3E46A9-B0F5-2F41-9755-50A112EDA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65984-CD84-9642-B3C2-7BEAFC4D9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8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C75B5-F6E3-FC49-984B-371EF90A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2E935-269F-274F-9A1A-92120E3F2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8174-5DD9-BC46-A851-AF10E18BD900}" type="datetimeFigureOut">
              <a:rPr lang="en-US" smtClean="0"/>
              <a:t>6/25/18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4B3425-F728-7E4E-BE45-2081DC9C1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426DD5-0B33-6D46-A4D9-295A0D0DD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65984-CD84-9642-B3C2-7BEAFC4D9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16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B0B256-289A-9E4F-B533-1C32DE1CF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8174-5DD9-BC46-A851-AF10E18BD900}" type="datetimeFigureOut">
              <a:rPr lang="en-US" smtClean="0"/>
              <a:t>6/25/18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4206AE-B47D-6C49-B14D-96D65351C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8A645-BEE0-C447-9A54-3C3DB8C0A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65984-CD84-9642-B3C2-7BEAFC4D9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9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F87B4-332F-6143-8312-976295852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0051F-5B52-384B-B0B4-CBDF3255F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E7CC26-2E4A-2644-8359-836D958D0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5A290-A04B-B449-8761-13E0C95FB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8174-5DD9-BC46-A851-AF10E18BD900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EB66D-0C6B-EF4D-83DF-9FBFA4DCB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9165C-8668-8947-A1C8-47E93A51A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65984-CD84-9642-B3C2-7BEAFC4D9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84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BE18E-533F-444E-87B1-854C9086D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CFF146-716D-ED47-A865-2E57EB69C6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292CA9-A3C5-934A-A7F9-F724EACE7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61D0E-C496-854F-BFE0-293877397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8174-5DD9-BC46-A851-AF10E18BD900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CE2E2-FB2F-6946-B400-2C5898692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2CA48-37CF-2E43-8918-BC2ABB157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65984-CD84-9642-B3C2-7BEAFC4D9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81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B23256-F636-514F-98D4-2F3AFC252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73976-4A25-8048-AB3C-1DA9A75C9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1B5FA-93C9-A045-A4A7-FEEC51A6E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F8174-5DD9-BC46-A851-AF10E18BD900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F5C37-1CE9-8A4E-A3A0-2DCA0B6E2C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E493C-784D-1A4D-A1FA-D4A33A84A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65984-CD84-9642-B3C2-7BEAFC4D9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83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6E023-9307-0F45-8E03-5200CBBCC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614" y="462337"/>
            <a:ext cx="9144000" cy="5928189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MO444 – </a:t>
            </a:r>
            <a:r>
              <a:rPr lang="en-US" sz="4000" dirty="0" err="1"/>
              <a:t>Aprendizado</a:t>
            </a:r>
            <a:r>
              <a:rPr lang="en-US" sz="4000" dirty="0"/>
              <a:t> de </a:t>
            </a:r>
            <a:r>
              <a:rPr lang="en-US" sz="4000" dirty="0" err="1"/>
              <a:t>Máquina</a:t>
            </a:r>
            <a:r>
              <a:rPr lang="en-US" sz="4000" dirty="0"/>
              <a:t> </a:t>
            </a:r>
            <a:br>
              <a:rPr lang="en-US" sz="4000" dirty="0"/>
            </a:br>
            <a:br>
              <a:rPr lang="en-US" sz="4000" dirty="0"/>
            </a:br>
            <a:r>
              <a:rPr lang="en-US" sz="4900" dirty="0" err="1"/>
              <a:t>Projeto</a:t>
            </a:r>
            <a:r>
              <a:rPr lang="en-US" sz="4900" dirty="0"/>
              <a:t> Final</a:t>
            </a:r>
            <a:br>
              <a:rPr lang="en-US" sz="4900" dirty="0"/>
            </a:br>
            <a:br>
              <a:rPr lang="en-US" dirty="0"/>
            </a:br>
            <a:r>
              <a:rPr lang="en-US" b="1" dirty="0" err="1"/>
              <a:t>Classificação</a:t>
            </a:r>
            <a:r>
              <a:rPr lang="en-US" b="1" dirty="0"/>
              <a:t> de </a:t>
            </a:r>
            <a:r>
              <a:rPr lang="en-US" b="1" dirty="0" err="1"/>
              <a:t>estilos</a:t>
            </a:r>
            <a:r>
              <a:rPr lang="en-US" b="1" dirty="0"/>
              <a:t> de </a:t>
            </a:r>
            <a:r>
              <a:rPr lang="en-US" b="1" dirty="0" err="1"/>
              <a:t>cervejas</a:t>
            </a:r>
            <a:r>
              <a:rPr lang="en-US" b="1" dirty="0"/>
              <a:t> </a:t>
            </a:r>
            <a:r>
              <a:rPr lang="en-US" b="1" dirty="0" err="1"/>
              <a:t>artesanais</a:t>
            </a:r>
            <a:br>
              <a:rPr lang="en-US" dirty="0"/>
            </a:br>
            <a:br>
              <a:rPr lang="en-US" dirty="0"/>
            </a:br>
            <a:r>
              <a:rPr lang="en-US" sz="2700" dirty="0"/>
              <a:t>Pedro Henrique M. X. </a:t>
            </a:r>
            <a:r>
              <a:rPr lang="en-US" sz="2700" dirty="0" err="1"/>
              <a:t>Zacarin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09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16F04-589C-3A47-901A-28BDF5761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Descrição</a:t>
            </a:r>
            <a:r>
              <a:rPr lang="en-US" dirty="0"/>
              <a:t> do </a:t>
            </a:r>
            <a:r>
              <a:rPr lang="en-US" dirty="0" err="1"/>
              <a:t>Problema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BE55B-E885-9341-87D5-918CB6350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Entusiasmo</a:t>
            </a:r>
            <a:r>
              <a:rPr lang="en-US" dirty="0"/>
              <a:t> da </a:t>
            </a:r>
            <a:r>
              <a:rPr lang="en-US" dirty="0" err="1"/>
              <a:t>comunidade</a:t>
            </a:r>
            <a:r>
              <a:rPr lang="en-US" dirty="0"/>
              <a:t> de </a:t>
            </a:r>
            <a:r>
              <a:rPr lang="en-US" dirty="0" err="1"/>
              <a:t>produtores</a:t>
            </a:r>
            <a:r>
              <a:rPr lang="en-US" dirty="0"/>
              <a:t> de </a:t>
            </a:r>
            <a:r>
              <a:rPr lang="en-US" dirty="0" err="1"/>
              <a:t>cervejas</a:t>
            </a:r>
            <a:r>
              <a:rPr lang="en-US" dirty="0"/>
              <a:t> </a:t>
            </a:r>
            <a:r>
              <a:rPr lang="en-US" dirty="0" err="1"/>
              <a:t>artesanais</a:t>
            </a:r>
            <a:r>
              <a:rPr lang="en-US" dirty="0"/>
              <a:t> e </a:t>
            </a:r>
            <a:r>
              <a:rPr lang="en-US" dirty="0" err="1"/>
              <a:t>consequentemente</a:t>
            </a:r>
            <a:r>
              <a:rPr lang="en-US" dirty="0"/>
              <a:t> do </a:t>
            </a:r>
            <a:r>
              <a:rPr lang="en-US" dirty="0" err="1"/>
              <a:t>compartilhamento</a:t>
            </a:r>
            <a:r>
              <a:rPr lang="en-US" dirty="0"/>
              <a:t> de </a:t>
            </a:r>
            <a:r>
              <a:rPr lang="en-US" dirty="0" err="1"/>
              <a:t>receitas</a:t>
            </a:r>
            <a:r>
              <a:rPr lang="en-US" dirty="0"/>
              <a:t> e </a:t>
            </a:r>
            <a:r>
              <a:rPr lang="en-US" dirty="0" err="1"/>
              <a:t>técnicas</a:t>
            </a:r>
            <a:r>
              <a:rPr lang="en-US" dirty="0"/>
              <a:t> de </a:t>
            </a:r>
            <a:r>
              <a:rPr lang="en-US" dirty="0" err="1"/>
              <a:t>produção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páginas</a:t>
            </a:r>
            <a:r>
              <a:rPr lang="en-US" dirty="0"/>
              <a:t> </a:t>
            </a:r>
            <a:r>
              <a:rPr lang="en-US" dirty="0" err="1"/>
              <a:t>especializadas</a:t>
            </a:r>
            <a:endParaRPr lang="en-US" dirty="0"/>
          </a:p>
          <a:p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cerveja</a:t>
            </a:r>
            <a:r>
              <a:rPr lang="en-US" dirty="0"/>
              <a:t> tem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estilo</a:t>
            </a:r>
            <a:r>
              <a:rPr lang="en-US" dirty="0"/>
              <a:t>, </a:t>
            </a:r>
            <a:r>
              <a:rPr lang="en-US" dirty="0" err="1"/>
              <a:t>determinado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diversos</a:t>
            </a:r>
            <a:r>
              <a:rPr lang="en-US" dirty="0"/>
              <a:t> </a:t>
            </a:r>
            <a:r>
              <a:rPr lang="en-US" dirty="0" err="1"/>
              <a:t>fatores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: </a:t>
            </a:r>
            <a:r>
              <a:rPr lang="en-US" dirty="0" err="1"/>
              <a:t>cor</a:t>
            </a:r>
            <a:r>
              <a:rPr lang="en-US" dirty="0"/>
              <a:t>, </a:t>
            </a:r>
            <a:r>
              <a:rPr lang="en-US" dirty="0" err="1"/>
              <a:t>amargor</a:t>
            </a:r>
            <a:r>
              <a:rPr lang="en-US" dirty="0"/>
              <a:t> (IBU), </a:t>
            </a:r>
            <a:r>
              <a:rPr lang="en-US" dirty="0" err="1"/>
              <a:t>teor</a:t>
            </a:r>
            <a:r>
              <a:rPr lang="en-US" dirty="0"/>
              <a:t> </a:t>
            </a:r>
            <a:r>
              <a:rPr lang="en-US" dirty="0" err="1"/>
              <a:t>alcoolico</a:t>
            </a:r>
            <a:r>
              <a:rPr lang="en-US" dirty="0"/>
              <a:t>, entre outros</a:t>
            </a:r>
          </a:p>
          <a:p>
            <a:r>
              <a:rPr lang="en-US" dirty="0"/>
              <a:t>O </a:t>
            </a:r>
            <a:r>
              <a:rPr lang="en-US" dirty="0" err="1"/>
              <a:t>processo</a:t>
            </a:r>
            <a:r>
              <a:rPr lang="en-US" dirty="0"/>
              <a:t> </a:t>
            </a:r>
            <a:r>
              <a:rPr lang="en-US" dirty="0" err="1"/>
              <a:t>produtivo</a:t>
            </a:r>
            <a:r>
              <a:rPr lang="en-US" dirty="0"/>
              <a:t> </a:t>
            </a:r>
            <a:r>
              <a:rPr lang="en-US" dirty="0" err="1"/>
              <a:t>contém</a:t>
            </a:r>
            <a:r>
              <a:rPr lang="en-US" dirty="0"/>
              <a:t> </a:t>
            </a:r>
            <a:r>
              <a:rPr lang="en-US" dirty="0" err="1"/>
              <a:t>várias</a:t>
            </a:r>
            <a:r>
              <a:rPr lang="en-US" dirty="0"/>
              <a:t> </a:t>
            </a:r>
            <a:r>
              <a:rPr lang="en-US" dirty="0" err="1"/>
              <a:t>características</a:t>
            </a:r>
            <a:r>
              <a:rPr lang="en-US" dirty="0"/>
              <a:t> </a:t>
            </a:r>
            <a:r>
              <a:rPr lang="en-US" dirty="0" err="1"/>
              <a:t>relacionadas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quantidade</a:t>
            </a:r>
            <a:r>
              <a:rPr lang="en-US" dirty="0"/>
              <a:t> de </a:t>
            </a:r>
            <a:r>
              <a:rPr lang="en-US" dirty="0" err="1"/>
              <a:t>açúcares</a:t>
            </a:r>
            <a:r>
              <a:rPr lang="en-US" dirty="0"/>
              <a:t> </a:t>
            </a:r>
            <a:r>
              <a:rPr lang="en-US" dirty="0" err="1"/>
              <a:t>inicial</a:t>
            </a:r>
            <a:r>
              <a:rPr lang="en-US" dirty="0"/>
              <a:t>, final, tempo de </a:t>
            </a:r>
            <a:r>
              <a:rPr lang="en-US" dirty="0" err="1"/>
              <a:t>cozimento</a:t>
            </a:r>
            <a:r>
              <a:rPr lang="en-US" dirty="0"/>
              <a:t>, etc.</a:t>
            </a:r>
          </a:p>
          <a:p>
            <a:r>
              <a:rPr lang="en-US" dirty="0" err="1"/>
              <a:t>Objetivo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: </a:t>
            </a:r>
            <a:r>
              <a:rPr lang="en-US" dirty="0" err="1"/>
              <a:t>classificação</a:t>
            </a:r>
            <a:r>
              <a:rPr lang="en-US" dirty="0"/>
              <a:t> de </a:t>
            </a:r>
            <a:r>
              <a:rPr lang="en-US" dirty="0" err="1"/>
              <a:t>estilos</a:t>
            </a:r>
            <a:r>
              <a:rPr lang="en-US" dirty="0"/>
              <a:t> de </a:t>
            </a:r>
            <a:r>
              <a:rPr lang="en-US" dirty="0" err="1"/>
              <a:t>cerveja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de </a:t>
            </a:r>
            <a:r>
              <a:rPr lang="en-US" dirty="0" err="1"/>
              <a:t>características</a:t>
            </a:r>
            <a:r>
              <a:rPr lang="en-US" dirty="0"/>
              <a:t> do </a:t>
            </a:r>
            <a:r>
              <a:rPr lang="en-US" dirty="0" err="1"/>
              <a:t>processo</a:t>
            </a:r>
            <a:r>
              <a:rPr lang="en-US" dirty="0"/>
              <a:t> </a:t>
            </a:r>
            <a:r>
              <a:rPr lang="en-US" dirty="0" err="1"/>
              <a:t>produtivo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433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8EF6B-D326-4046-A3E1-A1F94EF1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E0EBB-2F13-5D42-BFCE-CEE1DA9B0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Dataset </a:t>
            </a:r>
            <a:r>
              <a:rPr lang="en-US" dirty="0" err="1"/>
              <a:t>obtido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do website Kaggle, </a:t>
            </a:r>
            <a:r>
              <a:rPr lang="en-US" dirty="0" err="1"/>
              <a:t>baseado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submissões</a:t>
            </a:r>
            <a:r>
              <a:rPr lang="en-US" dirty="0"/>
              <a:t> de </a:t>
            </a:r>
            <a:r>
              <a:rPr lang="en-US" dirty="0" err="1"/>
              <a:t>usuários</a:t>
            </a:r>
            <a:r>
              <a:rPr lang="en-US" dirty="0"/>
              <a:t> do website ”Brewer’s Friend”</a:t>
            </a:r>
          </a:p>
          <a:p>
            <a:r>
              <a:rPr lang="en-US" dirty="0"/>
              <a:t>75000 </a:t>
            </a:r>
            <a:r>
              <a:rPr lang="en-US" dirty="0" err="1"/>
              <a:t>receitas</a:t>
            </a:r>
            <a:r>
              <a:rPr lang="en-US" dirty="0"/>
              <a:t> </a:t>
            </a:r>
            <a:r>
              <a:rPr lang="en-US" dirty="0" err="1"/>
              <a:t>divididas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170 </a:t>
            </a:r>
            <a:r>
              <a:rPr lang="en-US" dirty="0" err="1"/>
              <a:t>estilos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de </a:t>
            </a:r>
            <a:r>
              <a:rPr lang="en-US" dirty="0" err="1"/>
              <a:t>cerveja</a:t>
            </a:r>
            <a:endParaRPr lang="en-US" dirty="0"/>
          </a:p>
          <a:p>
            <a:r>
              <a:rPr lang="en-US" b="1" dirty="0" err="1"/>
              <a:t>Altamente</a:t>
            </a:r>
            <a:r>
              <a:rPr lang="en-US" b="1" dirty="0"/>
              <a:t> </a:t>
            </a:r>
            <a:r>
              <a:rPr lang="en-US" b="1" dirty="0" err="1"/>
              <a:t>desbalanceado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en-US" dirty="0" err="1"/>
              <a:t>os</a:t>
            </a:r>
            <a:r>
              <a:rPr lang="en-US" dirty="0"/>
              <a:t> 13 </a:t>
            </a:r>
            <a:r>
              <a:rPr lang="en-US" dirty="0" err="1"/>
              <a:t>estilos</a:t>
            </a:r>
            <a:r>
              <a:rPr lang="en-US" dirty="0"/>
              <a:t> com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exemplos</a:t>
            </a:r>
            <a:r>
              <a:rPr lang="en-US" dirty="0"/>
              <a:t> </a:t>
            </a:r>
            <a:r>
              <a:rPr lang="en-US" dirty="0" err="1"/>
              <a:t>correspondem</a:t>
            </a:r>
            <a:r>
              <a:rPr lang="en-US" dirty="0"/>
              <a:t> a </a:t>
            </a:r>
            <a:r>
              <a:rPr lang="en-US" dirty="0" err="1"/>
              <a:t>metade</a:t>
            </a:r>
            <a:r>
              <a:rPr lang="en-US" dirty="0"/>
              <a:t> da </a:t>
            </a:r>
            <a:r>
              <a:rPr lang="en-US" dirty="0" err="1"/>
              <a:t>totalidade</a:t>
            </a:r>
            <a:r>
              <a:rPr lang="en-US" dirty="0"/>
              <a:t> de </a:t>
            </a:r>
            <a:r>
              <a:rPr lang="en-US" dirty="0" err="1"/>
              <a:t>exemplos</a:t>
            </a:r>
            <a:r>
              <a:rPr lang="en-US" dirty="0"/>
              <a:t> do dataset</a:t>
            </a:r>
          </a:p>
          <a:p>
            <a:r>
              <a:rPr lang="en-US" dirty="0" err="1"/>
              <a:t>Diversos</a:t>
            </a:r>
            <a:r>
              <a:rPr lang="en-US" dirty="0"/>
              <a:t> </a:t>
            </a:r>
            <a:r>
              <a:rPr lang="en-US" dirty="0" err="1"/>
              <a:t>estilos</a:t>
            </a:r>
            <a:r>
              <a:rPr lang="en-US" dirty="0"/>
              <a:t> com </a:t>
            </a:r>
            <a:r>
              <a:rPr lang="en-US" dirty="0" err="1"/>
              <a:t>pouquíssimos</a:t>
            </a:r>
            <a:r>
              <a:rPr lang="en-US" dirty="0"/>
              <a:t> </a:t>
            </a:r>
            <a:r>
              <a:rPr lang="en-US" dirty="0" err="1"/>
              <a:t>exemplos</a:t>
            </a:r>
            <a:r>
              <a:rPr lang="en-US" dirty="0"/>
              <a:t>, </a:t>
            </a:r>
            <a:r>
              <a:rPr lang="en-US" dirty="0" err="1"/>
              <a:t>chegando</a:t>
            </a:r>
            <a:r>
              <a:rPr lang="en-US" dirty="0"/>
              <a:t> a </a:t>
            </a:r>
            <a:r>
              <a:rPr lang="en-US" dirty="0" err="1"/>
              <a:t>somente</a:t>
            </a:r>
            <a:r>
              <a:rPr lang="en-US" dirty="0"/>
              <a:t> 1</a:t>
            </a:r>
          </a:p>
          <a:p>
            <a:r>
              <a:rPr lang="en-US" dirty="0" err="1"/>
              <a:t>Após</a:t>
            </a:r>
            <a:r>
              <a:rPr lang="en-US" dirty="0"/>
              <a:t> </a:t>
            </a:r>
            <a:r>
              <a:rPr lang="en-US" dirty="0" err="1"/>
              <a:t>limpeza</a:t>
            </a:r>
            <a:r>
              <a:rPr lang="en-US" dirty="0"/>
              <a:t> do dataset com a </a:t>
            </a:r>
            <a:r>
              <a:rPr lang="en-US" dirty="0" err="1"/>
              <a:t>exclusão</a:t>
            </a:r>
            <a:r>
              <a:rPr lang="en-US" dirty="0"/>
              <a:t> de </a:t>
            </a:r>
            <a:r>
              <a:rPr lang="en-US" dirty="0" err="1"/>
              <a:t>estilos</a:t>
            </a:r>
            <a:r>
              <a:rPr lang="en-US" dirty="0"/>
              <a:t> com </a:t>
            </a:r>
            <a:r>
              <a:rPr lang="en-US" dirty="0" err="1"/>
              <a:t>somente</a:t>
            </a:r>
            <a:r>
              <a:rPr lang="en-US" dirty="0"/>
              <a:t> 1 </a:t>
            </a:r>
            <a:r>
              <a:rPr lang="en-US" dirty="0" err="1"/>
              <a:t>exemplo</a:t>
            </a:r>
            <a:r>
              <a:rPr lang="en-US" dirty="0"/>
              <a:t>, </a:t>
            </a:r>
            <a:r>
              <a:rPr lang="en-US" dirty="0" err="1"/>
              <a:t>exemplos</a:t>
            </a:r>
            <a:r>
              <a:rPr lang="en-US" dirty="0"/>
              <a:t> que </a:t>
            </a:r>
            <a:r>
              <a:rPr lang="en-US" dirty="0" err="1"/>
              <a:t>estavam</a:t>
            </a:r>
            <a:r>
              <a:rPr lang="en-US" dirty="0"/>
              <a:t> fora do </a:t>
            </a:r>
            <a:r>
              <a:rPr lang="en-US" dirty="0" err="1"/>
              <a:t>padrão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com </a:t>
            </a:r>
            <a:r>
              <a:rPr lang="en-US" dirty="0" err="1"/>
              <a:t>diversos</a:t>
            </a:r>
            <a:r>
              <a:rPr lang="en-US" dirty="0"/>
              <a:t> dados </a:t>
            </a:r>
            <a:r>
              <a:rPr lang="en-US" dirty="0" err="1"/>
              <a:t>faltantes</a:t>
            </a:r>
            <a:r>
              <a:rPr lang="en-US" dirty="0"/>
              <a:t>, o dataset final </a:t>
            </a:r>
            <a:r>
              <a:rPr lang="en-US" dirty="0" err="1"/>
              <a:t>passou</a:t>
            </a:r>
            <a:r>
              <a:rPr lang="en-US" dirty="0"/>
              <a:t> a </a:t>
            </a:r>
            <a:r>
              <a:rPr lang="en-US" dirty="0" err="1"/>
              <a:t>conter</a:t>
            </a:r>
            <a:r>
              <a:rPr lang="en-US" dirty="0"/>
              <a:t> </a:t>
            </a:r>
            <a:r>
              <a:rPr lang="en-US" b="1" dirty="0"/>
              <a:t>67768 </a:t>
            </a:r>
            <a:r>
              <a:rPr lang="en-US" b="1" dirty="0" err="1"/>
              <a:t>exemplos</a:t>
            </a:r>
            <a:r>
              <a:rPr lang="en-US" dirty="0"/>
              <a:t> de </a:t>
            </a:r>
            <a:r>
              <a:rPr lang="en-US" b="1" dirty="0"/>
              <a:t>168 </a:t>
            </a:r>
            <a:r>
              <a:rPr lang="en-US" b="1" dirty="0" err="1"/>
              <a:t>estilos</a:t>
            </a:r>
            <a:r>
              <a:rPr lang="en-US" b="1" dirty="0"/>
              <a:t> </a:t>
            </a:r>
            <a:r>
              <a:rPr lang="en-US" dirty="0" err="1"/>
              <a:t>distintos</a:t>
            </a:r>
            <a:endParaRPr lang="en-US" dirty="0"/>
          </a:p>
          <a:p>
            <a:r>
              <a:rPr lang="en-US" b="1" dirty="0"/>
              <a:t>5 features </a:t>
            </a:r>
            <a:r>
              <a:rPr lang="en-US" dirty="0" err="1"/>
              <a:t>selecionadas</a:t>
            </a:r>
            <a:r>
              <a:rPr lang="en-US" dirty="0"/>
              <a:t>: </a:t>
            </a:r>
            <a:r>
              <a:rPr lang="en-US" dirty="0" err="1"/>
              <a:t>quantidade</a:t>
            </a:r>
            <a:r>
              <a:rPr lang="en-US" dirty="0"/>
              <a:t> de </a:t>
            </a:r>
            <a:r>
              <a:rPr lang="en-US" dirty="0" err="1"/>
              <a:t>açúcares</a:t>
            </a:r>
            <a:r>
              <a:rPr lang="en-US" dirty="0"/>
              <a:t> </a:t>
            </a:r>
            <a:r>
              <a:rPr lang="en-US" dirty="0" err="1"/>
              <a:t>inicial</a:t>
            </a:r>
            <a:r>
              <a:rPr lang="en-US" dirty="0"/>
              <a:t>, </a:t>
            </a:r>
            <a:r>
              <a:rPr lang="en-US" dirty="0" err="1"/>
              <a:t>quantidade</a:t>
            </a:r>
            <a:r>
              <a:rPr lang="en-US" dirty="0"/>
              <a:t> de </a:t>
            </a:r>
            <a:r>
              <a:rPr lang="en-US" dirty="0" err="1"/>
              <a:t>açúcares</a:t>
            </a:r>
            <a:r>
              <a:rPr lang="en-US" dirty="0"/>
              <a:t> final, </a:t>
            </a:r>
            <a:r>
              <a:rPr lang="en-US" dirty="0" err="1"/>
              <a:t>amargor</a:t>
            </a:r>
            <a:r>
              <a:rPr lang="en-US" dirty="0"/>
              <a:t> (IBU), </a:t>
            </a:r>
            <a:r>
              <a:rPr lang="en-US" dirty="0" err="1"/>
              <a:t>teor</a:t>
            </a:r>
            <a:r>
              <a:rPr lang="en-US" dirty="0"/>
              <a:t> </a:t>
            </a:r>
            <a:r>
              <a:rPr lang="en-US" dirty="0" err="1"/>
              <a:t>alcoolico</a:t>
            </a:r>
            <a:r>
              <a:rPr lang="en-US" dirty="0"/>
              <a:t> (ABV) e </a:t>
            </a:r>
            <a:r>
              <a:rPr lang="en-US" dirty="0" err="1"/>
              <a:t>cor</a:t>
            </a:r>
            <a:r>
              <a:rPr lang="en-US" dirty="0"/>
              <a:t> (</a:t>
            </a:r>
            <a:r>
              <a:rPr lang="en-US" dirty="0" err="1"/>
              <a:t>codificada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escala</a:t>
            </a:r>
            <a:r>
              <a:rPr lang="en-US" dirty="0"/>
              <a:t> de </a:t>
            </a:r>
            <a:r>
              <a:rPr lang="en-US" dirty="0" err="1"/>
              <a:t>cor</a:t>
            </a:r>
            <a:r>
              <a:rPr lang="en-US" dirty="0"/>
              <a:t> de 1 a 40)</a:t>
            </a:r>
          </a:p>
        </p:txBody>
      </p:sp>
    </p:spTree>
    <p:extLst>
      <p:ext uri="{BB962C8B-B14F-4D97-AF65-F5344CB8AC3E}">
        <p14:creationId xmlns:p14="http://schemas.microsoft.com/office/powerpoint/2010/main" val="1125388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2001C-5FFE-8E4B-8298-739013E8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Soluções</a:t>
            </a:r>
            <a:r>
              <a:rPr lang="en-US" dirty="0"/>
              <a:t> </a:t>
            </a:r>
            <a:r>
              <a:rPr lang="en-US" dirty="0" err="1"/>
              <a:t>propostas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45B3F-44D7-9D4F-BFD8-ABB54929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Primeiramente</a:t>
            </a:r>
            <a:r>
              <a:rPr lang="en-US" dirty="0"/>
              <a:t>, </a:t>
            </a:r>
            <a:r>
              <a:rPr lang="en-US" dirty="0" err="1"/>
              <a:t>propôs</a:t>
            </a:r>
            <a:r>
              <a:rPr lang="en-US" dirty="0"/>
              <a:t>-se </a:t>
            </a:r>
            <a:r>
              <a:rPr lang="en-US" dirty="0" err="1"/>
              <a:t>utilizar</a:t>
            </a:r>
            <a:r>
              <a:rPr lang="en-US" dirty="0"/>
              <a:t> 3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algoritmos</a:t>
            </a:r>
            <a:r>
              <a:rPr lang="en-US" dirty="0"/>
              <a:t> de </a:t>
            </a:r>
            <a:r>
              <a:rPr lang="en-US" dirty="0" err="1"/>
              <a:t>classificação</a:t>
            </a:r>
            <a:r>
              <a:rPr lang="en-US" dirty="0"/>
              <a:t> no dataset </a:t>
            </a:r>
            <a:r>
              <a:rPr lang="en-US" dirty="0" err="1"/>
              <a:t>inteiro</a:t>
            </a:r>
            <a:r>
              <a:rPr lang="en-US" dirty="0"/>
              <a:t> para </a:t>
            </a:r>
            <a:r>
              <a:rPr lang="en-US" dirty="0" err="1"/>
              <a:t>avaliar</a:t>
            </a:r>
            <a:r>
              <a:rPr lang="en-US" dirty="0"/>
              <a:t> a performance de </a:t>
            </a:r>
            <a:r>
              <a:rPr lang="en-US" dirty="0" err="1"/>
              <a:t>cada</a:t>
            </a:r>
            <a:r>
              <a:rPr lang="en-US" dirty="0"/>
              <a:t> um: </a:t>
            </a:r>
          </a:p>
          <a:p>
            <a:pPr lvl="1"/>
            <a:r>
              <a:rPr lang="en-US" dirty="0"/>
              <a:t>K-Nearest Neighbors</a:t>
            </a:r>
          </a:p>
          <a:p>
            <a:pPr lvl="1"/>
            <a:r>
              <a:rPr lang="en-US" dirty="0"/>
              <a:t>SVMs com </a:t>
            </a:r>
            <a:r>
              <a:rPr lang="en-US" dirty="0" err="1"/>
              <a:t>estratégia</a:t>
            </a:r>
            <a:r>
              <a:rPr lang="en-US" dirty="0"/>
              <a:t> One vs. One</a:t>
            </a:r>
          </a:p>
          <a:p>
            <a:pPr lvl="1"/>
            <a:r>
              <a:rPr lang="en-US" dirty="0"/>
              <a:t>Random Forests</a:t>
            </a:r>
          </a:p>
          <a:p>
            <a:r>
              <a:rPr lang="en-US" dirty="0" err="1"/>
              <a:t>Posteriormente</a:t>
            </a:r>
            <a:r>
              <a:rPr lang="en-US" dirty="0"/>
              <a:t>, </a:t>
            </a:r>
            <a:r>
              <a:rPr lang="en-US" dirty="0" err="1"/>
              <a:t>propôs</a:t>
            </a:r>
            <a:r>
              <a:rPr lang="en-US" dirty="0"/>
              <a:t>-se </a:t>
            </a:r>
            <a:r>
              <a:rPr lang="en-US" dirty="0" err="1"/>
              <a:t>dividir</a:t>
            </a:r>
            <a:r>
              <a:rPr lang="en-US" dirty="0"/>
              <a:t> o dataset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duas</a:t>
            </a:r>
            <a:r>
              <a:rPr lang="en-US" dirty="0"/>
              <a:t> </a:t>
            </a:r>
            <a:r>
              <a:rPr lang="en-US" dirty="0" err="1"/>
              <a:t>partes</a:t>
            </a:r>
            <a:r>
              <a:rPr lang="en-US" dirty="0"/>
              <a:t>: a </a:t>
            </a:r>
            <a:r>
              <a:rPr lang="en-US" dirty="0" err="1"/>
              <a:t>primeira</a:t>
            </a:r>
            <a:r>
              <a:rPr lang="en-US" dirty="0"/>
              <a:t> </a:t>
            </a:r>
            <a:r>
              <a:rPr lang="en-US" dirty="0" err="1"/>
              <a:t>contendo</a:t>
            </a:r>
            <a:r>
              <a:rPr lang="en-US" dirty="0"/>
              <a:t> </a:t>
            </a:r>
            <a:r>
              <a:rPr lang="en-US" dirty="0" err="1"/>
              <a:t>estilos</a:t>
            </a:r>
            <a:r>
              <a:rPr lang="en-US" dirty="0"/>
              <a:t> com </a:t>
            </a:r>
            <a:r>
              <a:rPr lang="en-US" dirty="0" err="1"/>
              <a:t>maior</a:t>
            </a:r>
            <a:r>
              <a:rPr lang="en-US" dirty="0"/>
              <a:t>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exemplos</a:t>
            </a:r>
            <a:r>
              <a:rPr lang="en-US" dirty="0"/>
              <a:t> e </a:t>
            </a:r>
            <a:r>
              <a:rPr lang="en-US" dirty="0" err="1"/>
              <a:t>segunda</a:t>
            </a:r>
            <a:r>
              <a:rPr lang="en-US" dirty="0"/>
              <a:t> </a:t>
            </a:r>
            <a:r>
              <a:rPr lang="en-US" dirty="0" err="1"/>
              <a:t>contendo</a:t>
            </a:r>
            <a:r>
              <a:rPr lang="en-US" dirty="0"/>
              <a:t> </a:t>
            </a:r>
            <a:r>
              <a:rPr lang="en-US" dirty="0" err="1"/>
              <a:t>estilos</a:t>
            </a:r>
            <a:r>
              <a:rPr lang="en-US" dirty="0"/>
              <a:t> com </a:t>
            </a:r>
            <a:r>
              <a:rPr lang="en-US" dirty="0" err="1"/>
              <a:t>menor</a:t>
            </a:r>
            <a:r>
              <a:rPr lang="en-US" dirty="0"/>
              <a:t>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exemplos</a:t>
            </a:r>
            <a:r>
              <a:rPr lang="en-US" dirty="0"/>
              <a:t>. </a:t>
            </a:r>
            <a:r>
              <a:rPr lang="en-US" dirty="0" err="1"/>
              <a:t>Após</a:t>
            </a:r>
            <a:r>
              <a:rPr lang="en-US" dirty="0"/>
              <a:t> a </a:t>
            </a:r>
            <a:r>
              <a:rPr lang="en-US" dirty="0" err="1"/>
              <a:t>divisão</a:t>
            </a:r>
            <a:r>
              <a:rPr lang="en-US" dirty="0"/>
              <a:t>,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algoritmos</a:t>
            </a:r>
            <a:r>
              <a:rPr lang="en-US" dirty="0"/>
              <a:t> de </a:t>
            </a:r>
            <a:r>
              <a:rPr lang="en-US" dirty="0" err="1"/>
              <a:t>classificação</a:t>
            </a:r>
            <a:r>
              <a:rPr lang="en-US" dirty="0"/>
              <a:t> </a:t>
            </a:r>
            <a:r>
              <a:rPr lang="en-US" dirty="0" err="1"/>
              <a:t>distintos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das </a:t>
            </a:r>
            <a:r>
              <a:rPr lang="en-US" dirty="0" err="1"/>
              <a:t>partes</a:t>
            </a:r>
            <a:r>
              <a:rPr lang="en-US" dirty="0"/>
              <a:t> (ensemble)</a:t>
            </a:r>
          </a:p>
        </p:txBody>
      </p:sp>
    </p:spTree>
    <p:extLst>
      <p:ext uri="{BB962C8B-B14F-4D97-AF65-F5344CB8AC3E}">
        <p14:creationId xmlns:p14="http://schemas.microsoft.com/office/powerpoint/2010/main" val="2808984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883D9-AA18-E340-883F-7136E383B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Primeira</a:t>
            </a:r>
            <a:r>
              <a:rPr lang="en-US" dirty="0"/>
              <a:t> </a:t>
            </a:r>
            <a:r>
              <a:rPr lang="en-US" dirty="0" err="1"/>
              <a:t>solução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2390E-3CB9-C047-8B48-B0598250D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O dataset </a:t>
            </a:r>
            <a:r>
              <a:rPr lang="en-US" sz="2400" dirty="0" err="1"/>
              <a:t>foi</a:t>
            </a:r>
            <a:r>
              <a:rPr lang="en-US" sz="2400" dirty="0"/>
              <a:t> </a:t>
            </a:r>
            <a:r>
              <a:rPr lang="en-US" sz="2400" dirty="0" err="1"/>
              <a:t>dividido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training set e validation set com </a:t>
            </a:r>
            <a:r>
              <a:rPr lang="en-US" sz="2400" dirty="0" err="1"/>
              <a:t>proporção</a:t>
            </a:r>
            <a:r>
              <a:rPr lang="en-US" sz="2400" dirty="0"/>
              <a:t> 80/20 </a:t>
            </a:r>
            <a:r>
              <a:rPr lang="en-US" sz="2400" dirty="0" err="1"/>
              <a:t>mantendo</a:t>
            </a:r>
            <a:r>
              <a:rPr lang="en-US" sz="2400" dirty="0"/>
              <a:t> a </a:t>
            </a:r>
            <a:r>
              <a:rPr lang="en-US" sz="2400" dirty="0" err="1"/>
              <a:t>proporção</a:t>
            </a:r>
            <a:r>
              <a:rPr lang="en-US" sz="2400" dirty="0"/>
              <a:t> de </a:t>
            </a:r>
            <a:r>
              <a:rPr lang="en-US" sz="2400" dirty="0" err="1"/>
              <a:t>exemplos</a:t>
            </a:r>
            <a:r>
              <a:rPr lang="en-US" sz="2400" dirty="0"/>
              <a:t> das classes. K-folds </a:t>
            </a:r>
            <a:r>
              <a:rPr lang="en-US" sz="2400" dirty="0" err="1"/>
              <a:t>não</a:t>
            </a:r>
            <a:r>
              <a:rPr lang="en-US" sz="2400" dirty="0"/>
              <a:t> </a:t>
            </a:r>
            <a:r>
              <a:rPr lang="en-US" sz="2400" dirty="0" err="1"/>
              <a:t>foi</a:t>
            </a:r>
            <a:r>
              <a:rPr lang="en-US" sz="2400" dirty="0"/>
              <a:t> </a:t>
            </a:r>
            <a:r>
              <a:rPr lang="en-US" sz="2400" dirty="0" err="1"/>
              <a:t>utilizado</a:t>
            </a:r>
            <a:r>
              <a:rPr lang="en-US" sz="2400" dirty="0"/>
              <a:t>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não</a:t>
            </a:r>
            <a:r>
              <a:rPr lang="en-US" sz="2400" dirty="0"/>
              <a:t> </a:t>
            </a:r>
            <a:r>
              <a:rPr lang="en-US" sz="2400" dirty="0" err="1"/>
              <a:t>ser</a:t>
            </a:r>
            <a:r>
              <a:rPr lang="en-US" sz="2400" dirty="0"/>
              <a:t> </a:t>
            </a:r>
            <a:r>
              <a:rPr lang="en-US" sz="2400" dirty="0" err="1"/>
              <a:t>possível</a:t>
            </a:r>
            <a:r>
              <a:rPr lang="en-US" sz="2400" dirty="0"/>
              <a:t> </a:t>
            </a:r>
            <a:r>
              <a:rPr lang="en-US" sz="2400" dirty="0" err="1"/>
              <a:t>manter</a:t>
            </a:r>
            <a:r>
              <a:rPr lang="en-US" sz="2400" dirty="0"/>
              <a:t> a </a:t>
            </a:r>
            <a:r>
              <a:rPr lang="en-US" sz="2400" dirty="0" err="1"/>
              <a:t>proporção</a:t>
            </a:r>
            <a:r>
              <a:rPr lang="en-US" sz="2400" dirty="0"/>
              <a:t> de classes </a:t>
            </a:r>
            <a:r>
              <a:rPr lang="en-US" sz="2400" dirty="0" err="1"/>
              <a:t>sem</a:t>
            </a:r>
            <a:r>
              <a:rPr lang="en-US" sz="2400" dirty="0"/>
              <a:t> </a:t>
            </a:r>
            <a:r>
              <a:rPr lang="en-US" sz="2400" dirty="0" err="1"/>
              <a:t>repetição</a:t>
            </a:r>
            <a:r>
              <a:rPr lang="en-US" sz="2400" dirty="0"/>
              <a:t> (</a:t>
            </a:r>
            <a:r>
              <a:rPr lang="en-US" sz="2400" dirty="0" err="1"/>
              <a:t>poucos</a:t>
            </a:r>
            <a:r>
              <a:rPr lang="en-US" sz="2400" dirty="0"/>
              <a:t> </a:t>
            </a:r>
            <a:r>
              <a:rPr lang="en-US" sz="2400" dirty="0" err="1"/>
              <a:t>exemplos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Primeiramente</a:t>
            </a:r>
            <a:r>
              <a:rPr lang="en-US" sz="2400" dirty="0"/>
              <a:t> </a:t>
            </a:r>
            <a:r>
              <a:rPr lang="en-US" sz="2400" dirty="0" err="1"/>
              <a:t>foi</a:t>
            </a:r>
            <a:r>
              <a:rPr lang="en-US" sz="2400" dirty="0"/>
              <a:t> </a:t>
            </a:r>
            <a:r>
              <a:rPr lang="en-US" sz="2400" dirty="0" err="1"/>
              <a:t>utilizado</a:t>
            </a:r>
            <a:r>
              <a:rPr lang="en-US" sz="2400" dirty="0"/>
              <a:t> o </a:t>
            </a:r>
            <a:r>
              <a:rPr lang="en-US" sz="2400" dirty="0" err="1"/>
              <a:t>algoritmo</a:t>
            </a:r>
            <a:r>
              <a:rPr lang="en-US" sz="2400" dirty="0"/>
              <a:t> K-Nearest-Neighbors com </a:t>
            </a:r>
            <a:r>
              <a:rPr lang="en-US" sz="2400" dirty="0" err="1"/>
              <a:t>diversos</a:t>
            </a:r>
            <a:r>
              <a:rPr lang="en-US" sz="2400" dirty="0"/>
              <a:t> </a:t>
            </a:r>
            <a:r>
              <a:rPr lang="en-US" sz="2400" dirty="0" err="1"/>
              <a:t>valores</a:t>
            </a:r>
            <a:r>
              <a:rPr lang="en-US" sz="2400" dirty="0"/>
              <a:t> de K. O </a:t>
            </a:r>
            <a:r>
              <a:rPr lang="en-US" sz="2400" dirty="0" err="1"/>
              <a:t>melhor</a:t>
            </a:r>
            <a:r>
              <a:rPr lang="en-US" sz="2400" dirty="0"/>
              <a:t> valor </a:t>
            </a:r>
            <a:r>
              <a:rPr lang="en-US" sz="2400" dirty="0" err="1"/>
              <a:t>obtido</a:t>
            </a:r>
            <a:r>
              <a:rPr lang="en-US" sz="2400" dirty="0"/>
              <a:t> de </a:t>
            </a:r>
            <a:r>
              <a:rPr lang="en-US" sz="2400" dirty="0" err="1"/>
              <a:t>acurácia</a:t>
            </a:r>
            <a:r>
              <a:rPr lang="en-US" sz="2400" dirty="0"/>
              <a:t> para </a:t>
            </a:r>
            <a:r>
              <a:rPr lang="en-US" sz="2400" dirty="0" err="1"/>
              <a:t>treinamento</a:t>
            </a:r>
            <a:r>
              <a:rPr lang="en-US" sz="2400" dirty="0"/>
              <a:t> e </a:t>
            </a:r>
            <a:r>
              <a:rPr lang="en-US" sz="2400" dirty="0" err="1"/>
              <a:t>validação</a:t>
            </a:r>
            <a:r>
              <a:rPr lang="en-US" sz="2400" dirty="0"/>
              <a:t> </a:t>
            </a:r>
            <a:r>
              <a:rPr lang="en-US" sz="2400" dirty="0" err="1"/>
              <a:t>foi</a:t>
            </a:r>
            <a:r>
              <a:rPr lang="en-US" sz="2400" dirty="0"/>
              <a:t> de 34,86% e 32,59%, </a:t>
            </a:r>
            <a:r>
              <a:rPr lang="en-US" sz="2400" dirty="0" err="1"/>
              <a:t>respectivamente</a:t>
            </a:r>
            <a:r>
              <a:rPr lang="en-US" sz="2400" dirty="0"/>
              <a:t>, para K = 50</a:t>
            </a:r>
          </a:p>
          <a:p>
            <a:r>
              <a:rPr lang="en-US" sz="2400" dirty="0"/>
              <a:t>Como </a:t>
            </a:r>
            <a:r>
              <a:rPr lang="en-US" sz="2400" dirty="0" err="1"/>
              <a:t>segunda</a:t>
            </a:r>
            <a:r>
              <a:rPr lang="en-US" sz="2400" dirty="0"/>
              <a:t> </a:t>
            </a:r>
            <a:r>
              <a:rPr lang="en-US" sz="2400" dirty="0" err="1"/>
              <a:t>tentativa</a:t>
            </a:r>
            <a:r>
              <a:rPr lang="en-US" sz="2400" dirty="0"/>
              <a:t>, </a:t>
            </a:r>
            <a:r>
              <a:rPr lang="en-US" sz="2400" dirty="0" err="1"/>
              <a:t>foi</a:t>
            </a:r>
            <a:r>
              <a:rPr lang="en-US" sz="2400" dirty="0"/>
              <a:t> </a:t>
            </a:r>
            <a:r>
              <a:rPr lang="en-US" sz="2400" dirty="0" err="1"/>
              <a:t>aplicado</a:t>
            </a:r>
            <a:r>
              <a:rPr lang="en-US" sz="2400" dirty="0"/>
              <a:t> o </a:t>
            </a:r>
            <a:r>
              <a:rPr lang="en-US" sz="2400" dirty="0" err="1"/>
              <a:t>algoritmo</a:t>
            </a:r>
            <a:r>
              <a:rPr lang="en-US" sz="2400" dirty="0"/>
              <a:t> de Support Vector Machines com </a:t>
            </a:r>
            <a:r>
              <a:rPr lang="en-US" sz="2400" dirty="0" err="1"/>
              <a:t>estratégia</a:t>
            </a:r>
            <a:r>
              <a:rPr lang="en-US" sz="2400" dirty="0"/>
              <a:t> One vs. One. As </a:t>
            </a:r>
            <a:r>
              <a:rPr lang="en-US" sz="2400" dirty="0" err="1"/>
              <a:t>acurácias</a:t>
            </a:r>
            <a:r>
              <a:rPr lang="en-US" sz="2400" dirty="0"/>
              <a:t> de </a:t>
            </a:r>
            <a:r>
              <a:rPr lang="en-US" sz="2400" dirty="0" err="1"/>
              <a:t>treinamento</a:t>
            </a:r>
            <a:r>
              <a:rPr lang="en-US" sz="2400" dirty="0"/>
              <a:t> e </a:t>
            </a:r>
            <a:r>
              <a:rPr lang="en-US" sz="2400" dirty="0" err="1"/>
              <a:t>validação</a:t>
            </a:r>
            <a:r>
              <a:rPr lang="en-US" sz="2400" dirty="0"/>
              <a:t> </a:t>
            </a:r>
            <a:r>
              <a:rPr lang="en-US" sz="2400" dirty="0" err="1"/>
              <a:t>foram</a:t>
            </a:r>
            <a:r>
              <a:rPr lang="en-US" sz="2400" dirty="0"/>
              <a:t> 39,12% e 33,42% </a:t>
            </a:r>
            <a:r>
              <a:rPr lang="en-US" sz="2400" dirty="0" err="1"/>
              <a:t>respectivamente</a:t>
            </a:r>
            <a:endParaRPr lang="en-US" sz="2400" dirty="0"/>
          </a:p>
          <a:p>
            <a:r>
              <a:rPr lang="en-US" sz="2400" dirty="0" err="1"/>
              <a:t>Finalmente</a:t>
            </a:r>
            <a:r>
              <a:rPr lang="en-US" sz="2400" dirty="0"/>
              <a:t>, o </a:t>
            </a:r>
            <a:r>
              <a:rPr lang="en-US" sz="2400" dirty="0" err="1"/>
              <a:t>algoritmo</a:t>
            </a:r>
            <a:r>
              <a:rPr lang="en-US" sz="2400" dirty="0"/>
              <a:t> de Random Forests </a:t>
            </a:r>
            <a:r>
              <a:rPr lang="en-US" sz="2400" dirty="0" err="1"/>
              <a:t>foi</a:t>
            </a:r>
            <a:r>
              <a:rPr lang="en-US" sz="2400" dirty="0"/>
              <a:t> </a:t>
            </a:r>
            <a:r>
              <a:rPr lang="en-US" sz="2400" dirty="0" err="1"/>
              <a:t>utilizado</a:t>
            </a:r>
            <a:r>
              <a:rPr lang="en-US" sz="2400" dirty="0"/>
              <a:t> com </a:t>
            </a:r>
            <a:r>
              <a:rPr lang="en-US" sz="2400" dirty="0" err="1"/>
              <a:t>parâmetros</a:t>
            </a:r>
            <a:r>
              <a:rPr lang="en-US" sz="2400" dirty="0"/>
              <a:t> </a:t>
            </a:r>
            <a:r>
              <a:rPr lang="en-US" sz="2400" dirty="0" err="1"/>
              <a:t>selecionados</a:t>
            </a:r>
            <a:r>
              <a:rPr lang="en-US" sz="2400" dirty="0"/>
              <a:t> a </a:t>
            </a:r>
            <a:r>
              <a:rPr lang="en-US" sz="2400" dirty="0" err="1"/>
              <a:t>fim</a:t>
            </a:r>
            <a:r>
              <a:rPr lang="en-US" sz="2400" dirty="0"/>
              <a:t> de </a:t>
            </a:r>
            <a:r>
              <a:rPr lang="en-US" sz="2400" dirty="0" err="1"/>
              <a:t>evitar</a:t>
            </a:r>
            <a:r>
              <a:rPr lang="en-US" sz="2400" dirty="0"/>
              <a:t> overfit e </a:t>
            </a:r>
            <a:r>
              <a:rPr lang="en-US" sz="2400" dirty="0" err="1"/>
              <a:t>melhorar</a:t>
            </a:r>
            <a:r>
              <a:rPr lang="en-US" sz="2400" dirty="0"/>
              <a:t> a performance. As </a:t>
            </a:r>
            <a:r>
              <a:rPr lang="en-US" sz="2400" dirty="0" err="1"/>
              <a:t>acurácias</a:t>
            </a:r>
            <a:r>
              <a:rPr lang="en-US" sz="2400" dirty="0"/>
              <a:t> de </a:t>
            </a:r>
            <a:r>
              <a:rPr lang="en-US" sz="2400" dirty="0" err="1"/>
              <a:t>treinamento</a:t>
            </a:r>
            <a:r>
              <a:rPr lang="en-US" sz="2400" dirty="0"/>
              <a:t> e </a:t>
            </a:r>
            <a:r>
              <a:rPr lang="en-US" sz="2400" dirty="0" err="1"/>
              <a:t>validação</a:t>
            </a:r>
            <a:r>
              <a:rPr lang="en-US" sz="2400" dirty="0"/>
              <a:t> </a:t>
            </a:r>
            <a:r>
              <a:rPr lang="en-US" sz="2400" dirty="0" err="1"/>
              <a:t>foram</a:t>
            </a:r>
            <a:r>
              <a:rPr lang="en-US" sz="2400" dirty="0"/>
              <a:t> de 58,34% e 36,03%, </a:t>
            </a:r>
            <a:r>
              <a:rPr lang="en-US" sz="2400" dirty="0" err="1"/>
              <a:t>respectivamente</a:t>
            </a:r>
            <a:r>
              <a:rPr lang="en-US" sz="2400" dirty="0"/>
              <a:t>, para um </a:t>
            </a:r>
            <a:r>
              <a:rPr lang="en-US" sz="2400" dirty="0" err="1"/>
              <a:t>número</a:t>
            </a:r>
            <a:r>
              <a:rPr lang="en-US" sz="2400" dirty="0"/>
              <a:t> de </a:t>
            </a:r>
            <a:r>
              <a:rPr lang="en-US" sz="2400" dirty="0" err="1"/>
              <a:t>árvores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floresta</a:t>
            </a:r>
            <a:r>
              <a:rPr lang="en-US" sz="2400" dirty="0"/>
              <a:t> = 200</a:t>
            </a:r>
          </a:p>
        </p:txBody>
      </p:sp>
    </p:spTree>
    <p:extLst>
      <p:ext uri="{BB962C8B-B14F-4D97-AF65-F5344CB8AC3E}">
        <p14:creationId xmlns:p14="http://schemas.microsoft.com/office/powerpoint/2010/main" val="3469023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38C12-45C5-F54C-9DEF-94CF17806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Segunda </a:t>
            </a:r>
            <a:r>
              <a:rPr lang="en-US" dirty="0" err="1"/>
              <a:t>solução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2CC27-894B-0843-B41A-4A35832F6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Para a </a:t>
            </a:r>
            <a:r>
              <a:rPr lang="en-US" dirty="0" err="1"/>
              <a:t>segunda</a:t>
            </a:r>
            <a:r>
              <a:rPr lang="en-US" dirty="0"/>
              <a:t> </a:t>
            </a:r>
            <a:r>
              <a:rPr lang="en-US" dirty="0" err="1"/>
              <a:t>solução</a:t>
            </a:r>
            <a:r>
              <a:rPr lang="en-US" dirty="0"/>
              <a:t>, </a:t>
            </a:r>
            <a:r>
              <a:rPr lang="en-US" dirty="0" err="1"/>
              <a:t>diversos</a:t>
            </a:r>
            <a:r>
              <a:rPr lang="en-US" dirty="0"/>
              <a:t> </a:t>
            </a:r>
            <a:r>
              <a:rPr lang="en-US" dirty="0" err="1"/>
              <a:t>limiares</a:t>
            </a:r>
            <a:r>
              <a:rPr lang="en-US" dirty="0"/>
              <a:t> de </a:t>
            </a:r>
            <a:r>
              <a:rPr lang="en-US" dirty="0" err="1"/>
              <a:t>frequência</a:t>
            </a:r>
            <a:r>
              <a:rPr lang="en-US" dirty="0"/>
              <a:t> de </a:t>
            </a:r>
            <a:r>
              <a:rPr lang="en-US" dirty="0" err="1"/>
              <a:t>exemplos</a:t>
            </a:r>
            <a:r>
              <a:rPr lang="en-US" dirty="0"/>
              <a:t> </a:t>
            </a:r>
            <a:r>
              <a:rPr lang="en-US" dirty="0" err="1"/>
              <a:t>foram</a:t>
            </a:r>
            <a:r>
              <a:rPr lang="en-US" dirty="0"/>
              <a:t> </a:t>
            </a:r>
            <a:r>
              <a:rPr lang="en-US" dirty="0" err="1"/>
              <a:t>testados</a:t>
            </a:r>
            <a:r>
              <a:rPr lang="en-US" dirty="0"/>
              <a:t> com o </a:t>
            </a:r>
            <a:r>
              <a:rPr lang="en-US" dirty="0" err="1"/>
              <a:t>objetivo</a:t>
            </a:r>
            <a:r>
              <a:rPr lang="en-US" dirty="0"/>
              <a:t> de </a:t>
            </a:r>
            <a:r>
              <a:rPr lang="en-US" dirty="0" err="1"/>
              <a:t>selecionar</a:t>
            </a:r>
            <a:r>
              <a:rPr lang="en-US" dirty="0"/>
              <a:t> a 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divisão</a:t>
            </a:r>
            <a:r>
              <a:rPr lang="en-US" dirty="0"/>
              <a:t> do dataset</a:t>
            </a:r>
          </a:p>
          <a:p>
            <a:r>
              <a:rPr lang="en-US" dirty="0"/>
              <a:t>A 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divisão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no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exemplos</a:t>
            </a:r>
            <a:r>
              <a:rPr lang="en-US" dirty="0"/>
              <a:t> = 850, o que </a:t>
            </a:r>
            <a:r>
              <a:rPr lang="en-US" dirty="0" err="1"/>
              <a:t>resultou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primeiro</a:t>
            </a:r>
            <a:r>
              <a:rPr lang="en-US" dirty="0"/>
              <a:t> dataset </a:t>
            </a:r>
            <a:r>
              <a:rPr lang="en-US" dirty="0" err="1"/>
              <a:t>contendo</a:t>
            </a:r>
            <a:r>
              <a:rPr lang="en-US" dirty="0"/>
              <a:t> </a:t>
            </a:r>
            <a:r>
              <a:rPr lang="en-US" b="1" dirty="0"/>
              <a:t>15 </a:t>
            </a:r>
            <a:r>
              <a:rPr lang="en-US" b="1" dirty="0" err="1"/>
              <a:t>estilos</a:t>
            </a:r>
            <a:r>
              <a:rPr lang="en-US" b="1" dirty="0"/>
              <a:t> </a:t>
            </a:r>
            <a:r>
              <a:rPr lang="en-US" dirty="0"/>
              <a:t>com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exemplos</a:t>
            </a:r>
            <a:r>
              <a:rPr lang="en-US" dirty="0"/>
              <a:t> (</a:t>
            </a:r>
            <a:r>
              <a:rPr lang="en-US" b="1" dirty="0"/>
              <a:t>total de 35464</a:t>
            </a:r>
            <a:r>
              <a:rPr lang="en-US" dirty="0"/>
              <a:t>) e um </a:t>
            </a:r>
            <a:r>
              <a:rPr lang="en-US" dirty="0" err="1"/>
              <a:t>segundo</a:t>
            </a:r>
            <a:r>
              <a:rPr lang="en-US" dirty="0"/>
              <a:t> </a:t>
            </a:r>
            <a:r>
              <a:rPr lang="en-US" dirty="0" err="1"/>
              <a:t>contendo</a:t>
            </a:r>
            <a:r>
              <a:rPr lang="en-US" dirty="0"/>
              <a:t> </a:t>
            </a:r>
            <a:r>
              <a:rPr lang="en-US" b="1" dirty="0"/>
              <a:t>153 </a:t>
            </a:r>
            <a:r>
              <a:rPr lang="en-US" b="1" dirty="0" err="1"/>
              <a:t>estilos</a:t>
            </a:r>
            <a:r>
              <a:rPr lang="en-US" b="1" dirty="0"/>
              <a:t> </a:t>
            </a:r>
            <a:r>
              <a:rPr lang="en-US" dirty="0"/>
              <a:t>com </a:t>
            </a:r>
            <a:r>
              <a:rPr lang="en-US" dirty="0" err="1"/>
              <a:t>menos</a:t>
            </a:r>
            <a:r>
              <a:rPr lang="en-US" dirty="0"/>
              <a:t> (</a:t>
            </a:r>
            <a:r>
              <a:rPr lang="en-US" b="1" dirty="0"/>
              <a:t>total de 32304</a:t>
            </a:r>
            <a:r>
              <a:rPr lang="en-US" dirty="0"/>
              <a:t>)</a:t>
            </a:r>
          </a:p>
          <a:p>
            <a:r>
              <a:rPr lang="en-US" dirty="0"/>
              <a:t>No </a:t>
            </a:r>
            <a:r>
              <a:rPr lang="en-US" dirty="0" err="1"/>
              <a:t>primeiro</a:t>
            </a:r>
            <a:r>
              <a:rPr lang="en-US" dirty="0"/>
              <a:t> dataset </a:t>
            </a:r>
            <a:r>
              <a:rPr lang="en-US" dirty="0" err="1"/>
              <a:t>resultante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aplicado</a:t>
            </a:r>
            <a:r>
              <a:rPr lang="en-US" dirty="0"/>
              <a:t> o </a:t>
            </a:r>
            <a:r>
              <a:rPr lang="en-US" dirty="0" err="1"/>
              <a:t>algoritmo</a:t>
            </a:r>
            <a:r>
              <a:rPr lang="en-US" dirty="0"/>
              <a:t> de </a:t>
            </a:r>
            <a:r>
              <a:rPr lang="en-US" b="1" dirty="0"/>
              <a:t>Random Forests</a:t>
            </a:r>
            <a:r>
              <a:rPr lang="en-US" dirty="0"/>
              <a:t>, </a:t>
            </a:r>
            <a:r>
              <a:rPr lang="en-US" dirty="0" err="1"/>
              <a:t>enquanto</a:t>
            </a:r>
            <a:r>
              <a:rPr lang="en-US" dirty="0"/>
              <a:t> no </a:t>
            </a:r>
            <a:r>
              <a:rPr lang="en-US" dirty="0" err="1"/>
              <a:t>segundo</a:t>
            </a:r>
            <a:r>
              <a:rPr lang="en-US" dirty="0"/>
              <a:t>, </a:t>
            </a:r>
            <a:r>
              <a:rPr lang="en-US" b="1" dirty="0"/>
              <a:t>SVMs</a:t>
            </a:r>
            <a:r>
              <a:rPr lang="en-US" dirty="0"/>
              <a:t> com </a:t>
            </a:r>
            <a:r>
              <a:rPr lang="en-US" dirty="0" err="1"/>
              <a:t>abordagem</a:t>
            </a:r>
            <a:r>
              <a:rPr lang="en-US" dirty="0"/>
              <a:t> One vs. One e </a:t>
            </a:r>
            <a:r>
              <a:rPr lang="en-US" b="1" dirty="0"/>
              <a:t>Random Forests </a:t>
            </a:r>
            <a:r>
              <a:rPr lang="en-US" dirty="0"/>
              <a:t>para </a:t>
            </a:r>
            <a:r>
              <a:rPr lang="en-US" dirty="0" err="1"/>
              <a:t>avaliar</a:t>
            </a:r>
            <a:r>
              <a:rPr lang="en-US" dirty="0"/>
              <a:t> ambos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resultados</a:t>
            </a:r>
            <a:endParaRPr lang="en-US" dirty="0"/>
          </a:p>
          <a:p>
            <a:r>
              <a:rPr lang="en-US" dirty="0"/>
              <a:t>O </a:t>
            </a:r>
            <a:r>
              <a:rPr lang="en-US" dirty="0" err="1"/>
              <a:t>algoritmo</a:t>
            </a:r>
            <a:r>
              <a:rPr lang="en-US" dirty="0"/>
              <a:t> de </a:t>
            </a:r>
            <a:r>
              <a:rPr lang="en-US" b="1" dirty="0"/>
              <a:t>Random Forests </a:t>
            </a:r>
            <a:r>
              <a:rPr lang="en-US" dirty="0" err="1"/>
              <a:t>atingiu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de </a:t>
            </a:r>
            <a:r>
              <a:rPr lang="en-US" dirty="0" err="1"/>
              <a:t>acurácia</a:t>
            </a:r>
            <a:r>
              <a:rPr lang="en-US" dirty="0"/>
              <a:t> </a:t>
            </a:r>
            <a:r>
              <a:rPr lang="en-US" dirty="0" err="1"/>
              <a:t>superiores</a:t>
            </a:r>
            <a:r>
              <a:rPr lang="en-US" dirty="0"/>
              <a:t> para a </a:t>
            </a:r>
            <a:r>
              <a:rPr lang="en-US" dirty="0" err="1"/>
              <a:t>primeira</a:t>
            </a:r>
            <a:r>
              <a:rPr lang="en-US" dirty="0"/>
              <a:t> parte do dataset, </a:t>
            </a:r>
            <a:r>
              <a:rPr lang="en-US" dirty="0" err="1"/>
              <a:t>assim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para a </a:t>
            </a:r>
            <a:r>
              <a:rPr lang="en-US"/>
              <a:t>segunda</a:t>
            </a:r>
            <a:endParaRPr lang="en-US" dirty="0"/>
          </a:p>
          <a:p>
            <a:r>
              <a:rPr lang="en-US" dirty="0" err="1"/>
              <a:t>Considerando</a:t>
            </a:r>
            <a:r>
              <a:rPr lang="en-US" dirty="0"/>
              <a:t> a </a:t>
            </a:r>
            <a:r>
              <a:rPr lang="en-US" dirty="0" err="1"/>
              <a:t>probabilidade</a:t>
            </a:r>
            <a:r>
              <a:rPr lang="en-US" dirty="0"/>
              <a:t> de um </a:t>
            </a:r>
            <a:r>
              <a:rPr lang="en-US" dirty="0" err="1"/>
              <a:t>exemplo</a:t>
            </a:r>
            <a:r>
              <a:rPr lang="en-US" dirty="0"/>
              <a:t> </a:t>
            </a:r>
            <a:r>
              <a:rPr lang="en-US" dirty="0" err="1"/>
              <a:t>pertencer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primeiro</a:t>
            </a:r>
            <a:r>
              <a:rPr lang="en-US" dirty="0"/>
              <a:t> conjunto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segundo</a:t>
            </a:r>
            <a:r>
              <a:rPr lang="en-US" dirty="0"/>
              <a:t> conjunto, a </a:t>
            </a:r>
            <a:r>
              <a:rPr lang="en-US" dirty="0" err="1"/>
              <a:t>acurácia</a:t>
            </a:r>
            <a:r>
              <a:rPr lang="en-US" dirty="0"/>
              <a:t> de </a:t>
            </a:r>
            <a:r>
              <a:rPr lang="en-US" dirty="0" err="1"/>
              <a:t>treinamento</a:t>
            </a:r>
            <a:r>
              <a:rPr lang="en-US" dirty="0"/>
              <a:t> e </a:t>
            </a:r>
            <a:r>
              <a:rPr lang="en-US" dirty="0" err="1"/>
              <a:t>validação</a:t>
            </a:r>
            <a:r>
              <a:rPr lang="en-US" dirty="0"/>
              <a:t> </a:t>
            </a:r>
            <a:r>
              <a:rPr lang="en-US" dirty="0" err="1"/>
              <a:t>combinada</a:t>
            </a:r>
            <a:r>
              <a:rPr lang="en-US" dirty="0"/>
              <a:t> final </a:t>
            </a:r>
            <a:r>
              <a:rPr lang="en-US" dirty="0" err="1"/>
              <a:t>foi</a:t>
            </a:r>
            <a:r>
              <a:rPr lang="en-US" dirty="0"/>
              <a:t> de </a:t>
            </a:r>
            <a:r>
              <a:rPr lang="en-US" b="1" dirty="0"/>
              <a:t>67,9% e 45,8%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dirty="0" err="1"/>
              <a:t>respectivamente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78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C9970-BF69-E840-BA97-B10F0D0DB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Conclusões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5DBC6-FB4E-2D46-9BF7-1456F7A12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Observou</a:t>
            </a:r>
            <a:r>
              <a:rPr lang="en-US" dirty="0"/>
              <a:t>-se que a </a:t>
            </a:r>
            <a:r>
              <a:rPr lang="en-US" dirty="0" err="1"/>
              <a:t>divisão</a:t>
            </a:r>
            <a:r>
              <a:rPr lang="en-US" dirty="0"/>
              <a:t> do dataset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grupos</a:t>
            </a:r>
            <a:r>
              <a:rPr lang="en-US" dirty="0"/>
              <a:t> e o </a:t>
            </a:r>
            <a:r>
              <a:rPr lang="en-US" dirty="0" err="1"/>
              <a:t>respectivo</a:t>
            </a:r>
            <a:r>
              <a:rPr lang="en-US" dirty="0"/>
              <a:t> </a:t>
            </a:r>
            <a:r>
              <a:rPr lang="en-US" dirty="0" err="1"/>
              <a:t>treinamento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um </a:t>
            </a:r>
            <a:r>
              <a:rPr lang="en-US" dirty="0" err="1"/>
              <a:t>separadamente</a:t>
            </a:r>
            <a:r>
              <a:rPr lang="en-US" dirty="0"/>
              <a:t> </a:t>
            </a:r>
            <a:r>
              <a:rPr lang="en-US" dirty="0" err="1"/>
              <a:t>gerou</a:t>
            </a:r>
            <a:r>
              <a:rPr lang="en-US" dirty="0"/>
              <a:t> </a:t>
            </a:r>
            <a:r>
              <a:rPr lang="en-US" dirty="0" err="1"/>
              <a:t>resultados</a:t>
            </a:r>
            <a:r>
              <a:rPr lang="en-US" dirty="0"/>
              <a:t> </a:t>
            </a:r>
            <a:r>
              <a:rPr lang="en-US" dirty="0" err="1"/>
              <a:t>superiores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acurácia</a:t>
            </a:r>
            <a:r>
              <a:rPr lang="en-US" dirty="0"/>
              <a:t> de </a:t>
            </a:r>
            <a:r>
              <a:rPr lang="en-US" dirty="0" err="1"/>
              <a:t>validação</a:t>
            </a:r>
            <a:r>
              <a:rPr lang="en-US" dirty="0"/>
              <a:t> </a:t>
            </a:r>
            <a:r>
              <a:rPr lang="en-US" dirty="0" err="1"/>
              <a:t>comparado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utilização</a:t>
            </a:r>
            <a:r>
              <a:rPr lang="en-US" dirty="0"/>
              <a:t> do dataset </a:t>
            </a:r>
            <a:r>
              <a:rPr lang="en-US" dirty="0" err="1"/>
              <a:t>todo</a:t>
            </a:r>
            <a:r>
              <a:rPr lang="en-US" dirty="0"/>
              <a:t>.</a:t>
            </a:r>
          </a:p>
          <a:p>
            <a:r>
              <a:rPr lang="en-US" dirty="0" err="1"/>
              <a:t>Apesar</a:t>
            </a:r>
            <a:r>
              <a:rPr lang="en-US" dirty="0"/>
              <a:t> de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obtido</a:t>
            </a:r>
            <a:r>
              <a:rPr lang="en-US" dirty="0"/>
              <a:t> um </a:t>
            </a:r>
            <a:r>
              <a:rPr lang="en-US" dirty="0" err="1"/>
              <a:t>resultado</a:t>
            </a:r>
            <a:r>
              <a:rPr lang="en-US" dirty="0"/>
              <a:t> </a:t>
            </a:r>
            <a:r>
              <a:rPr lang="en-US" dirty="0" err="1"/>
              <a:t>melhor</a:t>
            </a:r>
            <a:r>
              <a:rPr lang="en-US" dirty="0"/>
              <a:t> com a </a:t>
            </a:r>
            <a:r>
              <a:rPr lang="en-US" dirty="0" err="1"/>
              <a:t>segunda</a:t>
            </a:r>
            <a:r>
              <a:rPr lang="en-US" dirty="0"/>
              <a:t> </a:t>
            </a:r>
            <a:r>
              <a:rPr lang="en-US" dirty="0" err="1"/>
              <a:t>abordagem</a:t>
            </a:r>
            <a:r>
              <a:rPr lang="en-US" dirty="0"/>
              <a:t>, nota-se que a </a:t>
            </a:r>
            <a:r>
              <a:rPr lang="en-US" dirty="0" err="1"/>
              <a:t>acurácia</a:t>
            </a:r>
            <a:r>
              <a:rPr lang="en-US" dirty="0"/>
              <a:t> </a:t>
            </a:r>
            <a:r>
              <a:rPr lang="en-US" dirty="0" err="1"/>
              <a:t>ainda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muito</a:t>
            </a:r>
            <a:r>
              <a:rPr lang="en-US" dirty="0"/>
              <a:t> </a:t>
            </a:r>
            <a:r>
              <a:rPr lang="en-US" dirty="0" err="1"/>
              <a:t>aquém</a:t>
            </a:r>
            <a:r>
              <a:rPr lang="en-US" dirty="0"/>
              <a:t> de um </a:t>
            </a:r>
            <a:r>
              <a:rPr lang="en-US" dirty="0" err="1"/>
              <a:t>resultado</a:t>
            </a:r>
            <a:r>
              <a:rPr lang="en-US" dirty="0"/>
              <a:t> </a:t>
            </a:r>
            <a:r>
              <a:rPr lang="en-US" dirty="0" err="1"/>
              <a:t>satisfatório</a:t>
            </a:r>
            <a:r>
              <a:rPr lang="en-US" dirty="0"/>
              <a:t>. Tal </a:t>
            </a:r>
            <a:r>
              <a:rPr lang="en-US" dirty="0" err="1"/>
              <a:t>fato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explicado</a:t>
            </a:r>
            <a:r>
              <a:rPr lang="en-US" dirty="0"/>
              <a:t> </a:t>
            </a:r>
            <a:r>
              <a:rPr lang="en-US" dirty="0" err="1"/>
              <a:t>pelas</a:t>
            </a:r>
            <a:r>
              <a:rPr lang="en-US" dirty="0"/>
              <a:t> </a:t>
            </a:r>
            <a:r>
              <a:rPr lang="en-US" dirty="0" err="1"/>
              <a:t>características</a:t>
            </a:r>
            <a:r>
              <a:rPr lang="en-US" dirty="0"/>
              <a:t> do </a:t>
            </a:r>
            <a:r>
              <a:rPr lang="en-US" dirty="0" err="1"/>
              <a:t>próprio</a:t>
            </a:r>
            <a:r>
              <a:rPr lang="en-US" dirty="0"/>
              <a:t> dataset, </a:t>
            </a:r>
            <a:r>
              <a:rPr lang="en-US" dirty="0" err="1"/>
              <a:t>onde</a:t>
            </a:r>
            <a:r>
              <a:rPr lang="en-US" dirty="0"/>
              <a:t> </a:t>
            </a:r>
            <a:r>
              <a:rPr lang="en-US" dirty="0" err="1"/>
              <a:t>muitas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comuns</a:t>
            </a:r>
            <a:r>
              <a:rPr lang="en-US" dirty="0"/>
              <a:t> entre </a:t>
            </a:r>
            <a:r>
              <a:rPr lang="en-US" dirty="0" err="1"/>
              <a:t>diversos</a:t>
            </a:r>
            <a:r>
              <a:rPr lang="en-US" dirty="0"/>
              <a:t> </a:t>
            </a:r>
            <a:r>
              <a:rPr lang="en-US" dirty="0" err="1"/>
              <a:t>estilos</a:t>
            </a:r>
            <a:r>
              <a:rPr lang="en-US" dirty="0"/>
              <a:t>, e </a:t>
            </a:r>
            <a:r>
              <a:rPr lang="en-US" dirty="0" err="1"/>
              <a:t>também</a:t>
            </a:r>
            <a:r>
              <a:rPr lang="en-US" dirty="0"/>
              <a:t> pela </a:t>
            </a:r>
            <a:r>
              <a:rPr lang="en-US" dirty="0" err="1"/>
              <a:t>falta</a:t>
            </a:r>
            <a:r>
              <a:rPr lang="en-US" dirty="0"/>
              <a:t> de </a:t>
            </a:r>
            <a:r>
              <a:rPr lang="en-US" dirty="0" err="1"/>
              <a:t>exemplos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maioria</a:t>
            </a:r>
            <a:r>
              <a:rPr lang="en-US" dirty="0"/>
              <a:t> </a:t>
            </a:r>
            <a:r>
              <a:rPr lang="en-US" dirty="0" err="1"/>
              <a:t>destes</a:t>
            </a:r>
            <a:r>
              <a:rPr lang="en-US" dirty="0"/>
              <a:t>. </a:t>
            </a:r>
          </a:p>
          <a:p>
            <a:r>
              <a:rPr lang="en-US" dirty="0" err="1"/>
              <a:t>Isso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reforçado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fato</a:t>
            </a:r>
            <a:r>
              <a:rPr lang="en-US" dirty="0"/>
              <a:t> que </a:t>
            </a:r>
            <a:r>
              <a:rPr lang="en-US" dirty="0" err="1"/>
              <a:t>mesmo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classificação</a:t>
            </a:r>
            <a:r>
              <a:rPr lang="en-US" dirty="0"/>
              <a:t> de </a:t>
            </a:r>
            <a:r>
              <a:rPr lang="en-US" dirty="0" err="1"/>
              <a:t>somente</a:t>
            </a:r>
            <a:r>
              <a:rPr lang="en-US" dirty="0"/>
              <a:t> 15 classes (</a:t>
            </a:r>
            <a:r>
              <a:rPr lang="en-US" dirty="0" err="1"/>
              <a:t>primeiro</a:t>
            </a:r>
            <a:r>
              <a:rPr lang="en-US" dirty="0"/>
              <a:t> </a:t>
            </a:r>
            <a:r>
              <a:rPr lang="en-US" dirty="0" err="1"/>
              <a:t>conjunto</a:t>
            </a:r>
            <a:r>
              <a:rPr lang="en-US" dirty="0"/>
              <a:t>), com </a:t>
            </a:r>
            <a:r>
              <a:rPr lang="en-US" dirty="0" err="1"/>
              <a:t>vários</a:t>
            </a:r>
            <a:r>
              <a:rPr lang="en-US" dirty="0"/>
              <a:t> </a:t>
            </a:r>
            <a:r>
              <a:rPr lang="en-US" dirty="0" err="1"/>
              <a:t>exemplos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(</a:t>
            </a:r>
            <a:r>
              <a:rPr lang="en-US" dirty="0" err="1"/>
              <a:t>situação</a:t>
            </a:r>
            <a:r>
              <a:rPr lang="en-US" dirty="0"/>
              <a:t> </a:t>
            </a:r>
            <a:r>
              <a:rPr lang="en-US" dirty="0" err="1"/>
              <a:t>ótima</a:t>
            </a:r>
            <a:r>
              <a:rPr lang="en-US" dirty="0"/>
              <a:t>), a </a:t>
            </a:r>
            <a:r>
              <a:rPr lang="en-US" dirty="0" err="1"/>
              <a:t>acurácia</a:t>
            </a:r>
            <a:r>
              <a:rPr lang="en-US" dirty="0"/>
              <a:t> de </a:t>
            </a:r>
            <a:r>
              <a:rPr lang="en-US" dirty="0" err="1"/>
              <a:t>validação</a:t>
            </a:r>
            <a:r>
              <a:rPr lang="en-US" dirty="0"/>
              <a:t> </a:t>
            </a:r>
            <a:r>
              <a:rPr lang="en-US" dirty="0" err="1"/>
              <a:t>ainda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modesta</a:t>
            </a:r>
            <a:r>
              <a:rPr lang="en-US" dirty="0"/>
              <a:t>: 60,05%</a:t>
            </a:r>
          </a:p>
        </p:txBody>
      </p:sp>
    </p:spTree>
    <p:extLst>
      <p:ext uri="{BB962C8B-B14F-4D97-AF65-F5344CB8AC3E}">
        <p14:creationId xmlns:p14="http://schemas.microsoft.com/office/powerpoint/2010/main" val="739189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29465"/>
            <a:ext cx="10515600" cy="5447498"/>
          </a:xfrm>
        </p:spPr>
        <p:txBody>
          <a:bodyPr/>
          <a:lstStyle/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sz="3600" b="1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030838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727</Words>
  <Application>Microsoft Macintosh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MO444 – Aprendizado de Máquina   Projeto Final  Classificação de estilos de cervejas artesanais  Pedro Henrique M. X. Zacarin </vt:lpstr>
      <vt:lpstr>Descrição do Problema</vt:lpstr>
      <vt:lpstr>Dataset </vt:lpstr>
      <vt:lpstr>Soluções propostas</vt:lpstr>
      <vt:lpstr>Primeira solução</vt:lpstr>
      <vt:lpstr>Segunda solução</vt:lpstr>
      <vt:lpstr>Conclusões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MO444 – Projeto Final  Classificação de cervejas caseiras</dc:title>
  <dc:creator>Microsoft Office User</dc:creator>
  <cp:lastModifiedBy>Microsoft Office User</cp:lastModifiedBy>
  <cp:revision>22</cp:revision>
  <dcterms:created xsi:type="dcterms:W3CDTF">2018-06-24T17:26:25Z</dcterms:created>
  <dcterms:modified xsi:type="dcterms:W3CDTF">2018-06-25T22:23:58Z</dcterms:modified>
</cp:coreProperties>
</file>