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1" r:id="rId3"/>
    <p:sldId id="272" r:id="rId4"/>
    <p:sldId id="275" r:id="rId5"/>
    <p:sldId id="276" r:id="rId6"/>
    <p:sldId id="284" r:id="rId7"/>
    <p:sldId id="274" r:id="rId8"/>
    <p:sldId id="277" r:id="rId9"/>
    <p:sldId id="282" r:id="rId10"/>
    <p:sldId id="279" r:id="rId11"/>
    <p:sldId id="280" r:id="rId12"/>
    <p:sldId id="285" r:id="rId13"/>
    <p:sldId id="286" r:id="rId14"/>
    <p:sldId id="270" r:id="rId15"/>
    <p:sldId id="28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74" autoAdjust="0"/>
  </p:normalViewPr>
  <p:slideViewPr>
    <p:cSldViewPr snapToGrid="0">
      <p:cViewPr varScale="1">
        <p:scale>
          <a:sx n="67" d="100"/>
          <a:sy n="67" d="100"/>
        </p:scale>
        <p:origin x="8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1B64F5-FA1B-408F-875A-2F0CB2C7353B}" type="doc">
      <dgm:prSet loTypeId="urn:microsoft.com/office/officeart/2008/layout/LinedList" loCatId="list" qsTypeId="urn:microsoft.com/office/officeart/2005/8/quickstyle/simple2" qsCatId="simple" csTypeId="urn:microsoft.com/office/officeart/2005/8/colors/accent2_2" csCatId="accent2" phldr="1"/>
      <dgm:spPr/>
      <dgm:t>
        <a:bodyPr/>
        <a:lstStyle/>
        <a:p>
          <a:endParaRPr lang="en-US"/>
        </a:p>
      </dgm:t>
    </dgm:pt>
    <dgm:pt modelId="{2B6F2A85-6009-41AC-9C6E-036CB0D81D78}">
      <dgm:prSet/>
      <dgm:spPr/>
      <dgm:t>
        <a:bodyPr/>
        <a:lstStyle/>
        <a:p>
          <a:pPr algn="just"/>
          <a:r>
            <a:rPr lang="en-US" b="1" dirty="0"/>
            <a:t>Concepts</a:t>
          </a:r>
          <a:r>
            <a:rPr lang="en-NZ" dirty="0"/>
            <a:t>:</a:t>
          </a:r>
          <a:r>
            <a:rPr lang="zh-CN" dirty="0"/>
            <a:t> </a:t>
          </a:r>
          <a:r>
            <a:rPr lang="en-US" dirty="0"/>
            <a:t>Tinnitus is a common disease in life. It is a hearing disorder that involves the perception of sound without an external source of sound</a:t>
          </a:r>
          <a:r>
            <a:rPr lang="en-NZ" dirty="0"/>
            <a:t>.</a:t>
          </a:r>
          <a:endParaRPr lang="en-US" dirty="0"/>
        </a:p>
      </dgm:t>
    </dgm:pt>
    <dgm:pt modelId="{928CDCF5-DC1F-4E42-9556-397F5CE13952}" type="parTrans" cxnId="{7CCB73E6-D786-479A-A4D1-5D49CF4AAC67}">
      <dgm:prSet/>
      <dgm:spPr/>
      <dgm:t>
        <a:bodyPr/>
        <a:lstStyle/>
        <a:p>
          <a:endParaRPr lang="en-US"/>
        </a:p>
      </dgm:t>
    </dgm:pt>
    <dgm:pt modelId="{C572262C-C0B5-4FEC-A314-EF0B9AC3D643}" type="sibTrans" cxnId="{7CCB73E6-D786-479A-A4D1-5D49CF4AAC67}">
      <dgm:prSet/>
      <dgm:spPr/>
      <dgm:t>
        <a:bodyPr/>
        <a:lstStyle/>
        <a:p>
          <a:endParaRPr lang="en-US"/>
        </a:p>
      </dgm:t>
    </dgm:pt>
    <dgm:pt modelId="{1A8EE9B6-69E5-4C82-8407-F03ECEBC1073}">
      <dgm:prSet/>
      <dgm:spPr/>
      <dgm:t>
        <a:bodyPr/>
        <a:lstStyle/>
        <a:p>
          <a:pPr algn="just"/>
          <a:r>
            <a:rPr lang="en-US" b="1" dirty="0"/>
            <a:t>Influence:</a:t>
          </a:r>
          <a:r>
            <a:rPr lang="en-US" dirty="0"/>
            <a:t> It can cause distress, anxiety, and depression in people. In recent years, the prevalence of tinnitus has gradually increased, becoming one of the most pressing public health problems.</a:t>
          </a:r>
        </a:p>
      </dgm:t>
    </dgm:pt>
    <dgm:pt modelId="{ACDDC805-12A0-41AF-859F-25C9DD9FEF9B}" type="parTrans" cxnId="{AF242CDD-00D2-4671-916A-FCAC2482C8B3}">
      <dgm:prSet/>
      <dgm:spPr/>
      <dgm:t>
        <a:bodyPr/>
        <a:lstStyle/>
        <a:p>
          <a:endParaRPr lang="en-US"/>
        </a:p>
      </dgm:t>
    </dgm:pt>
    <dgm:pt modelId="{37A2B03F-8A54-46BD-B76C-2B187CAC1B68}" type="sibTrans" cxnId="{AF242CDD-00D2-4671-916A-FCAC2482C8B3}">
      <dgm:prSet/>
      <dgm:spPr/>
      <dgm:t>
        <a:bodyPr/>
        <a:lstStyle/>
        <a:p>
          <a:endParaRPr lang="en-US"/>
        </a:p>
      </dgm:t>
    </dgm:pt>
    <dgm:pt modelId="{CD25AAAB-F950-4D30-A7CF-E69B5932AC1F}">
      <dgm:prSet/>
      <dgm:spPr/>
      <dgm:t>
        <a:bodyPr/>
        <a:lstStyle/>
        <a:p>
          <a:pPr algn="just"/>
          <a:r>
            <a:rPr lang="en-US" b="1" dirty="0"/>
            <a:t>Reason:</a:t>
          </a:r>
          <a:r>
            <a:rPr lang="en-US" dirty="0"/>
            <a:t> Hearing loss due to exposure to loud sound is the most common cause of tinnitus.</a:t>
          </a:r>
        </a:p>
      </dgm:t>
    </dgm:pt>
    <dgm:pt modelId="{CDC629C0-A43F-4742-868E-94A44E4FFA7E}" type="parTrans" cxnId="{8BCCFAFA-2653-403A-B4C5-C666F6A8050F}">
      <dgm:prSet/>
      <dgm:spPr/>
      <dgm:t>
        <a:bodyPr/>
        <a:lstStyle/>
        <a:p>
          <a:endParaRPr lang="en-US"/>
        </a:p>
      </dgm:t>
    </dgm:pt>
    <dgm:pt modelId="{68955B1E-1255-437A-805A-F257543FE6A2}" type="sibTrans" cxnId="{8BCCFAFA-2653-403A-B4C5-C666F6A8050F}">
      <dgm:prSet/>
      <dgm:spPr/>
      <dgm:t>
        <a:bodyPr/>
        <a:lstStyle/>
        <a:p>
          <a:endParaRPr lang="en-US"/>
        </a:p>
      </dgm:t>
    </dgm:pt>
    <dgm:pt modelId="{1CDFBFDB-AAD9-4242-9C79-C5BDD1725B17}">
      <dgm:prSet/>
      <dgm:spPr/>
      <dgm:t>
        <a:bodyPr/>
        <a:lstStyle/>
        <a:p>
          <a:pPr algn="just"/>
          <a:r>
            <a:rPr lang="en-US" b="1" dirty="0"/>
            <a:t>NZ situation: </a:t>
          </a:r>
          <a:r>
            <a:rPr lang="en-US" dirty="0"/>
            <a:t>Up to 30% of people in New Zealand experience mild tinnitus at some point in their lives, and around 5% experience painful tinnitus.</a:t>
          </a:r>
        </a:p>
      </dgm:t>
    </dgm:pt>
    <dgm:pt modelId="{E17E593C-F4CE-4289-AADE-B40F1063C39B}" type="parTrans" cxnId="{9FD49C90-8D0E-42D3-AEC9-F84068E90533}">
      <dgm:prSet/>
      <dgm:spPr/>
      <dgm:t>
        <a:bodyPr/>
        <a:lstStyle/>
        <a:p>
          <a:endParaRPr lang="en-US"/>
        </a:p>
      </dgm:t>
    </dgm:pt>
    <dgm:pt modelId="{7A030108-12FB-483C-A985-7AA199E371A1}" type="sibTrans" cxnId="{9FD49C90-8D0E-42D3-AEC9-F84068E90533}">
      <dgm:prSet/>
      <dgm:spPr/>
      <dgm:t>
        <a:bodyPr/>
        <a:lstStyle/>
        <a:p>
          <a:endParaRPr lang="en-US"/>
        </a:p>
      </dgm:t>
    </dgm:pt>
    <dgm:pt modelId="{544F97A3-31A2-4944-98D7-F6A932DF8E3B}" type="pres">
      <dgm:prSet presAssocID="{BD1B64F5-FA1B-408F-875A-2F0CB2C7353B}" presName="vert0" presStyleCnt="0">
        <dgm:presLayoutVars>
          <dgm:dir/>
          <dgm:animOne val="branch"/>
          <dgm:animLvl val="lvl"/>
        </dgm:presLayoutVars>
      </dgm:prSet>
      <dgm:spPr/>
    </dgm:pt>
    <dgm:pt modelId="{33E9C11B-850F-4593-BDA2-C60A3F702767}" type="pres">
      <dgm:prSet presAssocID="{2B6F2A85-6009-41AC-9C6E-036CB0D81D78}" presName="thickLine" presStyleLbl="alignNode1" presStyleIdx="0" presStyleCnt="4"/>
      <dgm:spPr/>
    </dgm:pt>
    <dgm:pt modelId="{ABF8491A-F0F1-4E27-A24D-1685AB79D370}" type="pres">
      <dgm:prSet presAssocID="{2B6F2A85-6009-41AC-9C6E-036CB0D81D78}" presName="horz1" presStyleCnt="0"/>
      <dgm:spPr/>
    </dgm:pt>
    <dgm:pt modelId="{52A1FB3F-606F-4DAC-B7AD-AFE7CBC52ECE}" type="pres">
      <dgm:prSet presAssocID="{2B6F2A85-6009-41AC-9C6E-036CB0D81D78}" presName="tx1" presStyleLbl="revTx" presStyleIdx="0" presStyleCnt="4"/>
      <dgm:spPr/>
    </dgm:pt>
    <dgm:pt modelId="{2658AA6C-2BA0-486F-A5C1-FA4DA47799C4}" type="pres">
      <dgm:prSet presAssocID="{2B6F2A85-6009-41AC-9C6E-036CB0D81D78}" presName="vert1" presStyleCnt="0"/>
      <dgm:spPr/>
    </dgm:pt>
    <dgm:pt modelId="{943E1271-54D1-48E0-84F8-5FFA58B2ED57}" type="pres">
      <dgm:prSet presAssocID="{1A8EE9B6-69E5-4C82-8407-F03ECEBC1073}" presName="thickLine" presStyleLbl="alignNode1" presStyleIdx="1" presStyleCnt="4"/>
      <dgm:spPr/>
    </dgm:pt>
    <dgm:pt modelId="{BA188539-C9B9-4F27-8961-FAF9E5700047}" type="pres">
      <dgm:prSet presAssocID="{1A8EE9B6-69E5-4C82-8407-F03ECEBC1073}" presName="horz1" presStyleCnt="0"/>
      <dgm:spPr/>
    </dgm:pt>
    <dgm:pt modelId="{85985BA7-2A6A-4ED0-8BF4-E6AF062D6AE7}" type="pres">
      <dgm:prSet presAssocID="{1A8EE9B6-69E5-4C82-8407-F03ECEBC1073}" presName="tx1" presStyleLbl="revTx" presStyleIdx="1" presStyleCnt="4"/>
      <dgm:spPr/>
    </dgm:pt>
    <dgm:pt modelId="{6D51031F-9FAA-467C-9A7A-49CF5E49198E}" type="pres">
      <dgm:prSet presAssocID="{1A8EE9B6-69E5-4C82-8407-F03ECEBC1073}" presName="vert1" presStyleCnt="0"/>
      <dgm:spPr/>
    </dgm:pt>
    <dgm:pt modelId="{AD172EDF-40EA-4F2A-AF44-28E58B08E74E}" type="pres">
      <dgm:prSet presAssocID="{CD25AAAB-F950-4D30-A7CF-E69B5932AC1F}" presName="thickLine" presStyleLbl="alignNode1" presStyleIdx="2" presStyleCnt="4"/>
      <dgm:spPr/>
    </dgm:pt>
    <dgm:pt modelId="{6012D02A-C8FD-4287-BAB4-D5A925216E75}" type="pres">
      <dgm:prSet presAssocID="{CD25AAAB-F950-4D30-A7CF-E69B5932AC1F}" presName="horz1" presStyleCnt="0"/>
      <dgm:spPr/>
    </dgm:pt>
    <dgm:pt modelId="{E1F4A1C4-A7A7-4602-82A3-3AA3CDB98894}" type="pres">
      <dgm:prSet presAssocID="{CD25AAAB-F950-4D30-A7CF-E69B5932AC1F}" presName="tx1" presStyleLbl="revTx" presStyleIdx="2" presStyleCnt="4"/>
      <dgm:spPr/>
    </dgm:pt>
    <dgm:pt modelId="{2BEA14ED-6C69-41C9-9400-33B00F2B404E}" type="pres">
      <dgm:prSet presAssocID="{CD25AAAB-F950-4D30-A7CF-E69B5932AC1F}" presName="vert1" presStyleCnt="0"/>
      <dgm:spPr/>
    </dgm:pt>
    <dgm:pt modelId="{90207562-D003-455F-9D74-56DBA24770F2}" type="pres">
      <dgm:prSet presAssocID="{1CDFBFDB-AAD9-4242-9C79-C5BDD1725B17}" presName="thickLine" presStyleLbl="alignNode1" presStyleIdx="3" presStyleCnt="4"/>
      <dgm:spPr/>
    </dgm:pt>
    <dgm:pt modelId="{5C01C8A6-8479-42DE-AA58-B3A4B852FBDF}" type="pres">
      <dgm:prSet presAssocID="{1CDFBFDB-AAD9-4242-9C79-C5BDD1725B17}" presName="horz1" presStyleCnt="0"/>
      <dgm:spPr/>
    </dgm:pt>
    <dgm:pt modelId="{FA8C1FC6-1F99-4395-879D-94F3C43FBA19}" type="pres">
      <dgm:prSet presAssocID="{1CDFBFDB-AAD9-4242-9C79-C5BDD1725B17}" presName="tx1" presStyleLbl="revTx" presStyleIdx="3" presStyleCnt="4"/>
      <dgm:spPr/>
    </dgm:pt>
    <dgm:pt modelId="{3A785101-6B20-4B08-8A70-140863F2CC04}" type="pres">
      <dgm:prSet presAssocID="{1CDFBFDB-AAD9-4242-9C79-C5BDD1725B17}" presName="vert1" presStyleCnt="0"/>
      <dgm:spPr/>
    </dgm:pt>
  </dgm:ptLst>
  <dgm:cxnLst>
    <dgm:cxn modelId="{6DCD0000-37F1-4E7C-9B6E-2D8D7641FDE2}" type="presOf" srcId="{BD1B64F5-FA1B-408F-875A-2F0CB2C7353B}" destId="{544F97A3-31A2-4944-98D7-F6A932DF8E3B}" srcOrd="0" destOrd="0" presId="urn:microsoft.com/office/officeart/2008/layout/LinedList"/>
    <dgm:cxn modelId="{48C8D002-33B5-422C-974F-83A20172D42C}" type="presOf" srcId="{2B6F2A85-6009-41AC-9C6E-036CB0D81D78}" destId="{52A1FB3F-606F-4DAC-B7AD-AFE7CBC52ECE}" srcOrd="0" destOrd="0" presId="urn:microsoft.com/office/officeart/2008/layout/LinedList"/>
    <dgm:cxn modelId="{02360F20-AF53-4636-B84D-9B307003C827}" type="presOf" srcId="{1CDFBFDB-AAD9-4242-9C79-C5BDD1725B17}" destId="{FA8C1FC6-1F99-4395-879D-94F3C43FBA19}" srcOrd="0" destOrd="0" presId="urn:microsoft.com/office/officeart/2008/layout/LinedList"/>
    <dgm:cxn modelId="{113B9538-1C41-4C93-BF16-91EF6476C8BB}" type="presOf" srcId="{CD25AAAB-F950-4D30-A7CF-E69B5932AC1F}" destId="{E1F4A1C4-A7A7-4602-82A3-3AA3CDB98894}" srcOrd="0" destOrd="0" presId="urn:microsoft.com/office/officeart/2008/layout/LinedList"/>
    <dgm:cxn modelId="{71859A7D-5CD5-4C8C-A02F-66623FB97274}" type="presOf" srcId="{1A8EE9B6-69E5-4C82-8407-F03ECEBC1073}" destId="{85985BA7-2A6A-4ED0-8BF4-E6AF062D6AE7}" srcOrd="0" destOrd="0" presId="urn:microsoft.com/office/officeart/2008/layout/LinedList"/>
    <dgm:cxn modelId="{9FD49C90-8D0E-42D3-AEC9-F84068E90533}" srcId="{BD1B64F5-FA1B-408F-875A-2F0CB2C7353B}" destId="{1CDFBFDB-AAD9-4242-9C79-C5BDD1725B17}" srcOrd="3" destOrd="0" parTransId="{E17E593C-F4CE-4289-AADE-B40F1063C39B}" sibTransId="{7A030108-12FB-483C-A985-7AA199E371A1}"/>
    <dgm:cxn modelId="{AF242CDD-00D2-4671-916A-FCAC2482C8B3}" srcId="{BD1B64F5-FA1B-408F-875A-2F0CB2C7353B}" destId="{1A8EE9B6-69E5-4C82-8407-F03ECEBC1073}" srcOrd="1" destOrd="0" parTransId="{ACDDC805-12A0-41AF-859F-25C9DD9FEF9B}" sibTransId="{37A2B03F-8A54-46BD-B76C-2B187CAC1B68}"/>
    <dgm:cxn modelId="{7CCB73E6-D786-479A-A4D1-5D49CF4AAC67}" srcId="{BD1B64F5-FA1B-408F-875A-2F0CB2C7353B}" destId="{2B6F2A85-6009-41AC-9C6E-036CB0D81D78}" srcOrd="0" destOrd="0" parTransId="{928CDCF5-DC1F-4E42-9556-397F5CE13952}" sibTransId="{C572262C-C0B5-4FEC-A314-EF0B9AC3D643}"/>
    <dgm:cxn modelId="{8BCCFAFA-2653-403A-B4C5-C666F6A8050F}" srcId="{BD1B64F5-FA1B-408F-875A-2F0CB2C7353B}" destId="{CD25AAAB-F950-4D30-A7CF-E69B5932AC1F}" srcOrd="2" destOrd="0" parTransId="{CDC629C0-A43F-4742-868E-94A44E4FFA7E}" sibTransId="{68955B1E-1255-437A-805A-F257543FE6A2}"/>
    <dgm:cxn modelId="{F62F8D41-C354-428E-884E-F0CEA4844E18}" type="presParOf" srcId="{544F97A3-31A2-4944-98D7-F6A932DF8E3B}" destId="{33E9C11B-850F-4593-BDA2-C60A3F702767}" srcOrd="0" destOrd="0" presId="urn:microsoft.com/office/officeart/2008/layout/LinedList"/>
    <dgm:cxn modelId="{D4E21844-8941-45D5-9722-A41DB14EF484}" type="presParOf" srcId="{544F97A3-31A2-4944-98D7-F6A932DF8E3B}" destId="{ABF8491A-F0F1-4E27-A24D-1685AB79D370}" srcOrd="1" destOrd="0" presId="urn:microsoft.com/office/officeart/2008/layout/LinedList"/>
    <dgm:cxn modelId="{057EFFBF-AF0D-43E1-BB31-3FE77DF63DC4}" type="presParOf" srcId="{ABF8491A-F0F1-4E27-A24D-1685AB79D370}" destId="{52A1FB3F-606F-4DAC-B7AD-AFE7CBC52ECE}" srcOrd="0" destOrd="0" presId="urn:microsoft.com/office/officeart/2008/layout/LinedList"/>
    <dgm:cxn modelId="{6CD77087-77C3-4AFB-8F4B-55E8C001DC08}" type="presParOf" srcId="{ABF8491A-F0F1-4E27-A24D-1685AB79D370}" destId="{2658AA6C-2BA0-486F-A5C1-FA4DA47799C4}" srcOrd="1" destOrd="0" presId="urn:microsoft.com/office/officeart/2008/layout/LinedList"/>
    <dgm:cxn modelId="{1E4E22D3-3EB5-4643-A9C8-22F72A2806E6}" type="presParOf" srcId="{544F97A3-31A2-4944-98D7-F6A932DF8E3B}" destId="{943E1271-54D1-48E0-84F8-5FFA58B2ED57}" srcOrd="2" destOrd="0" presId="urn:microsoft.com/office/officeart/2008/layout/LinedList"/>
    <dgm:cxn modelId="{815645ED-5D30-41A4-8486-6462B17C6648}" type="presParOf" srcId="{544F97A3-31A2-4944-98D7-F6A932DF8E3B}" destId="{BA188539-C9B9-4F27-8961-FAF9E5700047}" srcOrd="3" destOrd="0" presId="urn:microsoft.com/office/officeart/2008/layout/LinedList"/>
    <dgm:cxn modelId="{AEDD74F7-D549-47C1-BD6D-928159442FB9}" type="presParOf" srcId="{BA188539-C9B9-4F27-8961-FAF9E5700047}" destId="{85985BA7-2A6A-4ED0-8BF4-E6AF062D6AE7}" srcOrd="0" destOrd="0" presId="urn:microsoft.com/office/officeart/2008/layout/LinedList"/>
    <dgm:cxn modelId="{22BB7DAF-9A40-4268-9C2D-B8F3D56D5229}" type="presParOf" srcId="{BA188539-C9B9-4F27-8961-FAF9E5700047}" destId="{6D51031F-9FAA-467C-9A7A-49CF5E49198E}" srcOrd="1" destOrd="0" presId="urn:microsoft.com/office/officeart/2008/layout/LinedList"/>
    <dgm:cxn modelId="{3A4895B4-12E9-4954-9FBB-4E711337886C}" type="presParOf" srcId="{544F97A3-31A2-4944-98D7-F6A932DF8E3B}" destId="{AD172EDF-40EA-4F2A-AF44-28E58B08E74E}" srcOrd="4" destOrd="0" presId="urn:microsoft.com/office/officeart/2008/layout/LinedList"/>
    <dgm:cxn modelId="{0493B1DB-B623-4FA1-94D3-052A70F0A006}" type="presParOf" srcId="{544F97A3-31A2-4944-98D7-F6A932DF8E3B}" destId="{6012D02A-C8FD-4287-BAB4-D5A925216E75}" srcOrd="5" destOrd="0" presId="urn:microsoft.com/office/officeart/2008/layout/LinedList"/>
    <dgm:cxn modelId="{0C1F497B-5EEE-4A69-9EF6-8939DE07402A}" type="presParOf" srcId="{6012D02A-C8FD-4287-BAB4-D5A925216E75}" destId="{E1F4A1C4-A7A7-4602-82A3-3AA3CDB98894}" srcOrd="0" destOrd="0" presId="urn:microsoft.com/office/officeart/2008/layout/LinedList"/>
    <dgm:cxn modelId="{F7AA80C1-3CEF-4F6D-BF23-29C98827E304}" type="presParOf" srcId="{6012D02A-C8FD-4287-BAB4-D5A925216E75}" destId="{2BEA14ED-6C69-41C9-9400-33B00F2B404E}" srcOrd="1" destOrd="0" presId="urn:microsoft.com/office/officeart/2008/layout/LinedList"/>
    <dgm:cxn modelId="{54D7326A-E856-4D41-B799-73CF65D08AA6}" type="presParOf" srcId="{544F97A3-31A2-4944-98D7-F6A932DF8E3B}" destId="{90207562-D003-455F-9D74-56DBA24770F2}" srcOrd="6" destOrd="0" presId="urn:microsoft.com/office/officeart/2008/layout/LinedList"/>
    <dgm:cxn modelId="{B0DF8F35-FB43-4285-9B6A-655ADF0E522B}" type="presParOf" srcId="{544F97A3-31A2-4944-98D7-F6A932DF8E3B}" destId="{5C01C8A6-8479-42DE-AA58-B3A4B852FBDF}" srcOrd="7" destOrd="0" presId="urn:microsoft.com/office/officeart/2008/layout/LinedList"/>
    <dgm:cxn modelId="{65C272BC-6B72-430F-8115-E910C566A1B2}" type="presParOf" srcId="{5C01C8A6-8479-42DE-AA58-B3A4B852FBDF}" destId="{FA8C1FC6-1F99-4395-879D-94F3C43FBA19}" srcOrd="0" destOrd="0" presId="urn:microsoft.com/office/officeart/2008/layout/LinedList"/>
    <dgm:cxn modelId="{F0A72DE7-247C-42C3-BC17-A9D8B2630BFC}" type="presParOf" srcId="{5C01C8A6-8479-42DE-AA58-B3A4B852FBDF}" destId="{3A785101-6B20-4B08-8A70-140863F2CC0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31A8C1-F770-40D4-896B-3D5EF980B326}" type="doc">
      <dgm:prSet loTypeId="urn:microsoft.com/office/officeart/2018/2/layout/IconCircle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B1D8D564-9C49-4E47-A4E1-5C1517CB29FC}">
      <dgm:prSet/>
      <dgm:spPr/>
      <dgm:t>
        <a:bodyPr/>
        <a:lstStyle/>
        <a:p>
          <a:pPr algn="just"/>
          <a:r>
            <a:rPr lang="en-US" dirty="0"/>
            <a:t>Split the data into more epochs to explore how the experimental results differ.</a:t>
          </a:r>
        </a:p>
      </dgm:t>
    </dgm:pt>
    <dgm:pt modelId="{8F839849-04CA-4BC4-B07B-EB3152B3501D}" type="parTrans" cxnId="{3A418556-DE64-40AC-9D4F-6247DCA14E45}">
      <dgm:prSet/>
      <dgm:spPr/>
      <dgm:t>
        <a:bodyPr/>
        <a:lstStyle/>
        <a:p>
          <a:endParaRPr lang="en-US"/>
        </a:p>
      </dgm:t>
    </dgm:pt>
    <dgm:pt modelId="{58AF02F2-38E9-4963-9C12-4A6A7E644BCE}" type="sibTrans" cxnId="{3A418556-DE64-40AC-9D4F-6247DCA14E45}">
      <dgm:prSet/>
      <dgm:spPr/>
      <dgm:t>
        <a:bodyPr/>
        <a:lstStyle/>
        <a:p>
          <a:endParaRPr lang="en-US"/>
        </a:p>
      </dgm:t>
    </dgm:pt>
    <dgm:pt modelId="{A7FC13BF-7395-4D10-8270-A4BE1022D2BD}">
      <dgm:prSet/>
      <dgm:spPr/>
      <dgm:t>
        <a:bodyPr/>
        <a:lstStyle/>
        <a:p>
          <a:pPr algn="just"/>
          <a:r>
            <a:rPr lang="en-US" dirty="0"/>
            <a:t>Reduce the number of features to different numbers, such as 120,60,30,10 to see any impact on the prediction results.</a:t>
          </a:r>
        </a:p>
      </dgm:t>
    </dgm:pt>
    <dgm:pt modelId="{056B446F-3618-4AAB-88C5-3DCCBFF6637D}" type="parTrans" cxnId="{DCFA0000-2201-49BE-BB50-C694B8465138}">
      <dgm:prSet/>
      <dgm:spPr/>
      <dgm:t>
        <a:bodyPr/>
        <a:lstStyle/>
        <a:p>
          <a:endParaRPr lang="en-US"/>
        </a:p>
      </dgm:t>
    </dgm:pt>
    <dgm:pt modelId="{D9601899-0792-4AF6-B9D7-DC078751CA3B}" type="sibTrans" cxnId="{DCFA0000-2201-49BE-BB50-C694B8465138}">
      <dgm:prSet/>
      <dgm:spPr/>
      <dgm:t>
        <a:bodyPr/>
        <a:lstStyle/>
        <a:p>
          <a:endParaRPr lang="en-US"/>
        </a:p>
      </dgm:t>
    </dgm:pt>
    <dgm:pt modelId="{7BD73FDE-96C1-4529-9003-E1A56F499A8C}">
      <dgm:prSet/>
      <dgm:spPr/>
      <dgm:t>
        <a:bodyPr/>
        <a:lstStyle/>
        <a:p>
          <a:pPr algn="just"/>
          <a:r>
            <a:rPr lang="en-US" dirty="0"/>
            <a:t>Use other dimensionality reduction methods besides PCA and </a:t>
          </a:r>
          <a:r>
            <a:rPr lang="en-NZ" dirty="0"/>
            <a:t>Python feature importance. </a:t>
          </a:r>
          <a:endParaRPr lang="en-US" dirty="0"/>
        </a:p>
      </dgm:t>
    </dgm:pt>
    <dgm:pt modelId="{6544AED0-F872-4854-BCA6-0B7FEBDEDECB}" type="parTrans" cxnId="{BB3C54AC-32BD-4317-A290-6817074B730E}">
      <dgm:prSet/>
      <dgm:spPr/>
      <dgm:t>
        <a:bodyPr/>
        <a:lstStyle/>
        <a:p>
          <a:endParaRPr lang="en-US"/>
        </a:p>
      </dgm:t>
    </dgm:pt>
    <dgm:pt modelId="{35ED343C-85EB-4C8A-AF53-0B1FDB85ABBF}" type="sibTrans" cxnId="{BB3C54AC-32BD-4317-A290-6817074B730E}">
      <dgm:prSet/>
      <dgm:spPr/>
      <dgm:t>
        <a:bodyPr/>
        <a:lstStyle/>
        <a:p>
          <a:endParaRPr lang="en-US"/>
        </a:p>
      </dgm:t>
    </dgm:pt>
    <dgm:pt modelId="{039035DF-5D33-4595-AA2E-F5A0A83F69A7}">
      <dgm:prSet/>
      <dgm:spPr/>
      <dgm:t>
        <a:bodyPr/>
        <a:lstStyle/>
        <a:p>
          <a:pPr algn="just"/>
          <a:r>
            <a:rPr lang="en-US" dirty="0"/>
            <a:t>Adopt deep learning algorithm to the experiment which may lead to some new discoveries.</a:t>
          </a:r>
        </a:p>
      </dgm:t>
    </dgm:pt>
    <dgm:pt modelId="{D9B06829-0824-485E-9B08-BE0A3B055194}" type="parTrans" cxnId="{4354B413-5A0D-4E08-AB93-0CE5A2C434D8}">
      <dgm:prSet/>
      <dgm:spPr/>
      <dgm:t>
        <a:bodyPr/>
        <a:lstStyle/>
        <a:p>
          <a:endParaRPr lang="en-US"/>
        </a:p>
      </dgm:t>
    </dgm:pt>
    <dgm:pt modelId="{9FAB79C1-1038-49A1-ABE7-1C26FFA711B7}" type="sibTrans" cxnId="{4354B413-5A0D-4E08-AB93-0CE5A2C434D8}">
      <dgm:prSet/>
      <dgm:spPr/>
      <dgm:t>
        <a:bodyPr/>
        <a:lstStyle/>
        <a:p>
          <a:endParaRPr lang="en-US"/>
        </a:p>
      </dgm:t>
    </dgm:pt>
    <dgm:pt modelId="{A36CE288-B04C-4C21-A367-06AA021C5AAA}" type="pres">
      <dgm:prSet presAssocID="{6431A8C1-F770-40D4-896B-3D5EF980B326}" presName="root" presStyleCnt="0">
        <dgm:presLayoutVars>
          <dgm:dir/>
          <dgm:resizeHandles val="exact"/>
        </dgm:presLayoutVars>
      </dgm:prSet>
      <dgm:spPr/>
    </dgm:pt>
    <dgm:pt modelId="{6446680C-103D-440E-AC73-A2A8E697C7B5}" type="pres">
      <dgm:prSet presAssocID="{6431A8C1-F770-40D4-896B-3D5EF980B326}" presName="container" presStyleCnt="0">
        <dgm:presLayoutVars>
          <dgm:dir/>
          <dgm:resizeHandles val="exact"/>
        </dgm:presLayoutVars>
      </dgm:prSet>
      <dgm:spPr/>
    </dgm:pt>
    <dgm:pt modelId="{9D5E24BD-B6BD-4864-8BD5-B6DF8CB09D2E}" type="pres">
      <dgm:prSet presAssocID="{B1D8D564-9C49-4E47-A4E1-5C1517CB29FC}" presName="compNode" presStyleCnt="0"/>
      <dgm:spPr/>
    </dgm:pt>
    <dgm:pt modelId="{4BF74F97-D129-404F-A8D2-AFCEC258025C}" type="pres">
      <dgm:prSet presAssocID="{B1D8D564-9C49-4E47-A4E1-5C1517CB29FC}" presName="iconBgRect" presStyleLbl="bgShp" presStyleIdx="0" presStyleCnt="4"/>
      <dgm:spPr/>
    </dgm:pt>
    <dgm:pt modelId="{F0270A3E-FCD1-4942-8B1C-B781F82AA601}" type="pres">
      <dgm:prSet presAssocID="{B1D8D564-9C49-4E47-A4E1-5C1517CB29F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6DCAEBF9-351D-49F5-BFB4-BDC3EA08B681}" type="pres">
      <dgm:prSet presAssocID="{B1D8D564-9C49-4E47-A4E1-5C1517CB29FC}" presName="spaceRect" presStyleCnt="0"/>
      <dgm:spPr/>
    </dgm:pt>
    <dgm:pt modelId="{8838D1C8-7FBB-4FD6-8D39-0961B4937117}" type="pres">
      <dgm:prSet presAssocID="{B1D8D564-9C49-4E47-A4E1-5C1517CB29FC}" presName="textRect" presStyleLbl="revTx" presStyleIdx="0" presStyleCnt="4">
        <dgm:presLayoutVars>
          <dgm:chMax val="1"/>
          <dgm:chPref val="1"/>
        </dgm:presLayoutVars>
      </dgm:prSet>
      <dgm:spPr/>
    </dgm:pt>
    <dgm:pt modelId="{1D6CA94D-DBE0-4B1E-BECC-1E6254D5120F}" type="pres">
      <dgm:prSet presAssocID="{58AF02F2-38E9-4963-9C12-4A6A7E644BCE}" presName="sibTrans" presStyleLbl="sibTrans2D1" presStyleIdx="0" presStyleCnt="0"/>
      <dgm:spPr/>
    </dgm:pt>
    <dgm:pt modelId="{4042C7FD-729F-478E-BA67-35D768B50DE0}" type="pres">
      <dgm:prSet presAssocID="{A7FC13BF-7395-4D10-8270-A4BE1022D2BD}" presName="compNode" presStyleCnt="0"/>
      <dgm:spPr/>
    </dgm:pt>
    <dgm:pt modelId="{0840C3B4-9CCE-48A4-9EA1-B990B1F4BEEA}" type="pres">
      <dgm:prSet presAssocID="{A7FC13BF-7395-4D10-8270-A4BE1022D2BD}" presName="iconBgRect" presStyleLbl="bgShp" presStyleIdx="1" presStyleCnt="4"/>
      <dgm:spPr/>
    </dgm:pt>
    <dgm:pt modelId="{4519F623-7B77-4B3E-B719-82C6A14454C6}" type="pres">
      <dgm:prSet presAssocID="{A7FC13BF-7395-4D10-8270-A4BE1022D2B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64983A59-EFFB-44B1-B439-68E1FD5E1CED}" type="pres">
      <dgm:prSet presAssocID="{A7FC13BF-7395-4D10-8270-A4BE1022D2BD}" presName="spaceRect" presStyleCnt="0"/>
      <dgm:spPr/>
    </dgm:pt>
    <dgm:pt modelId="{A1B6F9C5-BB98-4739-AC5A-FD9CB314A8C5}" type="pres">
      <dgm:prSet presAssocID="{A7FC13BF-7395-4D10-8270-A4BE1022D2BD}" presName="textRect" presStyleLbl="revTx" presStyleIdx="1" presStyleCnt="4">
        <dgm:presLayoutVars>
          <dgm:chMax val="1"/>
          <dgm:chPref val="1"/>
        </dgm:presLayoutVars>
      </dgm:prSet>
      <dgm:spPr/>
    </dgm:pt>
    <dgm:pt modelId="{5035E4AE-21CA-4726-9F8C-06D7C53543B2}" type="pres">
      <dgm:prSet presAssocID="{D9601899-0792-4AF6-B9D7-DC078751CA3B}" presName="sibTrans" presStyleLbl="sibTrans2D1" presStyleIdx="0" presStyleCnt="0"/>
      <dgm:spPr/>
    </dgm:pt>
    <dgm:pt modelId="{D193D89E-491F-4DA2-BF9D-0123E129F2D3}" type="pres">
      <dgm:prSet presAssocID="{7BD73FDE-96C1-4529-9003-E1A56F499A8C}" presName="compNode" presStyleCnt="0"/>
      <dgm:spPr/>
    </dgm:pt>
    <dgm:pt modelId="{3E2BA2A3-2846-440E-BC6D-DF53EFD59B0C}" type="pres">
      <dgm:prSet presAssocID="{7BD73FDE-96C1-4529-9003-E1A56F499A8C}" presName="iconBgRect" presStyleLbl="bgShp" presStyleIdx="2" presStyleCnt="4"/>
      <dgm:spPr/>
    </dgm:pt>
    <dgm:pt modelId="{20E517E1-C136-413C-A980-A16EF94D33D9}" type="pres">
      <dgm:prSet presAssocID="{7BD73FDE-96C1-4529-9003-E1A56F499A8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8936EE76-09C3-4202-9FF4-83E5B542F001}" type="pres">
      <dgm:prSet presAssocID="{7BD73FDE-96C1-4529-9003-E1A56F499A8C}" presName="spaceRect" presStyleCnt="0"/>
      <dgm:spPr/>
    </dgm:pt>
    <dgm:pt modelId="{F47DDC48-C5CE-4308-87A1-06CC5A4BA9E1}" type="pres">
      <dgm:prSet presAssocID="{7BD73FDE-96C1-4529-9003-E1A56F499A8C}" presName="textRect" presStyleLbl="revTx" presStyleIdx="2" presStyleCnt="4">
        <dgm:presLayoutVars>
          <dgm:chMax val="1"/>
          <dgm:chPref val="1"/>
        </dgm:presLayoutVars>
      </dgm:prSet>
      <dgm:spPr/>
    </dgm:pt>
    <dgm:pt modelId="{CB9328A7-A172-494E-A9BB-C4107F429A6C}" type="pres">
      <dgm:prSet presAssocID="{35ED343C-85EB-4C8A-AF53-0B1FDB85ABBF}" presName="sibTrans" presStyleLbl="sibTrans2D1" presStyleIdx="0" presStyleCnt="0"/>
      <dgm:spPr/>
    </dgm:pt>
    <dgm:pt modelId="{B8B141A8-55AF-474C-9BFD-474C678CA984}" type="pres">
      <dgm:prSet presAssocID="{039035DF-5D33-4595-AA2E-F5A0A83F69A7}" presName="compNode" presStyleCnt="0"/>
      <dgm:spPr/>
    </dgm:pt>
    <dgm:pt modelId="{528E569E-6BE1-4574-8B12-DF68361BA017}" type="pres">
      <dgm:prSet presAssocID="{039035DF-5D33-4595-AA2E-F5A0A83F69A7}" presName="iconBgRect" presStyleLbl="bgShp" presStyleIdx="3" presStyleCnt="4"/>
      <dgm:spPr/>
    </dgm:pt>
    <dgm:pt modelId="{4E019794-FD15-4736-AC4A-318D578CE6CE}" type="pres">
      <dgm:prSet presAssocID="{039035DF-5D33-4595-AA2E-F5A0A83F69A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03332578-E0C5-4889-BA67-23EC811626FD}" type="pres">
      <dgm:prSet presAssocID="{039035DF-5D33-4595-AA2E-F5A0A83F69A7}" presName="spaceRect" presStyleCnt="0"/>
      <dgm:spPr/>
    </dgm:pt>
    <dgm:pt modelId="{D98923D5-6355-450D-8CBE-BB26F881FA83}" type="pres">
      <dgm:prSet presAssocID="{039035DF-5D33-4595-AA2E-F5A0A83F69A7}" presName="textRect" presStyleLbl="revTx" presStyleIdx="3" presStyleCnt="4" custLinFactNeighborX="-427" custLinFactNeighborY="-2013">
        <dgm:presLayoutVars>
          <dgm:chMax val="1"/>
          <dgm:chPref val="1"/>
        </dgm:presLayoutVars>
      </dgm:prSet>
      <dgm:spPr/>
    </dgm:pt>
  </dgm:ptLst>
  <dgm:cxnLst>
    <dgm:cxn modelId="{DCFA0000-2201-49BE-BB50-C694B8465138}" srcId="{6431A8C1-F770-40D4-896B-3D5EF980B326}" destId="{A7FC13BF-7395-4D10-8270-A4BE1022D2BD}" srcOrd="1" destOrd="0" parTransId="{056B446F-3618-4AAB-88C5-3DCCBFF6637D}" sibTransId="{D9601899-0792-4AF6-B9D7-DC078751CA3B}"/>
    <dgm:cxn modelId="{4354B413-5A0D-4E08-AB93-0CE5A2C434D8}" srcId="{6431A8C1-F770-40D4-896B-3D5EF980B326}" destId="{039035DF-5D33-4595-AA2E-F5A0A83F69A7}" srcOrd="3" destOrd="0" parTransId="{D9B06829-0824-485E-9B08-BE0A3B055194}" sibTransId="{9FAB79C1-1038-49A1-ABE7-1C26FFA711B7}"/>
    <dgm:cxn modelId="{B7ED0534-62C0-4692-ABD3-121485865D79}" type="presOf" srcId="{039035DF-5D33-4595-AA2E-F5A0A83F69A7}" destId="{D98923D5-6355-450D-8CBE-BB26F881FA83}" srcOrd="0" destOrd="0" presId="urn:microsoft.com/office/officeart/2018/2/layout/IconCircleList"/>
    <dgm:cxn modelId="{C3B40B64-205F-420E-B5B0-B139284C2A26}" type="presOf" srcId="{58AF02F2-38E9-4963-9C12-4A6A7E644BCE}" destId="{1D6CA94D-DBE0-4B1E-BECC-1E6254D5120F}" srcOrd="0" destOrd="0" presId="urn:microsoft.com/office/officeart/2018/2/layout/IconCircleList"/>
    <dgm:cxn modelId="{3A418556-DE64-40AC-9D4F-6247DCA14E45}" srcId="{6431A8C1-F770-40D4-896B-3D5EF980B326}" destId="{B1D8D564-9C49-4E47-A4E1-5C1517CB29FC}" srcOrd="0" destOrd="0" parTransId="{8F839849-04CA-4BC4-B07B-EB3152B3501D}" sibTransId="{58AF02F2-38E9-4963-9C12-4A6A7E644BCE}"/>
    <dgm:cxn modelId="{392CDA5A-F4B3-4E56-8184-2C22363DB1E5}" type="presOf" srcId="{35ED343C-85EB-4C8A-AF53-0B1FDB85ABBF}" destId="{CB9328A7-A172-494E-A9BB-C4107F429A6C}" srcOrd="0" destOrd="0" presId="urn:microsoft.com/office/officeart/2018/2/layout/IconCircleList"/>
    <dgm:cxn modelId="{2EEB8A7F-8052-41C8-BAA9-1438A85AF6D7}" type="presOf" srcId="{D9601899-0792-4AF6-B9D7-DC078751CA3B}" destId="{5035E4AE-21CA-4726-9F8C-06D7C53543B2}" srcOrd="0" destOrd="0" presId="urn:microsoft.com/office/officeart/2018/2/layout/IconCircleList"/>
    <dgm:cxn modelId="{CD11489D-25A1-4F43-BF03-2DC7A247D7EF}" type="presOf" srcId="{A7FC13BF-7395-4D10-8270-A4BE1022D2BD}" destId="{A1B6F9C5-BB98-4739-AC5A-FD9CB314A8C5}" srcOrd="0" destOrd="0" presId="urn:microsoft.com/office/officeart/2018/2/layout/IconCircleList"/>
    <dgm:cxn modelId="{E02DCEA8-B19D-4A40-ABAE-8B9D24358623}" type="presOf" srcId="{7BD73FDE-96C1-4529-9003-E1A56F499A8C}" destId="{F47DDC48-C5CE-4308-87A1-06CC5A4BA9E1}" srcOrd="0" destOrd="0" presId="urn:microsoft.com/office/officeart/2018/2/layout/IconCircleList"/>
    <dgm:cxn modelId="{BB3C54AC-32BD-4317-A290-6817074B730E}" srcId="{6431A8C1-F770-40D4-896B-3D5EF980B326}" destId="{7BD73FDE-96C1-4529-9003-E1A56F499A8C}" srcOrd="2" destOrd="0" parTransId="{6544AED0-F872-4854-BCA6-0B7FEBDEDECB}" sibTransId="{35ED343C-85EB-4C8A-AF53-0B1FDB85ABBF}"/>
    <dgm:cxn modelId="{CDBDC8DB-1CE1-4B15-8FD8-DFB3E0341D76}" type="presOf" srcId="{B1D8D564-9C49-4E47-A4E1-5C1517CB29FC}" destId="{8838D1C8-7FBB-4FD6-8D39-0961B4937117}" srcOrd="0" destOrd="0" presId="urn:microsoft.com/office/officeart/2018/2/layout/IconCircleList"/>
    <dgm:cxn modelId="{B886D2EC-5BA4-4667-8940-2261D2FC79F4}" type="presOf" srcId="{6431A8C1-F770-40D4-896B-3D5EF980B326}" destId="{A36CE288-B04C-4C21-A367-06AA021C5AAA}" srcOrd="0" destOrd="0" presId="urn:microsoft.com/office/officeart/2018/2/layout/IconCircleList"/>
    <dgm:cxn modelId="{D05FC66F-143E-4119-AD4E-FE54B216362E}" type="presParOf" srcId="{A36CE288-B04C-4C21-A367-06AA021C5AAA}" destId="{6446680C-103D-440E-AC73-A2A8E697C7B5}" srcOrd="0" destOrd="0" presId="urn:microsoft.com/office/officeart/2018/2/layout/IconCircleList"/>
    <dgm:cxn modelId="{43BF22B9-2607-4E77-A2A3-8BB3201D23EA}" type="presParOf" srcId="{6446680C-103D-440E-AC73-A2A8E697C7B5}" destId="{9D5E24BD-B6BD-4864-8BD5-B6DF8CB09D2E}" srcOrd="0" destOrd="0" presId="urn:microsoft.com/office/officeart/2018/2/layout/IconCircleList"/>
    <dgm:cxn modelId="{874DB464-DB78-431F-B507-A11167FE2962}" type="presParOf" srcId="{9D5E24BD-B6BD-4864-8BD5-B6DF8CB09D2E}" destId="{4BF74F97-D129-404F-A8D2-AFCEC258025C}" srcOrd="0" destOrd="0" presId="urn:microsoft.com/office/officeart/2018/2/layout/IconCircleList"/>
    <dgm:cxn modelId="{B6570504-E295-4515-AA56-8E83F71F8BA2}" type="presParOf" srcId="{9D5E24BD-B6BD-4864-8BD5-B6DF8CB09D2E}" destId="{F0270A3E-FCD1-4942-8B1C-B781F82AA601}" srcOrd="1" destOrd="0" presId="urn:microsoft.com/office/officeart/2018/2/layout/IconCircleList"/>
    <dgm:cxn modelId="{45083C56-5B59-4571-8981-E640DA3FC091}" type="presParOf" srcId="{9D5E24BD-B6BD-4864-8BD5-B6DF8CB09D2E}" destId="{6DCAEBF9-351D-49F5-BFB4-BDC3EA08B681}" srcOrd="2" destOrd="0" presId="urn:microsoft.com/office/officeart/2018/2/layout/IconCircleList"/>
    <dgm:cxn modelId="{B910C2A5-AF68-4210-B0CC-9617722C6243}" type="presParOf" srcId="{9D5E24BD-B6BD-4864-8BD5-B6DF8CB09D2E}" destId="{8838D1C8-7FBB-4FD6-8D39-0961B4937117}" srcOrd="3" destOrd="0" presId="urn:microsoft.com/office/officeart/2018/2/layout/IconCircleList"/>
    <dgm:cxn modelId="{FE0E38BD-033B-4CED-8920-C6E59DC5AA1B}" type="presParOf" srcId="{6446680C-103D-440E-AC73-A2A8E697C7B5}" destId="{1D6CA94D-DBE0-4B1E-BECC-1E6254D5120F}" srcOrd="1" destOrd="0" presId="urn:microsoft.com/office/officeart/2018/2/layout/IconCircleList"/>
    <dgm:cxn modelId="{99928656-3023-4C69-B702-C9D4D6C12883}" type="presParOf" srcId="{6446680C-103D-440E-AC73-A2A8E697C7B5}" destId="{4042C7FD-729F-478E-BA67-35D768B50DE0}" srcOrd="2" destOrd="0" presId="urn:microsoft.com/office/officeart/2018/2/layout/IconCircleList"/>
    <dgm:cxn modelId="{321938BA-4DD8-4AF6-A366-64F54E43A34F}" type="presParOf" srcId="{4042C7FD-729F-478E-BA67-35D768B50DE0}" destId="{0840C3B4-9CCE-48A4-9EA1-B990B1F4BEEA}" srcOrd="0" destOrd="0" presId="urn:microsoft.com/office/officeart/2018/2/layout/IconCircleList"/>
    <dgm:cxn modelId="{E1242AA9-29E1-49CE-8A52-69A5C7562E59}" type="presParOf" srcId="{4042C7FD-729F-478E-BA67-35D768B50DE0}" destId="{4519F623-7B77-4B3E-B719-82C6A14454C6}" srcOrd="1" destOrd="0" presId="urn:microsoft.com/office/officeart/2018/2/layout/IconCircleList"/>
    <dgm:cxn modelId="{5E9D04DC-6DAE-4747-B3E3-B70A40A844D4}" type="presParOf" srcId="{4042C7FD-729F-478E-BA67-35D768B50DE0}" destId="{64983A59-EFFB-44B1-B439-68E1FD5E1CED}" srcOrd="2" destOrd="0" presId="urn:microsoft.com/office/officeart/2018/2/layout/IconCircleList"/>
    <dgm:cxn modelId="{E48585D8-E66A-4AC4-8659-6298D3452893}" type="presParOf" srcId="{4042C7FD-729F-478E-BA67-35D768B50DE0}" destId="{A1B6F9C5-BB98-4739-AC5A-FD9CB314A8C5}" srcOrd="3" destOrd="0" presId="urn:microsoft.com/office/officeart/2018/2/layout/IconCircleList"/>
    <dgm:cxn modelId="{965384B4-EF35-4F13-9D48-4F1D25C76691}" type="presParOf" srcId="{6446680C-103D-440E-AC73-A2A8E697C7B5}" destId="{5035E4AE-21CA-4726-9F8C-06D7C53543B2}" srcOrd="3" destOrd="0" presId="urn:microsoft.com/office/officeart/2018/2/layout/IconCircleList"/>
    <dgm:cxn modelId="{CE576635-6CC1-4E62-95E2-1E40BF19A895}" type="presParOf" srcId="{6446680C-103D-440E-AC73-A2A8E697C7B5}" destId="{D193D89E-491F-4DA2-BF9D-0123E129F2D3}" srcOrd="4" destOrd="0" presId="urn:microsoft.com/office/officeart/2018/2/layout/IconCircleList"/>
    <dgm:cxn modelId="{B9D0D3BA-6593-4178-B608-73E8B526C50F}" type="presParOf" srcId="{D193D89E-491F-4DA2-BF9D-0123E129F2D3}" destId="{3E2BA2A3-2846-440E-BC6D-DF53EFD59B0C}" srcOrd="0" destOrd="0" presId="urn:microsoft.com/office/officeart/2018/2/layout/IconCircleList"/>
    <dgm:cxn modelId="{CE9F127E-4890-4BB5-830E-1649C7369A17}" type="presParOf" srcId="{D193D89E-491F-4DA2-BF9D-0123E129F2D3}" destId="{20E517E1-C136-413C-A980-A16EF94D33D9}" srcOrd="1" destOrd="0" presId="urn:microsoft.com/office/officeart/2018/2/layout/IconCircleList"/>
    <dgm:cxn modelId="{B891DF69-5EEB-400E-A39D-308281341FE4}" type="presParOf" srcId="{D193D89E-491F-4DA2-BF9D-0123E129F2D3}" destId="{8936EE76-09C3-4202-9FF4-83E5B542F001}" srcOrd="2" destOrd="0" presId="urn:microsoft.com/office/officeart/2018/2/layout/IconCircleList"/>
    <dgm:cxn modelId="{D502ACA9-DD17-4A6E-9BE0-DB11E4EBEACA}" type="presParOf" srcId="{D193D89E-491F-4DA2-BF9D-0123E129F2D3}" destId="{F47DDC48-C5CE-4308-87A1-06CC5A4BA9E1}" srcOrd="3" destOrd="0" presId="urn:microsoft.com/office/officeart/2018/2/layout/IconCircleList"/>
    <dgm:cxn modelId="{34B16CEE-A720-4132-BFDF-2C5270D17732}" type="presParOf" srcId="{6446680C-103D-440E-AC73-A2A8E697C7B5}" destId="{CB9328A7-A172-494E-A9BB-C4107F429A6C}" srcOrd="5" destOrd="0" presId="urn:microsoft.com/office/officeart/2018/2/layout/IconCircleList"/>
    <dgm:cxn modelId="{EA8A033B-4CFD-444C-9D55-A58F54A4DC19}" type="presParOf" srcId="{6446680C-103D-440E-AC73-A2A8E697C7B5}" destId="{B8B141A8-55AF-474C-9BFD-474C678CA984}" srcOrd="6" destOrd="0" presId="urn:microsoft.com/office/officeart/2018/2/layout/IconCircleList"/>
    <dgm:cxn modelId="{56257A6C-57FA-4F9F-B372-B7203A9F52E1}" type="presParOf" srcId="{B8B141A8-55AF-474C-9BFD-474C678CA984}" destId="{528E569E-6BE1-4574-8B12-DF68361BA017}" srcOrd="0" destOrd="0" presId="urn:microsoft.com/office/officeart/2018/2/layout/IconCircleList"/>
    <dgm:cxn modelId="{14AD3B51-BC08-419E-90F5-02AD6CD0B23F}" type="presParOf" srcId="{B8B141A8-55AF-474C-9BFD-474C678CA984}" destId="{4E019794-FD15-4736-AC4A-318D578CE6CE}" srcOrd="1" destOrd="0" presId="urn:microsoft.com/office/officeart/2018/2/layout/IconCircleList"/>
    <dgm:cxn modelId="{62A1E426-B603-4F26-AC38-A8C50AB957B8}" type="presParOf" srcId="{B8B141A8-55AF-474C-9BFD-474C678CA984}" destId="{03332578-E0C5-4889-BA67-23EC811626FD}" srcOrd="2" destOrd="0" presId="urn:microsoft.com/office/officeart/2018/2/layout/IconCircleList"/>
    <dgm:cxn modelId="{A757819F-6FDB-4A7F-B190-DBEDDA6AF47C}" type="presParOf" srcId="{B8B141A8-55AF-474C-9BFD-474C678CA984}" destId="{D98923D5-6355-450D-8CBE-BB26F881FA8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E9C11B-850F-4593-BDA2-C60A3F702767}">
      <dsp:nvSpPr>
        <dsp:cNvPr id="0" name=""/>
        <dsp:cNvSpPr/>
      </dsp:nvSpPr>
      <dsp:spPr>
        <a:xfrm>
          <a:off x="0" y="0"/>
          <a:ext cx="681037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2A1FB3F-606F-4DAC-B7AD-AFE7CBC52ECE}">
      <dsp:nvSpPr>
        <dsp:cNvPr id="0" name=""/>
        <dsp:cNvSpPr/>
      </dsp:nvSpPr>
      <dsp:spPr>
        <a:xfrm>
          <a:off x="0" y="0"/>
          <a:ext cx="6810374" cy="1103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just" defTabSz="844550">
            <a:lnSpc>
              <a:spcPct val="90000"/>
            </a:lnSpc>
            <a:spcBef>
              <a:spcPct val="0"/>
            </a:spcBef>
            <a:spcAft>
              <a:spcPct val="35000"/>
            </a:spcAft>
            <a:buNone/>
          </a:pPr>
          <a:r>
            <a:rPr lang="en-US" sz="1900" b="1" kern="1200" dirty="0"/>
            <a:t>Concepts</a:t>
          </a:r>
          <a:r>
            <a:rPr lang="en-NZ" sz="1900" kern="1200" dirty="0"/>
            <a:t>:</a:t>
          </a:r>
          <a:r>
            <a:rPr lang="zh-CN" sz="1900" kern="1200" dirty="0"/>
            <a:t> </a:t>
          </a:r>
          <a:r>
            <a:rPr lang="en-US" sz="1900" kern="1200" dirty="0"/>
            <a:t>Tinnitus is a common disease in life. It is a hearing disorder that involves the perception of sound without an external source of sound</a:t>
          </a:r>
          <a:r>
            <a:rPr lang="en-NZ" sz="1900" kern="1200" dirty="0"/>
            <a:t>.</a:t>
          </a:r>
          <a:endParaRPr lang="en-US" sz="1900" kern="1200" dirty="0"/>
        </a:p>
      </dsp:txBody>
      <dsp:txXfrm>
        <a:off x="0" y="0"/>
        <a:ext cx="6810374" cy="1103485"/>
      </dsp:txXfrm>
    </dsp:sp>
    <dsp:sp modelId="{943E1271-54D1-48E0-84F8-5FFA58B2ED57}">
      <dsp:nvSpPr>
        <dsp:cNvPr id="0" name=""/>
        <dsp:cNvSpPr/>
      </dsp:nvSpPr>
      <dsp:spPr>
        <a:xfrm>
          <a:off x="0" y="1103485"/>
          <a:ext cx="681037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5985BA7-2A6A-4ED0-8BF4-E6AF062D6AE7}">
      <dsp:nvSpPr>
        <dsp:cNvPr id="0" name=""/>
        <dsp:cNvSpPr/>
      </dsp:nvSpPr>
      <dsp:spPr>
        <a:xfrm>
          <a:off x="0" y="1103485"/>
          <a:ext cx="6810374" cy="1103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just" defTabSz="844550">
            <a:lnSpc>
              <a:spcPct val="90000"/>
            </a:lnSpc>
            <a:spcBef>
              <a:spcPct val="0"/>
            </a:spcBef>
            <a:spcAft>
              <a:spcPct val="35000"/>
            </a:spcAft>
            <a:buNone/>
          </a:pPr>
          <a:r>
            <a:rPr lang="en-US" sz="1900" b="1" kern="1200" dirty="0"/>
            <a:t>Influence:</a:t>
          </a:r>
          <a:r>
            <a:rPr lang="en-US" sz="1900" kern="1200" dirty="0"/>
            <a:t> It can cause distress, anxiety, and depression in people. In recent years, the prevalence of tinnitus has gradually increased, becoming one of the most pressing public health problems.</a:t>
          </a:r>
        </a:p>
      </dsp:txBody>
      <dsp:txXfrm>
        <a:off x="0" y="1103485"/>
        <a:ext cx="6810374" cy="1103485"/>
      </dsp:txXfrm>
    </dsp:sp>
    <dsp:sp modelId="{AD172EDF-40EA-4F2A-AF44-28E58B08E74E}">
      <dsp:nvSpPr>
        <dsp:cNvPr id="0" name=""/>
        <dsp:cNvSpPr/>
      </dsp:nvSpPr>
      <dsp:spPr>
        <a:xfrm>
          <a:off x="0" y="2206971"/>
          <a:ext cx="681037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E1F4A1C4-A7A7-4602-82A3-3AA3CDB98894}">
      <dsp:nvSpPr>
        <dsp:cNvPr id="0" name=""/>
        <dsp:cNvSpPr/>
      </dsp:nvSpPr>
      <dsp:spPr>
        <a:xfrm>
          <a:off x="0" y="2206971"/>
          <a:ext cx="6810374" cy="1103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just" defTabSz="844550">
            <a:lnSpc>
              <a:spcPct val="90000"/>
            </a:lnSpc>
            <a:spcBef>
              <a:spcPct val="0"/>
            </a:spcBef>
            <a:spcAft>
              <a:spcPct val="35000"/>
            </a:spcAft>
            <a:buNone/>
          </a:pPr>
          <a:r>
            <a:rPr lang="en-US" sz="1900" b="1" kern="1200" dirty="0"/>
            <a:t>Reason:</a:t>
          </a:r>
          <a:r>
            <a:rPr lang="en-US" sz="1900" kern="1200" dirty="0"/>
            <a:t> Hearing loss due to exposure to loud sound is the most common cause of tinnitus.</a:t>
          </a:r>
        </a:p>
      </dsp:txBody>
      <dsp:txXfrm>
        <a:off x="0" y="2206971"/>
        <a:ext cx="6810374" cy="1103485"/>
      </dsp:txXfrm>
    </dsp:sp>
    <dsp:sp modelId="{90207562-D003-455F-9D74-56DBA24770F2}">
      <dsp:nvSpPr>
        <dsp:cNvPr id="0" name=""/>
        <dsp:cNvSpPr/>
      </dsp:nvSpPr>
      <dsp:spPr>
        <a:xfrm>
          <a:off x="0" y="3310458"/>
          <a:ext cx="681037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A8C1FC6-1F99-4395-879D-94F3C43FBA19}">
      <dsp:nvSpPr>
        <dsp:cNvPr id="0" name=""/>
        <dsp:cNvSpPr/>
      </dsp:nvSpPr>
      <dsp:spPr>
        <a:xfrm>
          <a:off x="0" y="3310458"/>
          <a:ext cx="6810374" cy="1103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just" defTabSz="844550">
            <a:lnSpc>
              <a:spcPct val="90000"/>
            </a:lnSpc>
            <a:spcBef>
              <a:spcPct val="0"/>
            </a:spcBef>
            <a:spcAft>
              <a:spcPct val="35000"/>
            </a:spcAft>
            <a:buNone/>
          </a:pPr>
          <a:r>
            <a:rPr lang="en-US" sz="1900" b="1" kern="1200" dirty="0"/>
            <a:t>NZ situation: </a:t>
          </a:r>
          <a:r>
            <a:rPr lang="en-US" sz="1900" kern="1200" dirty="0"/>
            <a:t>Up to 30% of people in New Zealand experience mild tinnitus at some point in their lives, and around 5% experience painful tinnitus.</a:t>
          </a:r>
        </a:p>
      </dsp:txBody>
      <dsp:txXfrm>
        <a:off x="0" y="3310458"/>
        <a:ext cx="6810374" cy="11034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F74F97-D129-404F-A8D2-AFCEC258025C}">
      <dsp:nvSpPr>
        <dsp:cNvPr id="0" name=""/>
        <dsp:cNvSpPr/>
      </dsp:nvSpPr>
      <dsp:spPr>
        <a:xfrm>
          <a:off x="212335" y="18367"/>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270A3E-FCD1-4942-8B1C-B781F82AA601}">
      <dsp:nvSpPr>
        <dsp:cNvPr id="0" name=""/>
        <dsp:cNvSpPr/>
      </dsp:nvSpPr>
      <dsp:spPr>
        <a:xfrm>
          <a:off x="492877" y="298909"/>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38D1C8-7FBB-4FD6-8D39-0961B4937117}">
      <dsp:nvSpPr>
        <dsp:cNvPr id="0" name=""/>
        <dsp:cNvSpPr/>
      </dsp:nvSpPr>
      <dsp:spPr>
        <a:xfrm>
          <a:off x="1834517" y="1836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844550">
            <a:lnSpc>
              <a:spcPct val="90000"/>
            </a:lnSpc>
            <a:spcBef>
              <a:spcPct val="0"/>
            </a:spcBef>
            <a:spcAft>
              <a:spcPct val="35000"/>
            </a:spcAft>
            <a:buNone/>
          </a:pPr>
          <a:r>
            <a:rPr lang="en-US" sz="1900" kern="1200" dirty="0"/>
            <a:t>Split the data into more epochs to explore how the experimental results differ.</a:t>
          </a:r>
        </a:p>
      </dsp:txBody>
      <dsp:txXfrm>
        <a:off x="1834517" y="18367"/>
        <a:ext cx="3148942" cy="1335915"/>
      </dsp:txXfrm>
    </dsp:sp>
    <dsp:sp modelId="{0840C3B4-9CCE-48A4-9EA1-B990B1F4BEEA}">
      <dsp:nvSpPr>
        <dsp:cNvPr id="0" name=""/>
        <dsp:cNvSpPr/>
      </dsp:nvSpPr>
      <dsp:spPr>
        <a:xfrm>
          <a:off x="5532139" y="18367"/>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19F623-7B77-4B3E-B719-82C6A14454C6}">
      <dsp:nvSpPr>
        <dsp:cNvPr id="0" name=""/>
        <dsp:cNvSpPr/>
      </dsp:nvSpPr>
      <dsp:spPr>
        <a:xfrm>
          <a:off x="5812681" y="298909"/>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B6F9C5-BB98-4739-AC5A-FD9CB314A8C5}">
      <dsp:nvSpPr>
        <dsp:cNvPr id="0" name=""/>
        <dsp:cNvSpPr/>
      </dsp:nvSpPr>
      <dsp:spPr>
        <a:xfrm>
          <a:off x="7154322" y="1836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844550">
            <a:lnSpc>
              <a:spcPct val="90000"/>
            </a:lnSpc>
            <a:spcBef>
              <a:spcPct val="0"/>
            </a:spcBef>
            <a:spcAft>
              <a:spcPct val="35000"/>
            </a:spcAft>
            <a:buNone/>
          </a:pPr>
          <a:r>
            <a:rPr lang="en-US" sz="1900" kern="1200" dirty="0"/>
            <a:t>Reduce the number of features to different numbers, such as 120,60,30,10 to see any impact on the prediction results.</a:t>
          </a:r>
        </a:p>
      </dsp:txBody>
      <dsp:txXfrm>
        <a:off x="7154322" y="18367"/>
        <a:ext cx="3148942" cy="1335915"/>
      </dsp:txXfrm>
    </dsp:sp>
    <dsp:sp modelId="{3E2BA2A3-2846-440E-BC6D-DF53EFD59B0C}">
      <dsp:nvSpPr>
        <dsp:cNvPr id="0" name=""/>
        <dsp:cNvSpPr/>
      </dsp:nvSpPr>
      <dsp:spPr>
        <a:xfrm>
          <a:off x="212335" y="1909048"/>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E517E1-C136-413C-A980-A16EF94D33D9}">
      <dsp:nvSpPr>
        <dsp:cNvPr id="0" name=""/>
        <dsp:cNvSpPr/>
      </dsp:nvSpPr>
      <dsp:spPr>
        <a:xfrm>
          <a:off x="492877" y="2189590"/>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7DDC48-C5CE-4308-87A1-06CC5A4BA9E1}">
      <dsp:nvSpPr>
        <dsp:cNvPr id="0" name=""/>
        <dsp:cNvSpPr/>
      </dsp:nvSpPr>
      <dsp:spPr>
        <a:xfrm>
          <a:off x="1834517" y="1909048"/>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844550">
            <a:lnSpc>
              <a:spcPct val="90000"/>
            </a:lnSpc>
            <a:spcBef>
              <a:spcPct val="0"/>
            </a:spcBef>
            <a:spcAft>
              <a:spcPct val="35000"/>
            </a:spcAft>
            <a:buNone/>
          </a:pPr>
          <a:r>
            <a:rPr lang="en-US" sz="1900" kern="1200" dirty="0"/>
            <a:t>Use other dimensionality reduction methods besides PCA and </a:t>
          </a:r>
          <a:r>
            <a:rPr lang="en-NZ" sz="1900" kern="1200" dirty="0"/>
            <a:t>Python feature importance. </a:t>
          </a:r>
          <a:endParaRPr lang="en-US" sz="1900" kern="1200" dirty="0"/>
        </a:p>
      </dsp:txBody>
      <dsp:txXfrm>
        <a:off x="1834517" y="1909048"/>
        <a:ext cx="3148942" cy="1335915"/>
      </dsp:txXfrm>
    </dsp:sp>
    <dsp:sp modelId="{528E569E-6BE1-4574-8B12-DF68361BA017}">
      <dsp:nvSpPr>
        <dsp:cNvPr id="0" name=""/>
        <dsp:cNvSpPr/>
      </dsp:nvSpPr>
      <dsp:spPr>
        <a:xfrm>
          <a:off x="5532139" y="1909048"/>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019794-FD15-4736-AC4A-318D578CE6CE}">
      <dsp:nvSpPr>
        <dsp:cNvPr id="0" name=""/>
        <dsp:cNvSpPr/>
      </dsp:nvSpPr>
      <dsp:spPr>
        <a:xfrm>
          <a:off x="5812681" y="2189590"/>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8923D5-6355-450D-8CBE-BB26F881FA83}">
      <dsp:nvSpPr>
        <dsp:cNvPr id="0" name=""/>
        <dsp:cNvSpPr/>
      </dsp:nvSpPr>
      <dsp:spPr>
        <a:xfrm>
          <a:off x="7140876" y="1882156"/>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844550">
            <a:lnSpc>
              <a:spcPct val="90000"/>
            </a:lnSpc>
            <a:spcBef>
              <a:spcPct val="0"/>
            </a:spcBef>
            <a:spcAft>
              <a:spcPct val="35000"/>
            </a:spcAft>
            <a:buNone/>
          </a:pPr>
          <a:r>
            <a:rPr lang="en-US" sz="1900" kern="1200" dirty="0"/>
            <a:t>Adopt deep learning algorithm to the experiment which may lead to some new discoveries.</a:t>
          </a:r>
        </a:p>
      </dsp:txBody>
      <dsp:txXfrm>
        <a:off x="7140876" y="1882156"/>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F440EE-57E2-4539-BECF-EC613C74E4B4}" type="datetimeFigureOut">
              <a:rPr lang="en-NZ" smtClean="0"/>
              <a:t>24/02/2023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BD2BD7-87EE-4CA2-A200-342141001405}" type="slidenum">
              <a:rPr lang="en-NZ" smtClean="0"/>
              <a:t>‹#›</a:t>
            </a:fld>
            <a:endParaRPr lang="en-NZ"/>
          </a:p>
        </p:txBody>
      </p:sp>
    </p:spTree>
    <p:extLst>
      <p:ext uri="{BB962C8B-B14F-4D97-AF65-F5344CB8AC3E}">
        <p14:creationId xmlns:p14="http://schemas.microsoft.com/office/powerpoint/2010/main" val="3764913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89BD2BD7-87EE-4CA2-A200-342141001405}" type="slidenum">
              <a:rPr lang="en-NZ" smtClean="0"/>
              <a:t>4</a:t>
            </a:fld>
            <a:endParaRPr lang="en-NZ"/>
          </a:p>
        </p:txBody>
      </p:sp>
    </p:spTree>
    <p:extLst>
      <p:ext uri="{BB962C8B-B14F-4D97-AF65-F5344CB8AC3E}">
        <p14:creationId xmlns:p14="http://schemas.microsoft.com/office/powerpoint/2010/main" val="1194763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5DD4F-CD56-9326-D8A1-0A7BA8345D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58279704-933F-E5E9-E736-72B1FCBAD7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7ABA63DE-4CCF-0A20-014B-371AE1E25949}"/>
              </a:ext>
            </a:extLst>
          </p:cNvPr>
          <p:cNvSpPr>
            <a:spLocks noGrp="1"/>
          </p:cNvSpPr>
          <p:nvPr>
            <p:ph type="dt" sz="half" idx="10"/>
          </p:nvPr>
        </p:nvSpPr>
        <p:spPr/>
        <p:txBody>
          <a:bodyPr/>
          <a:lstStyle/>
          <a:p>
            <a:fld id="{BC39A047-4FEC-42DA-B25D-F26F60E07E44}" type="datetimeFigureOut">
              <a:rPr lang="en-NZ" smtClean="0"/>
              <a:t>24/02/2023</a:t>
            </a:fld>
            <a:endParaRPr lang="en-NZ"/>
          </a:p>
        </p:txBody>
      </p:sp>
      <p:sp>
        <p:nvSpPr>
          <p:cNvPr id="5" name="Footer Placeholder 4">
            <a:extLst>
              <a:ext uri="{FF2B5EF4-FFF2-40B4-BE49-F238E27FC236}">
                <a16:creationId xmlns:a16="http://schemas.microsoft.com/office/drawing/2014/main" id="{66BBE805-6A13-BE2E-5B01-745A1AB8E297}"/>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B51A9589-EBF0-1841-42D0-7AAEF45E6BAC}"/>
              </a:ext>
            </a:extLst>
          </p:cNvPr>
          <p:cNvSpPr>
            <a:spLocks noGrp="1"/>
          </p:cNvSpPr>
          <p:nvPr>
            <p:ph type="sldNum" sz="quarter" idx="12"/>
          </p:nvPr>
        </p:nvSpPr>
        <p:spPr/>
        <p:txBody>
          <a:bodyPr/>
          <a:lstStyle/>
          <a:p>
            <a:fld id="{F5435456-EB28-4B0C-B9C3-C74AB4A2935E}" type="slidenum">
              <a:rPr lang="en-NZ" smtClean="0"/>
              <a:t>‹#›</a:t>
            </a:fld>
            <a:endParaRPr lang="en-NZ"/>
          </a:p>
        </p:txBody>
      </p:sp>
    </p:spTree>
    <p:extLst>
      <p:ext uri="{BB962C8B-B14F-4D97-AF65-F5344CB8AC3E}">
        <p14:creationId xmlns:p14="http://schemas.microsoft.com/office/powerpoint/2010/main" val="1340281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F0A8F-EDCD-A3F6-892A-8DC95650888A}"/>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55D250DF-B3D5-4835-3821-D53BD8A300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44EE0738-21B5-817B-4893-381A0A9195DD}"/>
              </a:ext>
            </a:extLst>
          </p:cNvPr>
          <p:cNvSpPr>
            <a:spLocks noGrp="1"/>
          </p:cNvSpPr>
          <p:nvPr>
            <p:ph type="dt" sz="half" idx="10"/>
          </p:nvPr>
        </p:nvSpPr>
        <p:spPr/>
        <p:txBody>
          <a:bodyPr/>
          <a:lstStyle/>
          <a:p>
            <a:fld id="{BC39A047-4FEC-42DA-B25D-F26F60E07E44}" type="datetimeFigureOut">
              <a:rPr lang="en-NZ" smtClean="0"/>
              <a:t>24/02/2023</a:t>
            </a:fld>
            <a:endParaRPr lang="en-NZ"/>
          </a:p>
        </p:txBody>
      </p:sp>
      <p:sp>
        <p:nvSpPr>
          <p:cNvPr id="5" name="Footer Placeholder 4">
            <a:extLst>
              <a:ext uri="{FF2B5EF4-FFF2-40B4-BE49-F238E27FC236}">
                <a16:creationId xmlns:a16="http://schemas.microsoft.com/office/drawing/2014/main" id="{DB7A7650-06AF-2458-B46C-CDC0C0D86597}"/>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94D4BD6B-2B08-EE2D-2776-D3C83543AF1F}"/>
              </a:ext>
            </a:extLst>
          </p:cNvPr>
          <p:cNvSpPr>
            <a:spLocks noGrp="1"/>
          </p:cNvSpPr>
          <p:nvPr>
            <p:ph type="sldNum" sz="quarter" idx="12"/>
          </p:nvPr>
        </p:nvSpPr>
        <p:spPr/>
        <p:txBody>
          <a:bodyPr/>
          <a:lstStyle/>
          <a:p>
            <a:fld id="{F5435456-EB28-4B0C-B9C3-C74AB4A2935E}" type="slidenum">
              <a:rPr lang="en-NZ" smtClean="0"/>
              <a:t>‹#›</a:t>
            </a:fld>
            <a:endParaRPr lang="en-NZ"/>
          </a:p>
        </p:txBody>
      </p:sp>
    </p:spTree>
    <p:extLst>
      <p:ext uri="{BB962C8B-B14F-4D97-AF65-F5344CB8AC3E}">
        <p14:creationId xmlns:p14="http://schemas.microsoft.com/office/powerpoint/2010/main" val="3876500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FF076D-B40A-CF11-25D7-7E4FB050EC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332E3921-45C3-785C-259F-6E9B789725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7AC59AE2-D30D-2227-C17C-81CA9D2746A3}"/>
              </a:ext>
            </a:extLst>
          </p:cNvPr>
          <p:cNvSpPr>
            <a:spLocks noGrp="1"/>
          </p:cNvSpPr>
          <p:nvPr>
            <p:ph type="dt" sz="half" idx="10"/>
          </p:nvPr>
        </p:nvSpPr>
        <p:spPr/>
        <p:txBody>
          <a:bodyPr/>
          <a:lstStyle/>
          <a:p>
            <a:fld id="{BC39A047-4FEC-42DA-B25D-F26F60E07E44}" type="datetimeFigureOut">
              <a:rPr lang="en-NZ" smtClean="0"/>
              <a:t>24/02/2023</a:t>
            </a:fld>
            <a:endParaRPr lang="en-NZ"/>
          </a:p>
        </p:txBody>
      </p:sp>
      <p:sp>
        <p:nvSpPr>
          <p:cNvPr id="5" name="Footer Placeholder 4">
            <a:extLst>
              <a:ext uri="{FF2B5EF4-FFF2-40B4-BE49-F238E27FC236}">
                <a16:creationId xmlns:a16="http://schemas.microsoft.com/office/drawing/2014/main" id="{BB3635EE-CA2C-D878-93B4-9F8797B7B04A}"/>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52A96C99-114B-2A71-0881-5C0A2D2523BD}"/>
              </a:ext>
            </a:extLst>
          </p:cNvPr>
          <p:cNvSpPr>
            <a:spLocks noGrp="1"/>
          </p:cNvSpPr>
          <p:nvPr>
            <p:ph type="sldNum" sz="quarter" idx="12"/>
          </p:nvPr>
        </p:nvSpPr>
        <p:spPr/>
        <p:txBody>
          <a:bodyPr/>
          <a:lstStyle/>
          <a:p>
            <a:fld id="{F5435456-EB28-4B0C-B9C3-C74AB4A2935E}" type="slidenum">
              <a:rPr lang="en-NZ" smtClean="0"/>
              <a:t>‹#›</a:t>
            </a:fld>
            <a:endParaRPr lang="en-NZ"/>
          </a:p>
        </p:txBody>
      </p:sp>
    </p:spTree>
    <p:extLst>
      <p:ext uri="{BB962C8B-B14F-4D97-AF65-F5344CB8AC3E}">
        <p14:creationId xmlns:p14="http://schemas.microsoft.com/office/powerpoint/2010/main" val="1389724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C8DA6-6224-3177-E01B-60B8E33C7C4F}"/>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AD67942B-8EA0-EA4D-2FC6-3CC19143B9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F1B90C0B-9D2C-3886-18D8-B3AD4CE9845E}"/>
              </a:ext>
            </a:extLst>
          </p:cNvPr>
          <p:cNvSpPr>
            <a:spLocks noGrp="1"/>
          </p:cNvSpPr>
          <p:nvPr>
            <p:ph type="dt" sz="half" idx="10"/>
          </p:nvPr>
        </p:nvSpPr>
        <p:spPr/>
        <p:txBody>
          <a:bodyPr/>
          <a:lstStyle/>
          <a:p>
            <a:fld id="{BC39A047-4FEC-42DA-B25D-F26F60E07E44}" type="datetimeFigureOut">
              <a:rPr lang="en-NZ" smtClean="0"/>
              <a:t>24/02/2023</a:t>
            </a:fld>
            <a:endParaRPr lang="en-NZ"/>
          </a:p>
        </p:txBody>
      </p:sp>
      <p:sp>
        <p:nvSpPr>
          <p:cNvPr id="5" name="Footer Placeholder 4">
            <a:extLst>
              <a:ext uri="{FF2B5EF4-FFF2-40B4-BE49-F238E27FC236}">
                <a16:creationId xmlns:a16="http://schemas.microsoft.com/office/drawing/2014/main" id="{288F037F-2787-A647-DC9C-83C5C02571B5}"/>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AF6859AB-9952-E0D6-AA5C-2F3D09326F7E}"/>
              </a:ext>
            </a:extLst>
          </p:cNvPr>
          <p:cNvSpPr>
            <a:spLocks noGrp="1"/>
          </p:cNvSpPr>
          <p:nvPr>
            <p:ph type="sldNum" sz="quarter" idx="12"/>
          </p:nvPr>
        </p:nvSpPr>
        <p:spPr/>
        <p:txBody>
          <a:bodyPr/>
          <a:lstStyle/>
          <a:p>
            <a:fld id="{F5435456-EB28-4B0C-B9C3-C74AB4A2935E}" type="slidenum">
              <a:rPr lang="en-NZ" smtClean="0"/>
              <a:t>‹#›</a:t>
            </a:fld>
            <a:endParaRPr lang="en-NZ"/>
          </a:p>
        </p:txBody>
      </p:sp>
    </p:spTree>
    <p:extLst>
      <p:ext uri="{BB962C8B-B14F-4D97-AF65-F5344CB8AC3E}">
        <p14:creationId xmlns:p14="http://schemas.microsoft.com/office/powerpoint/2010/main" val="3627532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480B4-9A56-4540-483F-148DD1C351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FE952F3-CC69-768A-F718-A96450BA97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08445E-389C-9CBE-FAAB-F961263DE3D7}"/>
              </a:ext>
            </a:extLst>
          </p:cNvPr>
          <p:cNvSpPr>
            <a:spLocks noGrp="1"/>
          </p:cNvSpPr>
          <p:nvPr>
            <p:ph type="dt" sz="half" idx="10"/>
          </p:nvPr>
        </p:nvSpPr>
        <p:spPr/>
        <p:txBody>
          <a:bodyPr/>
          <a:lstStyle/>
          <a:p>
            <a:fld id="{BC39A047-4FEC-42DA-B25D-F26F60E07E44}" type="datetimeFigureOut">
              <a:rPr lang="en-NZ" smtClean="0"/>
              <a:t>24/02/2023</a:t>
            </a:fld>
            <a:endParaRPr lang="en-NZ"/>
          </a:p>
        </p:txBody>
      </p:sp>
      <p:sp>
        <p:nvSpPr>
          <p:cNvPr id="5" name="Footer Placeholder 4">
            <a:extLst>
              <a:ext uri="{FF2B5EF4-FFF2-40B4-BE49-F238E27FC236}">
                <a16:creationId xmlns:a16="http://schemas.microsoft.com/office/drawing/2014/main" id="{4EA990D3-6FA2-E4B7-949D-8F06CE84AAD4}"/>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D44A7503-4875-ECA1-8DDF-38DF72F02734}"/>
              </a:ext>
            </a:extLst>
          </p:cNvPr>
          <p:cNvSpPr>
            <a:spLocks noGrp="1"/>
          </p:cNvSpPr>
          <p:nvPr>
            <p:ph type="sldNum" sz="quarter" idx="12"/>
          </p:nvPr>
        </p:nvSpPr>
        <p:spPr/>
        <p:txBody>
          <a:bodyPr/>
          <a:lstStyle/>
          <a:p>
            <a:fld id="{F5435456-EB28-4B0C-B9C3-C74AB4A2935E}" type="slidenum">
              <a:rPr lang="en-NZ" smtClean="0"/>
              <a:t>‹#›</a:t>
            </a:fld>
            <a:endParaRPr lang="en-NZ"/>
          </a:p>
        </p:txBody>
      </p:sp>
    </p:spTree>
    <p:extLst>
      <p:ext uri="{BB962C8B-B14F-4D97-AF65-F5344CB8AC3E}">
        <p14:creationId xmlns:p14="http://schemas.microsoft.com/office/powerpoint/2010/main" val="992791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86ADE-38FD-A1C8-4D32-B31E3622CB90}"/>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08CBAD1-8E0F-2AC7-3CDD-220391223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BC3A3492-7CA7-A8B5-4ABD-A3BE18875A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F6AA329E-270C-DF1D-1AB5-8F52AA476B12}"/>
              </a:ext>
            </a:extLst>
          </p:cNvPr>
          <p:cNvSpPr>
            <a:spLocks noGrp="1"/>
          </p:cNvSpPr>
          <p:nvPr>
            <p:ph type="dt" sz="half" idx="10"/>
          </p:nvPr>
        </p:nvSpPr>
        <p:spPr/>
        <p:txBody>
          <a:bodyPr/>
          <a:lstStyle/>
          <a:p>
            <a:fld id="{BC39A047-4FEC-42DA-B25D-F26F60E07E44}" type="datetimeFigureOut">
              <a:rPr lang="en-NZ" smtClean="0"/>
              <a:t>24/02/2023</a:t>
            </a:fld>
            <a:endParaRPr lang="en-NZ"/>
          </a:p>
        </p:txBody>
      </p:sp>
      <p:sp>
        <p:nvSpPr>
          <p:cNvPr id="6" name="Footer Placeholder 5">
            <a:extLst>
              <a:ext uri="{FF2B5EF4-FFF2-40B4-BE49-F238E27FC236}">
                <a16:creationId xmlns:a16="http://schemas.microsoft.com/office/drawing/2014/main" id="{22743A98-DAE5-2337-312C-47FC073519ED}"/>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E67C7431-79D0-D7ED-FF9A-1FB65632CA3C}"/>
              </a:ext>
            </a:extLst>
          </p:cNvPr>
          <p:cNvSpPr>
            <a:spLocks noGrp="1"/>
          </p:cNvSpPr>
          <p:nvPr>
            <p:ph type="sldNum" sz="quarter" idx="12"/>
          </p:nvPr>
        </p:nvSpPr>
        <p:spPr/>
        <p:txBody>
          <a:bodyPr/>
          <a:lstStyle/>
          <a:p>
            <a:fld id="{F5435456-EB28-4B0C-B9C3-C74AB4A2935E}" type="slidenum">
              <a:rPr lang="en-NZ" smtClean="0"/>
              <a:t>‹#›</a:t>
            </a:fld>
            <a:endParaRPr lang="en-NZ"/>
          </a:p>
        </p:txBody>
      </p:sp>
    </p:spTree>
    <p:extLst>
      <p:ext uri="{BB962C8B-B14F-4D97-AF65-F5344CB8AC3E}">
        <p14:creationId xmlns:p14="http://schemas.microsoft.com/office/powerpoint/2010/main" val="3098670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7A57B-7929-0914-5593-D4B91441A907}"/>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5A4ED38F-C723-1D55-A556-F2A5472ED2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10F459-1EBE-F417-D992-2A8BC9BE8B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1D67D870-5D2F-68A8-4D7D-3C8F596E40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E6CB58-ED88-DB34-739E-E3BF770AE8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0D424B45-F035-EAC7-5A11-3AA515C4D4A2}"/>
              </a:ext>
            </a:extLst>
          </p:cNvPr>
          <p:cNvSpPr>
            <a:spLocks noGrp="1"/>
          </p:cNvSpPr>
          <p:nvPr>
            <p:ph type="dt" sz="half" idx="10"/>
          </p:nvPr>
        </p:nvSpPr>
        <p:spPr/>
        <p:txBody>
          <a:bodyPr/>
          <a:lstStyle/>
          <a:p>
            <a:fld id="{BC39A047-4FEC-42DA-B25D-F26F60E07E44}" type="datetimeFigureOut">
              <a:rPr lang="en-NZ" smtClean="0"/>
              <a:t>24/02/2023</a:t>
            </a:fld>
            <a:endParaRPr lang="en-NZ"/>
          </a:p>
        </p:txBody>
      </p:sp>
      <p:sp>
        <p:nvSpPr>
          <p:cNvPr id="8" name="Footer Placeholder 7">
            <a:extLst>
              <a:ext uri="{FF2B5EF4-FFF2-40B4-BE49-F238E27FC236}">
                <a16:creationId xmlns:a16="http://schemas.microsoft.com/office/drawing/2014/main" id="{79A2ED83-A742-66B7-0C0B-32569AFF4AF3}"/>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30F0019B-3330-2597-CA0B-473BDE28934C}"/>
              </a:ext>
            </a:extLst>
          </p:cNvPr>
          <p:cNvSpPr>
            <a:spLocks noGrp="1"/>
          </p:cNvSpPr>
          <p:nvPr>
            <p:ph type="sldNum" sz="quarter" idx="12"/>
          </p:nvPr>
        </p:nvSpPr>
        <p:spPr/>
        <p:txBody>
          <a:bodyPr/>
          <a:lstStyle/>
          <a:p>
            <a:fld id="{F5435456-EB28-4B0C-B9C3-C74AB4A2935E}" type="slidenum">
              <a:rPr lang="en-NZ" smtClean="0"/>
              <a:t>‹#›</a:t>
            </a:fld>
            <a:endParaRPr lang="en-NZ"/>
          </a:p>
        </p:txBody>
      </p:sp>
    </p:spTree>
    <p:extLst>
      <p:ext uri="{BB962C8B-B14F-4D97-AF65-F5344CB8AC3E}">
        <p14:creationId xmlns:p14="http://schemas.microsoft.com/office/powerpoint/2010/main" val="1361656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F14DC-EFE4-13A0-EFA0-32AA9F6F6247}"/>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1731C1B9-3582-9D32-7121-6E0A04BF520F}"/>
              </a:ext>
            </a:extLst>
          </p:cNvPr>
          <p:cNvSpPr>
            <a:spLocks noGrp="1"/>
          </p:cNvSpPr>
          <p:nvPr>
            <p:ph type="dt" sz="half" idx="10"/>
          </p:nvPr>
        </p:nvSpPr>
        <p:spPr/>
        <p:txBody>
          <a:bodyPr/>
          <a:lstStyle/>
          <a:p>
            <a:fld id="{BC39A047-4FEC-42DA-B25D-F26F60E07E44}" type="datetimeFigureOut">
              <a:rPr lang="en-NZ" smtClean="0"/>
              <a:t>24/02/2023</a:t>
            </a:fld>
            <a:endParaRPr lang="en-NZ"/>
          </a:p>
        </p:txBody>
      </p:sp>
      <p:sp>
        <p:nvSpPr>
          <p:cNvPr id="4" name="Footer Placeholder 3">
            <a:extLst>
              <a:ext uri="{FF2B5EF4-FFF2-40B4-BE49-F238E27FC236}">
                <a16:creationId xmlns:a16="http://schemas.microsoft.com/office/drawing/2014/main" id="{87D21EF4-C2CB-3BF2-E44B-336C2E3FFF4F}"/>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025396A3-22FB-AEC7-B0A6-351B6AEF72FB}"/>
              </a:ext>
            </a:extLst>
          </p:cNvPr>
          <p:cNvSpPr>
            <a:spLocks noGrp="1"/>
          </p:cNvSpPr>
          <p:nvPr>
            <p:ph type="sldNum" sz="quarter" idx="12"/>
          </p:nvPr>
        </p:nvSpPr>
        <p:spPr/>
        <p:txBody>
          <a:bodyPr/>
          <a:lstStyle/>
          <a:p>
            <a:fld id="{F5435456-EB28-4B0C-B9C3-C74AB4A2935E}" type="slidenum">
              <a:rPr lang="en-NZ" smtClean="0"/>
              <a:t>‹#›</a:t>
            </a:fld>
            <a:endParaRPr lang="en-NZ"/>
          </a:p>
        </p:txBody>
      </p:sp>
    </p:spTree>
    <p:extLst>
      <p:ext uri="{BB962C8B-B14F-4D97-AF65-F5344CB8AC3E}">
        <p14:creationId xmlns:p14="http://schemas.microsoft.com/office/powerpoint/2010/main" val="2914859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DE8182-F91E-2EF1-95DE-63E5486377A2}"/>
              </a:ext>
            </a:extLst>
          </p:cNvPr>
          <p:cNvSpPr>
            <a:spLocks noGrp="1"/>
          </p:cNvSpPr>
          <p:nvPr>
            <p:ph type="dt" sz="half" idx="10"/>
          </p:nvPr>
        </p:nvSpPr>
        <p:spPr/>
        <p:txBody>
          <a:bodyPr/>
          <a:lstStyle/>
          <a:p>
            <a:fld id="{BC39A047-4FEC-42DA-B25D-F26F60E07E44}" type="datetimeFigureOut">
              <a:rPr lang="en-NZ" smtClean="0"/>
              <a:t>24/02/2023</a:t>
            </a:fld>
            <a:endParaRPr lang="en-NZ"/>
          </a:p>
        </p:txBody>
      </p:sp>
      <p:sp>
        <p:nvSpPr>
          <p:cNvPr id="3" name="Footer Placeholder 2">
            <a:extLst>
              <a:ext uri="{FF2B5EF4-FFF2-40B4-BE49-F238E27FC236}">
                <a16:creationId xmlns:a16="http://schemas.microsoft.com/office/drawing/2014/main" id="{81FAFD75-13B6-A3CA-A0D3-69543A701C28}"/>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FEC932BC-0FF1-27F7-EC58-695F795B68BA}"/>
              </a:ext>
            </a:extLst>
          </p:cNvPr>
          <p:cNvSpPr>
            <a:spLocks noGrp="1"/>
          </p:cNvSpPr>
          <p:nvPr>
            <p:ph type="sldNum" sz="quarter" idx="12"/>
          </p:nvPr>
        </p:nvSpPr>
        <p:spPr/>
        <p:txBody>
          <a:bodyPr/>
          <a:lstStyle/>
          <a:p>
            <a:fld id="{F5435456-EB28-4B0C-B9C3-C74AB4A2935E}" type="slidenum">
              <a:rPr lang="en-NZ" smtClean="0"/>
              <a:t>‹#›</a:t>
            </a:fld>
            <a:endParaRPr lang="en-NZ"/>
          </a:p>
        </p:txBody>
      </p:sp>
    </p:spTree>
    <p:extLst>
      <p:ext uri="{BB962C8B-B14F-4D97-AF65-F5344CB8AC3E}">
        <p14:creationId xmlns:p14="http://schemas.microsoft.com/office/powerpoint/2010/main" val="321945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00A4-A43D-1526-6D4B-DCB314DED1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4C237780-C345-FADD-AE1A-EFFAA79E2B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BEA70528-4E67-EED3-76FB-AC51826697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5BE18F-AB37-D3B7-034C-83B4704993CB}"/>
              </a:ext>
            </a:extLst>
          </p:cNvPr>
          <p:cNvSpPr>
            <a:spLocks noGrp="1"/>
          </p:cNvSpPr>
          <p:nvPr>
            <p:ph type="dt" sz="half" idx="10"/>
          </p:nvPr>
        </p:nvSpPr>
        <p:spPr/>
        <p:txBody>
          <a:bodyPr/>
          <a:lstStyle/>
          <a:p>
            <a:fld id="{BC39A047-4FEC-42DA-B25D-F26F60E07E44}" type="datetimeFigureOut">
              <a:rPr lang="en-NZ" smtClean="0"/>
              <a:t>24/02/2023</a:t>
            </a:fld>
            <a:endParaRPr lang="en-NZ"/>
          </a:p>
        </p:txBody>
      </p:sp>
      <p:sp>
        <p:nvSpPr>
          <p:cNvPr id="6" name="Footer Placeholder 5">
            <a:extLst>
              <a:ext uri="{FF2B5EF4-FFF2-40B4-BE49-F238E27FC236}">
                <a16:creationId xmlns:a16="http://schemas.microsoft.com/office/drawing/2014/main" id="{FDAAE5A2-976F-E6FA-6F24-208B68219B6C}"/>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21FE6293-992F-9154-C305-312CE827BDFE}"/>
              </a:ext>
            </a:extLst>
          </p:cNvPr>
          <p:cNvSpPr>
            <a:spLocks noGrp="1"/>
          </p:cNvSpPr>
          <p:nvPr>
            <p:ph type="sldNum" sz="quarter" idx="12"/>
          </p:nvPr>
        </p:nvSpPr>
        <p:spPr/>
        <p:txBody>
          <a:bodyPr/>
          <a:lstStyle/>
          <a:p>
            <a:fld id="{F5435456-EB28-4B0C-B9C3-C74AB4A2935E}" type="slidenum">
              <a:rPr lang="en-NZ" smtClean="0"/>
              <a:t>‹#›</a:t>
            </a:fld>
            <a:endParaRPr lang="en-NZ"/>
          </a:p>
        </p:txBody>
      </p:sp>
    </p:spTree>
    <p:extLst>
      <p:ext uri="{BB962C8B-B14F-4D97-AF65-F5344CB8AC3E}">
        <p14:creationId xmlns:p14="http://schemas.microsoft.com/office/powerpoint/2010/main" val="2358928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AD435-E87D-50B7-744C-6652DDEAB0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312FBA54-16DC-3928-2829-B99B62A506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0FA25AF7-2DC9-E406-E4AA-D503152AB7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763F8B-1A0C-2266-2ECC-72ED0EFAC6F0}"/>
              </a:ext>
            </a:extLst>
          </p:cNvPr>
          <p:cNvSpPr>
            <a:spLocks noGrp="1"/>
          </p:cNvSpPr>
          <p:nvPr>
            <p:ph type="dt" sz="half" idx="10"/>
          </p:nvPr>
        </p:nvSpPr>
        <p:spPr/>
        <p:txBody>
          <a:bodyPr/>
          <a:lstStyle/>
          <a:p>
            <a:fld id="{BC39A047-4FEC-42DA-B25D-F26F60E07E44}" type="datetimeFigureOut">
              <a:rPr lang="en-NZ" smtClean="0"/>
              <a:t>24/02/2023</a:t>
            </a:fld>
            <a:endParaRPr lang="en-NZ"/>
          </a:p>
        </p:txBody>
      </p:sp>
      <p:sp>
        <p:nvSpPr>
          <p:cNvPr id="6" name="Footer Placeholder 5">
            <a:extLst>
              <a:ext uri="{FF2B5EF4-FFF2-40B4-BE49-F238E27FC236}">
                <a16:creationId xmlns:a16="http://schemas.microsoft.com/office/drawing/2014/main" id="{1CFC7033-1AA3-45E8-FAA3-EFC0DD583ED1}"/>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E1FEA7BC-C6D2-1227-4F20-F419AA55B7E2}"/>
              </a:ext>
            </a:extLst>
          </p:cNvPr>
          <p:cNvSpPr>
            <a:spLocks noGrp="1"/>
          </p:cNvSpPr>
          <p:nvPr>
            <p:ph type="sldNum" sz="quarter" idx="12"/>
          </p:nvPr>
        </p:nvSpPr>
        <p:spPr/>
        <p:txBody>
          <a:bodyPr/>
          <a:lstStyle/>
          <a:p>
            <a:fld id="{F5435456-EB28-4B0C-B9C3-C74AB4A2935E}" type="slidenum">
              <a:rPr lang="en-NZ" smtClean="0"/>
              <a:t>‹#›</a:t>
            </a:fld>
            <a:endParaRPr lang="en-NZ"/>
          </a:p>
        </p:txBody>
      </p:sp>
    </p:spTree>
    <p:extLst>
      <p:ext uri="{BB962C8B-B14F-4D97-AF65-F5344CB8AC3E}">
        <p14:creationId xmlns:p14="http://schemas.microsoft.com/office/powerpoint/2010/main" val="2476972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842427-A1DC-90CD-84F7-0364698459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2581B251-F9CF-C6E7-5355-AF33ACBB76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63AB00F-0377-7F90-8020-31DAAAD6B8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39A047-4FEC-42DA-B25D-F26F60E07E44}" type="datetimeFigureOut">
              <a:rPr lang="en-NZ" smtClean="0"/>
              <a:t>24/02/2023</a:t>
            </a:fld>
            <a:endParaRPr lang="en-NZ"/>
          </a:p>
        </p:txBody>
      </p:sp>
      <p:sp>
        <p:nvSpPr>
          <p:cNvPr id="5" name="Footer Placeholder 4">
            <a:extLst>
              <a:ext uri="{FF2B5EF4-FFF2-40B4-BE49-F238E27FC236}">
                <a16:creationId xmlns:a16="http://schemas.microsoft.com/office/drawing/2014/main" id="{23657764-92DC-9620-5973-D61973F3E9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84328CD3-ACEA-ED5D-02E1-94C4534A99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435456-EB28-4B0C-B9C3-C74AB4A2935E}" type="slidenum">
              <a:rPr lang="en-NZ" smtClean="0"/>
              <a:t>‹#›</a:t>
            </a:fld>
            <a:endParaRPr lang="en-NZ"/>
          </a:p>
        </p:txBody>
      </p:sp>
    </p:spTree>
    <p:extLst>
      <p:ext uri="{BB962C8B-B14F-4D97-AF65-F5344CB8AC3E}">
        <p14:creationId xmlns:p14="http://schemas.microsoft.com/office/powerpoint/2010/main" val="1329470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36C4118A-B523-45D9-B427-8E05B2DEA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endParaRPr>
          </a:p>
        </p:txBody>
      </p:sp>
      <p:sp>
        <p:nvSpPr>
          <p:cNvPr id="2" name="Title 1">
            <a:extLst>
              <a:ext uri="{FF2B5EF4-FFF2-40B4-BE49-F238E27FC236}">
                <a16:creationId xmlns:a16="http://schemas.microsoft.com/office/drawing/2014/main" id="{D4F6BD76-98AE-8E00-EF99-581C9DF60D82}"/>
              </a:ext>
            </a:extLst>
          </p:cNvPr>
          <p:cNvSpPr>
            <a:spLocks noGrp="1"/>
          </p:cNvSpPr>
          <p:nvPr>
            <p:ph type="ctrTitle"/>
          </p:nvPr>
        </p:nvSpPr>
        <p:spPr>
          <a:xfrm>
            <a:off x="533400" y="557189"/>
            <a:ext cx="5702300" cy="2871811"/>
          </a:xfrm>
          <a:noFill/>
        </p:spPr>
        <p:txBody>
          <a:bodyPr>
            <a:noAutofit/>
          </a:bodyPr>
          <a:lstStyle/>
          <a:p>
            <a:r>
              <a:rPr lang="en-US" sz="3600" b="1" dirty="0"/>
              <a:t>T</a:t>
            </a:r>
            <a:r>
              <a:rPr lang="en-US" altLang="zh-CN" sz="3600" b="1" dirty="0"/>
              <a:t>innitus Data Classification Using Selected EEG Signal Connectivity Features</a:t>
            </a:r>
            <a:br>
              <a:rPr lang="en-US" sz="3600" dirty="0"/>
            </a:br>
            <a:endParaRPr lang="en-NZ" sz="3600" dirty="0"/>
          </a:p>
        </p:txBody>
      </p:sp>
      <p:sp>
        <p:nvSpPr>
          <p:cNvPr id="3" name="Subtitle 2">
            <a:extLst>
              <a:ext uri="{FF2B5EF4-FFF2-40B4-BE49-F238E27FC236}">
                <a16:creationId xmlns:a16="http://schemas.microsoft.com/office/drawing/2014/main" id="{841530C4-4BB8-CB1E-B7A0-3116CD7E6D67}"/>
              </a:ext>
            </a:extLst>
          </p:cNvPr>
          <p:cNvSpPr>
            <a:spLocks noGrp="1"/>
          </p:cNvSpPr>
          <p:nvPr>
            <p:ph type="subTitle" idx="1"/>
          </p:nvPr>
        </p:nvSpPr>
        <p:spPr>
          <a:xfrm>
            <a:off x="112542" y="3695700"/>
            <a:ext cx="6123158" cy="2316026"/>
          </a:xfrm>
          <a:noFill/>
        </p:spPr>
        <p:txBody>
          <a:bodyPr>
            <a:normAutofit fontScale="92500" lnSpcReduction="10000"/>
          </a:bodyPr>
          <a:lstStyle/>
          <a:p>
            <a:pPr algn="l"/>
            <a:endParaRPr lang="en-US" dirty="0"/>
          </a:p>
          <a:p>
            <a:pPr algn="l"/>
            <a:endParaRPr lang="en-US" dirty="0"/>
          </a:p>
          <a:p>
            <a:pPr algn="l"/>
            <a:endParaRPr lang="en-US" dirty="0"/>
          </a:p>
          <a:p>
            <a:pPr algn="l"/>
            <a:endParaRPr lang="en-US" dirty="0"/>
          </a:p>
          <a:p>
            <a:r>
              <a:rPr lang="en-US" sz="2200" dirty="0"/>
              <a:t>Presented by Penghui Zhao</a:t>
            </a:r>
            <a:br>
              <a:rPr lang="en-US" dirty="0"/>
            </a:br>
            <a:endParaRPr lang="en-NZ" dirty="0"/>
          </a:p>
        </p:txBody>
      </p:sp>
      <p:pic>
        <p:nvPicPr>
          <p:cNvPr id="14" name="Picture 4" descr="Close-up of open book against blurred bookshelf background">
            <a:extLst>
              <a:ext uri="{FF2B5EF4-FFF2-40B4-BE49-F238E27FC236}">
                <a16:creationId xmlns:a16="http://schemas.microsoft.com/office/drawing/2014/main" id="{C48ED269-53E5-B380-D22E-68D7D91E4E49}"/>
              </a:ext>
            </a:extLst>
          </p:cNvPr>
          <p:cNvPicPr>
            <a:picLocks noChangeAspect="1"/>
          </p:cNvPicPr>
          <p:nvPr/>
        </p:nvPicPr>
        <p:blipFill rotWithShape="1">
          <a:blip r:embed="rId2"/>
          <a:srcRect l="27007" r="13565" b="-1"/>
          <a:stretch/>
        </p:blipFill>
        <p:spPr>
          <a:xfrm>
            <a:off x="7302615" y="10"/>
            <a:ext cx="4899039" cy="6857990"/>
          </a:xfrm>
          <a:prstGeom prst="rect">
            <a:avLst/>
          </a:prstGeom>
        </p:spPr>
      </p:pic>
    </p:spTree>
    <p:extLst>
      <p:ext uri="{BB962C8B-B14F-4D97-AF65-F5344CB8AC3E}">
        <p14:creationId xmlns:p14="http://schemas.microsoft.com/office/powerpoint/2010/main" val="1657473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3B51CA86-1C98-C0C1-D307-3DA561D18DFD}"/>
              </a:ext>
            </a:extLst>
          </p:cNvPr>
          <p:cNvSpPr>
            <a:spLocks noGrp="1"/>
          </p:cNvSpPr>
          <p:nvPr>
            <p:ph type="title"/>
          </p:nvPr>
        </p:nvSpPr>
        <p:spPr>
          <a:xfrm>
            <a:off x="1137034" y="609600"/>
            <a:ext cx="4784796" cy="1330840"/>
          </a:xfrm>
        </p:spPr>
        <p:txBody>
          <a:bodyPr vert="horz" lIns="91440" tIns="45720" rIns="91440" bIns="45720" rtlCol="0" anchor="ctr">
            <a:normAutofit/>
          </a:bodyPr>
          <a:lstStyle/>
          <a:p>
            <a:r>
              <a:rPr lang="en-US" sz="2800" kern="1200" dirty="0">
                <a:solidFill>
                  <a:schemeClr val="tx1"/>
                </a:solidFill>
                <a:latin typeface="+mj-lt"/>
                <a:ea typeface="+mj-ea"/>
                <a:cs typeface="+mj-cs"/>
              </a:rPr>
              <a:t>Results: Classification accuracy rate on training dataset </a:t>
            </a:r>
          </a:p>
        </p:txBody>
      </p:sp>
      <p:sp>
        <p:nvSpPr>
          <p:cNvPr id="6" name="Text Placeholder 5">
            <a:extLst>
              <a:ext uri="{FF2B5EF4-FFF2-40B4-BE49-F238E27FC236}">
                <a16:creationId xmlns:a16="http://schemas.microsoft.com/office/drawing/2014/main" id="{B6E714A3-6072-9D1B-668D-410A9165A2C5}"/>
              </a:ext>
            </a:extLst>
          </p:cNvPr>
          <p:cNvSpPr>
            <a:spLocks noGrp="1"/>
          </p:cNvSpPr>
          <p:nvPr>
            <p:ph type="body" sz="half" idx="2"/>
          </p:nvPr>
        </p:nvSpPr>
        <p:spPr>
          <a:xfrm>
            <a:off x="1137034" y="2194102"/>
            <a:ext cx="4438036" cy="3908585"/>
          </a:xfrm>
        </p:spPr>
        <p:txBody>
          <a:bodyPr vert="horz" lIns="91440" tIns="45720" rIns="91440" bIns="45720" rtlCol="0">
            <a:normAutofit fontScale="92500" lnSpcReduction="20000"/>
          </a:bodyPr>
          <a:lstStyle/>
          <a:p>
            <a:pPr marL="285750" indent="-228600" algn="just">
              <a:buFont typeface="Arial" panose="020B0604020202020204" pitchFamily="34" charset="0"/>
              <a:buChar char="•"/>
            </a:pPr>
            <a:r>
              <a:rPr lang="en-US" sz="2000" dirty="0"/>
              <a:t>The figure on the right side shows the Classification accuracy results on training dataset. The five classifiers accuracy rates under different numbers of feature look different.  </a:t>
            </a:r>
          </a:p>
          <a:p>
            <a:pPr marL="285750" indent="-228600" algn="just">
              <a:buFont typeface="Arial" panose="020B0604020202020204" pitchFamily="34" charset="0"/>
              <a:buChar char="•"/>
            </a:pPr>
            <a:r>
              <a:rPr lang="en-US" sz="2000" dirty="0"/>
              <a:t>Regarding internal testing on the training dataset , we found that logistic regression had the best accuracy rate of 100% on all the different numbers of selected features. The second-best classifier was SVM, which also had a 100% accuracy rate on most of the subsets of features.</a:t>
            </a:r>
          </a:p>
          <a:p>
            <a:pPr marL="285750" indent="-228600" algn="just">
              <a:buFont typeface="Arial" panose="020B0604020202020204" pitchFamily="34" charset="0"/>
              <a:buChar char="•"/>
            </a:pPr>
            <a:r>
              <a:rPr lang="en-US" sz="2000" dirty="0"/>
              <a:t>Based on the internal testing, we can get the best hyperparameters which can be used for the final classification models.</a:t>
            </a:r>
          </a:p>
        </p:txBody>
      </p:sp>
      <p:pic>
        <p:nvPicPr>
          <p:cNvPr id="9" name="Picture 8" descr="Table, calendar&#10;&#10;Description automatically generated with medium confidence">
            <a:extLst>
              <a:ext uri="{FF2B5EF4-FFF2-40B4-BE49-F238E27FC236}">
                <a16:creationId xmlns:a16="http://schemas.microsoft.com/office/drawing/2014/main" id="{1B12F091-6D95-3D81-3491-B5FA75A400C0}"/>
              </a:ext>
            </a:extLst>
          </p:cNvPr>
          <p:cNvPicPr>
            <a:picLocks noChangeAspect="1"/>
          </p:cNvPicPr>
          <p:nvPr/>
        </p:nvPicPr>
        <p:blipFill>
          <a:blip r:embed="rId2"/>
          <a:stretch>
            <a:fillRect/>
          </a:stretch>
        </p:blipFill>
        <p:spPr>
          <a:xfrm>
            <a:off x="6270172" y="-1546"/>
            <a:ext cx="5818734" cy="6871868"/>
          </a:xfrm>
          <a:prstGeom prst="rect">
            <a:avLst/>
          </a:prstGeom>
        </p:spPr>
      </p:pic>
    </p:spTree>
    <p:extLst>
      <p:ext uri="{BB962C8B-B14F-4D97-AF65-F5344CB8AC3E}">
        <p14:creationId xmlns:p14="http://schemas.microsoft.com/office/powerpoint/2010/main" val="2248137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D23CCCF-E82F-F460-4DDA-8FDBF20DE660}"/>
              </a:ext>
            </a:extLst>
          </p:cNvPr>
          <p:cNvSpPr>
            <a:spLocks noGrp="1"/>
          </p:cNvSpPr>
          <p:nvPr>
            <p:ph type="title"/>
          </p:nvPr>
        </p:nvSpPr>
        <p:spPr>
          <a:xfrm>
            <a:off x="1137034" y="609600"/>
            <a:ext cx="4784796" cy="1330840"/>
          </a:xfrm>
        </p:spPr>
        <p:txBody>
          <a:bodyPr vert="horz" lIns="91440" tIns="45720" rIns="91440" bIns="45720" rtlCol="0" anchor="ctr">
            <a:normAutofit/>
          </a:bodyPr>
          <a:lstStyle/>
          <a:p>
            <a:r>
              <a:rPr lang="en-US" sz="2800" kern="1200" dirty="0">
                <a:solidFill>
                  <a:schemeClr val="tx1"/>
                </a:solidFill>
                <a:latin typeface="+mj-lt"/>
                <a:ea typeface="+mj-ea"/>
                <a:cs typeface="+mj-cs"/>
              </a:rPr>
              <a:t>Results: Classification accuracy rate on testing dataset </a:t>
            </a:r>
          </a:p>
        </p:txBody>
      </p:sp>
      <p:sp>
        <p:nvSpPr>
          <p:cNvPr id="4" name="Text Placeholder 3">
            <a:extLst>
              <a:ext uri="{FF2B5EF4-FFF2-40B4-BE49-F238E27FC236}">
                <a16:creationId xmlns:a16="http://schemas.microsoft.com/office/drawing/2014/main" id="{900BCA14-03AF-869B-38F9-276C33744358}"/>
              </a:ext>
            </a:extLst>
          </p:cNvPr>
          <p:cNvSpPr>
            <a:spLocks noGrp="1"/>
          </p:cNvSpPr>
          <p:nvPr>
            <p:ph type="body" sz="half" idx="2"/>
          </p:nvPr>
        </p:nvSpPr>
        <p:spPr>
          <a:xfrm>
            <a:off x="1137034" y="2194102"/>
            <a:ext cx="4403154" cy="4054298"/>
          </a:xfrm>
        </p:spPr>
        <p:txBody>
          <a:bodyPr vert="horz" lIns="91440" tIns="45720" rIns="91440" bIns="45720" rtlCol="0">
            <a:noAutofit/>
          </a:bodyPr>
          <a:lstStyle/>
          <a:p>
            <a:pPr marL="285750" indent="-228600" algn="just">
              <a:buFont typeface="Arial" panose="020B0604020202020204" pitchFamily="34" charset="0"/>
              <a:buChar char="•"/>
            </a:pPr>
            <a:r>
              <a:rPr lang="en-US" sz="2000" dirty="0"/>
              <a:t>Regarding the external test on the testing dataset, we found SVM had the best accuracy rate; the average accuracy is 92%. Logistic Regression, KNN, Decision Tree, and Random Forest achieved average accuracy of 78%, 82%, 68%, and 69%, respectively.</a:t>
            </a:r>
          </a:p>
          <a:p>
            <a:pPr marL="285750" indent="-228600" algn="just">
              <a:buFont typeface="Arial" panose="020B0604020202020204" pitchFamily="34" charset="0"/>
              <a:buChar char="•"/>
            </a:pPr>
            <a:r>
              <a:rPr lang="en-US" sz="2000" dirty="0"/>
              <a:t>The SVM classifier with 20 features that were extracted by the Python feature deduction method should be selected as the best classifier in this experiment as it had the highest classification accuracy rate and lowest number of features. </a:t>
            </a:r>
          </a:p>
        </p:txBody>
      </p:sp>
      <p:pic>
        <p:nvPicPr>
          <p:cNvPr id="6" name="Picture 5">
            <a:extLst>
              <a:ext uri="{FF2B5EF4-FFF2-40B4-BE49-F238E27FC236}">
                <a16:creationId xmlns:a16="http://schemas.microsoft.com/office/drawing/2014/main" id="{2EFD6195-CE3B-D4D7-8B76-068282DB743E}"/>
              </a:ext>
            </a:extLst>
          </p:cNvPr>
          <p:cNvPicPr>
            <a:picLocks noChangeAspect="1"/>
          </p:cNvPicPr>
          <p:nvPr/>
        </p:nvPicPr>
        <p:blipFill>
          <a:blip r:embed="rId2"/>
          <a:stretch>
            <a:fillRect/>
          </a:stretch>
        </p:blipFill>
        <p:spPr>
          <a:xfrm>
            <a:off x="5842595" y="0"/>
            <a:ext cx="6246311" cy="6792049"/>
          </a:xfrm>
          <a:prstGeom prst="rect">
            <a:avLst/>
          </a:prstGeom>
        </p:spPr>
      </p:pic>
    </p:spTree>
    <p:extLst>
      <p:ext uri="{BB962C8B-B14F-4D97-AF65-F5344CB8AC3E}">
        <p14:creationId xmlns:p14="http://schemas.microsoft.com/office/powerpoint/2010/main" val="2788207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5F55B35-E46A-B683-F356-19345012DCD0}"/>
              </a:ext>
            </a:extLst>
          </p:cNvPr>
          <p:cNvSpPr>
            <a:spLocks noGrp="1"/>
          </p:cNvSpPr>
          <p:nvPr>
            <p:ph type="title"/>
          </p:nvPr>
        </p:nvSpPr>
        <p:spPr>
          <a:xfrm>
            <a:off x="1137034" y="609597"/>
            <a:ext cx="9392421" cy="1330841"/>
          </a:xfrm>
        </p:spPr>
        <p:txBody>
          <a:bodyPr vert="horz" lIns="91440" tIns="45720" rIns="91440" bIns="45720" rtlCol="0" anchor="ctr">
            <a:normAutofit/>
          </a:bodyPr>
          <a:lstStyle/>
          <a:p>
            <a:r>
              <a:rPr lang="en-US" kern="1200" dirty="0">
                <a:solidFill>
                  <a:schemeClr val="tx1"/>
                </a:solidFill>
                <a:latin typeface="+mj-lt"/>
                <a:ea typeface="+mj-ea"/>
                <a:cs typeface="+mj-cs"/>
              </a:rPr>
              <a:t>Accuracy results comparison on the testing dataset</a:t>
            </a:r>
          </a:p>
        </p:txBody>
      </p:sp>
      <p:sp>
        <p:nvSpPr>
          <p:cNvPr id="4" name="Text Placeholder 3">
            <a:extLst>
              <a:ext uri="{FF2B5EF4-FFF2-40B4-BE49-F238E27FC236}">
                <a16:creationId xmlns:a16="http://schemas.microsoft.com/office/drawing/2014/main" id="{A25B463C-E429-EAFD-808D-D4AA80910805}"/>
              </a:ext>
            </a:extLst>
          </p:cNvPr>
          <p:cNvSpPr>
            <a:spLocks noGrp="1"/>
          </p:cNvSpPr>
          <p:nvPr>
            <p:ph type="body" sz="half" idx="2"/>
          </p:nvPr>
        </p:nvSpPr>
        <p:spPr>
          <a:xfrm>
            <a:off x="564776" y="1940438"/>
            <a:ext cx="4816848" cy="4175697"/>
          </a:xfrm>
        </p:spPr>
        <p:txBody>
          <a:bodyPr vert="horz" lIns="91440" tIns="45720" rIns="91440" bIns="45720" rtlCol="0">
            <a:normAutofit fontScale="85000" lnSpcReduction="20000"/>
          </a:bodyPr>
          <a:lstStyle/>
          <a:p>
            <a:pPr marL="285750" indent="-228600" algn="just">
              <a:buFont typeface="Arial" panose="020B0604020202020204" pitchFamily="34" charset="0"/>
              <a:buChar char="•"/>
            </a:pPr>
            <a:r>
              <a:rPr lang="en-US" sz="1900" dirty="0"/>
              <a:t>We can also use statistical tests such as the T-test and Mann-Whitney U-test to compare the performance of each two classifiers. These two statistical tests were employed to test whether the means of the accuracy of each two classifiers are statistically the same, this is the null hypnosis for these two statistical tests.</a:t>
            </a:r>
          </a:p>
          <a:p>
            <a:pPr marL="285750" indent="-228600" algn="just">
              <a:buFont typeface="Arial" panose="020B0604020202020204" pitchFamily="34" charset="0"/>
              <a:buChar char="•"/>
            </a:pPr>
            <a:r>
              <a:rPr lang="en-US" sz="1900" dirty="0"/>
              <a:t>For example, when test SVM and Random Forest classifiers, both test summary showed reject hypnosis null. That means there is at least 95% confidence that the classification accuracy rates of SVM classifier and Random Forest classifier are statistically different.  </a:t>
            </a:r>
          </a:p>
          <a:p>
            <a:pPr marL="285750" indent="-228600" algn="just">
              <a:buFont typeface="Arial" panose="020B0604020202020204" pitchFamily="34" charset="0"/>
              <a:buChar char="•"/>
            </a:pPr>
            <a:r>
              <a:rPr lang="en-US" sz="1900" dirty="0"/>
              <a:t>Then the </a:t>
            </a:r>
            <a:r>
              <a:rPr lang="en-AU" sz="1900" dirty="0"/>
              <a:t>violin</a:t>
            </a:r>
            <a:r>
              <a:rPr lang="en-US" sz="1900" dirty="0"/>
              <a:t> plot needs to be employed to check which classifier accuracy had the higher accuracy rate since the statistical tests only shows their means are different. Violin plot shows different accuracy density. From the violin plot  can see SVM was better than Random Forest as the majority accuracy (widest part) of SVM </a:t>
            </a:r>
            <a:r>
              <a:rPr lang="en-US" sz="1900" dirty="0" err="1"/>
              <a:t>layed</a:t>
            </a:r>
            <a:r>
              <a:rPr lang="en-US" sz="1900" dirty="0"/>
              <a:t> around just under 87.5%, whereas Random Forest majority accuracy  is around 70%. </a:t>
            </a:r>
          </a:p>
          <a:p>
            <a:pPr marL="285750" indent="-228600">
              <a:buFont typeface="Arial" panose="020B0604020202020204" pitchFamily="34" charset="0"/>
              <a:buChar char="•"/>
            </a:pPr>
            <a:endParaRPr lang="en-US" sz="2000" dirty="0"/>
          </a:p>
          <a:p>
            <a:pPr indent="-228600">
              <a:buFont typeface="Arial" panose="020B0604020202020204" pitchFamily="34" charset="0"/>
              <a:buChar char="•"/>
            </a:pPr>
            <a:endParaRPr lang="en-US" sz="2000" dirty="0"/>
          </a:p>
        </p:txBody>
      </p:sp>
      <p:pic>
        <p:nvPicPr>
          <p:cNvPr id="5" name="Content Placeholder 4">
            <a:extLst>
              <a:ext uri="{FF2B5EF4-FFF2-40B4-BE49-F238E27FC236}">
                <a16:creationId xmlns:a16="http://schemas.microsoft.com/office/drawing/2014/main" id="{CF1F083E-3973-B030-F055-F3C5EA70FC0C}"/>
              </a:ext>
            </a:extLst>
          </p:cNvPr>
          <p:cNvPicPr>
            <a:picLocks noGrp="1" noChangeAspect="1"/>
          </p:cNvPicPr>
          <p:nvPr>
            <p:ph idx="1"/>
          </p:nvPr>
        </p:nvPicPr>
        <p:blipFill>
          <a:blip r:embed="rId2"/>
          <a:stretch>
            <a:fillRect/>
          </a:stretch>
        </p:blipFill>
        <p:spPr>
          <a:xfrm>
            <a:off x="5499847" y="1789810"/>
            <a:ext cx="3191435" cy="3992425"/>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B5395CF3-C5AD-64E3-5906-9D39BA6728E7}"/>
              </a:ext>
            </a:extLst>
          </p:cNvPr>
          <p:cNvPicPr>
            <a:picLocks noChangeAspect="1"/>
          </p:cNvPicPr>
          <p:nvPr/>
        </p:nvPicPr>
        <p:blipFill>
          <a:blip r:embed="rId3"/>
          <a:stretch>
            <a:fillRect/>
          </a:stretch>
        </p:blipFill>
        <p:spPr>
          <a:xfrm>
            <a:off x="8915400" y="1609196"/>
            <a:ext cx="2953294" cy="1835631"/>
          </a:xfrm>
          <a:prstGeom prst="rect">
            <a:avLst/>
          </a:prstGeom>
        </p:spPr>
      </p:pic>
      <p:pic>
        <p:nvPicPr>
          <p:cNvPr id="8" name="Picture 7">
            <a:extLst>
              <a:ext uri="{FF2B5EF4-FFF2-40B4-BE49-F238E27FC236}">
                <a16:creationId xmlns:a16="http://schemas.microsoft.com/office/drawing/2014/main" id="{7261178E-F389-4650-30C3-98BBA5CFC08F}"/>
              </a:ext>
            </a:extLst>
          </p:cNvPr>
          <p:cNvPicPr>
            <a:picLocks noChangeAspect="1"/>
          </p:cNvPicPr>
          <p:nvPr/>
        </p:nvPicPr>
        <p:blipFill>
          <a:blip r:embed="rId4"/>
          <a:stretch>
            <a:fillRect/>
          </a:stretch>
        </p:blipFill>
        <p:spPr>
          <a:xfrm>
            <a:off x="8980150" y="3791445"/>
            <a:ext cx="2953294" cy="1835631"/>
          </a:xfrm>
          <a:prstGeom prst="rect">
            <a:avLst/>
          </a:prstGeom>
        </p:spPr>
      </p:pic>
    </p:spTree>
    <p:extLst>
      <p:ext uri="{BB962C8B-B14F-4D97-AF65-F5344CB8AC3E}">
        <p14:creationId xmlns:p14="http://schemas.microsoft.com/office/powerpoint/2010/main" val="2112218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822EE240-38AC-5476-072D-BE055412C8BA}"/>
              </a:ext>
            </a:extLst>
          </p:cNvPr>
          <p:cNvSpPr>
            <a:spLocks noGrp="1"/>
          </p:cNvSpPr>
          <p:nvPr>
            <p:ph type="title"/>
          </p:nvPr>
        </p:nvSpPr>
        <p:spPr>
          <a:xfrm>
            <a:off x="1523984" y="1054121"/>
            <a:ext cx="9465131" cy="1184111"/>
          </a:xfrm>
        </p:spPr>
        <p:txBody>
          <a:bodyPr>
            <a:normAutofit/>
          </a:bodyPr>
          <a:lstStyle/>
          <a:p>
            <a:r>
              <a:rPr lang="en-NZ" sz="3600" dirty="0"/>
              <a:t>Conclusion</a:t>
            </a:r>
          </a:p>
        </p:txBody>
      </p:sp>
      <p:sp>
        <p:nvSpPr>
          <p:cNvPr id="6" name="Content Placeholder 5">
            <a:extLst>
              <a:ext uri="{FF2B5EF4-FFF2-40B4-BE49-F238E27FC236}">
                <a16:creationId xmlns:a16="http://schemas.microsoft.com/office/drawing/2014/main" id="{228D3138-16AA-BC13-6E0E-A17B973304B4}"/>
              </a:ext>
            </a:extLst>
          </p:cNvPr>
          <p:cNvSpPr>
            <a:spLocks noGrp="1"/>
          </p:cNvSpPr>
          <p:nvPr>
            <p:ph idx="1"/>
          </p:nvPr>
        </p:nvSpPr>
        <p:spPr>
          <a:xfrm>
            <a:off x="1524000" y="2399099"/>
            <a:ext cx="9465564" cy="3400969"/>
          </a:xfrm>
        </p:spPr>
        <p:txBody>
          <a:bodyPr>
            <a:normAutofit/>
          </a:bodyPr>
          <a:lstStyle/>
          <a:p>
            <a:pPr algn="just"/>
            <a:r>
              <a:rPr lang="en-US" sz="2000" dirty="0"/>
              <a:t>We can use 325 functional connectivity features extracted from the EEG signal for tinnitus data classification.</a:t>
            </a:r>
          </a:p>
          <a:p>
            <a:pPr algn="just"/>
            <a:r>
              <a:rPr lang="en-US" sz="2000" dirty="0"/>
              <a:t>The feature dimension reduction methods PCA and Python Feature Importance can be used to reduce the 325 features to 200, 150, 100, 50, and 20 separately. From the classification accuracy results, we can see that Python Feature Importance is better.</a:t>
            </a:r>
          </a:p>
          <a:p>
            <a:pPr algn="just"/>
            <a:r>
              <a:rPr lang="en-US" sz="2000" dirty="0"/>
              <a:t>The five machine learning classifiers (Logistic Regression, KNN, Decision Tree, SVM, Random Forest) can be used for the tinnitus data classification.</a:t>
            </a:r>
          </a:p>
          <a:p>
            <a:pPr algn="just"/>
            <a:r>
              <a:rPr lang="en-US" sz="2000" dirty="0"/>
              <a:t>The best machine learning classifier is Support Vector Machine (SVM), which achieved an average classification accuracy of 92% for all subsets of features. The highest accuracy for SVM was 100% with the 20 sub-features.</a:t>
            </a:r>
          </a:p>
          <a:p>
            <a:endParaRPr lang="en-NZ" sz="2000" dirty="0"/>
          </a:p>
        </p:txBody>
      </p:sp>
    </p:spTree>
    <p:extLst>
      <p:ext uri="{BB962C8B-B14F-4D97-AF65-F5344CB8AC3E}">
        <p14:creationId xmlns:p14="http://schemas.microsoft.com/office/powerpoint/2010/main" val="1211140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31E2DF-92B0-16FE-1CF8-E52A848C7D54}"/>
              </a:ext>
            </a:extLst>
          </p:cNvPr>
          <p:cNvSpPr>
            <a:spLocks noGrp="1"/>
          </p:cNvSpPr>
          <p:nvPr>
            <p:ph type="title"/>
          </p:nvPr>
        </p:nvSpPr>
        <p:spPr>
          <a:xfrm>
            <a:off x="838200" y="557188"/>
            <a:ext cx="10515600" cy="1133499"/>
          </a:xfrm>
        </p:spPr>
        <p:txBody>
          <a:bodyPr>
            <a:normAutofit/>
          </a:bodyPr>
          <a:lstStyle/>
          <a:p>
            <a:pPr algn="ctr"/>
            <a:r>
              <a:rPr lang="en-NZ" sz="4000" dirty="0"/>
              <a:t>Future work</a:t>
            </a:r>
          </a:p>
        </p:txBody>
      </p:sp>
      <p:graphicFrame>
        <p:nvGraphicFramePr>
          <p:cNvPr id="7" name="Content Placeholder 2">
            <a:extLst>
              <a:ext uri="{FF2B5EF4-FFF2-40B4-BE49-F238E27FC236}">
                <a16:creationId xmlns:a16="http://schemas.microsoft.com/office/drawing/2014/main" id="{4746FE7D-6E1B-4E49-AE97-352983B5C636}"/>
              </a:ext>
            </a:extLst>
          </p:cNvPr>
          <p:cNvGraphicFramePr>
            <a:graphicFrameLocks noGrp="1"/>
          </p:cNvGraphicFramePr>
          <p:nvPr>
            <p:ph idx="1"/>
            <p:extLst>
              <p:ext uri="{D42A27DB-BD31-4B8C-83A1-F6EECF244321}">
                <p14:modId xmlns:p14="http://schemas.microsoft.com/office/powerpoint/2010/main" val="3695336030"/>
              </p:ext>
            </p:extLst>
          </p:nvPr>
        </p:nvGraphicFramePr>
        <p:xfrm>
          <a:off x="838200" y="2918012"/>
          <a:ext cx="10515600" cy="3263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F7C31887-F324-1B2D-EFE4-3B9AF51E0D26}"/>
              </a:ext>
            </a:extLst>
          </p:cNvPr>
          <p:cNvSpPr txBox="1"/>
          <p:nvPr/>
        </p:nvSpPr>
        <p:spPr>
          <a:xfrm>
            <a:off x="1196787" y="1690687"/>
            <a:ext cx="10018059" cy="646331"/>
          </a:xfrm>
          <a:prstGeom prst="rect">
            <a:avLst/>
          </a:prstGeom>
          <a:noFill/>
        </p:spPr>
        <p:txBody>
          <a:bodyPr wrap="square" rtlCol="0">
            <a:spAutoFit/>
          </a:bodyPr>
          <a:lstStyle/>
          <a:p>
            <a:r>
              <a:rPr lang="en-US" dirty="0"/>
              <a:t>There are still some potential works to be done in the future to better improve the experimental results. For example:</a:t>
            </a:r>
            <a:endParaRPr lang="en-NZ" dirty="0"/>
          </a:p>
        </p:txBody>
      </p:sp>
    </p:spTree>
    <p:extLst>
      <p:ext uri="{BB962C8B-B14F-4D97-AF65-F5344CB8AC3E}">
        <p14:creationId xmlns:p14="http://schemas.microsoft.com/office/powerpoint/2010/main" val="2331181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475749F-F487-4EFB-ABC7-C1359590E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AEB760-9F98-AF4F-A49F-2D2B44455950}"/>
              </a:ext>
            </a:extLst>
          </p:cNvPr>
          <p:cNvSpPr>
            <a:spLocks noGrp="1"/>
          </p:cNvSpPr>
          <p:nvPr>
            <p:ph type="title"/>
          </p:nvPr>
        </p:nvSpPr>
        <p:spPr>
          <a:xfrm>
            <a:off x="7180028" y="3376123"/>
            <a:ext cx="4515147" cy="1529232"/>
          </a:xfrm>
        </p:spPr>
        <p:txBody>
          <a:bodyPr vert="horz" lIns="91440" tIns="45720" rIns="91440" bIns="45720" rtlCol="0" anchor="b">
            <a:normAutofit/>
          </a:bodyPr>
          <a:lstStyle/>
          <a:p>
            <a:pPr algn="r"/>
            <a:r>
              <a:rPr lang="en-US" sz="6000" dirty="0"/>
              <a:t>Thank you!</a:t>
            </a:r>
          </a:p>
        </p:txBody>
      </p:sp>
      <p:pic>
        <p:nvPicPr>
          <p:cNvPr id="4" name="Picture 3" descr="Calendar on table">
            <a:extLst>
              <a:ext uri="{FF2B5EF4-FFF2-40B4-BE49-F238E27FC236}">
                <a16:creationId xmlns:a16="http://schemas.microsoft.com/office/drawing/2014/main" id="{7B2622DF-32CD-7A65-2F1D-098A0D7B649A}"/>
              </a:ext>
            </a:extLst>
          </p:cNvPr>
          <p:cNvPicPr>
            <a:picLocks noChangeAspect="1"/>
          </p:cNvPicPr>
          <p:nvPr/>
        </p:nvPicPr>
        <p:blipFill rotWithShape="1">
          <a:blip r:embed="rId2"/>
          <a:srcRect r="17887" b="-1"/>
          <a:stretch/>
        </p:blipFill>
        <p:spPr>
          <a:xfrm>
            <a:off x="-2192" y="10"/>
            <a:ext cx="8436340" cy="6857990"/>
          </a:xfrm>
          <a:custGeom>
            <a:avLst/>
            <a:gdLst/>
            <a:ahLst/>
            <a:cxnLst/>
            <a:rect l="l" t="t" r="r" b="b"/>
            <a:pathLst>
              <a:path w="8436340" h="6858000">
                <a:moveTo>
                  <a:pt x="6950358" y="3911316"/>
                </a:moveTo>
                <a:lnTo>
                  <a:pt x="6950358" y="3925503"/>
                </a:lnTo>
                <a:lnTo>
                  <a:pt x="6948404" y="3918409"/>
                </a:lnTo>
                <a:close/>
                <a:moveTo>
                  <a:pt x="890899" y="2071857"/>
                </a:moveTo>
                <a:cubicBezTo>
                  <a:pt x="890899" y="2071857"/>
                  <a:pt x="890899" y="2071857"/>
                  <a:pt x="4934362" y="2071857"/>
                </a:cubicBezTo>
                <a:cubicBezTo>
                  <a:pt x="5187625" y="2071857"/>
                  <a:pt x="5432153" y="2211072"/>
                  <a:pt x="5554418" y="2437296"/>
                </a:cubicBezTo>
                <a:cubicBezTo>
                  <a:pt x="5554418" y="2437296"/>
                  <a:pt x="5554418" y="2437296"/>
                  <a:pt x="7580515" y="5926372"/>
                </a:cubicBezTo>
                <a:cubicBezTo>
                  <a:pt x="7711513" y="6143896"/>
                  <a:pt x="7711513" y="6422327"/>
                  <a:pt x="7580515" y="6639850"/>
                </a:cubicBezTo>
                <a:cubicBezTo>
                  <a:pt x="7580515" y="6639850"/>
                  <a:pt x="7580515" y="6639850"/>
                  <a:pt x="7473670" y="6823844"/>
                </a:cubicBezTo>
                <a:lnTo>
                  <a:pt x="7453836" y="6858000"/>
                </a:lnTo>
                <a:lnTo>
                  <a:pt x="0" y="6858000"/>
                </a:lnTo>
                <a:lnTo>
                  <a:pt x="0" y="2890622"/>
                </a:lnTo>
                <a:lnTo>
                  <a:pt x="78831" y="2754282"/>
                </a:lnTo>
                <a:cubicBezTo>
                  <a:pt x="137995" y="2651956"/>
                  <a:pt x="199068" y="2546330"/>
                  <a:pt x="262110" y="2437296"/>
                </a:cubicBezTo>
                <a:cubicBezTo>
                  <a:pt x="393108" y="2211072"/>
                  <a:pt x="628904" y="2071857"/>
                  <a:pt x="890899" y="2071857"/>
                </a:cubicBezTo>
                <a:close/>
                <a:moveTo>
                  <a:pt x="6355444" y="753840"/>
                </a:moveTo>
                <a:cubicBezTo>
                  <a:pt x="6355444" y="753840"/>
                  <a:pt x="6355444" y="753840"/>
                  <a:pt x="7595013" y="753840"/>
                </a:cubicBezTo>
                <a:cubicBezTo>
                  <a:pt x="7672653" y="753840"/>
                  <a:pt x="7747616" y="796518"/>
                  <a:pt x="7785098" y="865869"/>
                </a:cubicBezTo>
                <a:cubicBezTo>
                  <a:pt x="7785098" y="865869"/>
                  <a:pt x="7785098" y="865869"/>
                  <a:pt x="8406222" y="1935484"/>
                </a:cubicBezTo>
                <a:cubicBezTo>
                  <a:pt x="8446380" y="2002169"/>
                  <a:pt x="8446380" y="2087523"/>
                  <a:pt x="8406222" y="2154207"/>
                </a:cubicBezTo>
                <a:cubicBezTo>
                  <a:pt x="8406222" y="2154207"/>
                  <a:pt x="8406222" y="2154207"/>
                  <a:pt x="7785098" y="3223823"/>
                </a:cubicBezTo>
                <a:cubicBezTo>
                  <a:pt x="7747616" y="3293174"/>
                  <a:pt x="7672653" y="3335852"/>
                  <a:pt x="7595013" y="3335852"/>
                </a:cubicBezTo>
                <a:cubicBezTo>
                  <a:pt x="7595013" y="3335852"/>
                  <a:pt x="7595013" y="3335852"/>
                  <a:pt x="6355444" y="3335852"/>
                </a:cubicBezTo>
                <a:cubicBezTo>
                  <a:pt x="6275127" y="3335852"/>
                  <a:pt x="6202841" y="3293174"/>
                  <a:pt x="6162682" y="3223823"/>
                </a:cubicBezTo>
                <a:cubicBezTo>
                  <a:pt x="6162682" y="3223823"/>
                  <a:pt x="6162682" y="3223823"/>
                  <a:pt x="5544237" y="2154207"/>
                </a:cubicBezTo>
                <a:cubicBezTo>
                  <a:pt x="5504078" y="2087523"/>
                  <a:pt x="5504078" y="2002169"/>
                  <a:pt x="5544237" y="1935484"/>
                </a:cubicBezTo>
                <a:cubicBezTo>
                  <a:pt x="5544237" y="1935484"/>
                  <a:pt x="5544237" y="1935484"/>
                  <a:pt x="6162682" y="865869"/>
                </a:cubicBezTo>
                <a:cubicBezTo>
                  <a:pt x="6202841" y="796518"/>
                  <a:pt x="6275127" y="753840"/>
                  <a:pt x="6355444" y="753840"/>
                </a:cubicBezTo>
                <a:close/>
                <a:moveTo>
                  <a:pt x="0" y="0"/>
                </a:moveTo>
                <a:lnTo>
                  <a:pt x="6535339" y="0"/>
                </a:lnTo>
                <a:lnTo>
                  <a:pt x="6421432" y="196155"/>
                </a:lnTo>
                <a:cubicBezTo>
                  <a:pt x="6196056" y="584267"/>
                  <a:pt x="5928944" y="1044253"/>
                  <a:pt x="5612367" y="1589421"/>
                </a:cubicBezTo>
                <a:cubicBezTo>
                  <a:pt x="5490102" y="1815646"/>
                  <a:pt x="5245573" y="1954861"/>
                  <a:pt x="4992310" y="1954861"/>
                </a:cubicBezTo>
                <a:cubicBezTo>
                  <a:pt x="4992310" y="1954861"/>
                  <a:pt x="4992310" y="1954861"/>
                  <a:pt x="948847" y="1954861"/>
                </a:cubicBezTo>
                <a:cubicBezTo>
                  <a:pt x="686852" y="1954861"/>
                  <a:pt x="451057" y="1815646"/>
                  <a:pt x="320058" y="1589421"/>
                </a:cubicBezTo>
                <a:cubicBezTo>
                  <a:pt x="320058" y="1589421"/>
                  <a:pt x="320058" y="1589421"/>
                  <a:pt x="4048" y="1042874"/>
                </a:cubicBezTo>
                <a:lnTo>
                  <a:pt x="0" y="1035874"/>
                </a:lnTo>
                <a:close/>
              </a:path>
            </a:pathLst>
          </a:custGeom>
        </p:spPr>
      </p:pic>
    </p:spTree>
    <p:extLst>
      <p:ext uri="{BB962C8B-B14F-4D97-AF65-F5344CB8AC3E}">
        <p14:creationId xmlns:p14="http://schemas.microsoft.com/office/powerpoint/2010/main" val="2201701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001B440-75C2-AFD9-AAF7-0E55A51D602A}"/>
              </a:ext>
            </a:extLst>
          </p:cNvPr>
          <p:cNvSpPr>
            <a:spLocks noGrp="1"/>
          </p:cNvSpPr>
          <p:nvPr>
            <p:ph type="title"/>
          </p:nvPr>
        </p:nvSpPr>
        <p:spPr>
          <a:xfrm>
            <a:off x="1137034" y="609597"/>
            <a:ext cx="9258991" cy="811077"/>
          </a:xfrm>
        </p:spPr>
        <p:txBody>
          <a:bodyPr>
            <a:normAutofit/>
          </a:bodyPr>
          <a:lstStyle/>
          <a:p>
            <a:r>
              <a:rPr lang="en-NZ" dirty="0"/>
              <a:t>Background</a:t>
            </a:r>
          </a:p>
        </p:txBody>
      </p:sp>
      <p:pic>
        <p:nvPicPr>
          <p:cNvPr id="3" name="Picture 2">
            <a:extLst>
              <a:ext uri="{FF2B5EF4-FFF2-40B4-BE49-F238E27FC236}">
                <a16:creationId xmlns:a16="http://schemas.microsoft.com/office/drawing/2014/main" id="{67EB0076-4EC2-34D5-43F6-D6C14440A537}"/>
              </a:ext>
            </a:extLst>
          </p:cNvPr>
          <p:cNvPicPr>
            <a:picLocks noChangeAspect="1"/>
          </p:cNvPicPr>
          <p:nvPr/>
        </p:nvPicPr>
        <p:blipFill>
          <a:blip r:embed="rId2"/>
          <a:stretch>
            <a:fillRect/>
          </a:stretch>
        </p:blipFill>
        <p:spPr>
          <a:xfrm>
            <a:off x="6719367" y="2291124"/>
            <a:ext cx="4788505" cy="3543494"/>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13EF89CC-A2A2-15A8-740D-CB564CF69A23}"/>
              </a:ext>
            </a:extLst>
          </p:cNvPr>
          <p:cNvGraphicFramePr>
            <a:graphicFrameLocks noGrp="1"/>
          </p:cNvGraphicFramePr>
          <p:nvPr>
            <p:ph idx="1"/>
            <p:extLst>
              <p:ext uri="{D42A27DB-BD31-4B8C-83A1-F6EECF244321}">
                <p14:modId xmlns:p14="http://schemas.microsoft.com/office/powerpoint/2010/main" val="3892842694"/>
              </p:ext>
            </p:extLst>
          </p:nvPr>
        </p:nvGraphicFramePr>
        <p:xfrm>
          <a:off x="452907" y="1702192"/>
          <a:ext cx="6810374" cy="44139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4020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834E0-D1F0-5D39-AC12-A5E7ABC8213B}"/>
              </a:ext>
            </a:extLst>
          </p:cNvPr>
          <p:cNvSpPr>
            <a:spLocks noGrp="1"/>
          </p:cNvSpPr>
          <p:nvPr>
            <p:ph type="title"/>
          </p:nvPr>
        </p:nvSpPr>
        <p:spPr>
          <a:xfrm>
            <a:off x="4965430" y="629268"/>
            <a:ext cx="6586491" cy="1286160"/>
          </a:xfrm>
        </p:spPr>
        <p:txBody>
          <a:bodyPr anchor="b">
            <a:normAutofit/>
          </a:bodyPr>
          <a:lstStyle/>
          <a:p>
            <a:r>
              <a:rPr lang="en-NZ" sz="4000" dirty="0"/>
              <a:t>Motivations</a:t>
            </a:r>
          </a:p>
        </p:txBody>
      </p:sp>
      <p:sp>
        <p:nvSpPr>
          <p:cNvPr id="3" name="Content Placeholder 2">
            <a:extLst>
              <a:ext uri="{FF2B5EF4-FFF2-40B4-BE49-F238E27FC236}">
                <a16:creationId xmlns:a16="http://schemas.microsoft.com/office/drawing/2014/main" id="{A4B20F58-CEC5-9EE8-CDB2-E8EBE1EB9F2D}"/>
              </a:ext>
            </a:extLst>
          </p:cNvPr>
          <p:cNvSpPr>
            <a:spLocks noGrp="1"/>
          </p:cNvSpPr>
          <p:nvPr>
            <p:ph idx="1"/>
          </p:nvPr>
        </p:nvSpPr>
        <p:spPr>
          <a:xfrm>
            <a:off x="4965431" y="2438400"/>
            <a:ext cx="6586489" cy="3785419"/>
          </a:xfrm>
        </p:spPr>
        <p:txBody>
          <a:bodyPr>
            <a:normAutofit/>
          </a:bodyPr>
          <a:lstStyle/>
          <a:p>
            <a:r>
              <a:rPr lang="en-US" sz="2000" b="1" dirty="0"/>
              <a:t>Problem:</a:t>
            </a:r>
            <a:r>
              <a:rPr lang="en-US" sz="2000" dirty="0"/>
              <a:t> Tinnitus is a subjective symptom or feeling; there is still a lack of an objective method to diagnose and detect tinnitus symptoms. </a:t>
            </a:r>
          </a:p>
          <a:p>
            <a:endParaRPr lang="en-US" sz="2000" dirty="0"/>
          </a:p>
          <a:p>
            <a:pPr algn="just"/>
            <a:r>
              <a:rPr lang="en-US" sz="2000" b="1" dirty="0"/>
              <a:t>What we can do: </a:t>
            </a:r>
            <a:r>
              <a:rPr lang="en-US" sz="2000" dirty="0"/>
              <a:t>This study aims to use machine learning algorithms to classify tinnitus data, select the best classifier, and apply it in the clinical detection of tinnitus. This study would help doctors improve the efficiency of tinnitus detection so that tinnitus patients could get faster and more effective treatment in the later stages.</a:t>
            </a:r>
            <a:endParaRPr lang="en-NZ" sz="2000" dirty="0"/>
          </a:p>
          <a:p>
            <a:endParaRPr lang="en-NZ" sz="2000" dirty="0"/>
          </a:p>
        </p:txBody>
      </p:sp>
      <p:pic>
        <p:nvPicPr>
          <p:cNvPr id="5" name="Picture 4" descr="Desk with stethoscope and computer keyboard">
            <a:extLst>
              <a:ext uri="{FF2B5EF4-FFF2-40B4-BE49-F238E27FC236}">
                <a16:creationId xmlns:a16="http://schemas.microsoft.com/office/drawing/2014/main" id="{50E69138-5AD9-8ECE-F41F-9EC2AF7CE79D}"/>
              </a:ext>
            </a:extLst>
          </p:cNvPr>
          <p:cNvPicPr>
            <a:picLocks noChangeAspect="1"/>
          </p:cNvPicPr>
          <p:nvPr/>
        </p:nvPicPr>
        <p:blipFill rotWithShape="1">
          <a:blip r:embed="rId2"/>
          <a:srcRect l="54882" r="-1" b="-1"/>
          <a:stretch/>
        </p:blipFill>
        <p:spPr>
          <a:xfrm>
            <a:off x="21" y="10"/>
            <a:ext cx="4318761" cy="6857989"/>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9855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16A4B1-6224-AD9E-0EF3-94E074E55340}"/>
              </a:ext>
            </a:extLst>
          </p:cNvPr>
          <p:cNvSpPr>
            <a:spLocks noGrp="1"/>
          </p:cNvSpPr>
          <p:nvPr>
            <p:ph type="title"/>
          </p:nvPr>
        </p:nvSpPr>
        <p:spPr>
          <a:xfrm>
            <a:off x="1523984" y="1054122"/>
            <a:ext cx="9465131" cy="572972"/>
          </a:xfrm>
        </p:spPr>
        <p:txBody>
          <a:bodyPr>
            <a:normAutofit fontScale="90000"/>
          </a:bodyPr>
          <a:lstStyle/>
          <a:p>
            <a:r>
              <a:rPr lang="en-US" sz="4000" dirty="0"/>
              <a:t>Experiment related concepts</a:t>
            </a:r>
            <a:endParaRPr lang="en-NZ" sz="4000" dirty="0"/>
          </a:p>
        </p:txBody>
      </p:sp>
      <p:sp>
        <p:nvSpPr>
          <p:cNvPr id="3" name="Content Placeholder 2">
            <a:extLst>
              <a:ext uri="{FF2B5EF4-FFF2-40B4-BE49-F238E27FC236}">
                <a16:creationId xmlns:a16="http://schemas.microsoft.com/office/drawing/2014/main" id="{7279E648-DF2A-C27F-F691-F61C16ACC2B7}"/>
              </a:ext>
            </a:extLst>
          </p:cNvPr>
          <p:cNvSpPr>
            <a:spLocks noGrp="1"/>
          </p:cNvSpPr>
          <p:nvPr>
            <p:ph idx="1"/>
          </p:nvPr>
        </p:nvSpPr>
        <p:spPr>
          <a:xfrm>
            <a:off x="1524000" y="1789676"/>
            <a:ext cx="9465115" cy="4010393"/>
          </a:xfrm>
        </p:spPr>
        <p:txBody>
          <a:bodyPr>
            <a:noAutofit/>
          </a:bodyPr>
          <a:lstStyle/>
          <a:p>
            <a:pPr algn="just"/>
            <a:r>
              <a:rPr lang="en-US" sz="1800" b="1" dirty="0"/>
              <a:t>The EEG (Electroencephalogram) signal </a:t>
            </a:r>
            <a:r>
              <a:rPr lang="en-US" sz="1800" dirty="0"/>
              <a:t>indicates the electrical activity of the brain. It is a non-invasive technique used to measure multi-channel potentials.</a:t>
            </a:r>
          </a:p>
          <a:p>
            <a:pPr algn="just"/>
            <a:r>
              <a:rPr lang="en-US" sz="1800" b="1" dirty="0"/>
              <a:t>Epochs</a:t>
            </a:r>
            <a:r>
              <a:rPr lang="en-US" sz="1800" dirty="0"/>
              <a:t> are specific time-windows extracted from the continuous EEG signal, usually time-locked with respect to an event.</a:t>
            </a:r>
          </a:p>
          <a:p>
            <a:pPr algn="just"/>
            <a:r>
              <a:rPr lang="en-US" sz="1800" b="1" dirty="0"/>
              <a:t>Power Spectral Density </a:t>
            </a:r>
            <a:r>
              <a:rPr lang="en-US" sz="1800" dirty="0"/>
              <a:t>shows the intensity of the frequency components of an EEG signal, indicating at which frequencies the variance of the data is large.</a:t>
            </a:r>
          </a:p>
          <a:p>
            <a:pPr algn="just"/>
            <a:r>
              <a:rPr lang="en-US" sz="1800" b="1" dirty="0"/>
              <a:t>Functional connectivity </a:t>
            </a:r>
            <a:r>
              <a:rPr lang="en-US" sz="1800" dirty="0"/>
              <a:t>is a way to measure the degree of correlation between every pair of EEG channels. </a:t>
            </a:r>
          </a:p>
          <a:p>
            <a:pPr algn="just"/>
            <a:r>
              <a:rPr lang="en-US" sz="1800" b="1" dirty="0"/>
              <a:t>Principal component analysis</a:t>
            </a:r>
            <a:r>
              <a:rPr lang="en-US" sz="1800" dirty="0"/>
              <a:t> (PCA) is a dimensionality-reduction method that is often used to reduce the dimensionality of large data sets, by transforming a large set of variables into a smaller one that still contains most of the information in the large set.</a:t>
            </a:r>
          </a:p>
          <a:p>
            <a:pPr algn="just"/>
            <a:r>
              <a:rPr lang="en-US" sz="1800" b="1" dirty="0"/>
              <a:t>The feature importance attribute </a:t>
            </a:r>
            <a:r>
              <a:rPr lang="en-US" sz="1800" dirty="0"/>
              <a:t>of the model can be used to obtain the feature importance of each feature in the dataset. Feature importance assigns a score to each of the data’s features; the higher the score, the more important or relevant the feature is to the output variable.</a:t>
            </a:r>
          </a:p>
        </p:txBody>
      </p:sp>
    </p:spTree>
    <p:extLst>
      <p:ext uri="{BB962C8B-B14F-4D97-AF65-F5344CB8AC3E}">
        <p14:creationId xmlns:p14="http://schemas.microsoft.com/office/powerpoint/2010/main" val="1413199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7A72DA0-A8DF-ACBB-A309-36327C0340D5}"/>
              </a:ext>
            </a:extLst>
          </p:cNvPr>
          <p:cNvSpPr>
            <a:spLocks noGrp="1"/>
          </p:cNvSpPr>
          <p:nvPr>
            <p:ph sz="half" idx="1"/>
          </p:nvPr>
        </p:nvSpPr>
        <p:spPr>
          <a:xfrm>
            <a:off x="618565" y="268941"/>
            <a:ext cx="5401235" cy="5908022"/>
          </a:xfrm>
        </p:spPr>
        <p:txBody>
          <a:bodyPr/>
          <a:lstStyle/>
          <a:p>
            <a:pPr marL="0" indent="0" algn="ctr">
              <a:buNone/>
            </a:pPr>
            <a:r>
              <a:rPr lang="en-US" dirty="0"/>
              <a:t>26 Channels used in experiment</a:t>
            </a:r>
          </a:p>
          <a:p>
            <a:pPr marL="0" indent="0">
              <a:buNone/>
            </a:pPr>
            <a:endParaRPr lang="en-US" dirty="0"/>
          </a:p>
          <a:p>
            <a:pPr marL="0" indent="0">
              <a:buNone/>
            </a:pPr>
            <a:endParaRPr lang="en-NZ" dirty="0"/>
          </a:p>
        </p:txBody>
      </p:sp>
      <p:sp>
        <p:nvSpPr>
          <p:cNvPr id="6" name="Content Placeholder 5">
            <a:extLst>
              <a:ext uri="{FF2B5EF4-FFF2-40B4-BE49-F238E27FC236}">
                <a16:creationId xmlns:a16="http://schemas.microsoft.com/office/drawing/2014/main" id="{FC258AA4-13D1-69A5-476A-B60DF85B2A2B}"/>
              </a:ext>
            </a:extLst>
          </p:cNvPr>
          <p:cNvSpPr>
            <a:spLocks noGrp="1"/>
          </p:cNvSpPr>
          <p:nvPr>
            <p:ph sz="half" idx="2"/>
          </p:nvPr>
        </p:nvSpPr>
        <p:spPr>
          <a:xfrm>
            <a:off x="6306670" y="268941"/>
            <a:ext cx="5047129" cy="5908022"/>
          </a:xfrm>
        </p:spPr>
        <p:txBody>
          <a:bodyPr>
            <a:normAutofit/>
          </a:bodyPr>
          <a:lstStyle/>
          <a:p>
            <a:pPr marL="0" indent="0" algn="ctr">
              <a:buNone/>
            </a:pPr>
            <a:r>
              <a:rPr lang="en-US" dirty="0"/>
              <a:t>Functional connectivity example in 3D</a:t>
            </a:r>
          </a:p>
          <a:p>
            <a:pPr marL="0" indent="0">
              <a:buNone/>
            </a:pPr>
            <a:endParaRPr lang="en-NZ" sz="2400" dirty="0"/>
          </a:p>
        </p:txBody>
      </p:sp>
      <p:pic>
        <p:nvPicPr>
          <p:cNvPr id="8" name="Picture 7">
            <a:extLst>
              <a:ext uri="{FF2B5EF4-FFF2-40B4-BE49-F238E27FC236}">
                <a16:creationId xmlns:a16="http://schemas.microsoft.com/office/drawing/2014/main" id="{6C972A8B-8502-E054-F12F-F23B2D239E3E}"/>
              </a:ext>
            </a:extLst>
          </p:cNvPr>
          <p:cNvPicPr>
            <a:picLocks noChangeAspect="1"/>
          </p:cNvPicPr>
          <p:nvPr/>
        </p:nvPicPr>
        <p:blipFill>
          <a:blip r:embed="rId2"/>
          <a:stretch>
            <a:fillRect/>
          </a:stretch>
        </p:blipFill>
        <p:spPr>
          <a:xfrm>
            <a:off x="278702" y="681037"/>
            <a:ext cx="5558668" cy="5087751"/>
          </a:xfrm>
          <a:prstGeom prst="rect">
            <a:avLst/>
          </a:prstGeom>
        </p:spPr>
      </p:pic>
      <p:pic>
        <p:nvPicPr>
          <p:cNvPr id="10" name="Picture 9">
            <a:extLst>
              <a:ext uri="{FF2B5EF4-FFF2-40B4-BE49-F238E27FC236}">
                <a16:creationId xmlns:a16="http://schemas.microsoft.com/office/drawing/2014/main" id="{F1425574-D624-A484-B65A-0130C979DE9D}"/>
              </a:ext>
            </a:extLst>
          </p:cNvPr>
          <p:cNvPicPr>
            <a:picLocks noChangeAspect="1"/>
          </p:cNvPicPr>
          <p:nvPr/>
        </p:nvPicPr>
        <p:blipFill>
          <a:blip r:embed="rId3"/>
          <a:stretch>
            <a:fillRect/>
          </a:stretch>
        </p:blipFill>
        <p:spPr>
          <a:xfrm>
            <a:off x="6095999" y="766276"/>
            <a:ext cx="5477435" cy="5360894"/>
          </a:xfrm>
          <a:prstGeom prst="rect">
            <a:avLst/>
          </a:prstGeom>
        </p:spPr>
      </p:pic>
    </p:spTree>
    <p:extLst>
      <p:ext uri="{BB962C8B-B14F-4D97-AF65-F5344CB8AC3E}">
        <p14:creationId xmlns:p14="http://schemas.microsoft.com/office/powerpoint/2010/main" val="3732638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3D665B8-0C41-7D52-F54E-E459B26787D2}"/>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3600" kern="1200" dirty="0">
                <a:solidFill>
                  <a:schemeClr val="tx1"/>
                </a:solidFill>
                <a:latin typeface="+mj-lt"/>
                <a:ea typeface="+mj-ea"/>
                <a:cs typeface="+mj-cs"/>
              </a:rPr>
              <a:t>Literature review</a:t>
            </a:r>
          </a:p>
        </p:txBody>
      </p:sp>
      <p:sp>
        <p:nvSpPr>
          <p:cNvPr id="10" name="TextBox 9">
            <a:extLst>
              <a:ext uri="{FF2B5EF4-FFF2-40B4-BE49-F238E27FC236}">
                <a16:creationId xmlns:a16="http://schemas.microsoft.com/office/drawing/2014/main" id="{ACF5E70C-3D4E-619F-CFA9-B15DCA158621}"/>
              </a:ext>
            </a:extLst>
          </p:cNvPr>
          <p:cNvSpPr txBox="1"/>
          <p:nvPr/>
        </p:nvSpPr>
        <p:spPr>
          <a:xfrm>
            <a:off x="648931" y="2438400"/>
            <a:ext cx="3505494" cy="3785419"/>
          </a:xfrm>
          <a:prstGeom prst="rect">
            <a:avLst/>
          </a:prstGeom>
        </p:spPr>
        <p:txBody>
          <a:bodyPr vert="horz" lIns="91440" tIns="45720" rIns="91440" bIns="45720" rtlCol="0">
            <a:normAutofit/>
          </a:bodyPr>
          <a:lstStyle/>
          <a:p>
            <a:pPr algn="just">
              <a:lnSpc>
                <a:spcPct val="90000"/>
              </a:lnSpc>
              <a:spcAft>
                <a:spcPts val="600"/>
              </a:spcAft>
            </a:pPr>
            <a:r>
              <a:rPr lang="en-US" dirty="0"/>
              <a:t>In these papers, the number of features involved is limited, so the results may not be universal. The experimental design steps and ideas in these papers are similar, but the amount of data and feature selection methods  are different, which will affect the experimental results.</a:t>
            </a:r>
          </a:p>
        </p:txBody>
      </p:sp>
      <p:sp>
        <p:nvSpPr>
          <p:cNvPr id="15" name="Rectangle 14">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F84587F-4514-61EC-E3F4-BDFD48A071DB}"/>
              </a:ext>
            </a:extLst>
          </p:cNvPr>
          <p:cNvPicPr>
            <a:picLocks noChangeAspect="1"/>
          </p:cNvPicPr>
          <p:nvPr/>
        </p:nvPicPr>
        <p:blipFill>
          <a:blip r:embed="rId2"/>
          <a:stretch>
            <a:fillRect/>
          </a:stretch>
        </p:blipFill>
        <p:spPr>
          <a:xfrm>
            <a:off x="5194579" y="1170290"/>
            <a:ext cx="6441898" cy="3727742"/>
          </a:xfrm>
          <a:prstGeom prst="rect">
            <a:avLst/>
          </a:prstGeom>
        </p:spPr>
      </p:pic>
    </p:spTree>
    <p:extLst>
      <p:ext uri="{BB962C8B-B14F-4D97-AF65-F5344CB8AC3E}">
        <p14:creationId xmlns:p14="http://schemas.microsoft.com/office/powerpoint/2010/main" val="894257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9C00E5-6B92-4E96-838C-6438728D4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6DD754-6796-6D4E-AF9D-A27BC574FB91}"/>
              </a:ext>
            </a:extLst>
          </p:cNvPr>
          <p:cNvSpPr>
            <a:spLocks noGrp="1"/>
          </p:cNvSpPr>
          <p:nvPr>
            <p:ph type="title"/>
          </p:nvPr>
        </p:nvSpPr>
        <p:spPr>
          <a:xfrm>
            <a:off x="1137036" y="3429000"/>
            <a:ext cx="4171085" cy="2359025"/>
          </a:xfrm>
        </p:spPr>
        <p:txBody>
          <a:bodyPr anchor="b">
            <a:normAutofit/>
          </a:bodyPr>
          <a:lstStyle/>
          <a:p>
            <a:r>
              <a:rPr lang="en-NZ" sz="3600" dirty="0">
                <a:solidFill>
                  <a:schemeClr val="tx1">
                    <a:lumMod val="85000"/>
                    <a:lumOff val="15000"/>
                  </a:schemeClr>
                </a:solidFill>
              </a:rPr>
              <a:t>Research questions</a:t>
            </a:r>
          </a:p>
        </p:txBody>
      </p:sp>
      <p:sp>
        <p:nvSpPr>
          <p:cNvPr id="10" name="Freeform: Shape 9">
            <a:extLst>
              <a:ext uri="{FF2B5EF4-FFF2-40B4-BE49-F238E27FC236}">
                <a16:creationId xmlns:a16="http://schemas.microsoft.com/office/drawing/2014/main" id="{8D651FE1-7ACA-4744-A4BB-4CBF8F159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27077" cy="2755758"/>
          </a:xfrm>
          <a:custGeom>
            <a:avLst/>
            <a:gdLst>
              <a:gd name="connsiteX0" fmla="*/ 0 w 4727077"/>
              <a:gd name="connsiteY0" fmla="*/ 0 h 2755758"/>
              <a:gd name="connsiteX1" fmla="*/ 4727077 w 4727077"/>
              <a:gd name="connsiteY1" fmla="*/ 0 h 2755758"/>
              <a:gd name="connsiteX2" fmla="*/ 4690127 w 4727077"/>
              <a:gd name="connsiteY2" fmla="*/ 29332 h 2755758"/>
              <a:gd name="connsiteX3" fmla="*/ 4625568 w 4727077"/>
              <a:gd name="connsiteY3" fmla="*/ 81630 h 2755758"/>
              <a:gd name="connsiteX4" fmla="*/ 4546795 w 4727077"/>
              <a:gd name="connsiteY4" fmla="*/ 169050 h 2755758"/>
              <a:gd name="connsiteX5" fmla="*/ 4539098 w 4727077"/>
              <a:gd name="connsiteY5" fmla="*/ 177922 h 2755758"/>
              <a:gd name="connsiteX6" fmla="*/ 4440778 w 4727077"/>
              <a:gd name="connsiteY6" fmla="*/ 241795 h 2755758"/>
              <a:gd name="connsiteX7" fmla="*/ 4285384 w 4727077"/>
              <a:gd name="connsiteY7" fmla="*/ 338062 h 2755758"/>
              <a:gd name="connsiteX8" fmla="*/ 4226570 w 4727077"/>
              <a:gd name="connsiteY8" fmla="*/ 361109 h 2755758"/>
              <a:gd name="connsiteX9" fmla="*/ 4191879 w 4727077"/>
              <a:gd name="connsiteY9" fmla="*/ 412768 h 2755758"/>
              <a:gd name="connsiteX10" fmla="*/ 4169217 w 4727077"/>
              <a:gd name="connsiteY10" fmla="*/ 436018 h 2755758"/>
              <a:gd name="connsiteX11" fmla="*/ 4116433 w 4727077"/>
              <a:gd name="connsiteY11" fmla="*/ 483229 h 2755758"/>
              <a:gd name="connsiteX12" fmla="*/ 4083614 w 4727077"/>
              <a:gd name="connsiteY12" fmla="*/ 490895 h 2755758"/>
              <a:gd name="connsiteX13" fmla="*/ 4017446 w 4727077"/>
              <a:gd name="connsiteY13" fmla="*/ 538811 h 2755758"/>
              <a:gd name="connsiteX14" fmla="*/ 3886595 w 4727077"/>
              <a:gd name="connsiteY14" fmla="*/ 600173 h 2755758"/>
              <a:gd name="connsiteX15" fmla="*/ 3825905 w 4727077"/>
              <a:gd name="connsiteY15" fmla="*/ 677676 h 2755758"/>
              <a:gd name="connsiteX16" fmla="*/ 3737967 w 4727077"/>
              <a:gd name="connsiteY16" fmla="*/ 717338 h 2755758"/>
              <a:gd name="connsiteX17" fmla="*/ 3723398 w 4727077"/>
              <a:gd name="connsiteY17" fmla="*/ 731598 h 2755758"/>
              <a:gd name="connsiteX18" fmla="*/ 3676229 w 4727077"/>
              <a:gd name="connsiteY18" fmla="*/ 758991 h 2755758"/>
              <a:gd name="connsiteX19" fmla="*/ 3566978 w 4727077"/>
              <a:gd name="connsiteY19" fmla="*/ 821857 h 2755758"/>
              <a:gd name="connsiteX20" fmla="*/ 3568015 w 4727077"/>
              <a:gd name="connsiteY20" fmla="*/ 827306 h 2755758"/>
              <a:gd name="connsiteX21" fmla="*/ 3559544 w 4727077"/>
              <a:gd name="connsiteY21" fmla="*/ 833139 h 2755758"/>
              <a:gd name="connsiteX22" fmla="*/ 3558112 w 4727077"/>
              <a:gd name="connsiteY22" fmla="*/ 835356 h 2755758"/>
              <a:gd name="connsiteX23" fmla="*/ 3549077 w 4727077"/>
              <a:gd name="connsiteY23" fmla="*/ 847408 h 2755758"/>
              <a:gd name="connsiteX24" fmla="*/ 3509376 w 4727077"/>
              <a:gd name="connsiteY24" fmla="*/ 856590 h 2755758"/>
              <a:gd name="connsiteX25" fmla="*/ 3364357 w 4727077"/>
              <a:gd name="connsiteY25" fmla="*/ 937729 h 2755758"/>
              <a:gd name="connsiteX26" fmla="*/ 3183642 w 4727077"/>
              <a:gd name="connsiteY26" fmla="*/ 1046879 h 2755758"/>
              <a:gd name="connsiteX27" fmla="*/ 3055465 w 4727077"/>
              <a:gd name="connsiteY27" fmla="*/ 1104351 h 2755758"/>
              <a:gd name="connsiteX28" fmla="*/ 3041806 w 4727077"/>
              <a:gd name="connsiteY28" fmla="*/ 1103463 h 2755758"/>
              <a:gd name="connsiteX29" fmla="*/ 3028815 w 4727077"/>
              <a:gd name="connsiteY29" fmla="*/ 1106073 h 2755758"/>
              <a:gd name="connsiteX30" fmla="*/ 3027939 w 4727077"/>
              <a:gd name="connsiteY30" fmla="*/ 1107475 h 2755758"/>
              <a:gd name="connsiteX31" fmla="*/ 3014962 w 4727077"/>
              <a:gd name="connsiteY31" fmla="*/ 1113725 h 2755758"/>
              <a:gd name="connsiteX32" fmla="*/ 2981699 w 4727077"/>
              <a:gd name="connsiteY32" fmla="*/ 1121829 h 2755758"/>
              <a:gd name="connsiteX33" fmla="*/ 2979162 w 4727077"/>
              <a:gd name="connsiteY33" fmla="*/ 1124530 h 2755758"/>
              <a:gd name="connsiteX34" fmla="*/ 2951318 w 4727077"/>
              <a:gd name="connsiteY34" fmla="*/ 1135168 h 2755758"/>
              <a:gd name="connsiteX35" fmla="*/ 2945978 w 4727077"/>
              <a:gd name="connsiteY35" fmla="*/ 1142677 h 2755758"/>
              <a:gd name="connsiteX36" fmla="*/ 2887372 w 4727077"/>
              <a:gd name="connsiteY36" fmla="*/ 1166778 h 2755758"/>
              <a:gd name="connsiteX37" fmla="*/ 2847551 w 4727077"/>
              <a:gd name="connsiteY37" fmla="*/ 1201861 h 2755758"/>
              <a:gd name="connsiteX38" fmla="*/ 2794224 w 4727077"/>
              <a:gd name="connsiteY38" fmla="*/ 1210618 h 2755758"/>
              <a:gd name="connsiteX39" fmla="*/ 2738359 w 4727077"/>
              <a:gd name="connsiteY39" fmla="*/ 1334484 h 2755758"/>
              <a:gd name="connsiteX40" fmla="*/ 2566319 w 4727077"/>
              <a:gd name="connsiteY40" fmla="*/ 1458666 h 2755758"/>
              <a:gd name="connsiteX41" fmla="*/ 2357596 w 4727077"/>
              <a:gd name="connsiteY41" fmla="*/ 1665827 h 2755758"/>
              <a:gd name="connsiteX42" fmla="*/ 2238986 w 4727077"/>
              <a:gd name="connsiteY42" fmla="*/ 1748128 h 2755758"/>
              <a:gd name="connsiteX43" fmla="*/ 2168448 w 4727077"/>
              <a:gd name="connsiteY43" fmla="*/ 1845836 h 2755758"/>
              <a:gd name="connsiteX44" fmla="*/ 2090167 w 4727077"/>
              <a:gd name="connsiteY44" fmla="*/ 1879602 h 2755758"/>
              <a:gd name="connsiteX45" fmla="*/ 1995732 w 4727077"/>
              <a:gd name="connsiteY45" fmla="*/ 1946127 h 2755758"/>
              <a:gd name="connsiteX46" fmla="*/ 1651113 w 4727077"/>
              <a:gd name="connsiteY46" fmla="*/ 2189622 h 2755758"/>
              <a:gd name="connsiteX47" fmla="*/ 1545033 w 4727077"/>
              <a:gd name="connsiteY47" fmla="*/ 2226491 h 2755758"/>
              <a:gd name="connsiteX48" fmla="*/ 1386000 w 4727077"/>
              <a:gd name="connsiteY48" fmla="*/ 2332487 h 2755758"/>
              <a:gd name="connsiteX49" fmla="*/ 1320359 w 4727077"/>
              <a:gd name="connsiteY49" fmla="*/ 2375275 h 2755758"/>
              <a:gd name="connsiteX50" fmla="*/ 1155742 w 4727077"/>
              <a:gd name="connsiteY50" fmla="*/ 2452520 h 2755758"/>
              <a:gd name="connsiteX51" fmla="*/ 1055211 w 4727077"/>
              <a:gd name="connsiteY51" fmla="*/ 2568363 h 2755758"/>
              <a:gd name="connsiteX52" fmla="*/ 1041617 w 4727077"/>
              <a:gd name="connsiteY52" fmla="*/ 2566751 h 2755758"/>
              <a:gd name="connsiteX53" fmla="*/ 1028396 w 4727077"/>
              <a:gd name="connsiteY53" fmla="*/ 2568652 h 2755758"/>
              <a:gd name="connsiteX54" fmla="*/ 1009679 w 4727077"/>
              <a:gd name="connsiteY54" fmla="*/ 2574506 h 2755758"/>
              <a:gd name="connsiteX55" fmla="*/ 979920 w 4727077"/>
              <a:gd name="connsiteY55" fmla="*/ 2581809 h 2755758"/>
              <a:gd name="connsiteX56" fmla="*/ 948389 w 4727077"/>
              <a:gd name="connsiteY56" fmla="*/ 2593456 h 2755758"/>
              <a:gd name="connsiteX57" fmla="*/ 948465 w 4727077"/>
              <a:gd name="connsiteY57" fmla="*/ 2594417 h 2755758"/>
              <a:gd name="connsiteX58" fmla="*/ 942415 w 4727077"/>
              <a:gd name="connsiteY58" fmla="*/ 2600640 h 2755758"/>
              <a:gd name="connsiteX59" fmla="*/ 881836 w 4727077"/>
              <a:gd name="connsiteY59" fmla="*/ 2574055 h 2755758"/>
              <a:gd name="connsiteX60" fmla="*/ 838949 w 4727077"/>
              <a:gd name="connsiteY60" fmla="*/ 2602948 h 2755758"/>
              <a:gd name="connsiteX61" fmla="*/ 773767 w 4727077"/>
              <a:gd name="connsiteY61" fmla="*/ 2622417 h 2755758"/>
              <a:gd name="connsiteX62" fmla="*/ 742295 w 4727077"/>
              <a:gd name="connsiteY62" fmla="*/ 2620138 h 2755758"/>
              <a:gd name="connsiteX63" fmla="*/ 671670 w 4727077"/>
              <a:gd name="connsiteY63" fmla="*/ 2642741 h 2755758"/>
              <a:gd name="connsiteX64" fmla="*/ 534876 w 4727077"/>
              <a:gd name="connsiteY64" fmla="*/ 2670115 h 2755758"/>
              <a:gd name="connsiteX65" fmla="*/ 505799 w 4727077"/>
              <a:gd name="connsiteY65" fmla="*/ 2732676 h 2755758"/>
              <a:gd name="connsiteX66" fmla="*/ 483925 w 4727077"/>
              <a:gd name="connsiteY66" fmla="*/ 2728111 h 2755758"/>
              <a:gd name="connsiteX67" fmla="*/ 480097 w 4727077"/>
              <a:gd name="connsiteY67" fmla="*/ 2727104 h 2755758"/>
              <a:gd name="connsiteX68" fmla="*/ 465972 w 4727077"/>
              <a:gd name="connsiteY68" fmla="*/ 2727846 h 2755758"/>
              <a:gd name="connsiteX69" fmla="*/ 460504 w 4727077"/>
              <a:gd name="connsiteY69" fmla="*/ 2722094 h 2755758"/>
              <a:gd name="connsiteX70" fmla="*/ 438180 w 4727077"/>
              <a:gd name="connsiteY70" fmla="*/ 2718939 h 2755758"/>
              <a:gd name="connsiteX71" fmla="*/ 412592 w 4727077"/>
              <a:gd name="connsiteY71" fmla="*/ 2721969 h 2755758"/>
              <a:gd name="connsiteX72" fmla="*/ 292799 w 4727077"/>
              <a:gd name="connsiteY72" fmla="*/ 2743014 h 2755758"/>
              <a:gd name="connsiteX73" fmla="*/ 220098 w 4727077"/>
              <a:gd name="connsiteY73" fmla="*/ 2751815 h 2755758"/>
              <a:gd name="connsiteX74" fmla="*/ 190869 w 4727077"/>
              <a:gd name="connsiteY74" fmla="*/ 2749207 h 2755758"/>
              <a:gd name="connsiteX75" fmla="*/ 151131 w 4727077"/>
              <a:gd name="connsiteY75" fmla="*/ 2749566 h 2755758"/>
              <a:gd name="connsiteX76" fmla="*/ 79758 w 4727077"/>
              <a:gd name="connsiteY76" fmla="*/ 2745592 h 2755758"/>
              <a:gd name="connsiteX77" fmla="*/ 17972 w 4727077"/>
              <a:gd name="connsiteY77" fmla="*/ 2747496 h 2755758"/>
              <a:gd name="connsiteX78" fmla="*/ 0 w 4727077"/>
              <a:gd name="connsiteY78" fmla="*/ 2747929 h 27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727077" h="2755758">
                <a:moveTo>
                  <a:pt x="0" y="0"/>
                </a:moveTo>
                <a:lnTo>
                  <a:pt x="4727077" y="0"/>
                </a:lnTo>
                <a:lnTo>
                  <a:pt x="4690127" y="29332"/>
                </a:lnTo>
                <a:cubicBezTo>
                  <a:pt x="4665996" y="47844"/>
                  <a:pt x="4643919" y="64901"/>
                  <a:pt x="4625568" y="81630"/>
                </a:cubicBezTo>
                <a:cubicBezTo>
                  <a:pt x="4603444" y="89574"/>
                  <a:pt x="4561188" y="162167"/>
                  <a:pt x="4546795" y="169050"/>
                </a:cubicBezTo>
                <a:cubicBezTo>
                  <a:pt x="4549984" y="171416"/>
                  <a:pt x="4544320" y="177940"/>
                  <a:pt x="4539098" y="177922"/>
                </a:cubicBezTo>
                <a:cubicBezTo>
                  <a:pt x="4523876" y="193718"/>
                  <a:pt x="4476943" y="210209"/>
                  <a:pt x="4440778" y="241795"/>
                </a:cubicBezTo>
                <a:lnTo>
                  <a:pt x="4285384" y="338062"/>
                </a:lnTo>
                <a:cubicBezTo>
                  <a:pt x="4263098" y="355245"/>
                  <a:pt x="4242154" y="348658"/>
                  <a:pt x="4226570" y="361109"/>
                </a:cubicBezTo>
                <a:cubicBezTo>
                  <a:pt x="4229622" y="388956"/>
                  <a:pt x="4209158" y="402330"/>
                  <a:pt x="4191879" y="412768"/>
                </a:cubicBezTo>
                <a:cubicBezTo>
                  <a:pt x="4176558" y="420081"/>
                  <a:pt x="4181792" y="424275"/>
                  <a:pt x="4169217" y="436018"/>
                </a:cubicBezTo>
                <a:cubicBezTo>
                  <a:pt x="4156643" y="447761"/>
                  <a:pt x="4131924" y="469186"/>
                  <a:pt x="4116433" y="483229"/>
                </a:cubicBezTo>
                <a:cubicBezTo>
                  <a:pt x="4103820" y="485541"/>
                  <a:pt x="4083404" y="481710"/>
                  <a:pt x="4083614" y="490895"/>
                </a:cubicBezTo>
                <a:cubicBezTo>
                  <a:pt x="4023928" y="500671"/>
                  <a:pt x="4056864" y="520653"/>
                  <a:pt x="4017446" y="538811"/>
                </a:cubicBezTo>
                <a:cubicBezTo>
                  <a:pt x="3982026" y="553573"/>
                  <a:pt x="3918518" y="577029"/>
                  <a:pt x="3886595" y="600173"/>
                </a:cubicBezTo>
                <a:cubicBezTo>
                  <a:pt x="3854671" y="623317"/>
                  <a:pt x="3854214" y="659594"/>
                  <a:pt x="3825905" y="677676"/>
                </a:cubicBezTo>
                <a:cubicBezTo>
                  <a:pt x="3806820" y="692806"/>
                  <a:pt x="3750377" y="706481"/>
                  <a:pt x="3737967" y="717338"/>
                </a:cubicBezTo>
                <a:cubicBezTo>
                  <a:pt x="3738541" y="725220"/>
                  <a:pt x="3729419" y="726993"/>
                  <a:pt x="3723398" y="731598"/>
                </a:cubicBezTo>
                <a:cubicBezTo>
                  <a:pt x="3720706" y="740542"/>
                  <a:pt x="3688455" y="756838"/>
                  <a:pt x="3676229" y="758991"/>
                </a:cubicBezTo>
                <a:lnTo>
                  <a:pt x="3566978" y="821857"/>
                </a:lnTo>
                <a:lnTo>
                  <a:pt x="3568015" y="827306"/>
                </a:lnTo>
                <a:lnTo>
                  <a:pt x="3559544" y="833139"/>
                </a:lnTo>
                <a:lnTo>
                  <a:pt x="3558112" y="835356"/>
                </a:lnTo>
                <a:cubicBezTo>
                  <a:pt x="3555397" y="839607"/>
                  <a:pt x="3552565" y="843716"/>
                  <a:pt x="3549077" y="847408"/>
                </a:cubicBezTo>
                <a:cubicBezTo>
                  <a:pt x="3531859" y="830601"/>
                  <a:pt x="3516583" y="876056"/>
                  <a:pt x="3509376" y="856590"/>
                </a:cubicBezTo>
                <a:cubicBezTo>
                  <a:pt x="3478589" y="871643"/>
                  <a:pt x="3423063" y="906898"/>
                  <a:pt x="3364357" y="937729"/>
                </a:cubicBezTo>
                <a:cubicBezTo>
                  <a:pt x="3310993" y="964409"/>
                  <a:pt x="3235125" y="1019109"/>
                  <a:pt x="3183642" y="1046879"/>
                </a:cubicBezTo>
                <a:cubicBezTo>
                  <a:pt x="3148140" y="1070408"/>
                  <a:pt x="3078435" y="1071870"/>
                  <a:pt x="3055465" y="1104351"/>
                </a:cubicBezTo>
                <a:cubicBezTo>
                  <a:pt x="3050955" y="1103276"/>
                  <a:pt x="3046390" y="1103066"/>
                  <a:pt x="3041806" y="1103463"/>
                </a:cubicBezTo>
                <a:lnTo>
                  <a:pt x="3028815" y="1106073"/>
                </a:lnTo>
                <a:lnTo>
                  <a:pt x="3027939" y="1107475"/>
                </a:lnTo>
                <a:cubicBezTo>
                  <a:pt x="3022824" y="1112061"/>
                  <a:pt x="3018673" y="1113574"/>
                  <a:pt x="3014962" y="1113725"/>
                </a:cubicBezTo>
                <a:lnTo>
                  <a:pt x="2981699" y="1121829"/>
                </a:lnTo>
                <a:lnTo>
                  <a:pt x="2979162" y="1124530"/>
                </a:lnTo>
                <a:lnTo>
                  <a:pt x="2951318" y="1135168"/>
                </a:lnTo>
                <a:cubicBezTo>
                  <a:pt x="2945788" y="1138193"/>
                  <a:pt x="2948823" y="1139648"/>
                  <a:pt x="2945978" y="1142677"/>
                </a:cubicBezTo>
                <a:cubicBezTo>
                  <a:pt x="2939738" y="1151480"/>
                  <a:pt x="2903777" y="1156913"/>
                  <a:pt x="2887372" y="1166778"/>
                </a:cubicBezTo>
                <a:cubicBezTo>
                  <a:pt x="2870967" y="1176643"/>
                  <a:pt x="2863076" y="1194555"/>
                  <a:pt x="2847551" y="1201861"/>
                </a:cubicBezTo>
                <a:cubicBezTo>
                  <a:pt x="2832026" y="1209169"/>
                  <a:pt x="2810794" y="1206120"/>
                  <a:pt x="2794224" y="1210618"/>
                </a:cubicBezTo>
                <a:lnTo>
                  <a:pt x="2738359" y="1334484"/>
                </a:lnTo>
                <a:cubicBezTo>
                  <a:pt x="2630048" y="1393419"/>
                  <a:pt x="2616321" y="1394429"/>
                  <a:pt x="2566319" y="1458666"/>
                </a:cubicBezTo>
                <a:cubicBezTo>
                  <a:pt x="2495929" y="1531495"/>
                  <a:pt x="2412152" y="1598987"/>
                  <a:pt x="2357596" y="1665827"/>
                </a:cubicBezTo>
                <a:lnTo>
                  <a:pt x="2238986" y="1748128"/>
                </a:lnTo>
                <a:cubicBezTo>
                  <a:pt x="2218934" y="1768868"/>
                  <a:pt x="2196056" y="1822054"/>
                  <a:pt x="2168448" y="1845836"/>
                </a:cubicBezTo>
                <a:lnTo>
                  <a:pt x="2090167" y="1879602"/>
                </a:lnTo>
                <a:cubicBezTo>
                  <a:pt x="2044141" y="1939678"/>
                  <a:pt x="2068908" y="1894457"/>
                  <a:pt x="1995732" y="1946127"/>
                </a:cubicBezTo>
                <a:lnTo>
                  <a:pt x="1651113" y="2189622"/>
                </a:lnTo>
                <a:lnTo>
                  <a:pt x="1545033" y="2226491"/>
                </a:lnTo>
                <a:cubicBezTo>
                  <a:pt x="1521399" y="2242589"/>
                  <a:pt x="1397440" y="2302496"/>
                  <a:pt x="1386000" y="2332487"/>
                </a:cubicBezTo>
                <a:cubicBezTo>
                  <a:pt x="1333905" y="2347818"/>
                  <a:pt x="1373996" y="2371317"/>
                  <a:pt x="1320359" y="2375275"/>
                </a:cubicBezTo>
                <a:cubicBezTo>
                  <a:pt x="1264706" y="2398965"/>
                  <a:pt x="1203606" y="2430132"/>
                  <a:pt x="1155742" y="2452520"/>
                </a:cubicBezTo>
                <a:cubicBezTo>
                  <a:pt x="1118231" y="2474029"/>
                  <a:pt x="1080938" y="2537279"/>
                  <a:pt x="1055211" y="2568363"/>
                </a:cubicBezTo>
                <a:cubicBezTo>
                  <a:pt x="1050788" y="2567053"/>
                  <a:pt x="1046237" y="2566599"/>
                  <a:pt x="1041617" y="2566751"/>
                </a:cubicBezTo>
                <a:lnTo>
                  <a:pt x="1028396" y="2568652"/>
                </a:lnTo>
                <a:lnTo>
                  <a:pt x="1009679" y="2574506"/>
                </a:lnTo>
                <a:lnTo>
                  <a:pt x="979920" y="2581809"/>
                </a:lnTo>
                <a:lnTo>
                  <a:pt x="948389" y="2593456"/>
                </a:lnTo>
                <a:lnTo>
                  <a:pt x="948465" y="2594417"/>
                </a:lnTo>
                <a:cubicBezTo>
                  <a:pt x="947975" y="2596783"/>
                  <a:pt x="946379" y="2598920"/>
                  <a:pt x="942415" y="2600640"/>
                </a:cubicBezTo>
                <a:cubicBezTo>
                  <a:pt x="930427" y="2610498"/>
                  <a:pt x="893779" y="2564835"/>
                  <a:pt x="881836" y="2574055"/>
                </a:cubicBezTo>
                <a:lnTo>
                  <a:pt x="838949" y="2602948"/>
                </a:lnTo>
                <a:cubicBezTo>
                  <a:pt x="821821" y="2597756"/>
                  <a:pt x="795178" y="2628387"/>
                  <a:pt x="773767" y="2622417"/>
                </a:cubicBezTo>
                <a:cubicBezTo>
                  <a:pt x="763236" y="2622814"/>
                  <a:pt x="747595" y="2615342"/>
                  <a:pt x="742295" y="2620138"/>
                </a:cubicBezTo>
                <a:lnTo>
                  <a:pt x="671670" y="2642741"/>
                </a:lnTo>
                <a:lnTo>
                  <a:pt x="534876" y="2670115"/>
                </a:lnTo>
                <a:cubicBezTo>
                  <a:pt x="551399" y="2693186"/>
                  <a:pt x="501023" y="2704837"/>
                  <a:pt x="505799" y="2732676"/>
                </a:cubicBezTo>
                <a:cubicBezTo>
                  <a:pt x="498476" y="2731791"/>
                  <a:pt x="491231" y="2730058"/>
                  <a:pt x="483925" y="2728111"/>
                </a:cubicBezTo>
                <a:lnTo>
                  <a:pt x="480097" y="2727104"/>
                </a:lnTo>
                <a:lnTo>
                  <a:pt x="465972" y="2727846"/>
                </a:lnTo>
                <a:cubicBezTo>
                  <a:pt x="464149" y="2725929"/>
                  <a:pt x="462327" y="2724011"/>
                  <a:pt x="460504" y="2722094"/>
                </a:cubicBezTo>
                <a:lnTo>
                  <a:pt x="438180" y="2718939"/>
                </a:lnTo>
                <a:cubicBezTo>
                  <a:pt x="430049" y="2718679"/>
                  <a:pt x="421566" y="2719476"/>
                  <a:pt x="412592" y="2721969"/>
                </a:cubicBezTo>
                <a:cubicBezTo>
                  <a:pt x="385739" y="2740494"/>
                  <a:pt x="325476" y="2718733"/>
                  <a:pt x="292799" y="2743014"/>
                </a:cubicBezTo>
                <a:cubicBezTo>
                  <a:pt x="279732" y="2749840"/>
                  <a:pt x="232866" y="2758094"/>
                  <a:pt x="220098" y="2751815"/>
                </a:cubicBezTo>
                <a:cubicBezTo>
                  <a:pt x="209523" y="2751921"/>
                  <a:pt x="199584" y="2756862"/>
                  <a:pt x="190869" y="2749207"/>
                </a:cubicBezTo>
                <a:cubicBezTo>
                  <a:pt x="178366" y="2740373"/>
                  <a:pt x="152297" y="2762540"/>
                  <a:pt x="151131" y="2749566"/>
                </a:cubicBezTo>
                <a:cubicBezTo>
                  <a:pt x="132426" y="2764915"/>
                  <a:pt x="102636" y="2747084"/>
                  <a:pt x="79758" y="2745592"/>
                </a:cubicBezTo>
                <a:cubicBezTo>
                  <a:pt x="69535" y="2756319"/>
                  <a:pt x="47540" y="2749308"/>
                  <a:pt x="17972" y="2747496"/>
                </a:cubicBezTo>
                <a:lnTo>
                  <a:pt x="0" y="274792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3649CEC-552F-F685-058E-E5C882931ED6}"/>
              </a:ext>
            </a:extLst>
          </p:cNvPr>
          <p:cNvSpPr>
            <a:spLocks noGrp="1"/>
          </p:cNvSpPr>
          <p:nvPr>
            <p:ph idx="1"/>
          </p:nvPr>
        </p:nvSpPr>
        <p:spPr>
          <a:xfrm>
            <a:off x="5683349" y="896469"/>
            <a:ext cx="5934910" cy="4536143"/>
          </a:xfrm>
        </p:spPr>
        <p:txBody>
          <a:bodyPr>
            <a:normAutofit/>
          </a:bodyPr>
          <a:lstStyle/>
          <a:p>
            <a:pPr algn="just"/>
            <a:r>
              <a:rPr lang="en-US" sz="2000" dirty="0">
                <a:solidFill>
                  <a:schemeClr val="tx1">
                    <a:lumMod val="85000"/>
                    <a:lumOff val="15000"/>
                  </a:schemeClr>
                </a:solidFill>
              </a:rPr>
              <a:t>Can we use a large number of functional connectivity features to do the tinnitus data classification?</a:t>
            </a:r>
          </a:p>
          <a:p>
            <a:pPr algn="just"/>
            <a:endParaRPr lang="en-US" sz="2000" dirty="0">
              <a:solidFill>
                <a:schemeClr val="tx1">
                  <a:lumMod val="85000"/>
                  <a:lumOff val="15000"/>
                </a:schemeClr>
              </a:solidFill>
            </a:endParaRPr>
          </a:p>
          <a:p>
            <a:pPr algn="just"/>
            <a:r>
              <a:rPr lang="en-US" sz="2000" dirty="0">
                <a:solidFill>
                  <a:schemeClr val="tx1">
                    <a:lumMod val="85000"/>
                    <a:lumOff val="15000"/>
                  </a:schemeClr>
                </a:solidFill>
              </a:rPr>
              <a:t>What feature dimension reduction method can we use to improve the results?</a:t>
            </a:r>
          </a:p>
          <a:p>
            <a:pPr algn="just"/>
            <a:endParaRPr lang="en-US" sz="2000" dirty="0">
              <a:solidFill>
                <a:schemeClr val="tx1">
                  <a:lumMod val="85000"/>
                  <a:lumOff val="15000"/>
                </a:schemeClr>
              </a:solidFill>
            </a:endParaRPr>
          </a:p>
          <a:p>
            <a:pPr algn="just"/>
            <a:r>
              <a:rPr lang="en-US" sz="2000" dirty="0">
                <a:solidFill>
                  <a:schemeClr val="tx1">
                    <a:lumMod val="85000"/>
                    <a:lumOff val="15000"/>
                  </a:schemeClr>
                </a:solidFill>
              </a:rPr>
              <a:t>What machine learning classifiers can we use? Which classifier works best?</a:t>
            </a:r>
          </a:p>
        </p:txBody>
      </p:sp>
      <p:sp>
        <p:nvSpPr>
          <p:cNvPr id="12" name="Freeform: Shape 11">
            <a:extLst>
              <a:ext uri="{FF2B5EF4-FFF2-40B4-BE49-F238E27FC236}">
                <a16:creationId xmlns:a16="http://schemas.microsoft.com/office/drawing/2014/main" id="{79CCFC00-0A22-43D7-A1D0-4DF0B12D8B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9486" y="5924550"/>
            <a:ext cx="8452514" cy="933450"/>
          </a:xfrm>
          <a:custGeom>
            <a:avLst/>
            <a:gdLst>
              <a:gd name="connsiteX0" fmla="*/ 6654912 w 8452514"/>
              <a:gd name="connsiteY0" fmla="*/ 0 h 1122016"/>
              <a:gd name="connsiteX1" fmla="*/ 6668194 w 8452514"/>
              <a:gd name="connsiteY1" fmla="*/ 5671 h 1122016"/>
              <a:gd name="connsiteX2" fmla="*/ 6703031 w 8452514"/>
              <a:gd name="connsiteY2" fmla="*/ 11087 h 1122016"/>
              <a:gd name="connsiteX3" fmla="*/ 6766081 w 8452514"/>
              <a:gd name="connsiteY3" fmla="*/ 34291 h 1122016"/>
              <a:gd name="connsiteX4" fmla="*/ 6802760 w 8452514"/>
              <a:gd name="connsiteY4" fmla="*/ 44877 h 1122016"/>
              <a:gd name="connsiteX5" fmla="*/ 6827981 w 8452514"/>
              <a:gd name="connsiteY5" fmla="*/ 55269 h 1122016"/>
              <a:gd name="connsiteX6" fmla="*/ 6900076 w 8452514"/>
              <a:gd name="connsiteY6" fmla="*/ 67256 h 1122016"/>
              <a:gd name="connsiteX7" fmla="*/ 7022888 w 8452514"/>
              <a:gd name="connsiteY7" fmla="*/ 81079 h 1122016"/>
              <a:gd name="connsiteX8" fmla="*/ 7048222 w 8452514"/>
              <a:gd name="connsiteY8" fmla="*/ 85358 h 1122016"/>
              <a:gd name="connsiteX9" fmla="*/ 7068261 w 8452514"/>
              <a:gd name="connsiteY9" fmla="*/ 101065 h 1122016"/>
              <a:gd name="connsiteX10" fmla="*/ 7081677 w 8452514"/>
              <a:gd name="connsiteY10" fmla="*/ 104270 h 1122016"/>
              <a:gd name="connsiteX11" fmla="*/ 7084571 w 8452514"/>
              <a:gd name="connsiteY11" fmla="*/ 106233 h 1122016"/>
              <a:gd name="connsiteX12" fmla="*/ 7101842 w 8452514"/>
              <a:gd name="connsiteY12" fmla="*/ 116379 h 1122016"/>
              <a:gd name="connsiteX13" fmla="*/ 7155465 w 8452514"/>
              <a:gd name="connsiteY13" fmla="*/ 110464 h 1122016"/>
              <a:gd name="connsiteX14" fmla="*/ 7207658 w 8452514"/>
              <a:gd name="connsiteY14" fmla="*/ 125870 h 1122016"/>
              <a:gd name="connsiteX15" fmla="*/ 7377573 w 8452514"/>
              <a:gd name="connsiteY15" fmla="*/ 170332 h 1122016"/>
              <a:gd name="connsiteX16" fmla="*/ 7532026 w 8452514"/>
              <a:gd name="connsiteY16" fmla="*/ 192244 h 1122016"/>
              <a:gd name="connsiteX17" fmla="*/ 7841217 w 8452514"/>
              <a:gd name="connsiteY17" fmla="*/ 207538 h 1122016"/>
              <a:gd name="connsiteX18" fmla="*/ 7857607 w 8452514"/>
              <a:gd name="connsiteY18" fmla="*/ 200838 h 1122016"/>
              <a:gd name="connsiteX19" fmla="*/ 7874959 w 8452514"/>
              <a:gd name="connsiteY19" fmla="*/ 198448 h 1122016"/>
              <a:gd name="connsiteX20" fmla="*/ 7876749 w 8452514"/>
              <a:gd name="connsiteY20" fmla="*/ 199701 h 1122016"/>
              <a:gd name="connsiteX21" fmla="*/ 7895929 w 8452514"/>
              <a:gd name="connsiteY21" fmla="*/ 201515 h 1122016"/>
              <a:gd name="connsiteX22" fmla="*/ 7900797 w 8452514"/>
              <a:gd name="connsiteY22" fmla="*/ 198823 h 1122016"/>
              <a:gd name="connsiteX23" fmla="*/ 7914166 w 8452514"/>
              <a:gd name="connsiteY23" fmla="*/ 199099 h 1122016"/>
              <a:gd name="connsiteX24" fmla="*/ 7941068 w 8452514"/>
              <a:gd name="connsiteY24" fmla="*/ 197034 h 1122016"/>
              <a:gd name="connsiteX25" fmla="*/ 7945571 w 8452514"/>
              <a:gd name="connsiteY25" fmla="*/ 199095 h 1122016"/>
              <a:gd name="connsiteX26" fmla="*/ 7985320 w 8452514"/>
              <a:gd name="connsiteY26" fmla="*/ 199790 h 1122016"/>
              <a:gd name="connsiteX27" fmla="*/ 7985616 w 8452514"/>
              <a:gd name="connsiteY27" fmla="*/ 200960 h 1122016"/>
              <a:gd name="connsiteX28" fmla="*/ 7995720 w 8452514"/>
              <a:gd name="connsiteY28" fmla="*/ 206231 h 1122016"/>
              <a:gd name="connsiteX29" fmla="*/ 8015608 w 8452514"/>
              <a:gd name="connsiteY29" fmla="*/ 213654 h 1122016"/>
              <a:gd name="connsiteX30" fmla="*/ 8058349 w 8452514"/>
              <a:gd name="connsiteY30" fmla="*/ 245140 h 1122016"/>
              <a:gd name="connsiteX31" fmla="*/ 8107979 w 8452514"/>
              <a:gd name="connsiteY31" fmla="*/ 246800 h 1122016"/>
              <a:gd name="connsiteX32" fmla="*/ 8108093 w 8452514"/>
              <a:gd name="connsiteY32" fmla="*/ 247078 h 1122016"/>
              <a:gd name="connsiteX33" fmla="*/ 8116664 w 8452514"/>
              <a:gd name="connsiteY33" fmla="*/ 248449 h 1122016"/>
              <a:gd name="connsiteX34" fmla="*/ 8122959 w 8452514"/>
              <a:gd name="connsiteY34" fmla="*/ 248269 h 1122016"/>
              <a:gd name="connsiteX35" fmla="*/ 8138896 w 8452514"/>
              <a:gd name="connsiteY35" fmla="*/ 249833 h 1122016"/>
              <a:gd name="connsiteX36" fmla="*/ 8144062 w 8452514"/>
              <a:gd name="connsiteY36" fmla="*/ 252112 h 1122016"/>
              <a:gd name="connsiteX37" fmla="*/ 8145647 w 8452514"/>
              <a:gd name="connsiteY37" fmla="*/ 255525 h 1122016"/>
              <a:gd name="connsiteX38" fmla="*/ 8147167 w 8452514"/>
              <a:gd name="connsiteY38" fmla="*/ 255312 h 1122016"/>
              <a:gd name="connsiteX39" fmla="*/ 8175302 w 8452514"/>
              <a:gd name="connsiteY39" fmla="*/ 267089 h 1122016"/>
              <a:gd name="connsiteX40" fmla="*/ 8240382 w 8452514"/>
              <a:gd name="connsiteY40" fmla="*/ 283540 h 1122016"/>
              <a:gd name="connsiteX41" fmla="*/ 8278408 w 8452514"/>
              <a:gd name="connsiteY41" fmla="*/ 288929 h 1122016"/>
              <a:gd name="connsiteX42" fmla="*/ 8381742 w 8452514"/>
              <a:gd name="connsiteY42" fmla="*/ 308101 h 1122016"/>
              <a:gd name="connsiteX43" fmla="*/ 8452514 w 8452514"/>
              <a:gd name="connsiteY43" fmla="*/ 320747 h 1122016"/>
              <a:gd name="connsiteX44" fmla="*/ 8452514 w 8452514"/>
              <a:gd name="connsiteY44" fmla="*/ 1122016 h 1122016"/>
              <a:gd name="connsiteX45" fmla="*/ 0 w 8452514"/>
              <a:gd name="connsiteY45" fmla="*/ 1122016 h 1122016"/>
              <a:gd name="connsiteX46" fmla="*/ 29095 w 8452514"/>
              <a:gd name="connsiteY46" fmla="*/ 1104207 h 1122016"/>
              <a:gd name="connsiteX47" fmla="*/ 190847 w 8452514"/>
              <a:gd name="connsiteY47" fmla="*/ 1040583 h 1122016"/>
              <a:gd name="connsiteX48" fmla="*/ 259175 w 8452514"/>
              <a:gd name="connsiteY48" fmla="*/ 1032812 h 1122016"/>
              <a:gd name="connsiteX49" fmla="*/ 338173 w 8452514"/>
              <a:gd name="connsiteY49" fmla="*/ 994605 h 1122016"/>
              <a:gd name="connsiteX50" fmla="*/ 478721 w 8452514"/>
              <a:gd name="connsiteY50" fmla="*/ 983719 h 1122016"/>
              <a:gd name="connsiteX51" fmla="*/ 587681 w 8452514"/>
              <a:gd name="connsiteY51" fmla="*/ 917544 h 1122016"/>
              <a:gd name="connsiteX52" fmla="*/ 693168 w 8452514"/>
              <a:gd name="connsiteY52" fmla="*/ 903672 h 1122016"/>
              <a:gd name="connsiteX53" fmla="*/ 843764 w 8452514"/>
              <a:gd name="connsiteY53" fmla="*/ 843595 h 1122016"/>
              <a:gd name="connsiteX54" fmla="*/ 955276 w 8452514"/>
              <a:gd name="connsiteY54" fmla="*/ 808395 h 1122016"/>
              <a:gd name="connsiteX55" fmla="*/ 1043109 w 8452514"/>
              <a:gd name="connsiteY55" fmla="*/ 713209 h 1122016"/>
              <a:gd name="connsiteX56" fmla="*/ 1154027 w 8452514"/>
              <a:gd name="connsiteY56" fmla="*/ 681725 h 1122016"/>
              <a:gd name="connsiteX57" fmla="*/ 1196585 w 8452514"/>
              <a:gd name="connsiteY57" fmla="*/ 679340 h 1122016"/>
              <a:gd name="connsiteX58" fmla="*/ 1272350 w 8452514"/>
              <a:gd name="connsiteY58" fmla="*/ 682243 h 1122016"/>
              <a:gd name="connsiteX59" fmla="*/ 1373088 w 8452514"/>
              <a:gd name="connsiteY59" fmla="*/ 662319 h 1122016"/>
              <a:gd name="connsiteX60" fmla="*/ 1417982 w 8452514"/>
              <a:gd name="connsiteY60" fmla="*/ 675167 h 1122016"/>
              <a:gd name="connsiteX61" fmla="*/ 1473480 w 8452514"/>
              <a:gd name="connsiteY61" fmla="*/ 676093 h 1122016"/>
              <a:gd name="connsiteX62" fmla="*/ 1506656 w 8452514"/>
              <a:gd name="connsiteY62" fmla="*/ 676828 h 1122016"/>
              <a:gd name="connsiteX63" fmla="*/ 1596230 w 8452514"/>
              <a:gd name="connsiteY63" fmla="*/ 664992 h 1122016"/>
              <a:gd name="connsiteX64" fmla="*/ 1747790 w 8452514"/>
              <a:gd name="connsiteY64" fmla="*/ 611651 h 1122016"/>
              <a:gd name="connsiteX65" fmla="*/ 1793507 w 8452514"/>
              <a:gd name="connsiteY65" fmla="*/ 605163 h 1122016"/>
              <a:gd name="connsiteX66" fmla="*/ 1800606 w 8452514"/>
              <a:gd name="connsiteY66" fmla="*/ 608935 h 1122016"/>
              <a:gd name="connsiteX67" fmla="*/ 1861969 w 8452514"/>
              <a:gd name="connsiteY67" fmla="*/ 581576 h 1122016"/>
              <a:gd name="connsiteX68" fmla="*/ 1955692 w 8452514"/>
              <a:gd name="connsiteY68" fmla="*/ 578902 h 1122016"/>
              <a:gd name="connsiteX69" fmla="*/ 2027065 w 8452514"/>
              <a:gd name="connsiteY69" fmla="*/ 582876 h 1122016"/>
              <a:gd name="connsiteX70" fmla="*/ 2066803 w 8452514"/>
              <a:gd name="connsiteY70" fmla="*/ 582516 h 1122016"/>
              <a:gd name="connsiteX71" fmla="*/ 2096032 w 8452514"/>
              <a:gd name="connsiteY71" fmla="*/ 585125 h 1122016"/>
              <a:gd name="connsiteX72" fmla="*/ 2168733 w 8452514"/>
              <a:gd name="connsiteY72" fmla="*/ 576324 h 1122016"/>
              <a:gd name="connsiteX73" fmla="*/ 2288526 w 8452514"/>
              <a:gd name="connsiteY73" fmla="*/ 555279 h 1122016"/>
              <a:gd name="connsiteX74" fmla="*/ 2314114 w 8452514"/>
              <a:gd name="connsiteY74" fmla="*/ 552249 h 1122016"/>
              <a:gd name="connsiteX75" fmla="*/ 2336438 w 8452514"/>
              <a:gd name="connsiteY75" fmla="*/ 555404 h 1122016"/>
              <a:gd name="connsiteX76" fmla="*/ 2341906 w 8452514"/>
              <a:gd name="connsiteY76" fmla="*/ 561156 h 1122016"/>
              <a:gd name="connsiteX77" fmla="*/ 2356031 w 8452514"/>
              <a:gd name="connsiteY77" fmla="*/ 560413 h 1122016"/>
              <a:gd name="connsiteX78" fmla="*/ 2359859 w 8452514"/>
              <a:gd name="connsiteY78" fmla="*/ 561420 h 1122016"/>
              <a:gd name="connsiteX79" fmla="*/ 2381733 w 8452514"/>
              <a:gd name="connsiteY79" fmla="*/ 565985 h 1122016"/>
              <a:gd name="connsiteX80" fmla="*/ 2426712 w 8452514"/>
              <a:gd name="connsiteY80" fmla="*/ 545831 h 1122016"/>
              <a:gd name="connsiteX81" fmla="*/ 2483467 w 8452514"/>
              <a:gd name="connsiteY81" fmla="*/ 545633 h 1122016"/>
              <a:gd name="connsiteX82" fmla="*/ 2730488 w 8452514"/>
              <a:gd name="connsiteY82" fmla="*/ 524814 h 1122016"/>
              <a:gd name="connsiteX83" fmla="*/ 2818172 w 8452514"/>
              <a:gd name="connsiteY83" fmla="*/ 517453 h 1122016"/>
              <a:gd name="connsiteX84" fmla="*/ 2946749 w 8452514"/>
              <a:gd name="connsiteY84" fmla="*/ 462124 h 1122016"/>
              <a:gd name="connsiteX85" fmla="*/ 3107810 w 8452514"/>
              <a:gd name="connsiteY85" fmla="*/ 446574 h 1122016"/>
              <a:gd name="connsiteX86" fmla="*/ 3118560 w 8452514"/>
              <a:gd name="connsiteY86" fmla="*/ 435924 h 1122016"/>
              <a:gd name="connsiteX87" fmla="*/ 3132824 w 8452514"/>
              <a:gd name="connsiteY87" fmla="*/ 428967 h 1122016"/>
              <a:gd name="connsiteX88" fmla="*/ 3135215 w 8452514"/>
              <a:gd name="connsiteY88" fmla="*/ 429625 h 1122016"/>
              <a:gd name="connsiteX89" fmla="*/ 3153710 w 8452514"/>
              <a:gd name="connsiteY89" fmla="*/ 426021 h 1122016"/>
              <a:gd name="connsiteX90" fmla="*/ 3156473 w 8452514"/>
              <a:gd name="connsiteY90" fmla="*/ 422214 h 1122016"/>
              <a:gd name="connsiteX91" fmla="*/ 3168762 w 8452514"/>
              <a:gd name="connsiteY91" fmla="*/ 418797 h 1122016"/>
              <a:gd name="connsiteX92" fmla="*/ 3191879 w 8452514"/>
              <a:gd name="connsiteY92" fmla="*/ 409514 h 1122016"/>
              <a:gd name="connsiteX93" fmla="*/ 3197224 w 8452514"/>
              <a:gd name="connsiteY93" fmla="*/ 410168 h 1122016"/>
              <a:gd name="connsiteX94" fmla="*/ 3233678 w 8452514"/>
              <a:gd name="connsiteY94" fmla="*/ 399890 h 1122016"/>
              <a:gd name="connsiteX95" fmla="*/ 3234667 w 8452514"/>
              <a:gd name="connsiteY95" fmla="*/ 400883 h 1122016"/>
              <a:gd name="connsiteX96" fmla="*/ 3247057 w 8452514"/>
              <a:gd name="connsiteY96" fmla="*/ 402943 h 1122016"/>
              <a:gd name="connsiteX97" fmla="*/ 3269633 w 8452514"/>
              <a:gd name="connsiteY97" fmla="*/ 404292 h 1122016"/>
              <a:gd name="connsiteX98" fmla="*/ 3327677 w 8452514"/>
              <a:gd name="connsiteY98" fmla="*/ 421442 h 1122016"/>
              <a:gd name="connsiteX99" fmla="*/ 3365739 w 8452514"/>
              <a:gd name="connsiteY99" fmla="*/ 410853 h 1122016"/>
              <a:gd name="connsiteX100" fmla="*/ 3373681 w 8452514"/>
              <a:gd name="connsiteY100" fmla="*/ 409336 h 1122016"/>
              <a:gd name="connsiteX101" fmla="*/ 3373956 w 8452514"/>
              <a:gd name="connsiteY101" fmla="*/ 409560 h 1122016"/>
              <a:gd name="connsiteX102" fmla="*/ 3382564 w 8452514"/>
              <a:gd name="connsiteY102" fmla="*/ 408465 h 1122016"/>
              <a:gd name="connsiteX103" fmla="*/ 3388161 w 8452514"/>
              <a:gd name="connsiteY103" fmla="*/ 406571 h 1122016"/>
              <a:gd name="connsiteX104" fmla="*/ 3403567 w 8452514"/>
              <a:gd name="connsiteY104" fmla="*/ 403628 h 1122016"/>
              <a:gd name="connsiteX105" fmla="*/ 3409644 w 8452514"/>
              <a:gd name="connsiteY105" fmla="*/ 404301 h 1122016"/>
              <a:gd name="connsiteX106" fmla="*/ 3413172 w 8452514"/>
              <a:gd name="connsiteY106" fmla="*/ 406997 h 1122016"/>
              <a:gd name="connsiteX107" fmla="*/ 3414420 w 8452514"/>
              <a:gd name="connsiteY107" fmla="*/ 406385 h 1122016"/>
              <a:gd name="connsiteX108" fmla="*/ 3447142 w 8452514"/>
              <a:gd name="connsiteY108" fmla="*/ 409463 h 1122016"/>
              <a:gd name="connsiteX109" fmla="*/ 3516218 w 8452514"/>
              <a:gd name="connsiteY109" fmla="*/ 406684 h 1122016"/>
              <a:gd name="connsiteX110" fmla="*/ 3553990 w 8452514"/>
              <a:gd name="connsiteY110" fmla="*/ 401187 h 1122016"/>
              <a:gd name="connsiteX111" fmla="*/ 3659408 w 8452514"/>
              <a:gd name="connsiteY111" fmla="*/ 390399 h 1122016"/>
              <a:gd name="connsiteX112" fmla="*/ 3766707 w 8452514"/>
              <a:gd name="connsiteY112" fmla="*/ 382817 h 1122016"/>
              <a:gd name="connsiteX113" fmla="*/ 3828637 w 8452514"/>
              <a:gd name="connsiteY113" fmla="*/ 397240 h 1122016"/>
              <a:gd name="connsiteX114" fmla="*/ 3834801 w 8452514"/>
              <a:gd name="connsiteY114" fmla="*/ 396850 h 1122016"/>
              <a:gd name="connsiteX115" fmla="*/ 3848455 w 8452514"/>
              <a:gd name="connsiteY115" fmla="*/ 391402 h 1122016"/>
              <a:gd name="connsiteX116" fmla="*/ 3853068 w 8452514"/>
              <a:gd name="connsiteY116" fmla="*/ 388632 h 1122016"/>
              <a:gd name="connsiteX117" fmla="*/ 3860928 w 8452514"/>
              <a:gd name="connsiteY117" fmla="*/ 386115 h 1122016"/>
              <a:gd name="connsiteX118" fmla="*/ 3861288 w 8452514"/>
              <a:gd name="connsiteY118" fmla="*/ 386283 h 1122016"/>
              <a:gd name="connsiteX119" fmla="*/ 3868330 w 8452514"/>
              <a:gd name="connsiteY119" fmla="*/ 383474 h 1122016"/>
              <a:gd name="connsiteX120" fmla="*/ 3900661 w 8452514"/>
              <a:gd name="connsiteY120" fmla="*/ 366829 h 1122016"/>
              <a:gd name="connsiteX121" fmla="*/ 3964044 w 8452514"/>
              <a:gd name="connsiteY121" fmla="*/ 373399 h 1122016"/>
              <a:gd name="connsiteX122" fmla="*/ 3986447 w 8452514"/>
              <a:gd name="connsiteY122" fmla="*/ 370849 h 1122016"/>
              <a:gd name="connsiteX123" fmla="*/ 3999298 w 8452514"/>
              <a:gd name="connsiteY123" fmla="*/ 370714 h 1122016"/>
              <a:gd name="connsiteX124" fmla="*/ 4000673 w 8452514"/>
              <a:gd name="connsiteY124" fmla="*/ 371500 h 1122016"/>
              <a:gd name="connsiteX125" fmla="*/ 4031584 w 8452514"/>
              <a:gd name="connsiteY125" fmla="*/ 355427 h 1122016"/>
              <a:gd name="connsiteX126" fmla="*/ 4037028 w 8452514"/>
              <a:gd name="connsiteY126" fmla="*/ 355143 h 1122016"/>
              <a:gd name="connsiteX127" fmla="*/ 4195202 w 8452514"/>
              <a:gd name="connsiteY127" fmla="*/ 304641 h 1122016"/>
              <a:gd name="connsiteX128" fmla="*/ 4283222 w 8452514"/>
              <a:gd name="connsiteY128" fmla="*/ 305842 h 1122016"/>
              <a:gd name="connsiteX129" fmla="*/ 4352940 w 8452514"/>
              <a:gd name="connsiteY129" fmla="*/ 291189 h 1122016"/>
              <a:gd name="connsiteX130" fmla="*/ 4432055 w 8452514"/>
              <a:gd name="connsiteY130" fmla="*/ 268348 h 1122016"/>
              <a:gd name="connsiteX131" fmla="*/ 4530958 w 8452514"/>
              <a:gd name="connsiteY131" fmla="*/ 243206 h 1122016"/>
              <a:gd name="connsiteX132" fmla="*/ 4659004 w 8452514"/>
              <a:gd name="connsiteY132" fmla="*/ 220075 h 1122016"/>
              <a:gd name="connsiteX133" fmla="*/ 4762824 w 8452514"/>
              <a:gd name="connsiteY133" fmla="*/ 202126 h 1122016"/>
              <a:gd name="connsiteX134" fmla="*/ 4770993 w 8452514"/>
              <a:gd name="connsiteY134" fmla="*/ 203195 h 1122016"/>
              <a:gd name="connsiteX135" fmla="*/ 4791924 w 8452514"/>
              <a:gd name="connsiteY135" fmla="*/ 199751 h 1122016"/>
              <a:gd name="connsiteX136" fmla="*/ 4799568 w 8452514"/>
              <a:gd name="connsiteY136" fmla="*/ 197405 h 1122016"/>
              <a:gd name="connsiteX137" fmla="*/ 4811239 w 8452514"/>
              <a:gd name="connsiteY137" fmla="*/ 196207 h 1122016"/>
              <a:gd name="connsiteX138" fmla="*/ 4811598 w 8452514"/>
              <a:gd name="connsiteY138" fmla="*/ 196513 h 1122016"/>
              <a:gd name="connsiteX139" fmla="*/ 4822388 w 8452514"/>
              <a:gd name="connsiteY139" fmla="*/ 194737 h 1122016"/>
              <a:gd name="connsiteX140" fmla="*/ 4874260 w 8452514"/>
              <a:gd name="connsiteY140" fmla="*/ 181824 h 1122016"/>
              <a:gd name="connsiteX141" fmla="*/ 4951765 w 8452514"/>
              <a:gd name="connsiteY141" fmla="*/ 206263 h 1122016"/>
              <a:gd name="connsiteX142" fmla="*/ 4982166 w 8452514"/>
              <a:gd name="connsiteY142" fmla="*/ 208715 h 1122016"/>
              <a:gd name="connsiteX143" fmla="*/ 4998789 w 8452514"/>
              <a:gd name="connsiteY143" fmla="*/ 211810 h 1122016"/>
              <a:gd name="connsiteX144" fmla="*/ 5000070 w 8452514"/>
              <a:gd name="connsiteY144" fmla="*/ 213155 h 1122016"/>
              <a:gd name="connsiteX145" fmla="*/ 5049762 w 8452514"/>
              <a:gd name="connsiteY145" fmla="*/ 200608 h 1122016"/>
              <a:gd name="connsiteX146" fmla="*/ 5056942 w 8452514"/>
              <a:gd name="connsiteY146" fmla="*/ 201631 h 1122016"/>
              <a:gd name="connsiteX147" fmla="*/ 5088587 w 8452514"/>
              <a:gd name="connsiteY147" fmla="*/ 190012 h 1122016"/>
              <a:gd name="connsiteX148" fmla="*/ 5105332 w 8452514"/>
              <a:gd name="connsiteY148" fmla="*/ 185844 h 1122016"/>
              <a:gd name="connsiteX149" fmla="*/ 5109244 w 8452514"/>
              <a:gd name="connsiteY149" fmla="*/ 180881 h 1122016"/>
              <a:gd name="connsiteX150" fmla="*/ 5293942 w 8452514"/>
              <a:gd name="connsiteY150" fmla="*/ 169230 h 1122016"/>
              <a:gd name="connsiteX151" fmla="*/ 5440203 w 8452514"/>
              <a:gd name="connsiteY151" fmla="*/ 138544 h 1122016"/>
              <a:gd name="connsiteX152" fmla="*/ 5647062 w 8452514"/>
              <a:gd name="connsiteY152" fmla="*/ 118578 h 1122016"/>
              <a:gd name="connsiteX153" fmla="*/ 5812718 w 8452514"/>
              <a:gd name="connsiteY153" fmla="*/ 92233 h 1122016"/>
              <a:gd name="connsiteX154" fmla="*/ 6019477 w 8452514"/>
              <a:gd name="connsiteY154" fmla="*/ 42114 h 1122016"/>
              <a:gd name="connsiteX155" fmla="*/ 6096074 w 8452514"/>
              <a:gd name="connsiteY155" fmla="*/ 43522 h 1122016"/>
              <a:gd name="connsiteX156" fmla="*/ 6157746 w 8452514"/>
              <a:gd name="connsiteY156" fmla="*/ 18141 h 1122016"/>
              <a:gd name="connsiteX157" fmla="*/ 6187045 w 8452514"/>
              <a:gd name="connsiteY157" fmla="*/ 24835 h 1122016"/>
              <a:gd name="connsiteX158" fmla="*/ 6192159 w 8452514"/>
              <a:gd name="connsiteY158" fmla="*/ 26281 h 1122016"/>
              <a:gd name="connsiteX159" fmla="*/ 6211258 w 8452514"/>
              <a:gd name="connsiteY159" fmla="*/ 25713 h 1122016"/>
              <a:gd name="connsiteX160" fmla="*/ 6218358 w 8452514"/>
              <a:gd name="connsiteY160" fmla="*/ 33497 h 1122016"/>
              <a:gd name="connsiteX161" fmla="*/ 6248333 w 8452514"/>
              <a:gd name="connsiteY161" fmla="*/ 38336 h 1122016"/>
              <a:gd name="connsiteX162" fmla="*/ 6283010 w 8452514"/>
              <a:gd name="connsiteY162" fmla="*/ 35073 h 1122016"/>
              <a:gd name="connsiteX163" fmla="*/ 6445681 w 8452514"/>
              <a:gd name="connsiteY163" fmla="*/ 10713 h 1122016"/>
              <a:gd name="connsiteX164" fmla="*/ 6583533 w 8452514"/>
              <a:gd name="connsiteY164" fmla="*/ 5508 h 1122016"/>
              <a:gd name="connsiteX165" fmla="*/ 6637168 w 8452514"/>
              <a:gd name="connsiteY165" fmla="*/ 6203 h 1122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Lst>
            <a:rect l="l" t="t" r="r" b="b"/>
            <a:pathLst>
              <a:path w="8452514" h="1122016">
                <a:moveTo>
                  <a:pt x="6654912" y="0"/>
                </a:moveTo>
                <a:lnTo>
                  <a:pt x="6668194" y="5671"/>
                </a:lnTo>
                <a:cubicBezTo>
                  <a:pt x="6681790" y="11724"/>
                  <a:pt x="6692395" y="15696"/>
                  <a:pt x="6703031" y="11087"/>
                </a:cubicBezTo>
                <a:lnTo>
                  <a:pt x="6766081" y="34291"/>
                </a:lnTo>
                <a:cubicBezTo>
                  <a:pt x="6759198" y="46371"/>
                  <a:pt x="6796705" y="33436"/>
                  <a:pt x="6802760" y="44877"/>
                </a:cubicBezTo>
                <a:cubicBezTo>
                  <a:pt x="6806063" y="54209"/>
                  <a:pt x="6818210" y="52459"/>
                  <a:pt x="6827981" y="55269"/>
                </a:cubicBezTo>
                <a:cubicBezTo>
                  <a:pt x="6835842" y="64466"/>
                  <a:pt x="6883904" y="69854"/>
                  <a:pt x="6900076" y="67256"/>
                </a:cubicBezTo>
                <a:cubicBezTo>
                  <a:pt x="6944944" y="54222"/>
                  <a:pt x="6986894" y="90496"/>
                  <a:pt x="7022888" y="81079"/>
                </a:cubicBezTo>
                <a:cubicBezTo>
                  <a:pt x="7032650" y="81284"/>
                  <a:pt x="7040923" y="82889"/>
                  <a:pt x="7048222" y="85358"/>
                </a:cubicBezTo>
                <a:lnTo>
                  <a:pt x="7068261" y="101065"/>
                </a:lnTo>
                <a:lnTo>
                  <a:pt x="7081677" y="104270"/>
                </a:lnTo>
                <a:lnTo>
                  <a:pt x="7084571" y="106233"/>
                </a:lnTo>
                <a:cubicBezTo>
                  <a:pt x="7090079" y="110007"/>
                  <a:pt x="7095664" y="113566"/>
                  <a:pt x="7101842" y="116379"/>
                </a:cubicBezTo>
                <a:cubicBezTo>
                  <a:pt x="7114527" y="89833"/>
                  <a:pt x="7156480" y="135914"/>
                  <a:pt x="7155465" y="110464"/>
                </a:cubicBezTo>
                <a:cubicBezTo>
                  <a:pt x="7191616" y="121293"/>
                  <a:pt x="7181164" y="94229"/>
                  <a:pt x="7207658" y="125870"/>
                </a:cubicBezTo>
                <a:cubicBezTo>
                  <a:pt x="7279188" y="125769"/>
                  <a:pt x="7308720" y="184498"/>
                  <a:pt x="7377573" y="170332"/>
                </a:cubicBezTo>
                <a:cubicBezTo>
                  <a:pt x="7431634" y="181395"/>
                  <a:pt x="7489161" y="187485"/>
                  <a:pt x="7532026" y="192244"/>
                </a:cubicBezTo>
                <a:cubicBezTo>
                  <a:pt x="7609299" y="198446"/>
                  <a:pt x="7786953" y="206106"/>
                  <a:pt x="7841217" y="207538"/>
                </a:cubicBezTo>
                <a:cubicBezTo>
                  <a:pt x="7846231" y="204425"/>
                  <a:pt x="7851755" y="202284"/>
                  <a:pt x="7857607" y="200838"/>
                </a:cubicBezTo>
                <a:lnTo>
                  <a:pt x="7874959" y="198448"/>
                </a:lnTo>
                <a:lnTo>
                  <a:pt x="7876749" y="199701"/>
                </a:lnTo>
                <a:cubicBezTo>
                  <a:pt x="7885389" y="202863"/>
                  <a:pt x="7891276" y="202884"/>
                  <a:pt x="7895929" y="201515"/>
                </a:cubicBezTo>
                <a:lnTo>
                  <a:pt x="7900797" y="198823"/>
                </a:lnTo>
                <a:lnTo>
                  <a:pt x="7914166" y="199099"/>
                </a:lnTo>
                <a:lnTo>
                  <a:pt x="7941068" y="197034"/>
                </a:lnTo>
                <a:lnTo>
                  <a:pt x="7945571" y="199095"/>
                </a:lnTo>
                <a:lnTo>
                  <a:pt x="7985320" y="199790"/>
                </a:lnTo>
                <a:lnTo>
                  <a:pt x="7985616" y="200960"/>
                </a:lnTo>
                <a:cubicBezTo>
                  <a:pt x="7987189" y="203602"/>
                  <a:pt x="7990057" y="205581"/>
                  <a:pt x="7995720" y="206231"/>
                </a:cubicBezTo>
                <a:cubicBezTo>
                  <a:pt x="7983343" y="222251"/>
                  <a:pt x="7997810" y="213152"/>
                  <a:pt x="8015608" y="213654"/>
                </a:cubicBezTo>
                <a:cubicBezTo>
                  <a:pt x="8000355" y="238646"/>
                  <a:pt x="8053132" y="229787"/>
                  <a:pt x="8058349" y="245140"/>
                </a:cubicBezTo>
                <a:lnTo>
                  <a:pt x="8107979" y="246800"/>
                </a:lnTo>
                <a:cubicBezTo>
                  <a:pt x="8108017" y="246893"/>
                  <a:pt x="8108056" y="246985"/>
                  <a:pt x="8108093" y="247078"/>
                </a:cubicBezTo>
                <a:cubicBezTo>
                  <a:pt x="8109775" y="247811"/>
                  <a:pt x="8112438" y="248287"/>
                  <a:pt x="8116664" y="248449"/>
                </a:cubicBezTo>
                <a:lnTo>
                  <a:pt x="8122959" y="248269"/>
                </a:lnTo>
                <a:lnTo>
                  <a:pt x="8138896" y="249833"/>
                </a:lnTo>
                <a:lnTo>
                  <a:pt x="8144062" y="252112"/>
                </a:lnTo>
                <a:lnTo>
                  <a:pt x="8145647" y="255525"/>
                </a:lnTo>
                <a:lnTo>
                  <a:pt x="8147167" y="255312"/>
                </a:lnTo>
                <a:cubicBezTo>
                  <a:pt x="8159007" y="250835"/>
                  <a:pt x="8163340" y="243069"/>
                  <a:pt x="8175302" y="267089"/>
                </a:cubicBezTo>
                <a:cubicBezTo>
                  <a:pt x="8202031" y="260619"/>
                  <a:pt x="8205643" y="274876"/>
                  <a:pt x="8240382" y="283540"/>
                </a:cubicBezTo>
                <a:cubicBezTo>
                  <a:pt x="8256037" y="276420"/>
                  <a:pt x="8267552" y="280817"/>
                  <a:pt x="8278408" y="288929"/>
                </a:cubicBezTo>
                <a:cubicBezTo>
                  <a:pt x="8313147" y="288593"/>
                  <a:pt x="8343424" y="301587"/>
                  <a:pt x="8381742" y="308101"/>
                </a:cubicBezTo>
                <a:lnTo>
                  <a:pt x="8452514" y="320747"/>
                </a:lnTo>
                <a:lnTo>
                  <a:pt x="8452514" y="1122016"/>
                </a:lnTo>
                <a:lnTo>
                  <a:pt x="0" y="1122016"/>
                </a:lnTo>
                <a:lnTo>
                  <a:pt x="29095" y="1104207"/>
                </a:lnTo>
                <a:lnTo>
                  <a:pt x="190847" y="1040583"/>
                </a:lnTo>
                <a:cubicBezTo>
                  <a:pt x="216572" y="1038275"/>
                  <a:pt x="228001" y="1009199"/>
                  <a:pt x="259175" y="1032812"/>
                </a:cubicBezTo>
                <a:cubicBezTo>
                  <a:pt x="272925" y="1024743"/>
                  <a:pt x="330583" y="1018660"/>
                  <a:pt x="338173" y="994605"/>
                </a:cubicBezTo>
                <a:cubicBezTo>
                  <a:pt x="379945" y="999294"/>
                  <a:pt x="440996" y="973858"/>
                  <a:pt x="478721" y="983719"/>
                </a:cubicBezTo>
                <a:cubicBezTo>
                  <a:pt x="525376" y="965411"/>
                  <a:pt x="551939" y="930885"/>
                  <a:pt x="587681" y="917544"/>
                </a:cubicBezTo>
                <a:cubicBezTo>
                  <a:pt x="623421" y="904203"/>
                  <a:pt x="650488" y="915997"/>
                  <a:pt x="693168" y="903672"/>
                </a:cubicBezTo>
                <a:cubicBezTo>
                  <a:pt x="735849" y="891347"/>
                  <a:pt x="800079" y="858250"/>
                  <a:pt x="843764" y="843595"/>
                </a:cubicBezTo>
                <a:cubicBezTo>
                  <a:pt x="881354" y="837691"/>
                  <a:pt x="916698" y="834302"/>
                  <a:pt x="955276" y="808395"/>
                </a:cubicBezTo>
                <a:cubicBezTo>
                  <a:pt x="1001552" y="806858"/>
                  <a:pt x="1000312" y="728357"/>
                  <a:pt x="1043109" y="713209"/>
                </a:cubicBezTo>
                <a:cubicBezTo>
                  <a:pt x="1086436" y="711853"/>
                  <a:pt x="1117273" y="688988"/>
                  <a:pt x="1154027" y="681725"/>
                </a:cubicBezTo>
                <a:cubicBezTo>
                  <a:pt x="1168837" y="687399"/>
                  <a:pt x="1182845" y="689349"/>
                  <a:pt x="1196585" y="679340"/>
                </a:cubicBezTo>
                <a:cubicBezTo>
                  <a:pt x="1236978" y="680777"/>
                  <a:pt x="1246586" y="693838"/>
                  <a:pt x="1272350" y="682243"/>
                </a:cubicBezTo>
                <a:cubicBezTo>
                  <a:pt x="1301766" y="679407"/>
                  <a:pt x="1348816" y="663498"/>
                  <a:pt x="1373088" y="662319"/>
                </a:cubicBezTo>
                <a:cubicBezTo>
                  <a:pt x="1364634" y="677929"/>
                  <a:pt x="1418922" y="661245"/>
                  <a:pt x="1417982" y="675167"/>
                </a:cubicBezTo>
                <a:cubicBezTo>
                  <a:pt x="1441073" y="656219"/>
                  <a:pt x="1446423" y="681052"/>
                  <a:pt x="1473480" y="676093"/>
                </a:cubicBezTo>
                <a:cubicBezTo>
                  <a:pt x="1487065" y="669135"/>
                  <a:pt x="1496110" y="668240"/>
                  <a:pt x="1506656" y="676828"/>
                </a:cubicBezTo>
                <a:cubicBezTo>
                  <a:pt x="1569580" y="642830"/>
                  <a:pt x="1541006" y="676699"/>
                  <a:pt x="1596230" y="664992"/>
                </a:cubicBezTo>
                <a:cubicBezTo>
                  <a:pt x="1644300" y="652241"/>
                  <a:pt x="1697486" y="644935"/>
                  <a:pt x="1747790" y="611651"/>
                </a:cubicBezTo>
                <a:cubicBezTo>
                  <a:pt x="1757666" y="602026"/>
                  <a:pt x="1778133" y="599123"/>
                  <a:pt x="1793507" y="605163"/>
                </a:cubicBezTo>
                <a:cubicBezTo>
                  <a:pt x="1796153" y="606202"/>
                  <a:pt x="1798542" y="607474"/>
                  <a:pt x="1800606" y="608935"/>
                </a:cubicBezTo>
                <a:cubicBezTo>
                  <a:pt x="1831221" y="585179"/>
                  <a:pt x="1847281" y="597912"/>
                  <a:pt x="1861969" y="581576"/>
                </a:cubicBezTo>
                <a:cubicBezTo>
                  <a:pt x="1907503" y="575973"/>
                  <a:pt x="1942061" y="593204"/>
                  <a:pt x="1955692" y="578902"/>
                </a:cubicBezTo>
                <a:cubicBezTo>
                  <a:pt x="1978570" y="580394"/>
                  <a:pt x="2008360" y="598224"/>
                  <a:pt x="2027065" y="582876"/>
                </a:cubicBezTo>
                <a:cubicBezTo>
                  <a:pt x="2028231" y="595849"/>
                  <a:pt x="2054300" y="573683"/>
                  <a:pt x="2066803" y="582516"/>
                </a:cubicBezTo>
                <a:cubicBezTo>
                  <a:pt x="2075518" y="590172"/>
                  <a:pt x="2085457" y="585230"/>
                  <a:pt x="2096032" y="585125"/>
                </a:cubicBezTo>
                <a:cubicBezTo>
                  <a:pt x="2108800" y="591404"/>
                  <a:pt x="2155666" y="583149"/>
                  <a:pt x="2168733" y="576324"/>
                </a:cubicBezTo>
                <a:cubicBezTo>
                  <a:pt x="2201410" y="552043"/>
                  <a:pt x="2261673" y="573804"/>
                  <a:pt x="2288526" y="555279"/>
                </a:cubicBezTo>
                <a:cubicBezTo>
                  <a:pt x="2297500" y="552786"/>
                  <a:pt x="2305982" y="551988"/>
                  <a:pt x="2314114" y="552249"/>
                </a:cubicBezTo>
                <a:lnTo>
                  <a:pt x="2336438" y="555404"/>
                </a:lnTo>
                <a:lnTo>
                  <a:pt x="2341906" y="561156"/>
                </a:lnTo>
                <a:lnTo>
                  <a:pt x="2356031" y="560413"/>
                </a:lnTo>
                <a:lnTo>
                  <a:pt x="2359859" y="561420"/>
                </a:lnTo>
                <a:cubicBezTo>
                  <a:pt x="2367165" y="563368"/>
                  <a:pt x="2374410" y="565100"/>
                  <a:pt x="2381733" y="565985"/>
                </a:cubicBezTo>
                <a:cubicBezTo>
                  <a:pt x="2376957" y="538146"/>
                  <a:pt x="2443235" y="568902"/>
                  <a:pt x="2426712" y="545831"/>
                </a:cubicBezTo>
                <a:cubicBezTo>
                  <a:pt x="2466120" y="545839"/>
                  <a:pt x="2440055" y="523877"/>
                  <a:pt x="2483467" y="545633"/>
                </a:cubicBezTo>
                <a:lnTo>
                  <a:pt x="2730488" y="524814"/>
                </a:lnTo>
                <a:cubicBezTo>
                  <a:pt x="2700504" y="574841"/>
                  <a:pt x="2808904" y="482004"/>
                  <a:pt x="2818172" y="517453"/>
                </a:cubicBezTo>
                <a:cubicBezTo>
                  <a:pt x="2824816" y="485216"/>
                  <a:pt x="2903466" y="485910"/>
                  <a:pt x="2946749" y="462124"/>
                </a:cubicBezTo>
                <a:cubicBezTo>
                  <a:pt x="3004869" y="458173"/>
                  <a:pt x="3050052" y="433279"/>
                  <a:pt x="3107810" y="446574"/>
                </a:cubicBezTo>
                <a:cubicBezTo>
                  <a:pt x="3110447" y="442339"/>
                  <a:pt x="3114142" y="438859"/>
                  <a:pt x="3118560" y="435924"/>
                </a:cubicBezTo>
                <a:lnTo>
                  <a:pt x="3132824" y="428967"/>
                </a:lnTo>
                <a:lnTo>
                  <a:pt x="3135215" y="429625"/>
                </a:lnTo>
                <a:cubicBezTo>
                  <a:pt x="3144984" y="430153"/>
                  <a:pt x="3150332" y="428555"/>
                  <a:pt x="3153710" y="426021"/>
                </a:cubicBezTo>
                <a:lnTo>
                  <a:pt x="3156473" y="422214"/>
                </a:lnTo>
                <a:lnTo>
                  <a:pt x="3168762" y="418797"/>
                </a:lnTo>
                <a:lnTo>
                  <a:pt x="3191879" y="409514"/>
                </a:lnTo>
                <a:lnTo>
                  <a:pt x="3197224" y="410168"/>
                </a:lnTo>
                <a:lnTo>
                  <a:pt x="3233678" y="399890"/>
                </a:lnTo>
                <a:lnTo>
                  <a:pt x="3234667" y="400883"/>
                </a:lnTo>
                <a:cubicBezTo>
                  <a:pt x="3237710" y="402875"/>
                  <a:pt x="3241523" y="403903"/>
                  <a:pt x="3247057" y="402943"/>
                </a:cubicBezTo>
                <a:cubicBezTo>
                  <a:pt x="3245656" y="421040"/>
                  <a:pt x="3253194" y="408721"/>
                  <a:pt x="3269633" y="404292"/>
                </a:cubicBezTo>
                <a:cubicBezTo>
                  <a:pt x="3271128" y="431412"/>
                  <a:pt x="3313536" y="408789"/>
                  <a:pt x="3327677" y="421442"/>
                </a:cubicBezTo>
                <a:cubicBezTo>
                  <a:pt x="3339719" y="417578"/>
                  <a:pt x="3352481" y="413986"/>
                  <a:pt x="3365739" y="410853"/>
                </a:cubicBezTo>
                <a:lnTo>
                  <a:pt x="3373681" y="409336"/>
                </a:lnTo>
                <a:lnTo>
                  <a:pt x="3373956" y="409560"/>
                </a:lnTo>
                <a:cubicBezTo>
                  <a:pt x="3375930" y="409771"/>
                  <a:pt x="3378636" y="409476"/>
                  <a:pt x="3382564" y="408465"/>
                </a:cubicBezTo>
                <a:lnTo>
                  <a:pt x="3388161" y="406571"/>
                </a:lnTo>
                <a:lnTo>
                  <a:pt x="3403567" y="403628"/>
                </a:lnTo>
                <a:lnTo>
                  <a:pt x="3409644" y="404301"/>
                </a:lnTo>
                <a:lnTo>
                  <a:pt x="3413172" y="406997"/>
                </a:lnTo>
                <a:lnTo>
                  <a:pt x="3414420" y="406385"/>
                </a:lnTo>
                <a:cubicBezTo>
                  <a:pt x="3422407" y="399025"/>
                  <a:pt x="3421574" y="390709"/>
                  <a:pt x="3447142" y="409463"/>
                </a:cubicBezTo>
                <a:cubicBezTo>
                  <a:pt x="3467406" y="396187"/>
                  <a:pt x="3479418" y="408274"/>
                  <a:pt x="3516218" y="406684"/>
                </a:cubicBezTo>
                <a:cubicBezTo>
                  <a:pt x="3526044" y="395854"/>
                  <a:pt x="3539177" y="396724"/>
                  <a:pt x="3553990" y="401187"/>
                </a:cubicBezTo>
                <a:cubicBezTo>
                  <a:pt x="3585271" y="391337"/>
                  <a:pt x="3620682" y="394946"/>
                  <a:pt x="3659408" y="390399"/>
                </a:cubicBezTo>
                <a:cubicBezTo>
                  <a:pt x="3694121" y="372373"/>
                  <a:pt x="3725367" y="387759"/>
                  <a:pt x="3766707" y="382817"/>
                </a:cubicBezTo>
                <a:cubicBezTo>
                  <a:pt x="3791336" y="358091"/>
                  <a:pt x="3804132" y="393699"/>
                  <a:pt x="3828637" y="397240"/>
                </a:cubicBezTo>
                <a:lnTo>
                  <a:pt x="3834801" y="396850"/>
                </a:lnTo>
                <a:lnTo>
                  <a:pt x="3848455" y="391402"/>
                </a:lnTo>
                <a:lnTo>
                  <a:pt x="3853068" y="388632"/>
                </a:lnTo>
                <a:cubicBezTo>
                  <a:pt x="3856439" y="386992"/>
                  <a:pt x="3858931" y="386247"/>
                  <a:pt x="3860928" y="386115"/>
                </a:cubicBezTo>
                <a:lnTo>
                  <a:pt x="3861288" y="386283"/>
                </a:lnTo>
                <a:lnTo>
                  <a:pt x="3868330" y="383474"/>
                </a:lnTo>
                <a:cubicBezTo>
                  <a:pt x="3879825" y="378211"/>
                  <a:pt x="3890648" y="372588"/>
                  <a:pt x="3900661" y="366829"/>
                </a:cubicBezTo>
                <a:cubicBezTo>
                  <a:pt x="3919683" y="376562"/>
                  <a:pt x="3951136" y="347631"/>
                  <a:pt x="3964044" y="373399"/>
                </a:cubicBezTo>
                <a:cubicBezTo>
                  <a:pt x="3978068" y="366350"/>
                  <a:pt x="3980151" y="353244"/>
                  <a:pt x="3986447" y="370849"/>
                </a:cubicBezTo>
                <a:cubicBezTo>
                  <a:pt x="3991392" y="368984"/>
                  <a:pt x="3995514" y="369323"/>
                  <a:pt x="3999298" y="370714"/>
                </a:cubicBezTo>
                <a:lnTo>
                  <a:pt x="4000673" y="371500"/>
                </a:lnTo>
                <a:lnTo>
                  <a:pt x="4031584" y="355427"/>
                </a:lnTo>
                <a:lnTo>
                  <a:pt x="4037028" y="355143"/>
                </a:lnTo>
                <a:cubicBezTo>
                  <a:pt x="4089837" y="358512"/>
                  <a:pt x="4131595" y="335871"/>
                  <a:pt x="4195202" y="304641"/>
                </a:cubicBezTo>
                <a:cubicBezTo>
                  <a:pt x="4198234" y="301075"/>
                  <a:pt x="4282462" y="310356"/>
                  <a:pt x="4283222" y="305842"/>
                </a:cubicBezTo>
                <a:cubicBezTo>
                  <a:pt x="4325917" y="301489"/>
                  <a:pt x="4298042" y="297341"/>
                  <a:pt x="4352940" y="291189"/>
                </a:cubicBezTo>
                <a:cubicBezTo>
                  <a:pt x="4368816" y="282538"/>
                  <a:pt x="4434671" y="254731"/>
                  <a:pt x="4432055" y="268348"/>
                </a:cubicBezTo>
                <a:lnTo>
                  <a:pt x="4530958" y="243206"/>
                </a:lnTo>
                <a:lnTo>
                  <a:pt x="4659004" y="220075"/>
                </a:lnTo>
                <a:lnTo>
                  <a:pt x="4762824" y="202126"/>
                </a:lnTo>
                <a:lnTo>
                  <a:pt x="4770993" y="203195"/>
                </a:lnTo>
                <a:lnTo>
                  <a:pt x="4791924" y="199751"/>
                </a:lnTo>
                <a:lnTo>
                  <a:pt x="4799568" y="197405"/>
                </a:lnTo>
                <a:cubicBezTo>
                  <a:pt x="4804918" y="196180"/>
                  <a:pt x="4808585" y="195869"/>
                  <a:pt x="4811239" y="196207"/>
                </a:cubicBezTo>
                <a:lnTo>
                  <a:pt x="4811598" y="196513"/>
                </a:lnTo>
                <a:lnTo>
                  <a:pt x="4822388" y="194737"/>
                </a:lnTo>
                <a:cubicBezTo>
                  <a:pt x="4840430" y="190975"/>
                  <a:pt x="4857826" y="186590"/>
                  <a:pt x="4874260" y="181824"/>
                </a:cubicBezTo>
                <a:cubicBezTo>
                  <a:pt x="4892734" y="199009"/>
                  <a:pt x="4951054" y="170279"/>
                  <a:pt x="4951765" y="206263"/>
                </a:cubicBezTo>
                <a:cubicBezTo>
                  <a:pt x="4974164" y="200878"/>
                  <a:pt x="4984924" y="184772"/>
                  <a:pt x="4982166" y="208715"/>
                </a:cubicBezTo>
                <a:cubicBezTo>
                  <a:pt x="4989680" y="207606"/>
                  <a:pt x="4994776" y="209081"/>
                  <a:pt x="4998789" y="211810"/>
                </a:cubicBezTo>
                <a:lnTo>
                  <a:pt x="5000070" y="213155"/>
                </a:lnTo>
                <a:lnTo>
                  <a:pt x="5049762" y="200608"/>
                </a:lnTo>
                <a:lnTo>
                  <a:pt x="5056942" y="201631"/>
                </a:lnTo>
                <a:lnTo>
                  <a:pt x="5088587" y="190012"/>
                </a:lnTo>
                <a:lnTo>
                  <a:pt x="5105332" y="185844"/>
                </a:lnTo>
                <a:lnTo>
                  <a:pt x="5109244" y="180881"/>
                </a:lnTo>
                <a:lnTo>
                  <a:pt x="5293942" y="169230"/>
                </a:lnTo>
                <a:cubicBezTo>
                  <a:pt x="5300045" y="165474"/>
                  <a:pt x="5436439" y="144078"/>
                  <a:pt x="5440203" y="138544"/>
                </a:cubicBezTo>
                <a:lnTo>
                  <a:pt x="5647062" y="118578"/>
                </a:lnTo>
                <a:cubicBezTo>
                  <a:pt x="5672828" y="111633"/>
                  <a:pt x="5824487" y="75616"/>
                  <a:pt x="5812718" y="92233"/>
                </a:cubicBezTo>
                <a:cubicBezTo>
                  <a:pt x="5886756" y="51532"/>
                  <a:pt x="5931117" y="66359"/>
                  <a:pt x="6019477" y="42114"/>
                </a:cubicBezTo>
                <a:cubicBezTo>
                  <a:pt x="6077012" y="72224"/>
                  <a:pt x="6042897" y="42351"/>
                  <a:pt x="6096074" y="43522"/>
                </a:cubicBezTo>
                <a:cubicBezTo>
                  <a:pt x="6074890" y="12462"/>
                  <a:pt x="6162848" y="55174"/>
                  <a:pt x="6157746" y="18141"/>
                </a:cubicBezTo>
                <a:cubicBezTo>
                  <a:pt x="6167586" y="19528"/>
                  <a:pt x="6177278" y="22038"/>
                  <a:pt x="6187045" y="24835"/>
                </a:cubicBezTo>
                <a:lnTo>
                  <a:pt x="6192159" y="26281"/>
                </a:lnTo>
                <a:lnTo>
                  <a:pt x="6211258" y="25713"/>
                </a:lnTo>
                <a:lnTo>
                  <a:pt x="6218358" y="33497"/>
                </a:lnTo>
                <a:lnTo>
                  <a:pt x="6248333" y="38336"/>
                </a:lnTo>
                <a:cubicBezTo>
                  <a:pt x="6259294" y="38920"/>
                  <a:pt x="6270780" y="38112"/>
                  <a:pt x="6283010" y="35073"/>
                </a:cubicBezTo>
                <a:cubicBezTo>
                  <a:pt x="6320138" y="11314"/>
                  <a:pt x="6400413" y="41928"/>
                  <a:pt x="6445681" y="10713"/>
                </a:cubicBezTo>
                <a:cubicBezTo>
                  <a:pt x="6495768" y="5787"/>
                  <a:pt x="6551618" y="6260"/>
                  <a:pt x="6583533" y="5508"/>
                </a:cubicBezTo>
                <a:cubicBezTo>
                  <a:pt x="6599978" y="17585"/>
                  <a:pt x="6636222" y="-11024"/>
                  <a:pt x="6637168" y="620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2187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D9B83E6-5657-9C23-8FF9-60B99D2E0C27}"/>
              </a:ext>
            </a:extLst>
          </p:cNvPr>
          <p:cNvSpPr>
            <a:spLocks noGrp="1"/>
          </p:cNvSpPr>
          <p:nvPr>
            <p:ph type="title"/>
          </p:nvPr>
        </p:nvSpPr>
        <p:spPr>
          <a:xfrm>
            <a:off x="1137036" y="548640"/>
            <a:ext cx="9543405" cy="1188720"/>
          </a:xfrm>
        </p:spPr>
        <p:txBody>
          <a:bodyPr>
            <a:normAutofit/>
          </a:bodyPr>
          <a:lstStyle/>
          <a:p>
            <a:r>
              <a:rPr lang="en-NZ" sz="3600" dirty="0">
                <a:solidFill>
                  <a:schemeClr val="tx1">
                    <a:lumMod val="85000"/>
                    <a:lumOff val="15000"/>
                  </a:schemeClr>
                </a:solidFill>
              </a:rPr>
              <a:t>Data and methods</a:t>
            </a:r>
          </a:p>
        </p:txBody>
      </p:sp>
      <p:sp>
        <p:nvSpPr>
          <p:cNvPr id="3" name="Content Placeholder 2">
            <a:extLst>
              <a:ext uri="{FF2B5EF4-FFF2-40B4-BE49-F238E27FC236}">
                <a16:creationId xmlns:a16="http://schemas.microsoft.com/office/drawing/2014/main" id="{8E85A601-90E3-810D-F62A-C7D4539495BA}"/>
              </a:ext>
            </a:extLst>
          </p:cNvPr>
          <p:cNvSpPr>
            <a:spLocks noGrp="1"/>
          </p:cNvSpPr>
          <p:nvPr>
            <p:ph idx="1"/>
          </p:nvPr>
        </p:nvSpPr>
        <p:spPr>
          <a:xfrm>
            <a:off x="1957987" y="2431765"/>
            <a:ext cx="8276026" cy="3320031"/>
          </a:xfrm>
        </p:spPr>
        <p:txBody>
          <a:bodyPr anchor="ctr">
            <a:noAutofit/>
          </a:bodyPr>
          <a:lstStyle/>
          <a:p>
            <a:pPr algn="just"/>
            <a:r>
              <a:rPr lang="en-US" sz="1800" dirty="0">
                <a:solidFill>
                  <a:schemeClr val="tx1">
                    <a:lumMod val="85000"/>
                    <a:lumOff val="15000"/>
                  </a:schemeClr>
                </a:solidFill>
              </a:rPr>
              <a:t>The data came from the neurophysiological EEG database. It is a resting state EEG signal dataset that includes 33 Tinnitus patients and 47 Healthy individuals' EEG information.</a:t>
            </a:r>
          </a:p>
          <a:p>
            <a:pPr algn="just"/>
            <a:r>
              <a:rPr lang="en-US" sz="1800" dirty="0">
                <a:solidFill>
                  <a:schemeClr val="tx1">
                    <a:lumMod val="85000"/>
                    <a:lumOff val="15000"/>
                  </a:schemeClr>
                </a:solidFill>
              </a:rPr>
              <a:t>The initial dataset was divided into a 90% training dataset used for internal testing and a 10% testing dataset used for external testing.</a:t>
            </a:r>
          </a:p>
          <a:p>
            <a:pPr algn="just"/>
            <a:r>
              <a:rPr lang="en-US" sz="1800" dirty="0">
                <a:solidFill>
                  <a:schemeClr val="tx1">
                    <a:lumMod val="85000"/>
                    <a:lumOff val="15000"/>
                  </a:schemeClr>
                </a:solidFill>
              </a:rPr>
              <a:t>Use the Python MNE package to pre-process the data: remove the bad channels filter the frequency range, segment the 120-seconds data into 6 epochs, extract the Power Spectral Density (PSD), compute the functional connectivity features, and finally obtain 325 features. </a:t>
            </a:r>
          </a:p>
          <a:p>
            <a:pPr algn="just"/>
            <a:r>
              <a:rPr lang="en-US" sz="1800" dirty="0">
                <a:solidFill>
                  <a:schemeClr val="tx1">
                    <a:lumMod val="85000"/>
                    <a:lumOff val="15000"/>
                  </a:schemeClr>
                </a:solidFill>
              </a:rPr>
              <a:t>Feature dimension reduction methods such as Principal Component Analysis (PCA) and Python Feature Importance were used.</a:t>
            </a:r>
            <a:r>
              <a:rPr lang="en-NZ" sz="1800" dirty="0">
                <a:solidFill>
                  <a:schemeClr val="tx1">
                    <a:lumMod val="85000"/>
                    <a:lumOff val="15000"/>
                  </a:schemeClr>
                </a:solidFill>
              </a:rPr>
              <a:t> T</a:t>
            </a:r>
            <a:r>
              <a:rPr lang="en-US" altLang="zh-CN" sz="1800" dirty="0" err="1">
                <a:solidFill>
                  <a:schemeClr val="tx1">
                    <a:lumMod val="85000"/>
                    <a:lumOff val="15000"/>
                  </a:schemeClr>
                </a:solidFill>
              </a:rPr>
              <a:t>hese</a:t>
            </a:r>
            <a:r>
              <a:rPr lang="en-US" altLang="zh-CN" sz="1800" dirty="0">
                <a:solidFill>
                  <a:schemeClr val="tx1">
                    <a:lumMod val="85000"/>
                    <a:lumOff val="15000"/>
                  </a:schemeClr>
                </a:solidFill>
              </a:rPr>
              <a:t> two methods reduced the full 325 features to 200, 150, 100, 50, and 20 features respectively.</a:t>
            </a:r>
            <a:endParaRPr lang="en-NZ" sz="1800" dirty="0">
              <a:solidFill>
                <a:schemeClr val="tx1">
                  <a:lumMod val="85000"/>
                  <a:lumOff val="15000"/>
                </a:schemeClr>
              </a:solidFill>
            </a:endParaRPr>
          </a:p>
        </p:txBody>
      </p:sp>
      <p:sp>
        <p:nvSpPr>
          <p:cNvPr id="45" name="Freeform: Shape 44">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4494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D9C00E5-6B92-4E96-838C-6438728D4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A9D620-77EF-76E1-462C-2FB33D162A64}"/>
              </a:ext>
            </a:extLst>
          </p:cNvPr>
          <p:cNvSpPr>
            <a:spLocks noGrp="1"/>
          </p:cNvSpPr>
          <p:nvPr>
            <p:ph type="title"/>
          </p:nvPr>
        </p:nvSpPr>
        <p:spPr>
          <a:xfrm>
            <a:off x="1137036" y="3429000"/>
            <a:ext cx="4171085" cy="2359025"/>
          </a:xfrm>
        </p:spPr>
        <p:txBody>
          <a:bodyPr anchor="b">
            <a:normAutofit/>
          </a:bodyPr>
          <a:lstStyle/>
          <a:p>
            <a:r>
              <a:rPr lang="en-NZ" sz="3600" dirty="0">
                <a:solidFill>
                  <a:schemeClr val="tx1">
                    <a:lumMod val="85000"/>
                    <a:lumOff val="15000"/>
                  </a:schemeClr>
                </a:solidFill>
              </a:rPr>
              <a:t>Data and methods</a:t>
            </a:r>
            <a:br>
              <a:rPr lang="en-NZ" dirty="0">
                <a:solidFill>
                  <a:schemeClr val="tx1">
                    <a:lumMod val="85000"/>
                    <a:lumOff val="15000"/>
                  </a:schemeClr>
                </a:solidFill>
              </a:rPr>
            </a:br>
            <a:endParaRPr lang="en-NZ" dirty="0">
              <a:solidFill>
                <a:schemeClr val="tx1">
                  <a:lumMod val="85000"/>
                  <a:lumOff val="15000"/>
                </a:schemeClr>
              </a:solidFill>
            </a:endParaRPr>
          </a:p>
        </p:txBody>
      </p:sp>
      <p:sp>
        <p:nvSpPr>
          <p:cNvPr id="15" name="Freeform: Shape 14">
            <a:extLst>
              <a:ext uri="{FF2B5EF4-FFF2-40B4-BE49-F238E27FC236}">
                <a16:creationId xmlns:a16="http://schemas.microsoft.com/office/drawing/2014/main" id="{8D651FE1-7ACA-4744-A4BB-4CBF8F159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27077" cy="2755758"/>
          </a:xfrm>
          <a:custGeom>
            <a:avLst/>
            <a:gdLst>
              <a:gd name="connsiteX0" fmla="*/ 0 w 4727077"/>
              <a:gd name="connsiteY0" fmla="*/ 0 h 2755758"/>
              <a:gd name="connsiteX1" fmla="*/ 4727077 w 4727077"/>
              <a:gd name="connsiteY1" fmla="*/ 0 h 2755758"/>
              <a:gd name="connsiteX2" fmla="*/ 4690127 w 4727077"/>
              <a:gd name="connsiteY2" fmla="*/ 29332 h 2755758"/>
              <a:gd name="connsiteX3" fmla="*/ 4625568 w 4727077"/>
              <a:gd name="connsiteY3" fmla="*/ 81630 h 2755758"/>
              <a:gd name="connsiteX4" fmla="*/ 4546795 w 4727077"/>
              <a:gd name="connsiteY4" fmla="*/ 169050 h 2755758"/>
              <a:gd name="connsiteX5" fmla="*/ 4539098 w 4727077"/>
              <a:gd name="connsiteY5" fmla="*/ 177922 h 2755758"/>
              <a:gd name="connsiteX6" fmla="*/ 4440778 w 4727077"/>
              <a:gd name="connsiteY6" fmla="*/ 241795 h 2755758"/>
              <a:gd name="connsiteX7" fmla="*/ 4285384 w 4727077"/>
              <a:gd name="connsiteY7" fmla="*/ 338062 h 2755758"/>
              <a:gd name="connsiteX8" fmla="*/ 4226570 w 4727077"/>
              <a:gd name="connsiteY8" fmla="*/ 361109 h 2755758"/>
              <a:gd name="connsiteX9" fmla="*/ 4191879 w 4727077"/>
              <a:gd name="connsiteY9" fmla="*/ 412768 h 2755758"/>
              <a:gd name="connsiteX10" fmla="*/ 4169217 w 4727077"/>
              <a:gd name="connsiteY10" fmla="*/ 436018 h 2755758"/>
              <a:gd name="connsiteX11" fmla="*/ 4116433 w 4727077"/>
              <a:gd name="connsiteY11" fmla="*/ 483229 h 2755758"/>
              <a:gd name="connsiteX12" fmla="*/ 4083614 w 4727077"/>
              <a:gd name="connsiteY12" fmla="*/ 490895 h 2755758"/>
              <a:gd name="connsiteX13" fmla="*/ 4017446 w 4727077"/>
              <a:gd name="connsiteY13" fmla="*/ 538811 h 2755758"/>
              <a:gd name="connsiteX14" fmla="*/ 3886595 w 4727077"/>
              <a:gd name="connsiteY14" fmla="*/ 600173 h 2755758"/>
              <a:gd name="connsiteX15" fmla="*/ 3825905 w 4727077"/>
              <a:gd name="connsiteY15" fmla="*/ 677676 h 2755758"/>
              <a:gd name="connsiteX16" fmla="*/ 3737967 w 4727077"/>
              <a:gd name="connsiteY16" fmla="*/ 717338 h 2755758"/>
              <a:gd name="connsiteX17" fmla="*/ 3723398 w 4727077"/>
              <a:gd name="connsiteY17" fmla="*/ 731598 h 2755758"/>
              <a:gd name="connsiteX18" fmla="*/ 3676229 w 4727077"/>
              <a:gd name="connsiteY18" fmla="*/ 758991 h 2755758"/>
              <a:gd name="connsiteX19" fmla="*/ 3566978 w 4727077"/>
              <a:gd name="connsiteY19" fmla="*/ 821857 h 2755758"/>
              <a:gd name="connsiteX20" fmla="*/ 3568015 w 4727077"/>
              <a:gd name="connsiteY20" fmla="*/ 827306 h 2755758"/>
              <a:gd name="connsiteX21" fmla="*/ 3559544 w 4727077"/>
              <a:gd name="connsiteY21" fmla="*/ 833139 h 2755758"/>
              <a:gd name="connsiteX22" fmla="*/ 3558112 w 4727077"/>
              <a:gd name="connsiteY22" fmla="*/ 835356 h 2755758"/>
              <a:gd name="connsiteX23" fmla="*/ 3549077 w 4727077"/>
              <a:gd name="connsiteY23" fmla="*/ 847408 h 2755758"/>
              <a:gd name="connsiteX24" fmla="*/ 3509376 w 4727077"/>
              <a:gd name="connsiteY24" fmla="*/ 856590 h 2755758"/>
              <a:gd name="connsiteX25" fmla="*/ 3364357 w 4727077"/>
              <a:gd name="connsiteY25" fmla="*/ 937729 h 2755758"/>
              <a:gd name="connsiteX26" fmla="*/ 3183642 w 4727077"/>
              <a:gd name="connsiteY26" fmla="*/ 1046879 h 2755758"/>
              <a:gd name="connsiteX27" fmla="*/ 3055465 w 4727077"/>
              <a:gd name="connsiteY27" fmla="*/ 1104351 h 2755758"/>
              <a:gd name="connsiteX28" fmla="*/ 3041806 w 4727077"/>
              <a:gd name="connsiteY28" fmla="*/ 1103463 h 2755758"/>
              <a:gd name="connsiteX29" fmla="*/ 3028815 w 4727077"/>
              <a:gd name="connsiteY29" fmla="*/ 1106073 h 2755758"/>
              <a:gd name="connsiteX30" fmla="*/ 3027939 w 4727077"/>
              <a:gd name="connsiteY30" fmla="*/ 1107475 h 2755758"/>
              <a:gd name="connsiteX31" fmla="*/ 3014962 w 4727077"/>
              <a:gd name="connsiteY31" fmla="*/ 1113725 h 2755758"/>
              <a:gd name="connsiteX32" fmla="*/ 2981699 w 4727077"/>
              <a:gd name="connsiteY32" fmla="*/ 1121829 h 2755758"/>
              <a:gd name="connsiteX33" fmla="*/ 2979162 w 4727077"/>
              <a:gd name="connsiteY33" fmla="*/ 1124530 h 2755758"/>
              <a:gd name="connsiteX34" fmla="*/ 2951318 w 4727077"/>
              <a:gd name="connsiteY34" fmla="*/ 1135168 h 2755758"/>
              <a:gd name="connsiteX35" fmla="*/ 2945978 w 4727077"/>
              <a:gd name="connsiteY35" fmla="*/ 1142677 h 2755758"/>
              <a:gd name="connsiteX36" fmla="*/ 2887372 w 4727077"/>
              <a:gd name="connsiteY36" fmla="*/ 1166778 h 2755758"/>
              <a:gd name="connsiteX37" fmla="*/ 2847551 w 4727077"/>
              <a:gd name="connsiteY37" fmla="*/ 1201861 h 2755758"/>
              <a:gd name="connsiteX38" fmla="*/ 2794224 w 4727077"/>
              <a:gd name="connsiteY38" fmla="*/ 1210618 h 2755758"/>
              <a:gd name="connsiteX39" fmla="*/ 2738359 w 4727077"/>
              <a:gd name="connsiteY39" fmla="*/ 1334484 h 2755758"/>
              <a:gd name="connsiteX40" fmla="*/ 2566319 w 4727077"/>
              <a:gd name="connsiteY40" fmla="*/ 1458666 h 2755758"/>
              <a:gd name="connsiteX41" fmla="*/ 2357596 w 4727077"/>
              <a:gd name="connsiteY41" fmla="*/ 1665827 h 2755758"/>
              <a:gd name="connsiteX42" fmla="*/ 2238986 w 4727077"/>
              <a:gd name="connsiteY42" fmla="*/ 1748128 h 2755758"/>
              <a:gd name="connsiteX43" fmla="*/ 2168448 w 4727077"/>
              <a:gd name="connsiteY43" fmla="*/ 1845836 h 2755758"/>
              <a:gd name="connsiteX44" fmla="*/ 2090167 w 4727077"/>
              <a:gd name="connsiteY44" fmla="*/ 1879602 h 2755758"/>
              <a:gd name="connsiteX45" fmla="*/ 1995732 w 4727077"/>
              <a:gd name="connsiteY45" fmla="*/ 1946127 h 2755758"/>
              <a:gd name="connsiteX46" fmla="*/ 1651113 w 4727077"/>
              <a:gd name="connsiteY46" fmla="*/ 2189622 h 2755758"/>
              <a:gd name="connsiteX47" fmla="*/ 1545033 w 4727077"/>
              <a:gd name="connsiteY47" fmla="*/ 2226491 h 2755758"/>
              <a:gd name="connsiteX48" fmla="*/ 1386000 w 4727077"/>
              <a:gd name="connsiteY48" fmla="*/ 2332487 h 2755758"/>
              <a:gd name="connsiteX49" fmla="*/ 1320359 w 4727077"/>
              <a:gd name="connsiteY49" fmla="*/ 2375275 h 2755758"/>
              <a:gd name="connsiteX50" fmla="*/ 1155742 w 4727077"/>
              <a:gd name="connsiteY50" fmla="*/ 2452520 h 2755758"/>
              <a:gd name="connsiteX51" fmla="*/ 1055211 w 4727077"/>
              <a:gd name="connsiteY51" fmla="*/ 2568363 h 2755758"/>
              <a:gd name="connsiteX52" fmla="*/ 1041617 w 4727077"/>
              <a:gd name="connsiteY52" fmla="*/ 2566751 h 2755758"/>
              <a:gd name="connsiteX53" fmla="*/ 1028396 w 4727077"/>
              <a:gd name="connsiteY53" fmla="*/ 2568652 h 2755758"/>
              <a:gd name="connsiteX54" fmla="*/ 1009679 w 4727077"/>
              <a:gd name="connsiteY54" fmla="*/ 2574506 h 2755758"/>
              <a:gd name="connsiteX55" fmla="*/ 979920 w 4727077"/>
              <a:gd name="connsiteY55" fmla="*/ 2581809 h 2755758"/>
              <a:gd name="connsiteX56" fmla="*/ 948389 w 4727077"/>
              <a:gd name="connsiteY56" fmla="*/ 2593456 h 2755758"/>
              <a:gd name="connsiteX57" fmla="*/ 948465 w 4727077"/>
              <a:gd name="connsiteY57" fmla="*/ 2594417 h 2755758"/>
              <a:gd name="connsiteX58" fmla="*/ 942415 w 4727077"/>
              <a:gd name="connsiteY58" fmla="*/ 2600640 h 2755758"/>
              <a:gd name="connsiteX59" fmla="*/ 881836 w 4727077"/>
              <a:gd name="connsiteY59" fmla="*/ 2574055 h 2755758"/>
              <a:gd name="connsiteX60" fmla="*/ 838949 w 4727077"/>
              <a:gd name="connsiteY60" fmla="*/ 2602948 h 2755758"/>
              <a:gd name="connsiteX61" fmla="*/ 773767 w 4727077"/>
              <a:gd name="connsiteY61" fmla="*/ 2622417 h 2755758"/>
              <a:gd name="connsiteX62" fmla="*/ 742295 w 4727077"/>
              <a:gd name="connsiteY62" fmla="*/ 2620138 h 2755758"/>
              <a:gd name="connsiteX63" fmla="*/ 671670 w 4727077"/>
              <a:gd name="connsiteY63" fmla="*/ 2642741 h 2755758"/>
              <a:gd name="connsiteX64" fmla="*/ 534876 w 4727077"/>
              <a:gd name="connsiteY64" fmla="*/ 2670115 h 2755758"/>
              <a:gd name="connsiteX65" fmla="*/ 505799 w 4727077"/>
              <a:gd name="connsiteY65" fmla="*/ 2732676 h 2755758"/>
              <a:gd name="connsiteX66" fmla="*/ 483925 w 4727077"/>
              <a:gd name="connsiteY66" fmla="*/ 2728111 h 2755758"/>
              <a:gd name="connsiteX67" fmla="*/ 480097 w 4727077"/>
              <a:gd name="connsiteY67" fmla="*/ 2727104 h 2755758"/>
              <a:gd name="connsiteX68" fmla="*/ 465972 w 4727077"/>
              <a:gd name="connsiteY68" fmla="*/ 2727846 h 2755758"/>
              <a:gd name="connsiteX69" fmla="*/ 460504 w 4727077"/>
              <a:gd name="connsiteY69" fmla="*/ 2722094 h 2755758"/>
              <a:gd name="connsiteX70" fmla="*/ 438180 w 4727077"/>
              <a:gd name="connsiteY70" fmla="*/ 2718939 h 2755758"/>
              <a:gd name="connsiteX71" fmla="*/ 412592 w 4727077"/>
              <a:gd name="connsiteY71" fmla="*/ 2721969 h 2755758"/>
              <a:gd name="connsiteX72" fmla="*/ 292799 w 4727077"/>
              <a:gd name="connsiteY72" fmla="*/ 2743014 h 2755758"/>
              <a:gd name="connsiteX73" fmla="*/ 220098 w 4727077"/>
              <a:gd name="connsiteY73" fmla="*/ 2751815 h 2755758"/>
              <a:gd name="connsiteX74" fmla="*/ 190869 w 4727077"/>
              <a:gd name="connsiteY74" fmla="*/ 2749207 h 2755758"/>
              <a:gd name="connsiteX75" fmla="*/ 151131 w 4727077"/>
              <a:gd name="connsiteY75" fmla="*/ 2749566 h 2755758"/>
              <a:gd name="connsiteX76" fmla="*/ 79758 w 4727077"/>
              <a:gd name="connsiteY76" fmla="*/ 2745592 h 2755758"/>
              <a:gd name="connsiteX77" fmla="*/ 17972 w 4727077"/>
              <a:gd name="connsiteY77" fmla="*/ 2747496 h 2755758"/>
              <a:gd name="connsiteX78" fmla="*/ 0 w 4727077"/>
              <a:gd name="connsiteY78" fmla="*/ 2747929 h 27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727077" h="2755758">
                <a:moveTo>
                  <a:pt x="0" y="0"/>
                </a:moveTo>
                <a:lnTo>
                  <a:pt x="4727077" y="0"/>
                </a:lnTo>
                <a:lnTo>
                  <a:pt x="4690127" y="29332"/>
                </a:lnTo>
                <a:cubicBezTo>
                  <a:pt x="4665996" y="47844"/>
                  <a:pt x="4643919" y="64901"/>
                  <a:pt x="4625568" y="81630"/>
                </a:cubicBezTo>
                <a:cubicBezTo>
                  <a:pt x="4603444" y="89574"/>
                  <a:pt x="4561188" y="162167"/>
                  <a:pt x="4546795" y="169050"/>
                </a:cubicBezTo>
                <a:cubicBezTo>
                  <a:pt x="4549984" y="171416"/>
                  <a:pt x="4544320" y="177940"/>
                  <a:pt x="4539098" y="177922"/>
                </a:cubicBezTo>
                <a:cubicBezTo>
                  <a:pt x="4523876" y="193718"/>
                  <a:pt x="4476943" y="210209"/>
                  <a:pt x="4440778" y="241795"/>
                </a:cubicBezTo>
                <a:lnTo>
                  <a:pt x="4285384" y="338062"/>
                </a:lnTo>
                <a:cubicBezTo>
                  <a:pt x="4263098" y="355245"/>
                  <a:pt x="4242154" y="348658"/>
                  <a:pt x="4226570" y="361109"/>
                </a:cubicBezTo>
                <a:cubicBezTo>
                  <a:pt x="4229622" y="388956"/>
                  <a:pt x="4209158" y="402330"/>
                  <a:pt x="4191879" y="412768"/>
                </a:cubicBezTo>
                <a:cubicBezTo>
                  <a:pt x="4176558" y="420081"/>
                  <a:pt x="4181792" y="424275"/>
                  <a:pt x="4169217" y="436018"/>
                </a:cubicBezTo>
                <a:cubicBezTo>
                  <a:pt x="4156643" y="447761"/>
                  <a:pt x="4131924" y="469186"/>
                  <a:pt x="4116433" y="483229"/>
                </a:cubicBezTo>
                <a:cubicBezTo>
                  <a:pt x="4103820" y="485541"/>
                  <a:pt x="4083404" y="481710"/>
                  <a:pt x="4083614" y="490895"/>
                </a:cubicBezTo>
                <a:cubicBezTo>
                  <a:pt x="4023928" y="500671"/>
                  <a:pt x="4056864" y="520653"/>
                  <a:pt x="4017446" y="538811"/>
                </a:cubicBezTo>
                <a:cubicBezTo>
                  <a:pt x="3982026" y="553573"/>
                  <a:pt x="3918518" y="577029"/>
                  <a:pt x="3886595" y="600173"/>
                </a:cubicBezTo>
                <a:cubicBezTo>
                  <a:pt x="3854671" y="623317"/>
                  <a:pt x="3854214" y="659594"/>
                  <a:pt x="3825905" y="677676"/>
                </a:cubicBezTo>
                <a:cubicBezTo>
                  <a:pt x="3806820" y="692806"/>
                  <a:pt x="3750377" y="706481"/>
                  <a:pt x="3737967" y="717338"/>
                </a:cubicBezTo>
                <a:cubicBezTo>
                  <a:pt x="3738541" y="725220"/>
                  <a:pt x="3729419" y="726993"/>
                  <a:pt x="3723398" y="731598"/>
                </a:cubicBezTo>
                <a:cubicBezTo>
                  <a:pt x="3720706" y="740542"/>
                  <a:pt x="3688455" y="756838"/>
                  <a:pt x="3676229" y="758991"/>
                </a:cubicBezTo>
                <a:lnTo>
                  <a:pt x="3566978" y="821857"/>
                </a:lnTo>
                <a:lnTo>
                  <a:pt x="3568015" y="827306"/>
                </a:lnTo>
                <a:lnTo>
                  <a:pt x="3559544" y="833139"/>
                </a:lnTo>
                <a:lnTo>
                  <a:pt x="3558112" y="835356"/>
                </a:lnTo>
                <a:cubicBezTo>
                  <a:pt x="3555397" y="839607"/>
                  <a:pt x="3552565" y="843716"/>
                  <a:pt x="3549077" y="847408"/>
                </a:cubicBezTo>
                <a:cubicBezTo>
                  <a:pt x="3531859" y="830601"/>
                  <a:pt x="3516583" y="876056"/>
                  <a:pt x="3509376" y="856590"/>
                </a:cubicBezTo>
                <a:cubicBezTo>
                  <a:pt x="3478589" y="871643"/>
                  <a:pt x="3423063" y="906898"/>
                  <a:pt x="3364357" y="937729"/>
                </a:cubicBezTo>
                <a:cubicBezTo>
                  <a:pt x="3310993" y="964409"/>
                  <a:pt x="3235125" y="1019109"/>
                  <a:pt x="3183642" y="1046879"/>
                </a:cubicBezTo>
                <a:cubicBezTo>
                  <a:pt x="3148140" y="1070408"/>
                  <a:pt x="3078435" y="1071870"/>
                  <a:pt x="3055465" y="1104351"/>
                </a:cubicBezTo>
                <a:cubicBezTo>
                  <a:pt x="3050955" y="1103276"/>
                  <a:pt x="3046390" y="1103066"/>
                  <a:pt x="3041806" y="1103463"/>
                </a:cubicBezTo>
                <a:lnTo>
                  <a:pt x="3028815" y="1106073"/>
                </a:lnTo>
                <a:lnTo>
                  <a:pt x="3027939" y="1107475"/>
                </a:lnTo>
                <a:cubicBezTo>
                  <a:pt x="3022824" y="1112061"/>
                  <a:pt x="3018673" y="1113574"/>
                  <a:pt x="3014962" y="1113725"/>
                </a:cubicBezTo>
                <a:lnTo>
                  <a:pt x="2981699" y="1121829"/>
                </a:lnTo>
                <a:lnTo>
                  <a:pt x="2979162" y="1124530"/>
                </a:lnTo>
                <a:lnTo>
                  <a:pt x="2951318" y="1135168"/>
                </a:lnTo>
                <a:cubicBezTo>
                  <a:pt x="2945788" y="1138193"/>
                  <a:pt x="2948823" y="1139648"/>
                  <a:pt x="2945978" y="1142677"/>
                </a:cubicBezTo>
                <a:cubicBezTo>
                  <a:pt x="2939738" y="1151480"/>
                  <a:pt x="2903777" y="1156913"/>
                  <a:pt x="2887372" y="1166778"/>
                </a:cubicBezTo>
                <a:cubicBezTo>
                  <a:pt x="2870967" y="1176643"/>
                  <a:pt x="2863076" y="1194555"/>
                  <a:pt x="2847551" y="1201861"/>
                </a:cubicBezTo>
                <a:cubicBezTo>
                  <a:pt x="2832026" y="1209169"/>
                  <a:pt x="2810794" y="1206120"/>
                  <a:pt x="2794224" y="1210618"/>
                </a:cubicBezTo>
                <a:lnTo>
                  <a:pt x="2738359" y="1334484"/>
                </a:lnTo>
                <a:cubicBezTo>
                  <a:pt x="2630048" y="1393419"/>
                  <a:pt x="2616321" y="1394429"/>
                  <a:pt x="2566319" y="1458666"/>
                </a:cubicBezTo>
                <a:cubicBezTo>
                  <a:pt x="2495929" y="1531495"/>
                  <a:pt x="2412152" y="1598987"/>
                  <a:pt x="2357596" y="1665827"/>
                </a:cubicBezTo>
                <a:lnTo>
                  <a:pt x="2238986" y="1748128"/>
                </a:lnTo>
                <a:cubicBezTo>
                  <a:pt x="2218934" y="1768868"/>
                  <a:pt x="2196056" y="1822054"/>
                  <a:pt x="2168448" y="1845836"/>
                </a:cubicBezTo>
                <a:lnTo>
                  <a:pt x="2090167" y="1879602"/>
                </a:lnTo>
                <a:cubicBezTo>
                  <a:pt x="2044141" y="1939678"/>
                  <a:pt x="2068908" y="1894457"/>
                  <a:pt x="1995732" y="1946127"/>
                </a:cubicBezTo>
                <a:lnTo>
                  <a:pt x="1651113" y="2189622"/>
                </a:lnTo>
                <a:lnTo>
                  <a:pt x="1545033" y="2226491"/>
                </a:lnTo>
                <a:cubicBezTo>
                  <a:pt x="1521399" y="2242589"/>
                  <a:pt x="1397440" y="2302496"/>
                  <a:pt x="1386000" y="2332487"/>
                </a:cubicBezTo>
                <a:cubicBezTo>
                  <a:pt x="1333905" y="2347818"/>
                  <a:pt x="1373996" y="2371317"/>
                  <a:pt x="1320359" y="2375275"/>
                </a:cubicBezTo>
                <a:cubicBezTo>
                  <a:pt x="1264706" y="2398965"/>
                  <a:pt x="1203606" y="2430132"/>
                  <a:pt x="1155742" y="2452520"/>
                </a:cubicBezTo>
                <a:cubicBezTo>
                  <a:pt x="1118231" y="2474029"/>
                  <a:pt x="1080938" y="2537279"/>
                  <a:pt x="1055211" y="2568363"/>
                </a:cubicBezTo>
                <a:cubicBezTo>
                  <a:pt x="1050788" y="2567053"/>
                  <a:pt x="1046237" y="2566599"/>
                  <a:pt x="1041617" y="2566751"/>
                </a:cubicBezTo>
                <a:lnTo>
                  <a:pt x="1028396" y="2568652"/>
                </a:lnTo>
                <a:lnTo>
                  <a:pt x="1009679" y="2574506"/>
                </a:lnTo>
                <a:lnTo>
                  <a:pt x="979920" y="2581809"/>
                </a:lnTo>
                <a:lnTo>
                  <a:pt x="948389" y="2593456"/>
                </a:lnTo>
                <a:lnTo>
                  <a:pt x="948465" y="2594417"/>
                </a:lnTo>
                <a:cubicBezTo>
                  <a:pt x="947975" y="2596783"/>
                  <a:pt x="946379" y="2598920"/>
                  <a:pt x="942415" y="2600640"/>
                </a:cubicBezTo>
                <a:cubicBezTo>
                  <a:pt x="930427" y="2610498"/>
                  <a:pt x="893779" y="2564835"/>
                  <a:pt x="881836" y="2574055"/>
                </a:cubicBezTo>
                <a:lnTo>
                  <a:pt x="838949" y="2602948"/>
                </a:lnTo>
                <a:cubicBezTo>
                  <a:pt x="821821" y="2597756"/>
                  <a:pt x="795178" y="2628387"/>
                  <a:pt x="773767" y="2622417"/>
                </a:cubicBezTo>
                <a:cubicBezTo>
                  <a:pt x="763236" y="2622814"/>
                  <a:pt x="747595" y="2615342"/>
                  <a:pt x="742295" y="2620138"/>
                </a:cubicBezTo>
                <a:lnTo>
                  <a:pt x="671670" y="2642741"/>
                </a:lnTo>
                <a:lnTo>
                  <a:pt x="534876" y="2670115"/>
                </a:lnTo>
                <a:cubicBezTo>
                  <a:pt x="551399" y="2693186"/>
                  <a:pt x="501023" y="2704837"/>
                  <a:pt x="505799" y="2732676"/>
                </a:cubicBezTo>
                <a:cubicBezTo>
                  <a:pt x="498476" y="2731791"/>
                  <a:pt x="491231" y="2730058"/>
                  <a:pt x="483925" y="2728111"/>
                </a:cubicBezTo>
                <a:lnTo>
                  <a:pt x="480097" y="2727104"/>
                </a:lnTo>
                <a:lnTo>
                  <a:pt x="465972" y="2727846"/>
                </a:lnTo>
                <a:cubicBezTo>
                  <a:pt x="464149" y="2725929"/>
                  <a:pt x="462327" y="2724011"/>
                  <a:pt x="460504" y="2722094"/>
                </a:cubicBezTo>
                <a:lnTo>
                  <a:pt x="438180" y="2718939"/>
                </a:lnTo>
                <a:cubicBezTo>
                  <a:pt x="430049" y="2718679"/>
                  <a:pt x="421566" y="2719476"/>
                  <a:pt x="412592" y="2721969"/>
                </a:cubicBezTo>
                <a:cubicBezTo>
                  <a:pt x="385739" y="2740494"/>
                  <a:pt x="325476" y="2718733"/>
                  <a:pt x="292799" y="2743014"/>
                </a:cubicBezTo>
                <a:cubicBezTo>
                  <a:pt x="279732" y="2749840"/>
                  <a:pt x="232866" y="2758094"/>
                  <a:pt x="220098" y="2751815"/>
                </a:cubicBezTo>
                <a:cubicBezTo>
                  <a:pt x="209523" y="2751921"/>
                  <a:pt x="199584" y="2756862"/>
                  <a:pt x="190869" y="2749207"/>
                </a:cubicBezTo>
                <a:cubicBezTo>
                  <a:pt x="178366" y="2740373"/>
                  <a:pt x="152297" y="2762540"/>
                  <a:pt x="151131" y="2749566"/>
                </a:cubicBezTo>
                <a:cubicBezTo>
                  <a:pt x="132426" y="2764915"/>
                  <a:pt x="102636" y="2747084"/>
                  <a:pt x="79758" y="2745592"/>
                </a:cubicBezTo>
                <a:cubicBezTo>
                  <a:pt x="69535" y="2756319"/>
                  <a:pt x="47540" y="2749308"/>
                  <a:pt x="17972" y="2747496"/>
                </a:cubicBezTo>
                <a:lnTo>
                  <a:pt x="0" y="274792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1C5C4D3-35A6-E403-56A2-E587A7DFDF2D}"/>
              </a:ext>
            </a:extLst>
          </p:cNvPr>
          <p:cNvSpPr>
            <a:spLocks noGrp="1"/>
          </p:cNvSpPr>
          <p:nvPr>
            <p:ph idx="1"/>
          </p:nvPr>
        </p:nvSpPr>
        <p:spPr>
          <a:xfrm>
            <a:off x="6095999" y="896469"/>
            <a:ext cx="5043577" cy="4687697"/>
          </a:xfrm>
        </p:spPr>
        <p:txBody>
          <a:bodyPr>
            <a:normAutofit lnSpcReduction="10000"/>
          </a:bodyPr>
          <a:lstStyle/>
          <a:p>
            <a:pPr algn="just"/>
            <a:r>
              <a:rPr lang="en-US" sz="1800" dirty="0">
                <a:solidFill>
                  <a:schemeClr val="tx1">
                    <a:lumMod val="85000"/>
                    <a:lumOff val="15000"/>
                  </a:schemeClr>
                </a:solidFill>
              </a:rPr>
              <a:t>Balance the training dataset to avoid the prediction results being biased for each subset of features.</a:t>
            </a:r>
          </a:p>
          <a:p>
            <a:pPr algn="just"/>
            <a:r>
              <a:rPr lang="en-US" sz="1800" dirty="0">
                <a:solidFill>
                  <a:schemeClr val="tx1">
                    <a:lumMod val="85000"/>
                    <a:lumOff val="15000"/>
                  </a:schemeClr>
                </a:solidFill>
              </a:rPr>
              <a:t>Ten-fold cross-validation as the validation method was adopted to measure the performance of each model on the training data and find the best hyperparameters for each model. </a:t>
            </a:r>
          </a:p>
          <a:p>
            <a:pPr algn="just"/>
            <a:r>
              <a:rPr lang="en-US" sz="1800" dirty="0">
                <a:solidFill>
                  <a:schemeClr val="tx1">
                    <a:lumMod val="85000"/>
                    <a:lumOff val="15000"/>
                  </a:schemeClr>
                </a:solidFill>
              </a:rPr>
              <a:t>Final classification models on different subset of features were built by using the best hyperparameters for each model that found by the cross validation. The performance of external testing on the testing data was measured to test the generalization of each final models. </a:t>
            </a:r>
          </a:p>
          <a:p>
            <a:pPr algn="just"/>
            <a:r>
              <a:rPr lang="en-US" sz="1800" dirty="0">
                <a:solidFill>
                  <a:schemeClr val="tx1">
                    <a:lumMod val="85000"/>
                    <a:lumOff val="15000"/>
                  </a:schemeClr>
                </a:solidFill>
              </a:rPr>
              <a:t>The performance evaluation method was Accuracy. The classification accuracy rate is the ratio of the number of samples correctly classified by the classifier divided by the total number of samples being predicted.</a:t>
            </a:r>
          </a:p>
          <a:p>
            <a:pPr marL="0" indent="0">
              <a:buNone/>
            </a:pPr>
            <a:endParaRPr lang="en-NZ" sz="1700" dirty="0">
              <a:solidFill>
                <a:schemeClr val="tx1">
                  <a:lumMod val="85000"/>
                  <a:lumOff val="15000"/>
                </a:schemeClr>
              </a:solidFill>
            </a:endParaRPr>
          </a:p>
        </p:txBody>
      </p:sp>
      <p:sp>
        <p:nvSpPr>
          <p:cNvPr id="17" name="Freeform: Shape 16">
            <a:extLst>
              <a:ext uri="{FF2B5EF4-FFF2-40B4-BE49-F238E27FC236}">
                <a16:creationId xmlns:a16="http://schemas.microsoft.com/office/drawing/2014/main" id="{79CCFC00-0A22-43D7-A1D0-4DF0B12D8B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9486" y="5924550"/>
            <a:ext cx="8452514" cy="933450"/>
          </a:xfrm>
          <a:custGeom>
            <a:avLst/>
            <a:gdLst>
              <a:gd name="connsiteX0" fmla="*/ 6654912 w 8452514"/>
              <a:gd name="connsiteY0" fmla="*/ 0 h 1122016"/>
              <a:gd name="connsiteX1" fmla="*/ 6668194 w 8452514"/>
              <a:gd name="connsiteY1" fmla="*/ 5671 h 1122016"/>
              <a:gd name="connsiteX2" fmla="*/ 6703031 w 8452514"/>
              <a:gd name="connsiteY2" fmla="*/ 11087 h 1122016"/>
              <a:gd name="connsiteX3" fmla="*/ 6766081 w 8452514"/>
              <a:gd name="connsiteY3" fmla="*/ 34291 h 1122016"/>
              <a:gd name="connsiteX4" fmla="*/ 6802760 w 8452514"/>
              <a:gd name="connsiteY4" fmla="*/ 44877 h 1122016"/>
              <a:gd name="connsiteX5" fmla="*/ 6827981 w 8452514"/>
              <a:gd name="connsiteY5" fmla="*/ 55269 h 1122016"/>
              <a:gd name="connsiteX6" fmla="*/ 6900076 w 8452514"/>
              <a:gd name="connsiteY6" fmla="*/ 67256 h 1122016"/>
              <a:gd name="connsiteX7" fmla="*/ 7022888 w 8452514"/>
              <a:gd name="connsiteY7" fmla="*/ 81079 h 1122016"/>
              <a:gd name="connsiteX8" fmla="*/ 7048222 w 8452514"/>
              <a:gd name="connsiteY8" fmla="*/ 85358 h 1122016"/>
              <a:gd name="connsiteX9" fmla="*/ 7068261 w 8452514"/>
              <a:gd name="connsiteY9" fmla="*/ 101065 h 1122016"/>
              <a:gd name="connsiteX10" fmla="*/ 7081677 w 8452514"/>
              <a:gd name="connsiteY10" fmla="*/ 104270 h 1122016"/>
              <a:gd name="connsiteX11" fmla="*/ 7084571 w 8452514"/>
              <a:gd name="connsiteY11" fmla="*/ 106233 h 1122016"/>
              <a:gd name="connsiteX12" fmla="*/ 7101842 w 8452514"/>
              <a:gd name="connsiteY12" fmla="*/ 116379 h 1122016"/>
              <a:gd name="connsiteX13" fmla="*/ 7155465 w 8452514"/>
              <a:gd name="connsiteY13" fmla="*/ 110464 h 1122016"/>
              <a:gd name="connsiteX14" fmla="*/ 7207658 w 8452514"/>
              <a:gd name="connsiteY14" fmla="*/ 125870 h 1122016"/>
              <a:gd name="connsiteX15" fmla="*/ 7377573 w 8452514"/>
              <a:gd name="connsiteY15" fmla="*/ 170332 h 1122016"/>
              <a:gd name="connsiteX16" fmla="*/ 7532026 w 8452514"/>
              <a:gd name="connsiteY16" fmla="*/ 192244 h 1122016"/>
              <a:gd name="connsiteX17" fmla="*/ 7841217 w 8452514"/>
              <a:gd name="connsiteY17" fmla="*/ 207538 h 1122016"/>
              <a:gd name="connsiteX18" fmla="*/ 7857607 w 8452514"/>
              <a:gd name="connsiteY18" fmla="*/ 200838 h 1122016"/>
              <a:gd name="connsiteX19" fmla="*/ 7874959 w 8452514"/>
              <a:gd name="connsiteY19" fmla="*/ 198448 h 1122016"/>
              <a:gd name="connsiteX20" fmla="*/ 7876749 w 8452514"/>
              <a:gd name="connsiteY20" fmla="*/ 199701 h 1122016"/>
              <a:gd name="connsiteX21" fmla="*/ 7895929 w 8452514"/>
              <a:gd name="connsiteY21" fmla="*/ 201515 h 1122016"/>
              <a:gd name="connsiteX22" fmla="*/ 7900797 w 8452514"/>
              <a:gd name="connsiteY22" fmla="*/ 198823 h 1122016"/>
              <a:gd name="connsiteX23" fmla="*/ 7914166 w 8452514"/>
              <a:gd name="connsiteY23" fmla="*/ 199099 h 1122016"/>
              <a:gd name="connsiteX24" fmla="*/ 7941068 w 8452514"/>
              <a:gd name="connsiteY24" fmla="*/ 197034 h 1122016"/>
              <a:gd name="connsiteX25" fmla="*/ 7945571 w 8452514"/>
              <a:gd name="connsiteY25" fmla="*/ 199095 h 1122016"/>
              <a:gd name="connsiteX26" fmla="*/ 7985320 w 8452514"/>
              <a:gd name="connsiteY26" fmla="*/ 199790 h 1122016"/>
              <a:gd name="connsiteX27" fmla="*/ 7985616 w 8452514"/>
              <a:gd name="connsiteY27" fmla="*/ 200960 h 1122016"/>
              <a:gd name="connsiteX28" fmla="*/ 7995720 w 8452514"/>
              <a:gd name="connsiteY28" fmla="*/ 206231 h 1122016"/>
              <a:gd name="connsiteX29" fmla="*/ 8015608 w 8452514"/>
              <a:gd name="connsiteY29" fmla="*/ 213654 h 1122016"/>
              <a:gd name="connsiteX30" fmla="*/ 8058349 w 8452514"/>
              <a:gd name="connsiteY30" fmla="*/ 245140 h 1122016"/>
              <a:gd name="connsiteX31" fmla="*/ 8107979 w 8452514"/>
              <a:gd name="connsiteY31" fmla="*/ 246800 h 1122016"/>
              <a:gd name="connsiteX32" fmla="*/ 8108093 w 8452514"/>
              <a:gd name="connsiteY32" fmla="*/ 247078 h 1122016"/>
              <a:gd name="connsiteX33" fmla="*/ 8116664 w 8452514"/>
              <a:gd name="connsiteY33" fmla="*/ 248449 h 1122016"/>
              <a:gd name="connsiteX34" fmla="*/ 8122959 w 8452514"/>
              <a:gd name="connsiteY34" fmla="*/ 248269 h 1122016"/>
              <a:gd name="connsiteX35" fmla="*/ 8138896 w 8452514"/>
              <a:gd name="connsiteY35" fmla="*/ 249833 h 1122016"/>
              <a:gd name="connsiteX36" fmla="*/ 8144062 w 8452514"/>
              <a:gd name="connsiteY36" fmla="*/ 252112 h 1122016"/>
              <a:gd name="connsiteX37" fmla="*/ 8145647 w 8452514"/>
              <a:gd name="connsiteY37" fmla="*/ 255525 h 1122016"/>
              <a:gd name="connsiteX38" fmla="*/ 8147167 w 8452514"/>
              <a:gd name="connsiteY38" fmla="*/ 255312 h 1122016"/>
              <a:gd name="connsiteX39" fmla="*/ 8175302 w 8452514"/>
              <a:gd name="connsiteY39" fmla="*/ 267089 h 1122016"/>
              <a:gd name="connsiteX40" fmla="*/ 8240382 w 8452514"/>
              <a:gd name="connsiteY40" fmla="*/ 283540 h 1122016"/>
              <a:gd name="connsiteX41" fmla="*/ 8278408 w 8452514"/>
              <a:gd name="connsiteY41" fmla="*/ 288929 h 1122016"/>
              <a:gd name="connsiteX42" fmla="*/ 8381742 w 8452514"/>
              <a:gd name="connsiteY42" fmla="*/ 308101 h 1122016"/>
              <a:gd name="connsiteX43" fmla="*/ 8452514 w 8452514"/>
              <a:gd name="connsiteY43" fmla="*/ 320747 h 1122016"/>
              <a:gd name="connsiteX44" fmla="*/ 8452514 w 8452514"/>
              <a:gd name="connsiteY44" fmla="*/ 1122016 h 1122016"/>
              <a:gd name="connsiteX45" fmla="*/ 0 w 8452514"/>
              <a:gd name="connsiteY45" fmla="*/ 1122016 h 1122016"/>
              <a:gd name="connsiteX46" fmla="*/ 29095 w 8452514"/>
              <a:gd name="connsiteY46" fmla="*/ 1104207 h 1122016"/>
              <a:gd name="connsiteX47" fmla="*/ 190847 w 8452514"/>
              <a:gd name="connsiteY47" fmla="*/ 1040583 h 1122016"/>
              <a:gd name="connsiteX48" fmla="*/ 259175 w 8452514"/>
              <a:gd name="connsiteY48" fmla="*/ 1032812 h 1122016"/>
              <a:gd name="connsiteX49" fmla="*/ 338173 w 8452514"/>
              <a:gd name="connsiteY49" fmla="*/ 994605 h 1122016"/>
              <a:gd name="connsiteX50" fmla="*/ 478721 w 8452514"/>
              <a:gd name="connsiteY50" fmla="*/ 983719 h 1122016"/>
              <a:gd name="connsiteX51" fmla="*/ 587681 w 8452514"/>
              <a:gd name="connsiteY51" fmla="*/ 917544 h 1122016"/>
              <a:gd name="connsiteX52" fmla="*/ 693168 w 8452514"/>
              <a:gd name="connsiteY52" fmla="*/ 903672 h 1122016"/>
              <a:gd name="connsiteX53" fmla="*/ 843764 w 8452514"/>
              <a:gd name="connsiteY53" fmla="*/ 843595 h 1122016"/>
              <a:gd name="connsiteX54" fmla="*/ 955276 w 8452514"/>
              <a:gd name="connsiteY54" fmla="*/ 808395 h 1122016"/>
              <a:gd name="connsiteX55" fmla="*/ 1043109 w 8452514"/>
              <a:gd name="connsiteY55" fmla="*/ 713209 h 1122016"/>
              <a:gd name="connsiteX56" fmla="*/ 1154027 w 8452514"/>
              <a:gd name="connsiteY56" fmla="*/ 681725 h 1122016"/>
              <a:gd name="connsiteX57" fmla="*/ 1196585 w 8452514"/>
              <a:gd name="connsiteY57" fmla="*/ 679340 h 1122016"/>
              <a:gd name="connsiteX58" fmla="*/ 1272350 w 8452514"/>
              <a:gd name="connsiteY58" fmla="*/ 682243 h 1122016"/>
              <a:gd name="connsiteX59" fmla="*/ 1373088 w 8452514"/>
              <a:gd name="connsiteY59" fmla="*/ 662319 h 1122016"/>
              <a:gd name="connsiteX60" fmla="*/ 1417982 w 8452514"/>
              <a:gd name="connsiteY60" fmla="*/ 675167 h 1122016"/>
              <a:gd name="connsiteX61" fmla="*/ 1473480 w 8452514"/>
              <a:gd name="connsiteY61" fmla="*/ 676093 h 1122016"/>
              <a:gd name="connsiteX62" fmla="*/ 1506656 w 8452514"/>
              <a:gd name="connsiteY62" fmla="*/ 676828 h 1122016"/>
              <a:gd name="connsiteX63" fmla="*/ 1596230 w 8452514"/>
              <a:gd name="connsiteY63" fmla="*/ 664992 h 1122016"/>
              <a:gd name="connsiteX64" fmla="*/ 1747790 w 8452514"/>
              <a:gd name="connsiteY64" fmla="*/ 611651 h 1122016"/>
              <a:gd name="connsiteX65" fmla="*/ 1793507 w 8452514"/>
              <a:gd name="connsiteY65" fmla="*/ 605163 h 1122016"/>
              <a:gd name="connsiteX66" fmla="*/ 1800606 w 8452514"/>
              <a:gd name="connsiteY66" fmla="*/ 608935 h 1122016"/>
              <a:gd name="connsiteX67" fmla="*/ 1861969 w 8452514"/>
              <a:gd name="connsiteY67" fmla="*/ 581576 h 1122016"/>
              <a:gd name="connsiteX68" fmla="*/ 1955692 w 8452514"/>
              <a:gd name="connsiteY68" fmla="*/ 578902 h 1122016"/>
              <a:gd name="connsiteX69" fmla="*/ 2027065 w 8452514"/>
              <a:gd name="connsiteY69" fmla="*/ 582876 h 1122016"/>
              <a:gd name="connsiteX70" fmla="*/ 2066803 w 8452514"/>
              <a:gd name="connsiteY70" fmla="*/ 582516 h 1122016"/>
              <a:gd name="connsiteX71" fmla="*/ 2096032 w 8452514"/>
              <a:gd name="connsiteY71" fmla="*/ 585125 h 1122016"/>
              <a:gd name="connsiteX72" fmla="*/ 2168733 w 8452514"/>
              <a:gd name="connsiteY72" fmla="*/ 576324 h 1122016"/>
              <a:gd name="connsiteX73" fmla="*/ 2288526 w 8452514"/>
              <a:gd name="connsiteY73" fmla="*/ 555279 h 1122016"/>
              <a:gd name="connsiteX74" fmla="*/ 2314114 w 8452514"/>
              <a:gd name="connsiteY74" fmla="*/ 552249 h 1122016"/>
              <a:gd name="connsiteX75" fmla="*/ 2336438 w 8452514"/>
              <a:gd name="connsiteY75" fmla="*/ 555404 h 1122016"/>
              <a:gd name="connsiteX76" fmla="*/ 2341906 w 8452514"/>
              <a:gd name="connsiteY76" fmla="*/ 561156 h 1122016"/>
              <a:gd name="connsiteX77" fmla="*/ 2356031 w 8452514"/>
              <a:gd name="connsiteY77" fmla="*/ 560413 h 1122016"/>
              <a:gd name="connsiteX78" fmla="*/ 2359859 w 8452514"/>
              <a:gd name="connsiteY78" fmla="*/ 561420 h 1122016"/>
              <a:gd name="connsiteX79" fmla="*/ 2381733 w 8452514"/>
              <a:gd name="connsiteY79" fmla="*/ 565985 h 1122016"/>
              <a:gd name="connsiteX80" fmla="*/ 2426712 w 8452514"/>
              <a:gd name="connsiteY80" fmla="*/ 545831 h 1122016"/>
              <a:gd name="connsiteX81" fmla="*/ 2483467 w 8452514"/>
              <a:gd name="connsiteY81" fmla="*/ 545633 h 1122016"/>
              <a:gd name="connsiteX82" fmla="*/ 2730488 w 8452514"/>
              <a:gd name="connsiteY82" fmla="*/ 524814 h 1122016"/>
              <a:gd name="connsiteX83" fmla="*/ 2818172 w 8452514"/>
              <a:gd name="connsiteY83" fmla="*/ 517453 h 1122016"/>
              <a:gd name="connsiteX84" fmla="*/ 2946749 w 8452514"/>
              <a:gd name="connsiteY84" fmla="*/ 462124 h 1122016"/>
              <a:gd name="connsiteX85" fmla="*/ 3107810 w 8452514"/>
              <a:gd name="connsiteY85" fmla="*/ 446574 h 1122016"/>
              <a:gd name="connsiteX86" fmla="*/ 3118560 w 8452514"/>
              <a:gd name="connsiteY86" fmla="*/ 435924 h 1122016"/>
              <a:gd name="connsiteX87" fmla="*/ 3132824 w 8452514"/>
              <a:gd name="connsiteY87" fmla="*/ 428967 h 1122016"/>
              <a:gd name="connsiteX88" fmla="*/ 3135215 w 8452514"/>
              <a:gd name="connsiteY88" fmla="*/ 429625 h 1122016"/>
              <a:gd name="connsiteX89" fmla="*/ 3153710 w 8452514"/>
              <a:gd name="connsiteY89" fmla="*/ 426021 h 1122016"/>
              <a:gd name="connsiteX90" fmla="*/ 3156473 w 8452514"/>
              <a:gd name="connsiteY90" fmla="*/ 422214 h 1122016"/>
              <a:gd name="connsiteX91" fmla="*/ 3168762 w 8452514"/>
              <a:gd name="connsiteY91" fmla="*/ 418797 h 1122016"/>
              <a:gd name="connsiteX92" fmla="*/ 3191879 w 8452514"/>
              <a:gd name="connsiteY92" fmla="*/ 409514 h 1122016"/>
              <a:gd name="connsiteX93" fmla="*/ 3197224 w 8452514"/>
              <a:gd name="connsiteY93" fmla="*/ 410168 h 1122016"/>
              <a:gd name="connsiteX94" fmla="*/ 3233678 w 8452514"/>
              <a:gd name="connsiteY94" fmla="*/ 399890 h 1122016"/>
              <a:gd name="connsiteX95" fmla="*/ 3234667 w 8452514"/>
              <a:gd name="connsiteY95" fmla="*/ 400883 h 1122016"/>
              <a:gd name="connsiteX96" fmla="*/ 3247057 w 8452514"/>
              <a:gd name="connsiteY96" fmla="*/ 402943 h 1122016"/>
              <a:gd name="connsiteX97" fmla="*/ 3269633 w 8452514"/>
              <a:gd name="connsiteY97" fmla="*/ 404292 h 1122016"/>
              <a:gd name="connsiteX98" fmla="*/ 3327677 w 8452514"/>
              <a:gd name="connsiteY98" fmla="*/ 421442 h 1122016"/>
              <a:gd name="connsiteX99" fmla="*/ 3365739 w 8452514"/>
              <a:gd name="connsiteY99" fmla="*/ 410853 h 1122016"/>
              <a:gd name="connsiteX100" fmla="*/ 3373681 w 8452514"/>
              <a:gd name="connsiteY100" fmla="*/ 409336 h 1122016"/>
              <a:gd name="connsiteX101" fmla="*/ 3373956 w 8452514"/>
              <a:gd name="connsiteY101" fmla="*/ 409560 h 1122016"/>
              <a:gd name="connsiteX102" fmla="*/ 3382564 w 8452514"/>
              <a:gd name="connsiteY102" fmla="*/ 408465 h 1122016"/>
              <a:gd name="connsiteX103" fmla="*/ 3388161 w 8452514"/>
              <a:gd name="connsiteY103" fmla="*/ 406571 h 1122016"/>
              <a:gd name="connsiteX104" fmla="*/ 3403567 w 8452514"/>
              <a:gd name="connsiteY104" fmla="*/ 403628 h 1122016"/>
              <a:gd name="connsiteX105" fmla="*/ 3409644 w 8452514"/>
              <a:gd name="connsiteY105" fmla="*/ 404301 h 1122016"/>
              <a:gd name="connsiteX106" fmla="*/ 3413172 w 8452514"/>
              <a:gd name="connsiteY106" fmla="*/ 406997 h 1122016"/>
              <a:gd name="connsiteX107" fmla="*/ 3414420 w 8452514"/>
              <a:gd name="connsiteY107" fmla="*/ 406385 h 1122016"/>
              <a:gd name="connsiteX108" fmla="*/ 3447142 w 8452514"/>
              <a:gd name="connsiteY108" fmla="*/ 409463 h 1122016"/>
              <a:gd name="connsiteX109" fmla="*/ 3516218 w 8452514"/>
              <a:gd name="connsiteY109" fmla="*/ 406684 h 1122016"/>
              <a:gd name="connsiteX110" fmla="*/ 3553990 w 8452514"/>
              <a:gd name="connsiteY110" fmla="*/ 401187 h 1122016"/>
              <a:gd name="connsiteX111" fmla="*/ 3659408 w 8452514"/>
              <a:gd name="connsiteY111" fmla="*/ 390399 h 1122016"/>
              <a:gd name="connsiteX112" fmla="*/ 3766707 w 8452514"/>
              <a:gd name="connsiteY112" fmla="*/ 382817 h 1122016"/>
              <a:gd name="connsiteX113" fmla="*/ 3828637 w 8452514"/>
              <a:gd name="connsiteY113" fmla="*/ 397240 h 1122016"/>
              <a:gd name="connsiteX114" fmla="*/ 3834801 w 8452514"/>
              <a:gd name="connsiteY114" fmla="*/ 396850 h 1122016"/>
              <a:gd name="connsiteX115" fmla="*/ 3848455 w 8452514"/>
              <a:gd name="connsiteY115" fmla="*/ 391402 h 1122016"/>
              <a:gd name="connsiteX116" fmla="*/ 3853068 w 8452514"/>
              <a:gd name="connsiteY116" fmla="*/ 388632 h 1122016"/>
              <a:gd name="connsiteX117" fmla="*/ 3860928 w 8452514"/>
              <a:gd name="connsiteY117" fmla="*/ 386115 h 1122016"/>
              <a:gd name="connsiteX118" fmla="*/ 3861288 w 8452514"/>
              <a:gd name="connsiteY118" fmla="*/ 386283 h 1122016"/>
              <a:gd name="connsiteX119" fmla="*/ 3868330 w 8452514"/>
              <a:gd name="connsiteY119" fmla="*/ 383474 h 1122016"/>
              <a:gd name="connsiteX120" fmla="*/ 3900661 w 8452514"/>
              <a:gd name="connsiteY120" fmla="*/ 366829 h 1122016"/>
              <a:gd name="connsiteX121" fmla="*/ 3964044 w 8452514"/>
              <a:gd name="connsiteY121" fmla="*/ 373399 h 1122016"/>
              <a:gd name="connsiteX122" fmla="*/ 3986447 w 8452514"/>
              <a:gd name="connsiteY122" fmla="*/ 370849 h 1122016"/>
              <a:gd name="connsiteX123" fmla="*/ 3999298 w 8452514"/>
              <a:gd name="connsiteY123" fmla="*/ 370714 h 1122016"/>
              <a:gd name="connsiteX124" fmla="*/ 4000673 w 8452514"/>
              <a:gd name="connsiteY124" fmla="*/ 371500 h 1122016"/>
              <a:gd name="connsiteX125" fmla="*/ 4031584 w 8452514"/>
              <a:gd name="connsiteY125" fmla="*/ 355427 h 1122016"/>
              <a:gd name="connsiteX126" fmla="*/ 4037028 w 8452514"/>
              <a:gd name="connsiteY126" fmla="*/ 355143 h 1122016"/>
              <a:gd name="connsiteX127" fmla="*/ 4195202 w 8452514"/>
              <a:gd name="connsiteY127" fmla="*/ 304641 h 1122016"/>
              <a:gd name="connsiteX128" fmla="*/ 4283222 w 8452514"/>
              <a:gd name="connsiteY128" fmla="*/ 305842 h 1122016"/>
              <a:gd name="connsiteX129" fmla="*/ 4352940 w 8452514"/>
              <a:gd name="connsiteY129" fmla="*/ 291189 h 1122016"/>
              <a:gd name="connsiteX130" fmla="*/ 4432055 w 8452514"/>
              <a:gd name="connsiteY130" fmla="*/ 268348 h 1122016"/>
              <a:gd name="connsiteX131" fmla="*/ 4530958 w 8452514"/>
              <a:gd name="connsiteY131" fmla="*/ 243206 h 1122016"/>
              <a:gd name="connsiteX132" fmla="*/ 4659004 w 8452514"/>
              <a:gd name="connsiteY132" fmla="*/ 220075 h 1122016"/>
              <a:gd name="connsiteX133" fmla="*/ 4762824 w 8452514"/>
              <a:gd name="connsiteY133" fmla="*/ 202126 h 1122016"/>
              <a:gd name="connsiteX134" fmla="*/ 4770993 w 8452514"/>
              <a:gd name="connsiteY134" fmla="*/ 203195 h 1122016"/>
              <a:gd name="connsiteX135" fmla="*/ 4791924 w 8452514"/>
              <a:gd name="connsiteY135" fmla="*/ 199751 h 1122016"/>
              <a:gd name="connsiteX136" fmla="*/ 4799568 w 8452514"/>
              <a:gd name="connsiteY136" fmla="*/ 197405 h 1122016"/>
              <a:gd name="connsiteX137" fmla="*/ 4811239 w 8452514"/>
              <a:gd name="connsiteY137" fmla="*/ 196207 h 1122016"/>
              <a:gd name="connsiteX138" fmla="*/ 4811598 w 8452514"/>
              <a:gd name="connsiteY138" fmla="*/ 196513 h 1122016"/>
              <a:gd name="connsiteX139" fmla="*/ 4822388 w 8452514"/>
              <a:gd name="connsiteY139" fmla="*/ 194737 h 1122016"/>
              <a:gd name="connsiteX140" fmla="*/ 4874260 w 8452514"/>
              <a:gd name="connsiteY140" fmla="*/ 181824 h 1122016"/>
              <a:gd name="connsiteX141" fmla="*/ 4951765 w 8452514"/>
              <a:gd name="connsiteY141" fmla="*/ 206263 h 1122016"/>
              <a:gd name="connsiteX142" fmla="*/ 4982166 w 8452514"/>
              <a:gd name="connsiteY142" fmla="*/ 208715 h 1122016"/>
              <a:gd name="connsiteX143" fmla="*/ 4998789 w 8452514"/>
              <a:gd name="connsiteY143" fmla="*/ 211810 h 1122016"/>
              <a:gd name="connsiteX144" fmla="*/ 5000070 w 8452514"/>
              <a:gd name="connsiteY144" fmla="*/ 213155 h 1122016"/>
              <a:gd name="connsiteX145" fmla="*/ 5049762 w 8452514"/>
              <a:gd name="connsiteY145" fmla="*/ 200608 h 1122016"/>
              <a:gd name="connsiteX146" fmla="*/ 5056942 w 8452514"/>
              <a:gd name="connsiteY146" fmla="*/ 201631 h 1122016"/>
              <a:gd name="connsiteX147" fmla="*/ 5088587 w 8452514"/>
              <a:gd name="connsiteY147" fmla="*/ 190012 h 1122016"/>
              <a:gd name="connsiteX148" fmla="*/ 5105332 w 8452514"/>
              <a:gd name="connsiteY148" fmla="*/ 185844 h 1122016"/>
              <a:gd name="connsiteX149" fmla="*/ 5109244 w 8452514"/>
              <a:gd name="connsiteY149" fmla="*/ 180881 h 1122016"/>
              <a:gd name="connsiteX150" fmla="*/ 5293942 w 8452514"/>
              <a:gd name="connsiteY150" fmla="*/ 169230 h 1122016"/>
              <a:gd name="connsiteX151" fmla="*/ 5440203 w 8452514"/>
              <a:gd name="connsiteY151" fmla="*/ 138544 h 1122016"/>
              <a:gd name="connsiteX152" fmla="*/ 5647062 w 8452514"/>
              <a:gd name="connsiteY152" fmla="*/ 118578 h 1122016"/>
              <a:gd name="connsiteX153" fmla="*/ 5812718 w 8452514"/>
              <a:gd name="connsiteY153" fmla="*/ 92233 h 1122016"/>
              <a:gd name="connsiteX154" fmla="*/ 6019477 w 8452514"/>
              <a:gd name="connsiteY154" fmla="*/ 42114 h 1122016"/>
              <a:gd name="connsiteX155" fmla="*/ 6096074 w 8452514"/>
              <a:gd name="connsiteY155" fmla="*/ 43522 h 1122016"/>
              <a:gd name="connsiteX156" fmla="*/ 6157746 w 8452514"/>
              <a:gd name="connsiteY156" fmla="*/ 18141 h 1122016"/>
              <a:gd name="connsiteX157" fmla="*/ 6187045 w 8452514"/>
              <a:gd name="connsiteY157" fmla="*/ 24835 h 1122016"/>
              <a:gd name="connsiteX158" fmla="*/ 6192159 w 8452514"/>
              <a:gd name="connsiteY158" fmla="*/ 26281 h 1122016"/>
              <a:gd name="connsiteX159" fmla="*/ 6211258 w 8452514"/>
              <a:gd name="connsiteY159" fmla="*/ 25713 h 1122016"/>
              <a:gd name="connsiteX160" fmla="*/ 6218358 w 8452514"/>
              <a:gd name="connsiteY160" fmla="*/ 33497 h 1122016"/>
              <a:gd name="connsiteX161" fmla="*/ 6248333 w 8452514"/>
              <a:gd name="connsiteY161" fmla="*/ 38336 h 1122016"/>
              <a:gd name="connsiteX162" fmla="*/ 6283010 w 8452514"/>
              <a:gd name="connsiteY162" fmla="*/ 35073 h 1122016"/>
              <a:gd name="connsiteX163" fmla="*/ 6445681 w 8452514"/>
              <a:gd name="connsiteY163" fmla="*/ 10713 h 1122016"/>
              <a:gd name="connsiteX164" fmla="*/ 6583533 w 8452514"/>
              <a:gd name="connsiteY164" fmla="*/ 5508 h 1122016"/>
              <a:gd name="connsiteX165" fmla="*/ 6637168 w 8452514"/>
              <a:gd name="connsiteY165" fmla="*/ 6203 h 1122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Lst>
            <a:rect l="l" t="t" r="r" b="b"/>
            <a:pathLst>
              <a:path w="8452514" h="1122016">
                <a:moveTo>
                  <a:pt x="6654912" y="0"/>
                </a:moveTo>
                <a:lnTo>
                  <a:pt x="6668194" y="5671"/>
                </a:lnTo>
                <a:cubicBezTo>
                  <a:pt x="6681790" y="11724"/>
                  <a:pt x="6692395" y="15696"/>
                  <a:pt x="6703031" y="11087"/>
                </a:cubicBezTo>
                <a:lnTo>
                  <a:pt x="6766081" y="34291"/>
                </a:lnTo>
                <a:cubicBezTo>
                  <a:pt x="6759198" y="46371"/>
                  <a:pt x="6796705" y="33436"/>
                  <a:pt x="6802760" y="44877"/>
                </a:cubicBezTo>
                <a:cubicBezTo>
                  <a:pt x="6806063" y="54209"/>
                  <a:pt x="6818210" y="52459"/>
                  <a:pt x="6827981" y="55269"/>
                </a:cubicBezTo>
                <a:cubicBezTo>
                  <a:pt x="6835842" y="64466"/>
                  <a:pt x="6883904" y="69854"/>
                  <a:pt x="6900076" y="67256"/>
                </a:cubicBezTo>
                <a:cubicBezTo>
                  <a:pt x="6944944" y="54222"/>
                  <a:pt x="6986894" y="90496"/>
                  <a:pt x="7022888" y="81079"/>
                </a:cubicBezTo>
                <a:cubicBezTo>
                  <a:pt x="7032650" y="81284"/>
                  <a:pt x="7040923" y="82889"/>
                  <a:pt x="7048222" y="85358"/>
                </a:cubicBezTo>
                <a:lnTo>
                  <a:pt x="7068261" y="101065"/>
                </a:lnTo>
                <a:lnTo>
                  <a:pt x="7081677" y="104270"/>
                </a:lnTo>
                <a:lnTo>
                  <a:pt x="7084571" y="106233"/>
                </a:lnTo>
                <a:cubicBezTo>
                  <a:pt x="7090079" y="110007"/>
                  <a:pt x="7095664" y="113566"/>
                  <a:pt x="7101842" y="116379"/>
                </a:cubicBezTo>
                <a:cubicBezTo>
                  <a:pt x="7114527" y="89833"/>
                  <a:pt x="7156480" y="135914"/>
                  <a:pt x="7155465" y="110464"/>
                </a:cubicBezTo>
                <a:cubicBezTo>
                  <a:pt x="7191616" y="121293"/>
                  <a:pt x="7181164" y="94229"/>
                  <a:pt x="7207658" y="125870"/>
                </a:cubicBezTo>
                <a:cubicBezTo>
                  <a:pt x="7279188" y="125769"/>
                  <a:pt x="7308720" y="184498"/>
                  <a:pt x="7377573" y="170332"/>
                </a:cubicBezTo>
                <a:cubicBezTo>
                  <a:pt x="7431634" y="181395"/>
                  <a:pt x="7489161" y="187485"/>
                  <a:pt x="7532026" y="192244"/>
                </a:cubicBezTo>
                <a:cubicBezTo>
                  <a:pt x="7609299" y="198446"/>
                  <a:pt x="7786953" y="206106"/>
                  <a:pt x="7841217" y="207538"/>
                </a:cubicBezTo>
                <a:cubicBezTo>
                  <a:pt x="7846231" y="204425"/>
                  <a:pt x="7851755" y="202284"/>
                  <a:pt x="7857607" y="200838"/>
                </a:cubicBezTo>
                <a:lnTo>
                  <a:pt x="7874959" y="198448"/>
                </a:lnTo>
                <a:lnTo>
                  <a:pt x="7876749" y="199701"/>
                </a:lnTo>
                <a:cubicBezTo>
                  <a:pt x="7885389" y="202863"/>
                  <a:pt x="7891276" y="202884"/>
                  <a:pt x="7895929" y="201515"/>
                </a:cubicBezTo>
                <a:lnTo>
                  <a:pt x="7900797" y="198823"/>
                </a:lnTo>
                <a:lnTo>
                  <a:pt x="7914166" y="199099"/>
                </a:lnTo>
                <a:lnTo>
                  <a:pt x="7941068" y="197034"/>
                </a:lnTo>
                <a:lnTo>
                  <a:pt x="7945571" y="199095"/>
                </a:lnTo>
                <a:lnTo>
                  <a:pt x="7985320" y="199790"/>
                </a:lnTo>
                <a:lnTo>
                  <a:pt x="7985616" y="200960"/>
                </a:lnTo>
                <a:cubicBezTo>
                  <a:pt x="7987189" y="203602"/>
                  <a:pt x="7990057" y="205581"/>
                  <a:pt x="7995720" y="206231"/>
                </a:cubicBezTo>
                <a:cubicBezTo>
                  <a:pt x="7983343" y="222251"/>
                  <a:pt x="7997810" y="213152"/>
                  <a:pt x="8015608" y="213654"/>
                </a:cubicBezTo>
                <a:cubicBezTo>
                  <a:pt x="8000355" y="238646"/>
                  <a:pt x="8053132" y="229787"/>
                  <a:pt x="8058349" y="245140"/>
                </a:cubicBezTo>
                <a:lnTo>
                  <a:pt x="8107979" y="246800"/>
                </a:lnTo>
                <a:cubicBezTo>
                  <a:pt x="8108017" y="246893"/>
                  <a:pt x="8108056" y="246985"/>
                  <a:pt x="8108093" y="247078"/>
                </a:cubicBezTo>
                <a:cubicBezTo>
                  <a:pt x="8109775" y="247811"/>
                  <a:pt x="8112438" y="248287"/>
                  <a:pt x="8116664" y="248449"/>
                </a:cubicBezTo>
                <a:lnTo>
                  <a:pt x="8122959" y="248269"/>
                </a:lnTo>
                <a:lnTo>
                  <a:pt x="8138896" y="249833"/>
                </a:lnTo>
                <a:lnTo>
                  <a:pt x="8144062" y="252112"/>
                </a:lnTo>
                <a:lnTo>
                  <a:pt x="8145647" y="255525"/>
                </a:lnTo>
                <a:lnTo>
                  <a:pt x="8147167" y="255312"/>
                </a:lnTo>
                <a:cubicBezTo>
                  <a:pt x="8159007" y="250835"/>
                  <a:pt x="8163340" y="243069"/>
                  <a:pt x="8175302" y="267089"/>
                </a:cubicBezTo>
                <a:cubicBezTo>
                  <a:pt x="8202031" y="260619"/>
                  <a:pt x="8205643" y="274876"/>
                  <a:pt x="8240382" y="283540"/>
                </a:cubicBezTo>
                <a:cubicBezTo>
                  <a:pt x="8256037" y="276420"/>
                  <a:pt x="8267552" y="280817"/>
                  <a:pt x="8278408" y="288929"/>
                </a:cubicBezTo>
                <a:cubicBezTo>
                  <a:pt x="8313147" y="288593"/>
                  <a:pt x="8343424" y="301587"/>
                  <a:pt x="8381742" y="308101"/>
                </a:cubicBezTo>
                <a:lnTo>
                  <a:pt x="8452514" y="320747"/>
                </a:lnTo>
                <a:lnTo>
                  <a:pt x="8452514" y="1122016"/>
                </a:lnTo>
                <a:lnTo>
                  <a:pt x="0" y="1122016"/>
                </a:lnTo>
                <a:lnTo>
                  <a:pt x="29095" y="1104207"/>
                </a:lnTo>
                <a:lnTo>
                  <a:pt x="190847" y="1040583"/>
                </a:lnTo>
                <a:cubicBezTo>
                  <a:pt x="216572" y="1038275"/>
                  <a:pt x="228001" y="1009199"/>
                  <a:pt x="259175" y="1032812"/>
                </a:cubicBezTo>
                <a:cubicBezTo>
                  <a:pt x="272925" y="1024743"/>
                  <a:pt x="330583" y="1018660"/>
                  <a:pt x="338173" y="994605"/>
                </a:cubicBezTo>
                <a:cubicBezTo>
                  <a:pt x="379945" y="999294"/>
                  <a:pt x="440996" y="973858"/>
                  <a:pt x="478721" y="983719"/>
                </a:cubicBezTo>
                <a:cubicBezTo>
                  <a:pt x="525376" y="965411"/>
                  <a:pt x="551939" y="930885"/>
                  <a:pt x="587681" y="917544"/>
                </a:cubicBezTo>
                <a:cubicBezTo>
                  <a:pt x="623421" y="904203"/>
                  <a:pt x="650488" y="915997"/>
                  <a:pt x="693168" y="903672"/>
                </a:cubicBezTo>
                <a:cubicBezTo>
                  <a:pt x="735849" y="891347"/>
                  <a:pt x="800079" y="858250"/>
                  <a:pt x="843764" y="843595"/>
                </a:cubicBezTo>
                <a:cubicBezTo>
                  <a:pt x="881354" y="837691"/>
                  <a:pt x="916698" y="834302"/>
                  <a:pt x="955276" y="808395"/>
                </a:cubicBezTo>
                <a:cubicBezTo>
                  <a:pt x="1001552" y="806858"/>
                  <a:pt x="1000312" y="728357"/>
                  <a:pt x="1043109" y="713209"/>
                </a:cubicBezTo>
                <a:cubicBezTo>
                  <a:pt x="1086436" y="711853"/>
                  <a:pt x="1117273" y="688988"/>
                  <a:pt x="1154027" y="681725"/>
                </a:cubicBezTo>
                <a:cubicBezTo>
                  <a:pt x="1168837" y="687399"/>
                  <a:pt x="1182845" y="689349"/>
                  <a:pt x="1196585" y="679340"/>
                </a:cubicBezTo>
                <a:cubicBezTo>
                  <a:pt x="1236978" y="680777"/>
                  <a:pt x="1246586" y="693838"/>
                  <a:pt x="1272350" y="682243"/>
                </a:cubicBezTo>
                <a:cubicBezTo>
                  <a:pt x="1301766" y="679407"/>
                  <a:pt x="1348816" y="663498"/>
                  <a:pt x="1373088" y="662319"/>
                </a:cubicBezTo>
                <a:cubicBezTo>
                  <a:pt x="1364634" y="677929"/>
                  <a:pt x="1418922" y="661245"/>
                  <a:pt x="1417982" y="675167"/>
                </a:cubicBezTo>
                <a:cubicBezTo>
                  <a:pt x="1441073" y="656219"/>
                  <a:pt x="1446423" y="681052"/>
                  <a:pt x="1473480" y="676093"/>
                </a:cubicBezTo>
                <a:cubicBezTo>
                  <a:pt x="1487065" y="669135"/>
                  <a:pt x="1496110" y="668240"/>
                  <a:pt x="1506656" y="676828"/>
                </a:cubicBezTo>
                <a:cubicBezTo>
                  <a:pt x="1569580" y="642830"/>
                  <a:pt x="1541006" y="676699"/>
                  <a:pt x="1596230" y="664992"/>
                </a:cubicBezTo>
                <a:cubicBezTo>
                  <a:pt x="1644300" y="652241"/>
                  <a:pt x="1697486" y="644935"/>
                  <a:pt x="1747790" y="611651"/>
                </a:cubicBezTo>
                <a:cubicBezTo>
                  <a:pt x="1757666" y="602026"/>
                  <a:pt x="1778133" y="599123"/>
                  <a:pt x="1793507" y="605163"/>
                </a:cubicBezTo>
                <a:cubicBezTo>
                  <a:pt x="1796153" y="606202"/>
                  <a:pt x="1798542" y="607474"/>
                  <a:pt x="1800606" y="608935"/>
                </a:cubicBezTo>
                <a:cubicBezTo>
                  <a:pt x="1831221" y="585179"/>
                  <a:pt x="1847281" y="597912"/>
                  <a:pt x="1861969" y="581576"/>
                </a:cubicBezTo>
                <a:cubicBezTo>
                  <a:pt x="1907503" y="575973"/>
                  <a:pt x="1942061" y="593204"/>
                  <a:pt x="1955692" y="578902"/>
                </a:cubicBezTo>
                <a:cubicBezTo>
                  <a:pt x="1978570" y="580394"/>
                  <a:pt x="2008360" y="598224"/>
                  <a:pt x="2027065" y="582876"/>
                </a:cubicBezTo>
                <a:cubicBezTo>
                  <a:pt x="2028231" y="595849"/>
                  <a:pt x="2054300" y="573683"/>
                  <a:pt x="2066803" y="582516"/>
                </a:cubicBezTo>
                <a:cubicBezTo>
                  <a:pt x="2075518" y="590172"/>
                  <a:pt x="2085457" y="585230"/>
                  <a:pt x="2096032" y="585125"/>
                </a:cubicBezTo>
                <a:cubicBezTo>
                  <a:pt x="2108800" y="591404"/>
                  <a:pt x="2155666" y="583149"/>
                  <a:pt x="2168733" y="576324"/>
                </a:cubicBezTo>
                <a:cubicBezTo>
                  <a:pt x="2201410" y="552043"/>
                  <a:pt x="2261673" y="573804"/>
                  <a:pt x="2288526" y="555279"/>
                </a:cubicBezTo>
                <a:cubicBezTo>
                  <a:pt x="2297500" y="552786"/>
                  <a:pt x="2305982" y="551988"/>
                  <a:pt x="2314114" y="552249"/>
                </a:cubicBezTo>
                <a:lnTo>
                  <a:pt x="2336438" y="555404"/>
                </a:lnTo>
                <a:lnTo>
                  <a:pt x="2341906" y="561156"/>
                </a:lnTo>
                <a:lnTo>
                  <a:pt x="2356031" y="560413"/>
                </a:lnTo>
                <a:lnTo>
                  <a:pt x="2359859" y="561420"/>
                </a:lnTo>
                <a:cubicBezTo>
                  <a:pt x="2367165" y="563368"/>
                  <a:pt x="2374410" y="565100"/>
                  <a:pt x="2381733" y="565985"/>
                </a:cubicBezTo>
                <a:cubicBezTo>
                  <a:pt x="2376957" y="538146"/>
                  <a:pt x="2443235" y="568902"/>
                  <a:pt x="2426712" y="545831"/>
                </a:cubicBezTo>
                <a:cubicBezTo>
                  <a:pt x="2466120" y="545839"/>
                  <a:pt x="2440055" y="523877"/>
                  <a:pt x="2483467" y="545633"/>
                </a:cubicBezTo>
                <a:lnTo>
                  <a:pt x="2730488" y="524814"/>
                </a:lnTo>
                <a:cubicBezTo>
                  <a:pt x="2700504" y="574841"/>
                  <a:pt x="2808904" y="482004"/>
                  <a:pt x="2818172" y="517453"/>
                </a:cubicBezTo>
                <a:cubicBezTo>
                  <a:pt x="2824816" y="485216"/>
                  <a:pt x="2903466" y="485910"/>
                  <a:pt x="2946749" y="462124"/>
                </a:cubicBezTo>
                <a:cubicBezTo>
                  <a:pt x="3004869" y="458173"/>
                  <a:pt x="3050052" y="433279"/>
                  <a:pt x="3107810" y="446574"/>
                </a:cubicBezTo>
                <a:cubicBezTo>
                  <a:pt x="3110447" y="442339"/>
                  <a:pt x="3114142" y="438859"/>
                  <a:pt x="3118560" y="435924"/>
                </a:cubicBezTo>
                <a:lnTo>
                  <a:pt x="3132824" y="428967"/>
                </a:lnTo>
                <a:lnTo>
                  <a:pt x="3135215" y="429625"/>
                </a:lnTo>
                <a:cubicBezTo>
                  <a:pt x="3144984" y="430153"/>
                  <a:pt x="3150332" y="428555"/>
                  <a:pt x="3153710" y="426021"/>
                </a:cubicBezTo>
                <a:lnTo>
                  <a:pt x="3156473" y="422214"/>
                </a:lnTo>
                <a:lnTo>
                  <a:pt x="3168762" y="418797"/>
                </a:lnTo>
                <a:lnTo>
                  <a:pt x="3191879" y="409514"/>
                </a:lnTo>
                <a:lnTo>
                  <a:pt x="3197224" y="410168"/>
                </a:lnTo>
                <a:lnTo>
                  <a:pt x="3233678" y="399890"/>
                </a:lnTo>
                <a:lnTo>
                  <a:pt x="3234667" y="400883"/>
                </a:lnTo>
                <a:cubicBezTo>
                  <a:pt x="3237710" y="402875"/>
                  <a:pt x="3241523" y="403903"/>
                  <a:pt x="3247057" y="402943"/>
                </a:cubicBezTo>
                <a:cubicBezTo>
                  <a:pt x="3245656" y="421040"/>
                  <a:pt x="3253194" y="408721"/>
                  <a:pt x="3269633" y="404292"/>
                </a:cubicBezTo>
                <a:cubicBezTo>
                  <a:pt x="3271128" y="431412"/>
                  <a:pt x="3313536" y="408789"/>
                  <a:pt x="3327677" y="421442"/>
                </a:cubicBezTo>
                <a:cubicBezTo>
                  <a:pt x="3339719" y="417578"/>
                  <a:pt x="3352481" y="413986"/>
                  <a:pt x="3365739" y="410853"/>
                </a:cubicBezTo>
                <a:lnTo>
                  <a:pt x="3373681" y="409336"/>
                </a:lnTo>
                <a:lnTo>
                  <a:pt x="3373956" y="409560"/>
                </a:lnTo>
                <a:cubicBezTo>
                  <a:pt x="3375930" y="409771"/>
                  <a:pt x="3378636" y="409476"/>
                  <a:pt x="3382564" y="408465"/>
                </a:cubicBezTo>
                <a:lnTo>
                  <a:pt x="3388161" y="406571"/>
                </a:lnTo>
                <a:lnTo>
                  <a:pt x="3403567" y="403628"/>
                </a:lnTo>
                <a:lnTo>
                  <a:pt x="3409644" y="404301"/>
                </a:lnTo>
                <a:lnTo>
                  <a:pt x="3413172" y="406997"/>
                </a:lnTo>
                <a:lnTo>
                  <a:pt x="3414420" y="406385"/>
                </a:lnTo>
                <a:cubicBezTo>
                  <a:pt x="3422407" y="399025"/>
                  <a:pt x="3421574" y="390709"/>
                  <a:pt x="3447142" y="409463"/>
                </a:cubicBezTo>
                <a:cubicBezTo>
                  <a:pt x="3467406" y="396187"/>
                  <a:pt x="3479418" y="408274"/>
                  <a:pt x="3516218" y="406684"/>
                </a:cubicBezTo>
                <a:cubicBezTo>
                  <a:pt x="3526044" y="395854"/>
                  <a:pt x="3539177" y="396724"/>
                  <a:pt x="3553990" y="401187"/>
                </a:cubicBezTo>
                <a:cubicBezTo>
                  <a:pt x="3585271" y="391337"/>
                  <a:pt x="3620682" y="394946"/>
                  <a:pt x="3659408" y="390399"/>
                </a:cubicBezTo>
                <a:cubicBezTo>
                  <a:pt x="3694121" y="372373"/>
                  <a:pt x="3725367" y="387759"/>
                  <a:pt x="3766707" y="382817"/>
                </a:cubicBezTo>
                <a:cubicBezTo>
                  <a:pt x="3791336" y="358091"/>
                  <a:pt x="3804132" y="393699"/>
                  <a:pt x="3828637" y="397240"/>
                </a:cubicBezTo>
                <a:lnTo>
                  <a:pt x="3834801" y="396850"/>
                </a:lnTo>
                <a:lnTo>
                  <a:pt x="3848455" y="391402"/>
                </a:lnTo>
                <a:lnTo>
                  <a:pt x="3853068" y="388632"/>
                </a:lnTo>
                <a:cubicBezTo>
                  <a:pt x="3856439" y="386992"/>
                  <a:pt x="3858931" y="386247"/>
                  <a:pt x="3860928" y="386115"/>
                </a:cubicBezTo>
                <a:lnTo>
                  <a:pt x="3861288" y="386283"/>
                </a:lnTo>
                <a:lnTo>
                  <a:pt x="3868330" y="383474"/>
                </a:lnTo>
                <a:cubicBezTo>
                  <a:pt x="3879825" y="378211"/>
                  <a:pt x="3890648" y="372588"/>
                  <a:pt x="3900661" y="366829"/>
                </a:cubicBezTo>
                <a:cubicBezTo>
                  <a:pt x="3919683" y="376562"/>
                  <a:pt x="3951136" y="347631"/>
                  <a:pt x="3964044" y="373399"/>
                </a:cubicBezTo>
                <a:cubicBezTo>
                  <a:pt x="3978068" y="366350"/>
                  <a:pt x="3980151" y="353244"/>
                  <a:pt x="3986447" y="370849"/>
                </a:cubicBezTo>
                <a:cubicBezTo>
                  <a:pt x="3991392" y="368984"/>
                  <a:pt x="3995514" y="369323"/>
                  <a:pt x="3999298" y="370714"/>
                </a:cubicBezTo>
                <a:lnTo>
                  <a:pt x="4000673" y="371500"/>
                </a:lnTo>
                <a:lnTo>
                  <a:pt x="4031584" y="355427"/>
                </a:lnTo>
                <a:lnTo>
                  <a:pt x="4037028" y="355143"/>
                </a:lnTo>
                <a:cubicBezTo>
                  <a:pt x="4089837" y="358512"/>
                  <a:pt x="4131595" y="335871"/>
                  <a:pt x="4195202" y="304641"/>
                </a:cubicBezTo>
                <a:cubicBezTo>
                  <a:pt x="4198234" y="301075"/>
                  <a:pt x="4282462" y="310356"/>
                  <a:pt x="4283222" y="305842"/>
                </a:cubicBezTo>
                <a:cubicBezTo>
                  <a:pt x="4325917" y="301489"/>
                  <a:pt x="4298042" y="297341"/>
                  <a:pt x="4352940" y="291189"/>
                </a:cubicBezTo>
                <a:cubicBezTo>
                  <a:pt x="4368816" y="282538"/>
                  <a:pt x="4434671" y="254731"/>
                  <a:pt x="4432055" y="268348"/>
                </a:cubicBezTo>
                <a:lnTo>
                  <a:pt x="4530958" y="243206"/>
                </a:lnTo>
                <a:lnTo>
                  <a:pt x="4659004" y="220075"/>
                </a:lnTo>
                <a:lnTo>
                  <a:pt x="4762824" y="202126"/>
                </a:lnTo>
                <a:lnTo>
                  <a:pt x="4770993" y="203195"/>
                </a:lnTo>
                <a:lnTo>
                  <a:pt x="4791924" y="199751"/>
                </a:lnTo>
                <a:lnTo>
                  <a:pt x="4799568" y="197405"/>
                </a:lnTo>
                <a:cubicBezTo>
                  <a:pt x="4804918" y="196180"/>
                  <a:pt x="4808585" y="195869"/>
                  <a:pt x="4811239" y="196207"/>
                </a:cubicBezTo>
                <a:lnTo>
                  <a:pt x="4811598" y="196513"/>
                </a:lnTo>
                <a:lnTo>
                  <a:pt x="4822388" y="194737"/>
                </a:lnTo>
                <a:cubicBezTo>
                  <a:pt x="4840430" y="190975"/>
                  <a:pt x="4857826" y="186590"/>
                  <a:pt x="4874260" y="181824"/>
                </a:cubicBezTo>
                <a:cubicBezTo>
                  <a:pt x="4892734" y="199009"/>
                  <a:pt x="4951054" y="170279"/>
                  <a:pt x="4951765" y="206263"/>
                </a:cubicBezTo>
                <a:cubicBezTo>
                  <a:pt x="4974164" y="200878"/>
                  <a:pt x="4984924" y="184772"/>
                  <a:pt x="4982166" y="208715"/>
                </a:cubicBezTo>
                <a:cubicBezTo>
                  <a:pt x="4989680" y="207606"/>
                  <a:pt x="4994776" y="209081"/>
                  <a:pt x="4998789" y="211810"/>
                </a:cubicBezTo>
                <a:lnTo>
                  <a:pt x="5000070" y="213155"/>
                </a:lnTo>
                <a:lnTo>
                  <a:pt x="5049762" y="200608"/>
                </a:lnTo>
                <a:lnTo>
                  <a:pt x="5056942" y="201631"/>
                </a:lnTo>
                <a:lnTo>
                  <a:pt x="5088587" y="190012"/>
                </a:lnTo>
                <a:lnTo>
                  <a:pt x="5105332" y="185844"/>
                </a:lnTo>
                <a:lnTo>
                  <a:pt x="5109244" y="180881"/>
                </a:lnTo>
                <a:lnTo>
                  <a:pt x="5293942" y="169230"/>
                </a:lnTo>
                <a:cubicBezTo>
                  <a:pt x="5300045" y="165474"/>
                  <a:pt x="5436439" y="144078"/>
                  <a:pt x="5440203" y="138544"/>
                </a:cubicBezTo>
                <a:lnTo>
                  <a:pt x="5647062" y="118578"/>
                </a:lnTo>
                <a:cubicBezTo>
                  <a:pt x="5672828" y="111633"/>
                  <a:pt x="5824487" y="75616"/>
                  <a:pt x="5812718" y="92233"/>
                </a:cubicBezTo>
                <a:cubicBezTo>
                  <a:pt x="5886756" y="51532"/>
                  <a:pt x="5931117" y="66359"/>
                  <a:pt x="6019477" y="42114"/>
                </a:cubicBezTo>
                <a:cubicBezTo>
                  <a:pt x="6077012" y="72224"/>
                  <a:pt x="6042897" y="42351"/>
                  <a:pt x="6096074" y="43522"/>
                </a:cubicBezTo>
                <a:cubicBezTo>
                  <a:pt x="6074890" y="12462"/>
                  <a:pt x="6162848" y="55174"/>
                  <a:pt x="6157746" y="18141"/>
                </a:cubicBezTo>
                <a:cubicBezTo>
                  <a:pt x="6167586" y="19528"/>
                  <a:pt x="6177278" y="22038"/>
                  <a:pt x="6187045" y="24835"/>
                </a:cubicBezTo>
                <a:lnTo>
                  <a:pt x="6192159" y="26281"/>
                </a:lnTo>
                <a:lnTo>
                  <a:pt x="6211258" y="25713"/>
                </a:lnTo>
                <a:lnTo>
                  <a:pt x="6218358" y="33497"/>
                </a:lnTo>
                <a:lnTo>
                  <a:pt x="6248333" y="38336"/>
                </a:lnTo>
                <a:cubicBezTo>
                  <a:pt x="6259294" y="38920"/>
                  <a:pt x="6270780" y="38112"/>
                  <a:pt x="6283010" y="35073"/>
                </a:cubicBezTo>
                <a:cubicBezTo>
                  <a:pt x="6320138" y="11314"/>
                  <a:pt x="6400413" y="41928"/>
                  <a:pt x="6445681" y="10713"/>
                </a:cubicBezTo>
                <a:cubicBezTo>
                  <a:pt x="6495768" y="5787"/>
                  <a:pt x="6551618" y="6260"/>
                  <a:pt x="6583533" y="5508"/>
                </a:cubicBezTo>
                <a:cubicBezTo>
                  <a:pt x="6599978" y="17585"/>
                  <a:pt x="6636222" y="-11024"/>
                  <a:pt x="6637168" y="620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0657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4422</TotalTime>
  <Words>1399</Words>
  <Application>Microsoft Office PowerPoint</Application>
  <PresentationFormat>Widescreen</PresentationFormat>
  <Paragraphs>66</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Tinnitus Data Classification Using Selected EEG Signal Connectivity Features </vt:lpstr>
      <vt:lpstr>Background</vt:lpstr>
      <vt:lpstr>Motivations</vt:lpstr>
      <vt:lpstr>Experiment related concepts</vt:lpstr>
      <vt:lpstr>PowerPoint Presentation</vt:lpstr>
      <vt:lpstr>Literature review</vt:lpstr>
      <vt:lpstr>Research questions</vt:lpstr>
      <vt:lpstr>Data and methods</vt:lpstr>
      <vt:lpstr>Data and methods </vt:lpstr>
      <vt:lpstr>Results: Classification accuracy rate on training dataset </vt:lpstr>
      <vt:lpstr>Results: Classification accuracy rate on testing dataset </vt:lpstr>
      <vt:lpstr>Accuracy results comparison on the testing dataset</vt:lpstr>
      <vt:lpstr>Conclusion</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review</dc:title>
  <dc:creator>Leo Zhao</dc:creator>
  <cp:lastModifiedBy> Zhao</cp:lastModifiedBy>
  <cp:revision>243</cp:revision>
  <dcterms:created xsi:type="dcterms:W3CDTF">2022-05-18T10:04:59Z</dcterms:created>
  <dcterms:modified xsi:type="dcterms:W3CDTF">2023-02-24T00:28:37Z</dcterms:modified>
</cp:coreProperties>
</file>