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3" r:id="rId5"/>
    <p:sldId id="265" r:id="rId6"/>
    <p:sldId id="266" r:id="rId7"/>
    <p:sldId id="259" r:id="rId8"/>
  </p:sldIdLst>
  <p:sldSz cx="1069340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>
        <p:scale>
          <a:sx n="70" d="100"/>
          <a:sy n="70" d="100"/>
        </p:scale>
        <p:origin x="-2454" y="-816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76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3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31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69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7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61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3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19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6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10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9B9F-6504-44BA-9AEE-7A8616BE42DD}" type="datetimeFigureOut">
              <a:rPr lang="pt-BR" smtClean="0"/>
              <a:t>26/07/2019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4FD8-E9E8-486E-A8A1-4444DC19A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67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3"/>
          <p:cNvSpPr txBox="1">
            <a:spLocks noChangeArrowheads="1"/>
          </p:cNvSpPr>
          <p:nvPr/>
        </p:nvSpPr>
        <p:spPr bwMode="auto">
          <a:xfrm>
            <a:off x="738188" y="2484438"/>
            <a:ext cx="9215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4000" b="1" dirty="0" smtClean="0">
                <a:solidFill>
                  <a:srgbClr val="1F317B"/>
                </a:solidFill>
                <a:latin typeface="Futura Bk BT" pitchFamily="34" charset="0"/>
              </a:rPr>
              <a:t>Fluxo de patentes</a:t>
            </a:r>
            <a:endParaRPr lang="pt-BR" altLang="pt-BR" sz="4000" b="1" dirty="0">
              <a:solidFill>
                <a:srgbClr val="1F317B"/>
              </a:solidFill>
              <a:latin typeface="Futura Bk BT" pitchFamily="34" charset="0"/>
            </a:endParaRPr>
          </a:p>
        </p:txBody>
      </p:sp>
      <p:sp>
        <p:nvSpPr>
          <p:cNvPr id="13" name="CaixaDeTexto 4"/>
          <p:cNvSpPr txBox="1">
            <a:spLocks noChangeArrowheads="1"/>
          </p:cNvSpPr>
          <p:nvPr/>
        </p:nvSpPr>
        <p:spPr bwMode="auto">
          <a:xfrm>
            <a:off x="809625" y="3948113"/>
            <a:ext cx="8999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pt-BR" sz="2400" b="1" i="1" dirty="0" smtClean="0">
                <a:solidFill>
                  <a:srgbClr val="1F317B"/>
                </a:solidFill>
                <a:latin typeface="Futura Bk BT" pitchFamily="34" charset="0"/>
              </a:rPr>
              <a:t>Gislaine </a:t>
            </a:r>
            <a:r>
              <a:rPr lang="pt-BR" altLang="pt-BR" sz="2400" b="1" i="1" dirty="0" err="1" smtClean="0">
                <a:solidFill>
                  <a:srgbClr val="1F317B"/>
                </a:solidFill>
                <a:latin typeface="Futura Bk BT" pitchFamily="34" charset="0"/>
              </a:rPr>
              <a:t>Zulli</a:t>
            </a:r>
            <a:endParaRPr lang="pt-BR" altLang="pt-BR" sz="2400" b="1" i="1" dirty="0">
              <a:solidFill>
                <a:srgbClr val="1F317B"/>
              </a:solidFill>
              <a:latin typeface="Futura Bk BT" pitchFamily="34" charset="0"/>
            </a:endParaRPr>
          </a:p>
        </p:txBody>
      </p:sp>
      <p:sp>
        <p:nvSpPr>
          <p:cNvPr id="14" name="CaixaDeTexto 5"/>
          <p:cNvSpPr txBox="1">
            <a:spLocks noChangeArrowheads="1"/>
          </p:cNvSpPr>
          <p:nvPr/>
        </p:nvSpPr>
        <p:spPr bwMode="auto">
          <a:xfrm>
            <a:off x="841375" y="4354513"/>
            <a:ext cx="896778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pt-BR" i="1" dirty="0" smtClean="0">
                <a:solidFill>
                  <a:srgbClr val="1F317B"/>
                </a:solidFill>
                <a:latin typeface="Futura Bk BT" pitchFamily="34" charset="0"/>
              </a:rPr>
              <a:t>Pesquisador em Propriedade Industrial</a:t>
            </a:r>
          </a:p>
          <a:p>
            <a:pPr algn="r" eaLnBrk="1" hangingPunct="1"/>
            <a:r>
              <a:rPr lang="pt-BR" altLang="pt-BR" i="1" dirty="0" smtClean="0">
                <a:solidFill>
                  <a:srgbClr val="1F317B"/>
                </a:solidFill>
                <a:latin typeface="Futura Bk BT" pitchFamily="34" charset="0"/>
              </a:rPr>
              <a:t>DIRPA / CGPAT II / DIPAT VIII</a:t>
            </a:r>
            <a:endParaRPr lang="pt-BR" altLang="pt-BR" i="1" dirty="0">
              <a:solidFill>
                <a:srgbClr val="1F317B"/>
              </a:solidFill>
              <a:latin typeface="Futura Bk BT" pitchFamily="34" charset="0"/>
            </a:endParaRPr>
          </a:p>
        </p:txBody>
      </p:sp>
      <p:sp>
        <p:nvSpPr>
          <p:cNvPr id="15" name="CaixaDeTexto 6"/>
          <p:cNvSpPr txBox="1">
            <a:spLocks noChangeArrowheads="1"/>
          </p:cNvSpPr>
          <p:nvPr/>
        </p:nvSpPr>
        <p:spPr bwMode="auto">
          <a:xfrm>
            <a:off x="841375" y="5532438"/>
            <a:ext cx="89677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pt-BR" dirty="0">
                <a:solidFill>
                  <a:srgbClr val="1F317B"/>
                </a:solidFill>
                <a:latin typeface="Futura Bk BT" pitchFamily="34" charset="0"/>
              </a:rPr>
              <a:t>Rio de Janeiro, </a:t>
            </a:r>
            <a:r>
              <a:rPr lang="pt-BR" altLang="pt-BR" dirty="0" smtClean="0">
                <a:solidFill>
                  <a:srgbClr val="1F317B"/>
                </a:solidFill>
                <a:latin typeface="Futura Bk BT" pitchFamily="34" charset="0"/>
              </a:rPr>
              <a:t>26 </a:t>
            </a:r>
            <a:r>
              <a:rPr lang="pt-BR" altLang="pt-BR" dirty="0">
                <a:solidFill>
                  <a:srgbClr val="1F317B"/>
                </a:solidFill>
                <a:latin typeface="Futura Bk BT" pitchFamily="34" charset="0"/>
              </a:rPr>
              <a:t>de </a:t>
            </a:r>
            <a:r>
              <a:rPr lang="pt-BR" altLang="pt-BR" dirty="0" smtClean="0">
                <a:solidFill>
                  <a:srgbClr val="1F317B"/>
                </a:solidFill>
                <a:latin typeface="Futura Bk BT" pitchFamily="34" charset="0"/>
              </a:rPr>
              <a:t>julho </a:t>
            </a:r>
            <a:r>
              <a:rPr lang="pt-BR" altLang="pt-BR" dirty="0">
                <a:solidFill>
                  <a:srgbClr val="1F317B"/>
                </a:solidFill>
                <a:latin typeface="Futura Bk BT" pitchFamily="34" charset="0"/>
              </a:rPr>
              <a:t>de </a:t>
            </a:r>
            <a:r>
              <a:rPr lang="pt-BR" altLang="pt-BR" dirty="0" smtClean="0">
                <a:solidFill>
                  <a:srgbClr val="1F317B"/>
                </a:solidFill>
                <a:latin typeface="Futura Bk BT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6412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593725" y="1258888"/>
            <a:ext cx="9359900" cy="0"/>
          </a:xfrm>
          <a:prstGeom prst="lin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738188" y="552450"/>
            <a:ext cx="9215437" cy="706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i="1" dirty="0" smtClean="0">
                <a:solidFill>
                  <a:schemeClr val="tx2">
                    <a:lumMod val="75000"/>
                  </a:schemeClr>
                </a:solidFill>
                <a:latin typeface="Futura Bk BT" panose="020B0502020204020303" pitchFamily="34" charset="0"/>
              </a:rPr>
              <a:t>Patentes</a:t>
            </a:r>
            <a:endParaRPr lang="pt-BR" sz="4000" b="1" i="1" dirty="0">
              <a:solidFill>
                <a:schemeClr val="tx2">
                  <a:lumMod val="75000"/>
                </a:schemeClr>
              </a:solidFill>
              <a:latin typeface="Futura Bk BT" panose="020B0502020204020303" pitchFamily="34" charset="0"/>
              <a:cs typeface="+mn-cs"/>
            </a:endParaRP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738188" y="1547813"/>
            <a:ext cx="92154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sz="3600" b="1" dirty="0" smtClean="0">
                <a:latin typeface="Futura Bk BT" pitchFamily="34" charset="0"/>
              </a:rPr>
              <a:t>Lei da Propriedade Industrial (LPI) – Lei n° 9.279/1996</a:t>
            </a:r>
            <a:endParaRPr lang="pt-BR" altLang="pt-BR" sz="3600" b="1" dirty="0">
              <a:latin typeface="Futura Bk BT" pitchFamily="34" charset="0"/>
            </a:endParaRP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1312863" y="3059113"/>
            <a:ext cx="864076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3000" dirty="0" smtClean="0">
                <a:latin typeface="Futura Bk BT" pitchFamily="34" charset="0"/>
              </a:rPr>
              <a:t>Patente de Invenção (PI)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3000" dirty="0" smtClean="0">
                <a:latin typeface="Futura Bk BT" pitchFamily="34" charset="0"/>
              </a:rPr>
              <a:t>Patente de Modelo de Utilidade (MU</a:t>
            </a:r>
            <a:r>
              <a:rPr lang="pt-BR" altLang="pt-BR" sz="3000" dirty="0" smtClean="0">
                <a:latin typeface="Futura Bk BT" pitchFamily="34" charset="0"/>
              </a:rPr>
              <a:t>)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pt-BR" altLang="pt-BR" sz="3000" dirty="0">
              <a:latin typeface="Futura Bk BT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3000" dirty="0" smtClean="0">
                <a:latin typeface="Futura Bk BT" pitchFamily="34" charset="0"/>
              </a:rPr>
              <a:t>Requisitos de patenteabilidade: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3000" dirty="0" smtClean="0">
                <a:latin typeface="Futura Bk BT" pitchFamily="34" charset="0"/>
              </a:rPr>
              <a:t>Novidade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3000" dirty="0" smtClean="0">
                <a:latin typeface="Futura Bk BT" pitchFamily="34" charset="0"/>
              </a:rPr>
              <a:t>Atividade inventiva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3000" dirty="0" smtClean="0">
                <a:latin typeface="Futura Bk BT" pitchFamily="34" charset="0"/>
              </a:rPr>
              <a:t>Aplicação industrial</a:t>
            </a:r>
            <a:endParaRPr lang="pt-BR" altLang="pt-BR" sz="3000" dirty="0"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178348" y="684287"/>
            <a:ext cx="6500761" cy="636587"/>
          </a:xfrm>
          <a:prstGeom prst="rect">
            <a:avLst/>
          </a:prstGeom>
          <a:noFill/>
          <a:ln w="57240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Futura Bk BT"/>
              </a:rPr>
              <a:t>Tramitação simplificada no INPI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788988" y="3640138"/>
            <a:ext cx="5092700" cy="1587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881688" y="3632200"/>
            <a:ext cx="720725" cy="720725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5881688" y="2908300"/>
            <a:ext cx="720725" cy="742950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7116763" y="2925763"/>
            <a:ext cx="1260475" cy="1587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588125" y="4352925"/>
            <a:ext cx="2686050" cy="1588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88988" y="3535363"/>
            <a:ext cx="1587" cy="18415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457450" y="3535363"/>
            <a:ext cx="1588" cy="18415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4060825" y="3535363"/>
            <a:ext cx="1588" cy="18415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 rot="18960000">
            <a:off x="531813" y="2876550"/>
            <a:ext cx="1497012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Depósito INPI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 rot="18960000">
            <a:off x="2238375" y="2947988"/>
            <a:ext cx="12509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Publicação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732588" y="4257675"/>
            <a:ext cx="1587" cy="18415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7469188" y="4257675"/>
            <a:ext cx="1587" cy="18415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6716713" y="2830513"/>
            <a:ext cx="1587" cy="18415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7132638" y="2830513"/>
            <a:ext cx="1587" cy="18415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6580188" y="2925763"/>
            <a:ext cx="128587" cy="1587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6765925" y="2925763"/>
            <a:ext cx="344488" cy="1587"/>
          </a:xfrm>
          <a:prstGeom prst="line">
            <a:avLst/>
          </a:prstGeom>
          <a:noFill/>
          <a:ln w="28440" cap="rnd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8385175" y="2830513"/>
            <a:ext cx="1588" cy="184150"/>
          </a:xfrm>
          <a:prstGeom prst="line">
            <a:avLst/>
          </a:prstGeom>
          <a:noFill/>
          <a:ln w="2844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 rot="18960000">
            <a:off x="5578475" y="4722813"/>
            <a:ext cx="1362075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Deferimento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 rot="18960000">
            <a:off x="6202363" y="4768850"/>
            <a:ext cx="14874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Carta Patente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 rot="18960000">
            <a:off x="6456363" y="2103438"/>
            <a:ext cx="151923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Indeferimento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 rot="18960000">
            <a:off x="6967538" y="2317750"/>
            <a:ext cx="992187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Recurso</a:t>
            </a:r>
          </a:p>
        </p:txBody>
      </p:sp>
      <p:sp>
        <p:nvSpPr>
          <p:cNvPr id="30" name="AutoShape 24"/>
          <p:cNvSpPr>
            <a:spLocks/>
          </p:cNvSpPr>
          <p:nvPr/>
        </p:nvSpPr>
        <p:spPr bwMode="auto">
          <a:xfrm rot="-5400000">
            <a:off x="1535907" y="3169443"/>
            <a:ext cx="152400" cy="1668463"/>
          </a:xfrm>
          <a:prstGeom prst="leftBrace">
            <a:avLst>
              <a:gd name="adj1" fmla="val 91233"/>
              <a:gd name="adj2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>
                <a:solidFill>
                  <a:srgbClr val="280099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Times New Roman" pitchFamily="18" charset="0"/>
              <a:buNone/>
            </a:pPr>
            <a:endParaRPr lang="pt-BR" altLang="pt-BR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1" name="AutoShape 25"/>
          <p:cNvSpPr>
            <a:spLocks/>
          </p:cNvSpPr>
          <p:nvPr/>
        </p:nvSpPr>
        <p:spPr bwMode="auto">
          <a:xfrm rot="-5400000">
            <a:off x="2250281" y="2961482"/>
            <a:ext cx="295275" cy="3240088"/>
          </a:xfrm>
          <a:prstGeom prst="leftBrace">
            <a:avLst>
              <a:gd name="adj1" fmla="val 91443"/>
              <a:gd name="adj2" fmla="val 50000"/>
            </a:avLst>
          </a:prstGeom>
          <a:noFill/>
          <a:ln w="1908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>
                <a:solidFill>
                  <a:srgbClr val="280099"/>
                </a:solidFill>
                <a:latin typeface="Arial" pitchFamily="34" charset="0"/>
                <a:ea typeface="MS Gothic" pitchFamily="49" charset="-128"/>
              </a:defRPr>
            </a:lvl1pPr>
            <a:lvl2pPr marL="742950" indent="-285750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Times New Roman" pitchFamily="18" charset="0"/>
              <a:buNone/>
            </a:pPr>
            <a:endParaRPr lang="pt-BR" altLang="pt-BR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V="1">
            <a:off x="8448675" y="4398963"/>
            <a:ext cx="1588" cy="3905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lg" len="lg"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4986338" y="3711575"/>
            <a:ext cx="711200" cy="2268538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 type="triangle" w="lg" len="lg"/>
            <a:tailEnd type="none" w="lg" len="lg"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V="1">
            <a:off x="4051300" y="3833813"/>
            <a:ext cx="1588" cy="1154112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lg" len="lg"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3436938" y="4929188"/>
            <a:ext cx="12192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280099"/>
                </a:solidFill>
                <a:latin typeface="Arial" pitchFamily="34" charset="0"/>
                <a:ea typeface="MS Gothic" pitchFamily="49" charset="-128"/>
              </a:defRPr>
            </a:lvl1pPr>
            <a:lvl2pPr marL="741363" indent="-284163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  <a:buFont typeface="Times New Roman" pitchFamily="18" charset="0"/>
              <a:buNone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Pedido de </a:t>
            </a:r>
          </a:p>
          <a:p>
            <a:pPr algn="ctr">
              <a:lnSpc>
                <a:spcPct val="100000"/>
              </a:lnSpc>
              <a:spcAft>
                <a:spcPct val="0"/>
              </a:spcAft>
              <a:buFont typeface="Times New Roman" pitchFamily="18" charset="0"/>
              <a:buNone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Exame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4581525" y="6002338"/>
            <a:ext cx="2306638" cy="657225"/>
          </a:xfrm>
          <a:prstGeom prst="rect">
            <a:avLst/>
          </a:prstGeom>
          <a:noFill/>
          <a:ln w="38160">
            <a:solidFill>
              <a:srgbClr val="FF81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82563" indent="-182563"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3200">
                <a:solidFill>
                  <a:srgbClr val="280099"/>
                </a:solidFill>
                <a:latin typeface="Arial" pitchFamily="34" charset="0"/>
                <a:ea typeface="MS Gothic" pitchFamily="49" charset="-128"/>
              </a:defRPr>
            </a:lvl1pPr>
            <a:lvl2pPr marL="741363" indent="-284163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8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Pareceres técnicos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Manifestações</a:t>
            </a: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V="1">
            <a:off x="7118350" y="3910013"/>
            <a:ext cx="1588" cy="3905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 type="triangle" w="lg" len="lg"/>
            <a:tailEnd type="none" w="lg" len="lg"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1125538" y="4044950"/>
            <a:ext cx="10937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280099"/>
                </a:solidFill>
                <a:latin typeface="Arial" pitchFamily="34" charset="0"/>
                <a:ea typeface="MS Gothic" pitchFamily="49" charset="-128"/>
              </a:defRPr>
            </a:lvl1pPr>
            <a:lvl2pPr marL="741363" indent="-284163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  <a:buFont typeface="Times New Roman" pitchFamily="18" charset="0"/>
              <a:buNone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18 meses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1828800" y="4795838"/>
            <a:ext cx="1093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280099"/>
                </a:solidFill>
                <a:latin typeface="Arial" pitchFamily="34" charset="0"/>
                <a:ea typeface="MS Gothic" pitchFamily="49" charset="-128"/>
              </a:defRPr>
            </a:lvl1pPr>
            <a:lvl2pPr marL="741363" indent="-284163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  <a:buFont typeface="Times New Roman" pitchFamily="18" charset="0"/>
              <a:buNone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36 meses</a:t>
            </a:r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7246938" y="5881688"/>
            <a:ext cx="1362075" cy="336550"/>
          </a:xfrm>
          <a:prstGeom prst="rect">
            <a:avLst/>
          </a:prstGeom>
          <a:noFill/>
          <a:ln w="38160">
            <a:solidFill>
              <a:srgbClr val="FF81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82563" indent="-182563"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3200">
                <a:solidFill>
                  <a:srgbClr val="280099"/>
                </a:solidFill>
                <a:latin typeface="Arial" pitchFamily="34" charset="0"/>
                <a:ea typeface="MS Gothic" pitchFamily="49" charset="-128"/>
              </a:defRPr>
            </a:lvl1pPr>
            <a:lvl2pPr marL="741363" indent="-284163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8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Font typeface="Arial" pitchFamily="34" charset="0"/>
              <a:buChar char="•"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Nulidade</a:t>
            </a:r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7799388" y="4452938"/>
            <a:ext cx="1587" cy="1411287"/>
          </a:xfrm>
          <a:prstGeom prst="line">
            <a:avLst/>
          </a:prstGeom>
          <a:noFill/>
          <a:ln w="19080">
            <a:solidFill>
              <a:srgbClr val="000000"/>
            </a:solidFill>
            <a:prstDash val="dash"/>
            <a:miter lim="800000"/>
            <a:headEnd type="triangle" w="lg" len="lg"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6656388" y="3643313"/>
            <a:ext cx="2611437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280099"/>
                </a:solidFill>
                <a:latin typeface="Arial" pitchFamily="34" charset="0"/>
                <a:ea typeface="MS Gothic" pitchFamily="49" charset="-128"/>
              </a:defRPr>
            </a:lvl1pPr>
            <a:lvl2pPr marL="741363" indent="-284163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  <a:buFont typeface="Times New Roman" pitchFamily="18" charset="0"/>
              <a:buNone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Retribuição p/ expedição</a:t>
            </a:r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7942263" y="4708525"/>
            <a:ext cx="13668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280099"/>
                </a:solidFill>
                <a:latin typeface="Arial" pitchFamily="34" charset="0"/>
                <a:ea typeface="MS Gothic" pitchFamily="49" charset="-128"/>
              </a:defRPr>
            </a:lvl1pPr>
            <a:lvl2pPr marL="741363" indent="-284163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  <a:buFont typeface="Times New Roman" pitchFamily="18" charset="0"/>
              <a:buNone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(Anuidades)</a:t>
            </a: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5394325" y="3457575"/>
            <a:ext cx="968375" cy="346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Decisão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8353425" y="2752725"/>
            <a:ext cx="968375" cy="346075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pt-BR" sz="1600" b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Decisão</a:t>
            </a: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9378950" y="2925763"/>
            <a:ext cx="215900" cy="1587"/>
          </a:xfrm>
          <a:prstGeom prst="line">
            <a:avLst/>
          </a:prstGeom>
          <a:noFill/>
          <a:ln w="2844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2963863" y="1971675"/>
            <a:ext cx="2306637" cy="581025"/>
          </a:xfrm>
          <a:prstGeom prst="rect">
            <a:avLst/>
          </a:prstGeom>
          <a:noFill/>
          <a:ln w="38160">
            <a:solidFill>
              <a:srgbClr val="FF810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82563" indent="-182563"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3200">
                <a:solidFill>
                  <a:srgbClr val="280099"/>
                </a:solidFill>
                <a:latin typeface="Arial" pitchFamily="34" charset="0"/>
                <a:ea typeface="MS Gothic" pitchFamily="49" charset="-128"/>
              </a:defRPr>
            </a:lvl1pPr>
            <a:lvl2pPr marL="741363" indent="-284163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8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182563" algn="l"/>
                <a:tab pos="630238" algn="l"/>
                <a:tab pos="1079500" algn="l"/>
                <a:tab pos="1528763" algn="l"/>
                <a:tab pos="1978025" algn="l"/>
                <a:tab pos="2427288" algn="l"/>
                <a:tab pos="2876550" algn="l"/>
                <a:tab pos="3325813" algn="l"/>
                <a:tab pos="3775075" algn="l"/>
                <a:tab pos="4224338" algn="l"/>
                <a:tab pos="4673600" algn="l"/>
                <a:tab pos="5122863" algn="l"/>
                <a:tab pos="5572125" algn="l"/>
                <a:tab pos="6021388" algn="l"/>
                <a:tab pos="6470650" algn="l"/>
                <a:tab pos="6919913" algn="l"/>
                <a:tab pos="7369175" algn="l"/>
                <a:tab pos="7818438" algn="l"/>
                <a:tab pos="8267700" algn="l"/>
                <a:tab pos="8716963" algn="l"/>
                <a:tab pos="9166225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Subsídios ao exame (terceiros)</a:t>
            </a:r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 flipV="1">
            <a:off x="3487738" y="2603500"/>
            <a:ext cx="615950" cy="93662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 type="triangle" w="lg" len="lg"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 flipH="1" flipV="1">
            <a:off x="4086225" y="2598738"/>
            <a:ext cx="658813" cy="942975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 type="triangle" w="lg" len="lg"/>
            <a:tailEnd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 flipH="1" flipV="1">
            <a:off x="4178300" y="3860800"/>
            <a:ext cx="649288" cy="1619250"/>
          </a:xfrm>
          <a:prstGeom prst="line">
            <a:avLst/>
          </a:prstGeom>
          <a:noFill/>
          <a:ln w="19080">
            <a:solidFill>
              <a:srgbClr val="000000"/>
            </a:solidFill>
            <a:miter lim="800000"/>
            <a:headEnd/>
            <a:tailEnd type="triangle" w="lg" len="lg"/>
          </a:ln>
        </p:spPr>
        <p:txBody>
          <a:bodyPr/>
          <a:lstStyle/>
          <a:p>
            <a:pPr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pt-BR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 Box 45"/>
          <p:cNvSpPr txBox="1">
            <a:spLocks noChangeArrowheads="1"/>
          </p:cNvSpPr>
          <p:nvPr/>
        </p:nvSpPr>
        <p:spPr bwMode="auto">
          <a:xfrm>
            <a:off x="4217988" y="5410200"/>
            <a:ext cx="12271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280099"/>
                </a:solidFill>
                <a:latin typeface="Arial" pitchFamily="34" charset="0"/>
                <a:ea typeface="MS Gothic" pitchFamily="49" charset="-128"/>
              </a:defRPr>
            </a:lvl1pPr>
            <a:lvl2pPr marL="741363" indent="-284163" eaLnBrk="0" hangingPunct="0"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2pPr>
            <a:lvl3pPr marL="1143000" indent="-228600" eaLnBrk="0" hangingPunct="0"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3pPr>
            <a:lvl4pPr marL="1600200" indent="-228600" eaLnBrk="0" hangingPunct="0"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4pPr>
            <a:lvl5pPr marL="2057400" indent="-228600" eaLnBrk="0" hangingPunct="0"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Gothic" pitchFamily="49" charset="-128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  <a:buFont typeface="Times New Roman" pitchFamily="18" charset="0"/>
              <a:buNone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Anuidades</a:t>
            </a:r>
          </a:p>
          <a:p>
            <a:pPr algn="ctr">
              <a:lnSpc>
                <a:spcPct val="100000"/>
              </a:lnSpc>
              <a:spcAft>
                <a:spcPct val="0"/>
              </a:spcAft>
              <a:buFont typeface="Times New Roman" pitchFamily="18" charset="0"/>
              <a:buNone/>
            </a:pPr>
            <a:r>
              <a:rPr lang="pt-BR" altLang="pt-BR" sz="1600" b="1">
                <a:solidFill>
                  <a:srgbClr val="000000"/>
                </a:solidFill>
                <a:cs typeface="Lucida Sans Unicode" pitchFamily="34" charset="0"/>
              </a:rPr>
              <a:t>(início)</a:t>
            </a:r>
          </a:p>
        </p:txBody>
      </p:sp>
      <p:sp>
        <p:nvSpPr>
          <p:cNvPr id="52" name="Espaço Reservado para Número de Slide 2"/>
          <p:cNvSpPr txBox="1"/>
          <p:nvPr/>
        </p:nvSpPr>
        <p:spPr>
          <a:xfrm>
            <a:off x="8210550" y="7019925"/>
            <a:ext cx="2479675" cy="5397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compatLnSpc="0"/>
          <a:lstStyle/>
          <a:p>
            <a:pPr algn="r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endParaRPr lang="pt-BR" sz="1400" dirty="0"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  <a:p>
            <a:pPr algn="r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fld id="{A8BB7822-041D-400F-A28B-4CE8B27B569C}" type="slidenum">
              <a:rPr lang="pt-BR" sz="1400">
                <a:solidFill>
                  <a:srgbClr val="000000"/>
                </a:solidFill>
                <a:latin typeface="Times New Roman" pitchFamily="18"/>
                <a:ea typeface="Arial Unicode MS" pitchFamily="2"/>
                <a:cs typeface="Arial Unicode MS" pitchFamily="2"/>
              </a:rPr>
              <a:pPr algn="r" fontAlgn="auto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tabLst>
                  <a:tab pos="0" algn="l"/>
                  <a:tab pos="448919" algn="l"/>
                  <a:tab pos="898199" algn="l"/>
                  <a:tab pos="1347480" algn="l"/>
                  <a:tab pos="1796760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t>3</a:t>
            </a:fld>
            <a:endParaRPr lang="pt-BR" sz="1400" dirty="0">
              <a:solidFill>
                <a:srgbClr val="000000"/>
              </a:solidFill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757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" y="6865938"/>
            <a:ext cx="2492375" cy="585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598488" y="1188343"/>
            <a:ext cx="2338387" cy="6634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 smtClean="0"/>
              <a:t>Inventor nacional ou estrangeiro residente no Brasil</a:t>
            </a:r>
            <a:endParaRPr lang="pt-BR" sz="1300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4386263" y="793750"/>
            <a:ext cx="1476375" cy="5476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 smtClean="0"/>
              <a:t>Depósito</a:t>
            </a:r>
            <a:endParaRPr lang="pt-BR" sz="1300" b="1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6445250" y="71438"/>
            <a:ext cx="1476375" cy="54768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Exame Formal (Nacional e CUP)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6438900" y="1317625"/>
            <a:ext cx="1476375" cy="5476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Admissibilidade (PCT)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8586788" y="768350"/>
            <a:ext cx="1476375" cy="54768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Classificação pelas DIPATS</a:t>
            </a:r>
          </a:p>
        </p:txBody>
      </p:sp>
      <p:sp>
        <p:nvSpPr>
          <p:cNvPr id="9" name="Retângulo de cantos arredondados 8"/>
          <p:cNvSpPr/>
          <p:nvPr/>
        </p:nvSpPr>
        <p:spPr>
          <a:xfrm flipH="1">
            <a:off x="8575675" y="2506663"/>
            <a:ext cx="1476375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Publicação</a:t>
            </a:r>
          </a:p>
        </p:txBody>
      </p:sp>
      <p:sp>
        <p:nvSpPr>
          <p:cNvPr id="10" name="Retângulo de cantos arredondados 9"/>
          <p:cNvSpPr/>
          <p:nvPr/>
        </p:nvSpPr>
        <p:spPr>
          <a:xfrm flipH="1">
            <a:off x="6294436" y="2412479"/>
            <a:ext cx="1474787" cy="7021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Distribuição </a:t>
            </a:r>
            <a:r>
              <a:rPr lang="pt-BR" sz="1300" b="1" dirty="0" smtClean="0"/>
              <a:t>dos pedidos </a:t>
            </a:r>
            <a:r>
              <a:rPr lang="pt-BR" sz="1300" b="1" dirty="0"/>
              <a:t>na carga </a:t>
            </a:r>
            <a:r>
              <a:rPr lang="pt-BR" sz="1300" b="1" dirty="0" smtClean="0"/>
              <a:t>dos examinadores</a:t>
            </a:r>
            <a:endParaRPr lang="pt-BR" sz="1300" b="1" dirty="0"/>
          </a:p>
        </p:txBody>
      </p:sp>
      <p:sp>
        <p:nvSpPr>
          <p:cNvPr id="11" name="Retângulo de cantos arredondados 10"/>
          <p:cNvSpPr/>
          <p:nvPr/>
        </p:nvSpPr>
        <p:spPr>
          <a:xfrm flipH="1">
            <a:off x="3717925" y="2532063"/>
            <a:ext cx="1476375" cy="5461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Exame Técnico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 flipH="1">
            <a:off x="941388" y="2543175"/>
            <a:ext cx="1476375" cy="5476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Decisão</a:t>
            </a:r>
          </a:p>
        </p:txBody>
      </p:sp>
      <p:sp>
        <p:nvSpPr>
          <p:cNvPr id="14" name="Seta para a direita 13"/>
          <p:cNvSpPr/>
          <p:nvPr/>
        </p:nvSpPr>
        <p:spPr>
          <a:xfrm>
            <a:off x="3967163" y="1016000"/>
            <a:ext cx="323850" cy="1905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15" name="Seta para a direita 14"/>
          <p:cNvSpPr/>
          <p:nvPr/>
        </p:nvSpPr>
        <p:spPr>
          <a:xfrm rot="20059056">
            <a:off x="6010275" y="652463"/>
            <a:ext cx="323850" cy="1905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16" name="Seta para a direita 15"/>
          <p:cNvSpPr/>
          <p:nvPr/>
        </p:nvSpPr>
        <p:spPr>
          <a:xfrm rot="1399946">
            <a:off x="6029325" y="1271588"/>
            <a:ext cx="323850" cy="1905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17" name="Seta para a direita 16"/>
          <p:cNvSpPr/>
          <p:nvPr/>
        </p:nvSpPr>
        <p:spPr>
          <a:xfrm>
            <a:off x="8105775" y="962025"/>
            <a:ext cx="323850" cy="1905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18" name="Seta para a direita 17"/>
          <p:cNvSpPr/>
          <p:nvPr/>
        </p:nvSpPr>
        <p:spPr>
          <a:xfrm flipH="1">
            <a:off x="7945438" y="2684463"/>
            <a:ext cx="323850" cy="1905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19" name="Seta para a direita 18"/>
          <p:cNvSpPr/>
          <p:nvPr/>
        </p:nvSpPr>
        <p:spPr>
          <a:xfrm flipH="1">
            <a:off x="5497513" y="2676525"/>
            <a:ext cx="323850" cy="188913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20" name="Seta para a direita 19"/>
          <p:cNvSpPr/>
          <p:nvPr/>
        </p:nvSpPr>
        <p:spPr>
          <a:xfrm flipH="1">
            <a:off x="2936875" y="2709863"/>
            <a:ext cx="323850" cy="1905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23" name="CaixaDeTexto 22"/>
          <p:cNvSpPr txBox="1"/>
          <p:nvPr/>
        </p:nvSpPr>
        <p:spPr>
          <a:xfrm>
            <a:off x="6519863" y="646113"/>
            <a:ext cx="1295400" cy="27275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CADPAT/SEPEN</a:t>
            </a:r>
            <a:endParaRPr lang="pt-BR" sz="1300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511925" y="1884363"/>
            <a:ext cx="1295400" cy="27275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CGPCT</a:t>
            </a:r>
            <a:endParaRPr lang="pt-BR" sz="1300" b="1" dirty="0"/>
          </a:p>
        </p:txBody>
      </p:sp>
      <p:sp>
        <p:nvSpPr>
          <p:cNvPr id="26" name="Seta em curva para a esquerda 25"/>
          <p:cNvSpPr/>
          <p:nvPr/>
        </p:nvSpPr>
        <p:spPr>
          <a:xfrm>
            <a:off x="10072688" y="1066800"/>
            <a:ext cx="323850" cy="1703388"/>
          </a:xfrm>
          <a:prstGeom prst="curvedLeftArrow">
            <a:avLst>
              <a:gd name="adj1" fmla="val 0"/>
              <a:gd name="adj2" fmla="val 22327"/>
              <a:gd name="adj3" fmla="val 25000"/>
            </a:avLst>
          </a:prstGeom>
          <a:solidFill>
            <a:schemeClr val="bg1">
              <a:lumMod val="50000"/>
            </a:schemeClr>
          </a:solidFill>
          <a:ln w="349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8639175" y="3090863"/>
            <a:ext cx="1295400" cy="27275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CADPAT/SEPEN</a:t>
            </a:r>
            <a:endParaRPr lang="pt-BR" sz="1300" b="1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968375" y="4013200"/>
            <a:ext cx="1476375" cy="5461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Deferimento</a:t>
            </a:r>
          </a:p>
        </p:txBody>
      </p:sp>
      <p:sp>
        <p:nvSpPr>
          <p:cNvPr id="29" name="Retângulo de cantos arredondados 28"/>
          <p:cNvSpPr/>
          <p:nvPr/>
        </p:nvSpPr>
        <p:spPr>
          <a:xfrm>
            <a:off x="968375" y="5180013"/>
            <a:ext cx="1476375" cy="5476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Expedição da Carta Patente</a:t>
            </a: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54088" y="6472238"/>
            <a:ext cx="1476375" cy="54768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Publicação na RPI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3098800" y="4013200"/>
            <a:ext cx="1476375" cy="5461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Nulidade</a:t>
            </a:r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598517" y="4013200"/>
            <a:ext cx="1476375" cy="5461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Indeferimento</a:t>
            </a:r>
          </a:p>
        </p:txBody>
      </p:sp>
      <p:sp>
        <p:nvSpPr>
          <p:cNvPr id="33" name="Retângulo de cantos arredondados 32"/>
          <p:cNvSpPr/>
          <p:nvPr/>
        </p:nvSpPr>
        <p:spPr>
          <a:xfrm>
            <a:off x="4734421" y="5221864"/>
            <a:ext cx="1476375" cy="45186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Publicação </a:t>
            </a:r>
            <a:r>
              <a:rPr lang="pt-BR" sz="1300" b="1" dirty="0" smtClean="0"/>
              <a:t>na </a:t>
            </a:r>
            <a:r>
              <a:rPr lang="pt-BR" sz="1300" b="1" dirty="0"/>
              <a:t>RPI</a:t>
            </a:r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498828" y="5221865"/>
            <a:ext cx="1476375" cy="45186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Recurso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498828" y="6516935"/>
            <a:ext cx="1476375" cy="43021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Ação Judicial</a:t>
            </a:r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672513" y="4013200"/>
            <a:ext cx="1476375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Arquivamento</a:t>
            </a:r>
          </a:p>
        </p:txBody>
      </p:sp>
      <p:sp>
        <p:nvSpPr>
          <p:cNvPr id="37" name="Retângulo de cantos arredondados 36"/>
          <p:cNvSpPr/>
          <p:nvPr/>
        </p:nvSpPr>
        <p:spPr>
          <a:xfrm>
            <a:off x="8675688" y="4729163"/>
            <a:ext cx="1474787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Falta de Pagamento</a:t>
            </a:r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672513" y="5673725"/>
            <a:ext cx="1476375" cy="546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Falta de Pedido de Exame</a:t>
            </a:r>
          </a:p>
        </p:txBody>
      </p:sp>
      <p:sp>
        <p:nvSpPr>
          <p:cNvPr id="39" name="Retângulo de cantos arredondados 38"/>
          <p:cNvSpPr/>
          <p:nvPr/>
        </p:nvSpPr>
        <p:spPr>
          <a:xfrm>
            <a:off x="8653463" y="6592888"/>
            <a:ext cx="1476375" cy="5461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/>
              <a:t>Falta de Cumprimento de Exigência</a:t>
            </a:r>
          </a:p>
        </p:txBody>
      </p:sp>
      <p:sp>
        <p:nvSpPr>
          <p:cNvPr id="41" name="CaixaDeTexto 40"/>
          <p:cNvSpPr txBox="1"/>
          <p:nvPr/>
        </p:nvSpPr>
        <p:spPr>
          <a:xfrm flipH="1">
            <a:off x="1085850" y="5757863"/>
            <a:ext cx="1295400" cy="27275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CADPAT/DIRPA</a:t>
            </a:r>
            <a:endParaRPr lang="pt-BR" sz="1300" b="1" dirty="0"/>
          </a:p>
        </p:txBody>
      </p:sp>
      <p:sp>
        <p:nvSpPr>
          <p:cNvPr id="42" name="CaixaDeTexto 41"/>
          <p:cNvSpPr txBox="1"/>
          <p:nvPr/>
        </p:nvSpPr>
        <p:spPr>
          <a:xfrm flipH="1">
            <a:off x="1047750" y="7038975"/>
            <a:ext cx="1295400" cy="27275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CADPAT/DIRPA</a:t>
            </a:r>
            <a:endParaRPr lang="pt-BR" sz="1300" b="1" dirty="0"/>
          </a:p>
        </p:txBody>
      </p:sp>
      <p:sp>
        <p:nvSpPr>
          <p:cNvPr id="43" name="Seta para a direita 42"/>
          <p:cNvSpPr/>
          <p:nvPr/>
        </p:nvSpPr>
        <p:spPr>
          <a:xfrm>
            <a:off x="2635250" y="4191000"/>
            <a:ext cx="323850" cy="1905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44" name="CaixaDeTexto 43"/>
          <p:cNvSpPr txBox="1"/>
          <p:nvPr/>
        </p:nvSpPr>
        <p:spPr>
          <a:xfrm flipH="1">
            <a:off x="2959099" y="4611688"/>
            <a:ext cx="1739527" cy="6420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Área de Recursos (CGREC)</a:t>
            </a:r>
          </a:p>
          <a:p>
            <a:pPr algn="ctr">
              <a:defRPr/>
            </a:pPr>
            <a:r>
              <a:rPr lang="pt-BR" sz="1100" dirty="0"/>
              <a:t>(examinadores de patentes</a:t>
            </a:r>
            <a:r>
              <a:rPr lang="pt-BR" sz="1100" dirty="0" smtClean="0"/>
              <a:t>)</a:t>
            </a:r>
            <a:endParaRPr lang="pt-BR" sz="1100" dirty="0"/>
          </a:p>
        </p:txBody>
      </p:sp>
      <p:sp>
        <p:nvSpPr>
          <p:cNvPr id="45" name="CaixaDeTexto 44"/>
          <p:cNvSpPr txBox="1"/>
          <p:nvPr/>
        </p:nvSpPr>
        <p:spPr>
          <a:xfrm flipH="1">
            <a:off x="3605213" y="3114675"/>
            <a:ext cx="1644650" cy="4420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Áreas técnicas da DIRPA</a:t>
            </a:r>
          </a:p>
          <a:p>
            <a:pPr algn="ctr">
              <a:defRPr/>
            </a:pPr>
            <a:r>
              <a:rPr lang="pt-BR" sz="1100" dirty="0" smtClean="0"/>
              <a:t>(examinadores de patentes)</a:t>
            </a:r>
            <a:endParaRPr lang="pt-BR" sz="1100" dirty="0"/>
          </a:p>
        </p:txBody>
      </p:sp>
      <p:cxnSp>
        <p:nvCxnSpPr>
          <p:cNvPr id="48" name="Conector angulado 47"/>
          <p:cNvCxnSpPr>
            <a:stCxn id="12" idx="3"/>
          </p:cNvCxnSpPr>
          <p:nvPr/>
        </p:nvCxnSpPr>
        <p:spPr>
          <a:xfrm rot="10800000" flipV="1">
            <a:off x="598488" y="2817018"/>
            <a:ext cx="342900" cy="1469231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endCxn id="28" idx="1"/>
          </p:cNvCxnSpPr>
          <p:nvPr/>
        </p:nvCxnSpPr>
        <p:spPr>
          <a:xfrm>
            <a:off x="593725" y="4286250"/>
            <a:ext cx="37465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>
            <a:off x="598488" y="3652838"/>
            <a:ext cx="8812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endCxn id="32" idx="0"/>
          </p:cNvCxnSpPr>
          <p:nvPr/>
        </p:nvCxnSpPr>
        <p:spPr>
          <a:xfrm>
            <a:off x="6336704" y="3652838"/>
            <a:ext cx="0" cy="3603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9407525" y="3660775"/>
            <a:ext cx="0" cy="3603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Conector angulado 54"/>
          <p:cNvCxnSpPr>
            <a:stCxn id="36" idx="3"/>
          </p:cNvCxnSpPr>
          <p:nvPr/>
        </p:nvCxnSpPr>
        <p:spPr>
          <a:xfrm>
            <a:off x="10148888" y="4286250"/>
            <a:ext cx="247650" cy="275272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endCxn id="37" idx="3"/>
          </p:cNvCxnSpPr>
          <p:nvPr/>
        </p:nvCxnSpPr>
        <p:spPr>
          <a:xfrm flipH="1">
            <a:off x="10150475" y="5002213"/>
            <a:ext cx="2492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 flipH="1">
            <a:off x="10155238" y="5945188"/>
            <a:ext cx="24765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 flipH="1">
            <a:off x="10140950" y="7024688"/>
            <a:ext cx="24765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Seta para a direita 59"/>
          <p:cNvSpPr/>
          <p:nvPr/>
        </p:nvSpPr>
        <p:spPr>
          <a:xfrm rot="17648509" flipH="1">
            <a:off x="5604712" y="4781908"/>
            <a:ext cx="500971" cy="208229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63" name="Seta para a direita 62"/>
          <p:cNvSpPr/>
          <p:nvPr/>
        </p:nvSpPr>
        <p:spPr>
          <a:xfrm rot="16200000" flipH="1">
            <a:off x="7060691" y="6223571"/>
            <a:ext cx="323850" cy="1905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pt-BR" sz="1300" b="1"/>
          </a:p>
        </p:txBody>
      </p:sp>
      <p:sp>
        <p:nvSpPr>
          <p:cNvPr id="66" name="CaixaDeTexto 65"/>
          <p:cNvSpPr txBox="1"/>
          <p:nvPr/>
        </p:nvSpPr>
        <p:spPr>
          <a:xfrm>
            <a:off x="8791575" y="6211888"/>
            <a:ext cx="1295400" cy="236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1300" b="1" dirty="0" smtClean="0"/>
              <a:t>CADPAT/SEPEN</a:t>
            </a:r>
            <a:endParaRPr lang="pt-BR" sz="1300" b="1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8748713" y="5272088"/>
            <a:ext cx="1295400" cy="236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pt-BR" sz="1300" b="1" dirty="0" smtClean="0"/>
              <a:t>CADPAT/SEPAN</a:t>
            </a:r>
            <a:endParaRPr lang="pt-BR" sz="1300" b="1" dirty="0"/>
          </a:p>
        </p:txBody>
      </p:sp>
      <p:sp>
        <p:nvSpPr>
          <p:cNvPr id="70" name="Seta para a direita 69"/>
          <p:cNvSpPr/>
          <p:nvPr/>
        </p:nvSpPr>
        <p:spPr>
          <a:xfrm rot="5400000">
            <a:off x="1544637" y="4756151"/>
            <a:ext cx="323850" cy="1905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71" name="Seta para a direita 70"/>
          <p:cNvSpPr/>
          <p:nvPr/>
        </p:nvSpPr>
        <p:spPr>
          <a:xfrm rot="5400000">
            <a:off x="1535609" y="6115744"/>
            <a:ext cx="323850" cy="190500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72" name="CaixaDeTexto 71"/>
          <p:cNvSpPr txBox="1"/>
          <p:nvPr/>
        </p:nvSpPr>
        <p:spPr>
          <a:xfrm flipH="1">
            <a:off x="882204" y="3145715"/>
            <a:ext cx="1644650" cy="4420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Áreas técnicas da DIRPA</a:t>
            </a:r>
          </a:p>
          <a:p>
            <a:pPr algn="ctr">
              <a:defRPr/>
            </a:pPr>
            <a:r>
              <a:rPr lang="pt-BR" sz="1100" dirty="0" smtClean="0"/>
              <a:t>(examinadores de patentes)</a:t>
            </a:r>
            <a:endParaRPr lang="pt-BR" sz="1100" dirty="0"/>
          </a:p>
        </p:txBody>
      </p:sp>
      <p:sp>
        <p:nvSpPr>
          <p:cNvPr id="73" name="CaixaDeTexto 72"/>
          <p:cNvSpPr txBox="1"/>
          <p:nvPr/>
        </p:nvSpPr>
        <p:spPr>
          <a:xfrm flipH="1">
            <a:off x="6408712" y="5724847"/>
            <a:ext cx="1818308" cy="4420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Área de Recursos (CGREC)</a:t>
            </a:r>
          </a:p>
          <a:p>
            <a:pPr algn="ctr">
              <a:defRPr/>
            </a:pPr>
            <a:r>
              <a:rPr lang="pt-BR" sz="1100" dirty="0"/>
              <a:t>(examinadores de patentes</a:t>
            </a:r>
            <a:r>
              <a:rPr lang="pt-BR" sz="1100" dirty="0" smtClean="0"/>
              <a:t>)</a:t>
            </a:r>
            <a:endParaRPr lang="pt-BR" sz="1100" dirty="0"/>
          </a:p>
        </p:txBody>
      </p:sp>
      <p:sp>
        <p:nvSpPr>
          <p:cNvPr id="74" name="Seta para a direita 73"/>
          <p:cNvSpPr/>
          <p:nvPr/>
        </p:nvSpPr>
        <p:spPr>
          <a:xfrm rot="14280283" flipH="1">
            <a:off x="6459372" y="4777068"/>
            <a:ext cx="500971" cy="208229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300" b="1"/>
          </a:p>
        </p:txBody>
      </p:sp>
      <p:sp>
        <p:nvSpPr>
          <p:cNvPr id="75" name="CaixaDeTexto 74"/>
          <p:cNvSpPr txBox="1"/>
          <p:nvPr/>
        </p:nvSpPr>
        <p:spPr>
          <a:xfrm flipH="1">
            <a:off x="6354812" y="6948983"/>
            <a:ext cx="1818308" cy="4420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Área de Recursos (CGREC)</a:t>
            </a:r>
          </a:p>
          <a:p>
            <a:pPr algn="ctr">
              <a:defRPr/>
            </a:pPr>
            <a:r>
              <a:rPr lang="pt-BR" sz="1100" dirty="0"/>
              <a:t>(examinadores de patentes</a:t>
            </a:r>
            <a:r>
              <a:rPr lang="pt-BR" sz="1100" dirty="0" smtClean="0"/>
              <a:t>)</a:t>
            </a:r>
            <a:endParaRPr lang="pt-BR" sz="1100" dirty="0"/>
          </a:p>
        </p:txBody>
      </p:sp>
      <p:sp>
        <p:nvSpPr>
          <p:cNvPr id="77" name="CaixaDeTexto 76"/>
          <p:cNvSpPr txBox="1"/>
          <p:nvPr/>
        </p:nvSpPr>
        <p:spPr>
          <a:xfrm flipH="1">
            <a:off x="8542213" y="1373920"/>
            <a:ext cx="1644650" cy="6420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Rede neural /</a:t>
            </a:r>
          </a:p>
          <a:p>
            <a:pPr algn="ctr">
              <a:defRPr/>
            </a:pPr>
            <a:r>
              <a:rPr lang="pt-BR" sz="1300" b="1" dirty="0" smtClean="0"/>
              <a:t>Áreas </a:t>
            </a:r>
            <a:r>
              <a:rPr lang="pt-BR" sz="1300" b="1" dirty="0" smtClean="0"/>
              <a:t>técnicas da DIRPA</a:t>
            </a:r>
          </a:p>
          <a:p>
            <a:pPr algn="ctr">
              <a:defRPr/>
            </a:pPr>
            <a:r>
              <a:rPr lang="pt-BR" sz="1100" dirty="0" smtClean="0"/>
              <a:t>(examinadores de patentes)</a:t>
            </a:r>
            <a:endParaRPr lang="pt-BR" sz="1100" dirty="0"/>
          </a:p>
        </p:txBody>
      </p:sp>
      <p:sp>
        <p:nvSpPr>
          <p:cNvPr id="78" name="CaixaDeTexto 77"/>
          <p:cNvSpPr txBox="1"/>
          <p:nvPr/>
        </p:nvSpPr>
        <p:spPr>
          <a:xfrm flipH="1">
            <a:off x="6222330" y="3145715"/>
            <a:ext cx="1644650" cy="44203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Áreas técnicas da DIRPA</a:t>
            </a:r>
          </a:p>
          <a:p>
            <a:pPr algn="ctr">
              <a:defRPr/>
            </a:pPr>
            <a:r>
              <a:rPr lang="pt-BR" sz="1100" dirty="0" smtClean="0"/>
              <a:t>(examinadores de patentes)</a:t>
            </a:r>
            <a:endParaRPr lang="pt-BR" sz="1100" dirty="0"/>
          </a:p>
        </p:txBody>
      </p:sp>
      <p:pic>
        <p:nvPicPr>
          <p:cNvPr id="1026" name="Picture 2" descr="Resultado de imagem para brasi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31" y="327489"/>
            <a:ext cx="823200" cy="576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mun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730" y="1185596"/>
            <a:ext cx="674504" cy="666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tângulo de cantos arredondados 80"/>
          <p:cNvSpPr/>
          <p:nvPr/>
        </p:nvSpPr>
        <p:spPr>
          <a:xfrm>
            <a:off x="599623" y="252239"/>
            <a:ext cx="2335021" cy="66343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pt-BR" sz="1300" b="1" dirty="0" smtClean="0"/>
              <a:t>Inventor nacional ou estrangeiro residente no Brasil</a:t>
            </a:r>
            <a:endParaRPr lang="pt-BR" sz="1300" b="1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2686282" y="1914905"/>
            <a:ext cx="1295400" cy="27275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36000" rIns="0" bIns="36000">
            <a:spAutoFit/>
          </a:bodyPr>
          <a:lstStyle/>
          <a:p>
            <a:pPr algn="ctr">
              <a:defRPr/>
            </a:pPr>
            <a:r>
              <a:rPr lang="pt-BR" sz="1300" b="1" dirty="0" smtClean="0"/>
              <a:t>PCT</a:t>
            </a:r>
            <a:endParaRPr lang="pt-BR" sz="1300" b="1" dirty="0"/>
          </a:p>
        </p:txBody>
      </p:sp>
    </p:spTree>
    <p:extLst>
      <p:ext uri="{BB962C8B-B14F-4D97-AF65-F5344CB8AC3E}">
        <p14:creationId xmlns:p14="http://schemas.microsoft.com/office/powerpoint/2010/main" val="7675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3" t="10529" r="17933" b="8144"/>
          <a:stretch/>
        </p:blipFill>
        <p:spPr bwMode="auto">
          <a:xfrm>
            <a:off x="148705" y="61035"/>
            <a:ext cx="10382571" cy="73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3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6" t="8491" r="34911" b="8060"/>
          <a:stretch/>
        </p:blipFill>
        <p:spPr bwMode="auto">
          <a:xfrm>
            <a:off x="2754412" y="108223"/>
            <a:ext cx="4752528" cy="735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7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809625" y="4511675"/>
            <a:ext cx="9217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2400" b="1" i="1" dirty="0" smtClean="0">
                <a:solidFill>
                  <a:srgbClr val="1F317B"/>
                </a:solidFill>
                <a:latin typeface="Futura Bk BT" pitchFamily="34" charset="0"/>
              </a:rPr>
              <a:t>gislaine.zulli@inpi.gov.br</a:t>
            </a:r>
            <a:endParaRPr lang="pt-BR" altLang="pt-BR" sz="2400" b="1" i="1" dirty="0">
              <a:solidFill>
                <a:srgbClr val="1F317B"/>
              </a:solidFill>
              <a:latin typeface="Futura Bk BT" pitchFamily="34" charset="0"/>
            </a:endParaRP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809625" y="4973638"/>
            <a:ext cx="9217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pt-BR" sz="2400" b="1" i="1" dirty="0" smtClean="0">
                <a:solidFill>
                  <a:srgbClr val="1F317B"/>
                </a:solidFill>
                <a:latin typeface="Futura Bk BT" pitchFamily="34" charset="0"/>
              </a:rPr>
              <a:t>www.inpi.gov.br</a:t>
            </a:r>
            <a:endParaRPr lang="pt-BR" altLang="pt-BR" sz="2400" b="1" i="1" dirty="0">
              <a:solidFill>
                <a:srgbClr val="1F317B"/>
              </a:solidFill>
              <a:latin typeface="Futura Bk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256</Words>
  <Application>Microsoft Office PowerPoint</Application>
  <PresentationFormat>Personalizar</PresentationFormat>
  <Paragraphs>84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Jennyffer Pereira de Mesquita</dc:creator>
  <cp:lastModifiedBy>Gislaine Zulli</cp:lastModifiedBy>
  <cp:revision>23</cp:revision>
  <dcterms:created xsi:type="dcterms:W3CDTF">2019-01-14T18:32:45Z</dcterms:created>
  <dcterms:modified xsi:type="dcterms:W3CDTF">2019-07-26T16:52:47Z</dcterms:modified>
</cp:coreProperties>
</file>