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4" r:id="rId9"/>
    <p:sldId id="275" r:id="rId10"/>
    <p:sldId id="276" r:id="rId11"/>
    <p:sldId id="277" r:id="rId12"/>
    <p:sldId id="267" r:id="rId13"/>
    <p:sldId id="268" r:id="rId14"/>
    <p:sldId id="278" r:id="rId15"/>
    <p:sldId id="269" r:id="rId16"/>
    <p:sldId id="273" r:id="rId17"/>
    <p:sldId id="274" r:id="rId18"/>
    <p:sldId id="263" r:id="rId19"/>
    <p:sldId id="270" r:id="rId20"/>
    <p:sldId id="27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mishra" initials="pm" lastIdx="1" clrIdx="0">
    <p:extLst>
      <p:ext uri="{19B8F6BF-5375-455C-9EA6-DF929625EA0E}">
        <p15:presenceInfo xmlns:p15="http://schemas.microsoft.com/office/powerpoint/2012/main" userId="170487504bd871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9T12:26:25.28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128711"/>
            <a:ext cx="8512500" cy="26155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Rossman Sales Prediction</a:t>
            </a:r>
            <a:br>
              <a:rPr lang="en-IN" sz="3600" b="1" dirty="0">
                <a:solidFill>
                  <a:schemeClr val="lt1"/>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(Regression)</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1AAC-E459-1BE9-3664-64829829F684}"/>
              </a:ext>
            </a:extLst>
          </p:cNvPr>
          <p:cNvSpPr>
            <a:spLocks noGrp="1"/>
          </p:cNvSpPr>
          <p:nvPr>
            <p:ph type="title"/>
          </p:nvPr>
        </p:nvSpPr>
        <p:spPr>
          <a:xfrm>
            <a:off x="311700" y="445025"/>
            <a:ext cx="3953119" cy="478631"/>
          </a:xfrm>
        </p:spPr>
        <p:txBody>
          <a:bodyPr/>
          <a:lstStyle/>
          <a:p>
            <a:r>
              <a:rPr lang="en-IN" sz="1400" b="1" dirty="0"/>
              <a:t>Average sales for different stores-</a:t>
            </a:r>
          </a:p>
        </p:txBody>
      </p:sp>
      <p:pic>
        <p:nvPicPr>
          <p:cNvPr id="5" name="Picture 4">
            <a:extLst>
              <a:ext uri="{FF2B5EF4-FFF2-40B4-BE49-F238E27FC236}">
                <a16:creationId xmlns:a16="http://schemas.microsoft.com/office/drawing/2014/main" id="{844E94BD-67E2-1EF2-B693-CA7BDB8BCC3D}"/>
              </a:ext>
            </a:extLst>
          </p:cNvPr>
          <p:cNvPicPr>
            <a:picLocks noChangeAspect="1"/>
          </p:cNvPicPr>
          <p:nvPr/>
        </p:nvPicPr>
        <p:blipFill>
          <a:blip r:embed="rId2"/>
          <a:stretch>
            <a:fillRect/>
          </a:stretch>
        </p:blipFill>
        <p:spPr>
          <a:xfrm>
            <a:off x="0" y="1113709"/>
            <a:ext cx="4910380" cy="3106135"/>
          </a:xfrm>
          <a:prstGeom prst="rect">
            <a:avLst/>
          </a:prstGeom>
        </p:spPr>
      </p:pic>
      <p:pic>
        <p:nvPicPr>
          <p:cNvPr id="7" name="Picture 6">
            <a:extLst>
              <a:ext uri="{FF2B5EF4-FFF2-40B4-BE49-F238E27FC236}">
                <a16:creationId xmlns:a16="http://schemas.microsoft.com/office/drawing/2014/main" id="{E34F20FA-F24A-47C9-D41D-171A2C4BD188}"/>
              </a:ext>
            </a:extLst>
          </p:cNvPr>
          <p:cNvPicPr>
            <a:picLocks noChangeAspect="1"/>
          </p:cNvPicPr>
          <p:nvPr/>
        </p:nvPicPr>
        <p:blipFill>
          <a:blip r:embed="rId3"/>
          <a:stretch>
            <a:fillRect/>
          </a:stretch>
        </p:blipFill>
        <p:spPr>
          <a:xfrm>
            <a:off x="5322096" y="1113709"/>
            <a:ext cx="3185436" cy="3185436"/>
          </a:xfrm>
          <a:prstGeom prst="rect">
            <a:avLst/>
          </a:prstGeom>
        </p:spPr>
      </p:pic>
      <p:sp>
        <p:nvSpPr>
          <p:cNvPr id="8" name="TextBox 7">
            <a:extLst>
              <a:ext uri="{FF2B5EF4-FFF2-40B4-BE49-F238E27FC236}">
                <a16:creationId xmlns:a16="http://schemas.microsoft.com/office/drawing/2014/main" id="{0E3AAFE4-04F4-1097-8D6C-EF984BEFF2B9}"/>
              </a:ext>
            </a:extLst>
          </p:cNvPr>
          <p:cNvSpPr txBox="1"/>
          <p:nvPr/>
        </p:nvSpPr>
        <p:spPr>
          <a:xfrm>
            <a:off x="5143499" y="509421"/>
            <a:ext cx="3857625" cy="307777"/>
          </a:xfrm>
          <a:prstGeom prst="rect">
            <a:avLst/>
          </a:prstGeom>
          <a:noFill/>
        </p:spPr>
        <p:txBody>
          <a:bodyPr wrap="square" rtlCol="0">
            <a:spAutoFit/>
          </a:bodyPr>
          <a:lstStyle/>
          <a:p>
            <a:r>
              <a:rPr lang="en-IN" b="1" dirty="0">
                <a:solidFill>
                  <a:srgbClr val="C00000"/>
                </a:solidFill>
              </a:rPr>
              <a:t>Customer share for different stores-</a:t>
            </a:r>
          </a:p>
        </p:txBody>
      </p:sp>
      <p:sp>
        <p:nvSpPr>
          <p:cNvPr id="9" name="TextBox 8">
            <a:extLst>
              <a:ext uri="{FF2B5EF4-FFF2-40B4-BE49-F238E27FC236}">
                <a16:creationId xmlns:a16="http://schemas.microsoft.com/office/drawing/2014/main" id="{2199E0EC-27F6-642E-BFF9-8A37BAD9C627}"/>
              </a:ext>
            </a:extLst>
          </p:cNvPr>
          <p:cNvSpPr txBox="1"/>
          <p:nvPr/>
        </p:nvSpPr>
        <p:spPr>
          <a:xfrm>
            <a:off x="228600" y="4452276"/>
            <a:ext cx="8772524" cy="646331"/>
          </a:xfrm>
          <a:prstGeom prst="rect">
            <a:avLst/>
          </a:prstGeom>
          <a:noFill/>
        </p:spPr>
        <p:txBody>
          <a:bodyPr wrap="square" rtlCol="0">
            <a:spAutoFit/>
          </a:bodyPr>
          <a:lstStyle/>
          <a:p>
            <a:r>
              <a:rPr lang="en-IN" sz="1200" u="sng" dirty="0"/>
              <a:t>Observation</a:t>
            </a:r>
            <a:r>
              <a:rPr lang="en-IN" sz="1200" dirty="0"/>
              <a:t>- Although the store ‘b’ has least number of stores and sales, its average sales is better than other stores. This shows it is performing better than other stores.</a:t>
            </a:r>
          </a:p>
          <a:p>
            <a:r>
              <a:rPr lang="en-IN" sz="1200" dirty="0"/>
              <a:t>Store ‘a’ has maximum number of customer share i.e. 56.4% followed by ‘d’, ‘c’, and ‘b’.</a:t>
            </a:r>
          </a:p>
        </p:txBody>
      </p:sp>
    </p:spTree>
    <p:extLst>
      <p:ext uri="{BB962C8B-B14F-4D97-AF65-F5344CB8AC3E}">
        <p14:creationId xmlns:p14="http://schemas.microsoft.com/office/powerpoint/2010/main" val="226206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3754-2894-3B6C-7A22-B66D771D4A7A}"/>
              </a:ext>
            </a:extLst>
          </p:cNvPr>
          <p:cNvSpPr>
            <a:spLocks noGrp="1"/>
          </p:cNvSpPr>
          <p:nvPr>
            <p:ph type="title"/>
          </p:nvPr>
        </p:nvSpPr>
        <p:spPr/>
        <p:txBody>
          <a:bodyPr/>
          <a:lstStyle/>
          <a:p>
            <a:r>
              <a:rPr lang="en-IN" sz="1400" b="1" dirty="0"/>
              <a:t>Relationship between average sales and different days of week-</a:t>
            </a:r>
          </a:p>
        </p:txBody>
      </p:sp>
      <p:pic>
        <p:nvPicPr>
          <p:cNvPr id="5" name="Picture 4">
            <a:extLst>
              <a:ext uri="{FF2B5EF4-FFF2-40B4-BE49-F238E27FC236}">
                <a16:creationId xmlns:a16="http://schemas.microsoft.com/office/drawing/2014/main" id="{F4297669-145A-B533-AB3D-F98594D70D2A}"/>
              </a:ext>
            </a:extLst>
          </p:cNvPr>
          <p:cNvPicPr>
            <a:picLocks noChangeAspect="1"/>
          </p:cNvPicPr>
          <p:nvPr/>
        </p:nvPicPr>
        <p:blipFill>
          <a:blip r:embed="rId2"/>
          <a:stretch>
            <a:fillRect/>
          </a:stretch>
        </p:blipFill>
        <p:spPr>
          <a:xfrm>
            <a:off x="1973960" y="1186350"/>
            <a:ext cx="5196081" cy="2770800"/>
          </a:xfrm>
          <a:prstGeom prst="rect">
            <a:avLst/>
          </a:prstGeom>
        </p:spPr>
      </p:pic>
      <p:sp>
        <p:nvSpPr>
          <p:cNvPr id="7" name="TextBox 6">
            <a:extLst>
              <a:ext uri="{FF2B5EF4-FFF2-40B4-BE49-F238E27FC236}">
                <a16:creationId xmlns:a16="http://schemas.microsoft.com/office/drawing/2014/main" id="{2B479394-82FB-8B05-3A84-5C6A866D86A4}"/>
              </a:ext>
            </a:extLst>
          </p:cNvPr>
          <p:cNvSpPr txBox="1"/>
          <p:nvPr/>
        </p:nvSpPr>
        <p:spPr>
          <a:xfrm>
            <a:off x="311700" y="4236810"/>
            <a:ext cx="8520599" cy="461665"/>
          </a:xfrm>
          <a:prstGeom prst="rect">
            <a:avLst/>
          </a:prstGeom>
          <a:noFill/>
        </p:spPr>
        <p:txBody>
          <a:bodyPr wrap="square" rtlCol="0">
            <a:spAutoFit/>
          </a:bodyPr>
          <a:lstStyle/>
          <a:p>
            <a:r>
              <a:rPr lang="en-IN" sz="1200" u="sng" dirty="0"/>
              <a:t>Observation-</a:t>
            </a:r>
            <a:r>
              <a:rPr lang="en-IN" sz="1200" dirty="0"/>
              <a:t> Average sales is decreasing as the days are passing by, maximum number of sales on Monday and least on Sunday. We can see a sudden spike on Thursday this may be due to reason that the weekend is going to start.</a:t>
            </a:r>
            <a:endParaRPr lang="en-IN" sz="1200" u="sng" dirty="0"/>
          </a:p>
        </p:txBody>
      </p:sp>
    </p:spTree>
    <p:extLst>
      <p:ext uri="{BB962C8B-B14F-4D97-AF65-F5344CB8AC3E}">
        <p14:creationId xmlns:p14="http://schemas.microsoft.com/office/powerpoint/2010/main" val="426842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0658-FEED-2228-9E5E-453BB45AEA7C}"/>
              </a:ext>
            </a:extLst>
          </p:cNvPr>
          <p:cNvSpPr>
            <a:spLocks noGrp="1"/>
          </p:cNvSpPr>
          <p:nvPr>
            <p:ph type="title"/>
          </p:nvPr>
        </p:nvSpPr>
        <p:spPr>
          <a:xfrm>
            <a:off x="311700" y="445025"/>
            <a:ext cx="3781669" cy="572700"/>
          </a:xfrm>
        </p:spPr>
        <p:txBody>
          <a:bodyPr/>
          <a:lstStyle/>
          <a:p>
            <a:r>
              <a:rPr lang="en-IN" sz="1400" b="1" dirty="0"/>
              <a:t>Relationship between date and sales-</a:t>
            </a:r>
          </a:p>
        </p:txBody>
      </p:sp>
      <p:pic>
        <p:nvPicPr>
          <p:cNvPr id="4" name="Picture 3">
            <a:extLst>
              <a:ext uri="{FF2B5EF4-FFF2-40B4-BE49-F238E27FC236}">
                <a16:creationId xmlns:a16="http://schemas.microsoft.com/office/drawing/2014/main" id="{0CBCAB10-8073-CE47-48A4-D8C41E8F236E}"/>
              </a:ext>
            </a:extLst>
          </p:cNvPr>
          <p:cNvPicPr>
            <a:picLocks noChangeAspect="1"/>
          </p:cNvPicPr>
          <p:nvPr/>
        </p:nvPicPr>
        <p:blipFill>
          <a:blip r:embed="rId2"/>
          <a:stretch>
            <a:fillRect/>
          </a:stretch>
        </p:blipFill>
        <p:spPr>
          <a:xfrm>
            <a:off x="0" y="1017725"/>
            <a:ext cx="4416622" cy="2870077"/>
          </a:xfrm>
          <a:prstGeom prst="rect">
            <a:avLst/>
          </a:prstGeom>
        </p:spPr>
      </p:pic>
      <p:pic>
        <p:nvPicPr>
          <p:cNvPr id="7" name="Picture 6">
            <a:extLst>
              <a:ext uri="{FF2B5EF4-FFF2-40B4-BE49-F238E27FC236}">
                <a16:creationId xmlns:a16="http://schemas.microsoft.com/office/drawing/2014/main" id="{74FFD8D6-AA64-10BE-76A9-C558338DE7AC}"/>
              </a:ext>
            </a:extLst>
          </p:cNvPr>
          <p:cNvPicPr>
            <a:picLocks noChangeAspect="1"/>
          </p:cNvPicPr>
          <p:nvPr/>
        </p:nvPicPr>
        <p:blipFill>
          <a:blip r:embed="rId3"/>
          <a:stretch>
            <a:fillRect/>
          </a:stretch>
        </p:blipFill>
        <p:spPr>
          <a:xfrm>
            <a:off x="4572000" y="1017725"/>
            <a:ext cx="4514199" cy="2930270"/>
          </a:xfrm>
          <a:prstGeom prst="rect">
            <a:avLst/>
          </a:prstGeom>
        </p:spPr>
      </p:pic>
      <p:sp>
        <p:nvSpPr>
          <p:cNvPr id="8" name="TextBox 7">
            <a:extLst>
              <a:ext uri="{FF2B5EF4-FFF2-40B4-BE49-F238E27FC236}">
                <a16:creationId xmlns:a16="http://schemas.microsoft.com/office/drawing/2014/main" id="{30948667-AF5F-7D85-A029-E7458B63F8A7}"/>
              </a:ext>
            </a:extLst>
          </p:cNvPr>
          <p:cNvSpPr txBox="1"/>
          <p:nvPr/>
        </p:nvSpPr>
        <p:spPr>
          <a:xfrm>
            <a:off x="4672012" y="504287"/>
            <a:ext cx="4529138" cy="307777"/>
          </a:xfrm>
          <a:prstGeom prst="rect">
            <a:avLst/>
          </a:prstGeom>
          <a:noFill/>
        </p:spPr>
        <p:txBody>
          <a:bodyPr wrap="square" rtlCol="0">
            <a:spAutoFit/>
          </a:bodyPr>
          <a:lstStyle/>
          <a:p>
            <a:r>
              <a:rPr lang="en-IN" b="1" dirty="0">
                <a:solidFill>
                  <a:srgbClr val="C00000"/>
                </a:solidFill>
              </a:rPr>
              <a:t>Relationship between date and customers-</a:t>
            </a:r>
          </a:p>
        </p:txBody>
      </p:sp>
      <p:sp>
        <p:nvSpPr>
          <p:cNvPr id="9" name="TextBox 8">
            <a:extLst>
              <a:ext uri="{FF2B5EF4-FFF2-40B4-BE49-F238E27FC236}">
                <a16:creationId xmlns:a16="http://schemas.microsoft.com/office/drawing/2014/main" id="{1BC8D4AB-05F4-5EC1-1D9D-F68AC4F64A19}"/>
              </a:ext>
            </a:extLst>
          </p:cNvPr>
          <p:cNvSpPr txBox="1"/>
          <p:nvPr/>
        </p:nvSpPr>
        <p:spPr>
          <a:xfrm>
            <a:off x="311700" y="4093463"/>
            <a:ext cx="8718000" cy="646331"/>
          </a:xfrm>
          <a:prstGeom prst="rect">
            <a:avLst/>
          </a:prstGeom>
          <a:noFill/>
        </p:spPr>
        <p:txBody>
          <a:bodyPr wrap="square" rtlCol="0">
            <a:spAutoFit/>
          </a:bodyPr>
          <a:lstStyle/>
          <a:p>
            <a:r>
              <a:rPr lang="en-IN" sz="1200" u="sng" dirty="0"/>
              <a:t>Observation-</a:t>
            </a:r>
            <a:r>
              <a:rPr lang="en-IN" sz="1200" dirty="0"/>
              <a:t> There is significantly less corelation between date and sales, all the data is clustered in one place with some outliers.</a:t>
            </a:r>
          </a:p>
          <a:p>
            <a:r>
              <a:rPr lang="en-IN" sz="1200" dirty="0"/>
              <a:t>As per the graphical representation as the customers are increasing there is also increase in sales.</a:t>
            </a:r>
          </a:p>
        </p:txBody>
      </p:sp>
    </p:spTree>
    <p:extLst>
      <p:ext uri="{BB962C8B-B14F-4D97-AF65-F5344CB8AC3E}">
        <p14:creationId xmlns:p14="http://schemas.microsoft.com/office/powerpoint/2010/main" val="343236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E1A-2959-6EEE-737C-C34156DF5BB9}"/>
              </a:ext>
            </a:extLst>
          </p:cNvPr>
          <p:cNvSpPr>
            <a:spLocks noGrp="1"/>
          </p:cNvSpPr>
          <p:nvPr>
            <p:ph type="title"/>
          </p:nvPr>
        </p:nvSpPr>
        <p:spPr>
          <a:xfrm>
            <a:off x="311700" y="445025"/>
            <a:ext cx="3974550" cy="572700"/>
          </a:xfrm>
        </p:spPr>
        <p:txBody>
          <a:bodyPr/>
          <a:lstStyle/>
          <a:p>
            <a:r>
              <a:rPr lang="en-IN" sz="1400" b="1" dirty="0"/>
              <a:t>Percentage of stores open on a particular day-</a:t>
            </a:r>
          </a:p>
        </p:txBody>
      </p:sp>
      <p:pic>
        <p:nvPicPr>
          <p:cNvPr id="4" name="Picture 3">
            <a:extLst>
              <a:ext uri="{FF2B5EF4-FFF2-40B4-BE49-F238E27FC236}">
                <a16:creationId xmlns:a16="http://schemas.microsoft.com/office/drawing/2014/main" id="{34EA2970-BF7F-C7C3-49D3-D3D8F4EC4F93}"/>
              </a:ext>
            </a:extLst>
          </p:cNvPr>
          <p:cNvPicPr>
            <a:picLocks noChangeAspect="1"/>
          </p:cNvPicPr>
          <p:nvPr/>
        </p:nvPicPr>
        <p:blipFill>
          <a:blip r:embed="rId2"/>
          <a:stretch>
            <a:fillRect/>
          </a:stretch>
        </p:blipFill>
        <p:spPr>
          <a:xfrm>
            <a:off x="0" y="1084256"/>
            <a:ext cx="2873382" cy="2873382"/>
          </a:xfrm>
          <a:prstGeom prst="rect">
            <a:avLst/>
          </a:prstGeom>
        </p:spPr>
      </p:pic>
      <p:pic>
        <p:nvPicPr>
          <p:cNvPr id="7" name="Picture 6">
            <a:extLst>
              <a:ext uri="{FF2B5EF4-FFF2-40B4-BE49-F238E27FC236}">
                <a16:creationId xmlns:a16="http://schemas.microsoft.com/office/drawing/2014/main" id="{2719650F-4B29-3547-2840-440BBDE28B2B}"/>
              </a:ext>
            </a:extLst>
          </p:cNvPr>
          <p:cNvPicPr>
            <a:picLocks noChangeAspect="1"/>
          </p:cNvPicPr>
          <p:nvPr/>
        </p:nvPicPr>
        <p:blipFill>
          <a:blip r:embed="rId3"/>
          <a:stretch>
            <a:fillRect/>
          </a:stretch>
        </p:blipFill>
        <p:spPr>
          <a:xfrm>
            <a:off x="6270620" y="1017725"/>
            <a:ext cx="1672233" cy="2803993"/>
          </a:xfrm>
          <a:prstGeom prst="rect">
            <a:avLst/>
          </a:prstGeom>
        </p:spPr>
      </p:pic>
      <p:sp>
        <p:nvSpPr>
          <p:cNvPr id="8" name="TextBox 7">
            <a:extLst>
              <a:ext uri="{FF2B5EF4-FFF2-40B4-BE49-F238E27FC236}">
                <a16:creationId xmlns:a16="http://schemas.microsoft.com/office/drawing/2014/main" id="{DD16210F-86B5-DA60-7F5D-EAEFBDD0EA35}"/>
              </a:ext>
            </a:extLst>
          </p:cNvPr>
          <p:cNvSpPr txBox="1"/>
          <p:nvPr/>
        </p:nvSpPr>
        <p:spPr>
          <a:xfrm>
            <a:off x="5235073" y="509318"/>
            <a:ext cx="3743325" cy="307777"/>
          </a:xfrm>
          <a:prstGeom prst="rect">
            <a:avLst/>
          </a:prstGeom>
          <a:noFill/>
        </p:spPr>
        <p:txBody>
          <a:bodyPr wrap="square" rtlCol="0">
            <a:spAutoFit/>
          </a:bodyPr>
          <a:lstStyle/>
          <a:p>
            <a:r>
              <a:rPr lang="en-IN" b="1" dirty="0">
                <a:solidFill>
                  <a:srgbClr val="C00000"/>
                </a:solidFill>
              </a:rPr>
              <a:t>Open and close count-</a:t>
            </a:r>
          </a:p>
        </p:txBody>
      </p:sp>
      <p:sp>
        <p:nvSpPr>
          <p:cNvPr id="9" name="TextBox 8">
            <a:extLst>
              <a:ext uri="{FF2B5EF4-FFF2-40B4-BE49-F238E27FC236}">
                <a16:creationId xmlns:a16="http://schemas.microsoft.com/office/drawing/2014/main" id="{1E67EE07-8960-4B40-7991-6D7E7FE2CC96}"/>
              </a:ext>
            </a:extLst>
          </p:cNvPr>
          <p:cNvSpPr txBox="1"/>
          <p:nvPr/>
        </p:nvSpPr>
        <p:spPr>
          <a:xfrm>
            <a:off x="311700" y="4143375"/>
            <a:ext cx="8666698" cy="461665"/>
          </a:xfrm>
          <a:prstGeom prst="rect">
            <a:avLst/>
          </a:prstGeom>
          <a:noFill/>
        </p:spPr>
        <p:txBody>
          <a:bodyPr wrap="square" rtlCol="0">
            <a:spAutoFit/>
          </a:bodyPr>
          <a:lstStyle/>
          <a:p>
            <a:r>
              <a:rPr lang="en-IN" sz="1200" u="sng" dirty="0"/>
              <a:t>Observation-</a:t>
            </a:r>
            <a:r>
              <a:rPr lang="en-IN" sz="1200" dirty="0"/>
              <a:t> Maximum number of stores are open on Saturday and least are open on Sunday.</a:t>
            </a:r>
          </a:p>
          <a:p>
            <a:r>
              <a:rPr lang="en-IN" sz="1200" dirty="0"/>
              <a:t>Store open count is more than store closed count.</a:t>
            </a:r>
          </a:p>
        </p:txBody>
      </p:sp>
    </p:spTree>
    <p:extLst>
      <p:ext uri="{BB962C8B-B14F-4D97-AF65-F5344CB8AC3E}">
        <p14:creationId xmlns:p14="http://schemas.microsoft.com/office/powerpoint/2010/main" val="50029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2AF498-9610-1951-D7DD-1781C1FE98A5}"/>
              </a:ext>
            </a:extLst>
          </p:cNvPr>
          <p:cNvPicPr>
            <a:picLocks noChangeAspect="1"/>
          </p:cNvPicPr>
          <p:nvPr/>
        </p:nvPicPr>
        <p:blipFill>
          <a:blip r:embed="rId2"/>
          <a:stretch>
            <a:fillRect/>
          </a:stretch>
        </p:blipFill>
        <p:spPr>
          <a:xfrm>
            <a:off x="211308" y="177251"/>
            <a:ext cx="5147054" cy="2394499"/>
          </a:xfrm>
          <a:prstGeom prst="rect">
            <a:avLst/>
          </a:prstGeom>
        </p:spPr>
      </p:pic>
      <p:pic>
        <p:nvPicPr>
          <p:cNvPr id="7" name="Picture 6">
            <a:extLst>
              <a:ext uri="{FF2B5EF4-FFF2-40B4-BE49-F238E27FC236}">
                <a16:creationId xmlns:a16="http://schemas.microsoft.com/office/drawing/2014/main" id="{5EAB5B0D-D209-E139-66C6-1D658E291C68}"/>
              </a:ext>
            </a:extLst>
          </p:cNvPr>
          <p:cNvPicPr>
            <a:picLocks noChangeAspect="1"/>
          </p:cNvPicPr>
          <p:nvPr/>
        </p:nvPicPr>
        <p:blipFill>
          <a:blip r:embed="rId3"/>
          <a:stretch>
            <a:fillRect/>
          </a:stretch>
        </p:blipFill>
        <p:spPr>
          <a:xfrm>
            <a:off x="82773" y="2749002"/>
            <a:ext cx="5275589" cy="2394498"/>
          </a:xfrm>
          <a:prstGeom prst="rect">
            <a:avLst/>
          </a:prstGeom>
        </p:spPr>
      </p:pic>
      <p:sp>
        <p:nvSpPr>
          <p:cNvPr id="8" name="TextBox 7">
            <a:extLst>
              <a:ext uri="{FF2B5EF4-FFF2-40B4-BE49-F238E27FC236}">
                <a16:creationId xmlns:a16="http://schemas.microsoft.com/office/drawing/2014/main" id="{2F19DFD4-602C-E179-3AF3-B9836B04857A}"/>
              </a:ext>
            </a:extLst>
          </p:cNvPr>
          <p:cNvSpPr txBox="1"/>
          <p:nvPr/>
        </p:nvSpPr>
        <p:spPr>
          <a:xfrm>
            <a:off x="5693569" y="2063918"/>
            <a:ext cx="3086100" cy="1015663"/>
          </a:xfrm>
          <a:prstGeom prst="rect">
            <a:avLst/>
          </a:prstGeom>
          <a:noFill/>
        </p:spPr>
        <p:txBody>
          <a:bodyPr wrap="square" rtlCol="0">
            <a:spAutoFit/>
          </a:bodyPr>
          <a:lstStyle/>
          <a:p>
            <a:r>
              <a:rPr lang="en-IN" sz="1200" dirty="0"/>
              <a:t>Observation- The store availability is least on Sunday and maximum on Saturday.</a:t>
            </a:r>
          </a:p>
          <a:p>
            <a:r>
              <a:rPr lang="en-IN" sz="1200" dirty="0"/>
              <a:t>From Monday to Friday equal number of promo ran and on weekends there were no promos used.</a:t>
            </a:r>
          </a:p>
        </p:txBody>
      </p:sp>
    </p:spTree>
    <p:extLst>
      <p:ext uri="{BB962C8B-B14F-4D97-AF65-F5344CB8AC3E}">
        <p14:creationId xmlns:p14="http://schemas.microsoft.com/office/powerpoint/2010/main" val="327226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BEA4-693E-F4B7-D276-EB26F901CEAC}"/>
              </a:ext>
            </a:extLst>
          </p:cNvPr>
          <p:cNvSpPr>
            <a:spLocks noGrp="1"/>
          </p:cNvSpPr>
          <p:nvPr>
            <p:ph type="title"/>
          </p:nvPr>
        </p:nvSpPr>
        <p:spPr/>
        <p:txBody>
          <a:bodyPr/>
          <a:lstStyle/>
          <a:p>
            <a:r>
              <a:rPr lang="en-IN" sz="1400" b="1" dirty="0"/>
              <a:t>Relationship between sales and promo-</a:t>
            </a:r>
          </a:p>
        </p:txBody>
      </p:sp>
      <p:pic>
        <p:nvPicPr>
          <p:cNvPr id="6" name="Picture 5">
            <a:extLst>
              <a:ext uri="{FF2B5EF4-FFF2-40B4-BE49-F238E27FC236}">
                <a16:creationId xmlns:a16="http://schemas.microsoft.com/office/drawing/2014/main" id="{7B452E49-BC04-5A85-1010-A91267F6249D}"/>
              </a:ext>
            </a:extLst>
          </p:cNvPr>
          <p:cNvPicPr>
            <a:picLocks noChangeAspect="1"/>
          </p:cNvPicPr>
          <p:nvPr/>
        </p:nvPicPr>
        <p:blipFill>
          <a:blip r:embed="rId2"/>
          <a:stretch>
            <a:fillRect/>
          </a:stretch>
        </p:blipFill>
        <p:spPr>
          <a:xfrm>
            <a:off x="-2310" y="1127453"/>
            <a:ext cx="5477886" cy="2888593"/>
          </a:xfrm>
          <a:prstGeom prst="rect">
            <a:avLst/>
          </a:prstGeom>
        </p:spPr>
      </p:pic>
      <p:pic>
        <p:nvPicPr>
          <p:cNvPr id="8" name="Picture 7">
            <a:extLst>
              <a:ext uri="{FF2B5EF4-FFF2-40B4-BE49-F238E27FC236}">
                <a16:creationId xmlns:a16="http://schemas.microsoft.com/office/drawing/2014/main" id="{9AA6FE37-CBA6-ECC7-B6BC-6D39184F827D}"/>
              </a:ext>
            </a:extLst>
          </p:cNvPr>
          <p:cNvPicPr>
            <a:picLocks noChangeAspect="1"/>
          </p:cNvPicPr>
          <p:nvPr/>
        </p:nvPicPr>
        <p:blipFill>
          <a:blip r:embed="rId3"/>
          <a:stretch>
            <a:fillRect/>
          </a:stretch>
        </p:blipFill>
        <p:spPr>
          <a:xfrm>
            <a:off x="6357362" y="1356736"/>
            <a:ext cx="2301439" cy="2301439"/>
          </a:xfrm>
          <a:prstGeom prst="rect">
            <a:avLst/>
          </a:prstGeom>
        </p:spPr>
      </p:pic>
      <p:sp>
        <p:nvSpPr>
          <p:cNvPr id="9" name="TextBox 8">
            <a:extLst>
              <a:ext uri="{FF2B5EF4-FFF2-40B4-BE49-F238E27FC236}">
                <a16:creationId xmlns:a16="http://schemas.microsoft.com/office/drawing/2014/main" id="{BB7F3675-8ACC-4718-CF03-24F962F75B3D}"/>
              </a:ext>
            </a:extLst>
          </p:cNvPr>
          <p:cNvSpPr txBox="1"/>
          <p:nvPr/>
        </p:nvSpPr>
        <p:spPr>
          <a:xfrm>
            <a:off x="311700" y="4201168"/>
            <a:ext cx="8801100" cy="276999"/>
          </a:xfrm>
          <a:prstGeom prst="rect">
            <a:avLst/>
          </a:prstGeom>
          <a:noFill/>
        </p:spPr>
        <p:txBody>
          <a:bodyPr wrap="square" rtlCol="0">
            <a:spAutoFit/>
          </a:bodyPr>
          <a:lstStyle/>
          <a:p>
            <a:r>
              <a:rPr lang="en-IN" sz="1200" dirty="0"/>
              <a:t>Observation- There was total increase of 5.6% in total sales when the promo ran.</a:t>
            </a:r>
          </a:p>
        </p:txBody>
      </p:sp>
    </p:spTree>
    <p:extLst>
      <p:ext uri="{BB962C8B-B14F-4D97-AF65-F5344CB8AC3E}">
        <p14:creationId xmlns:p14="http://schemas.microsoft.com/office/powerpoint/2010/main" val="413357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A5D8-6BD1-EB86-B9E3-7B4930A7920A}"/>
              </a:ext>
            </a:extLst>
          </p:cNvPr>
          <p:cNvSpPr>
            <a:spLocks noGrp="1"/>
          </p:cNvSpPr>
          <p:nvPr>
            <p:ph type="title"/>
          </p:nvPr>
        </p:nvSpPr>
        <p:spPr/>
        <p:txBody>
          <a:bodyPr/>
          <a:lstStyle/>
          <a:p>
            <a:r>
              <a:rPr lang="en-IN" b="1" dirty="0"/>
              <a:t>Relation between sales and customers</a:t>
            </a:r>
          </a:p>
        </p:txBody>
      </p:sp>
      <p:pic>
        <p:nvPicPr>
          <p:cNvPr id="4" name="Picture 3">
            <a:extLst>
              <a:ext uri="{FF2B5EF4-FFF2-40B4-BE49-F238E27FC236}">
                <a16:creationId xmlns:a16="http://schemas.microsoft.com/office/drawing/2014/main" id="{37C64D55-1BF5-78C3-03CF-8C188DF1BBDF}"/>
              </a:ext>
            </a:extLst>
          </p:cNvPr>
          <p:cNvPicPr>
            <a:picLocks noChangeAspect="1"/>
          </p:cNvPicPr>
          <p:nvPr/>
        </p:nvPicPr>
        <p:blipFill>
          <a:blip r:embed="rId2"/>
          <a:stretch>
            <a:fillRect/>
          </a:stretch>
        </p:blipFill>
        <p:spPr>
          <a:xfrm>
            <a:off x="0" y="1193005"/>
            <a:ext cx="6388567" cy="3800475"/>
          </a:xfrm>
          <a:prstGeom prst="rect">
            <a:avLst/>
          </a:prstGeom>
        </p:spPr>
      </p:pic>
    </p:spTree>
    <p:extLst>
      <p:ext uri="{BB962C8B-B14F-4D97-AF65-F5344CB8AC3E}">
        <p14:creationId xmlns:p14="http://schemas.microsoft.com/office/powerpoint/2010/main" val="162707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AC3A-52FA-8338-7AB6-9DB2C686AA01}"/>
              </a:ext>
            </a:extLst>
          </p:cNvPr>
          <p:cNvSpPr>
            <a:spLocks noGrp="1"/>
          </p:cNvSpPr>
          <p:nvPr>
            <p:ph type="title"/>
          </p:nvPr>
        </p:nvSpPr>
        <p:spPr>
          <a:xfrm>
            <a:off x="311700" y="445025"/>
            <a:ext cx="3553069" cy="572700"/>
          </a:xfrm>
        </p:spPr>
        <p:txBody>
          <a:bodyPr/>
          <a:lstStyle/>
          <a:p>
            <a:r>
              <a:rPr lang="en-IN" sz="1400" b="1" dirty="0"/>
              <a:t>Sales density-</a:t>
            </a:r>
          </a:p>
        </p:txBody>
      </p:sp>
      <p:pic>
        <p:nvPicPr>
          <p:cNvPr id="4" name="Picture 3">
            <a:extLst>
              <a:ext uri="{FF2B5EF4-FFF2-40B4-BE49-F238E27FC236}">
                <a16:creationId xmlns:a16="http://schemas.microsoft.com/office/drawing/2014/main" id="{EDF4B1B0-10D9-6FBF-A7DE-E267E7E85115}"/>
              </a:ext>
            </a:extLst>
          </p:cNvPr>
          <p:cNvPicPr>
            <a:picLocks noChangeAspect="1"/>
          </p:cNvPicPr>
          <p:nvPr/>
        </p:nvPicPr>
        <p:blipFill>
          <a:blip r:embed="rId2"/>
          <a:stretch>
            <a:fillRect/>
          </a:stretch>
        </p:blipFill>
        <p:spPr>
          <a:xfrm>
            <a:off x="71179" y="1067938"/>
            <a:ext cx="4034109" cy="2778504"/>
          </a:xfrm>
          <a:prstGeom prst="rect">
            <a:avLst/>
          </a:prstGeom>
        </p:spPr>
      </p:pic>
      <p:pic>
        <p:nvPicPr>
          <p:cNvPr id="7" name="Picture 6">
            <a:extLst>
              <a:ext uri="{FF2B5EF4-FFF2-40B4-BE49-F238E27FC236}">
                <a16:creationId xmlns:a16="http://schemas.microsoft.com/office/drawing/2014/main" id="{1359DC72-92B9-5E24-E0AD-F2C87B698814}"/>
              </a:ext>
            </a:extLst>
          </p:cNvPr>
          <p:cNvPicPr>
            <a:picLocks noChangeAspect="1"/>
          </p:cNvPicPr>
          <p:nvPr/>
        </p:nvPicPr>
        <p:blipFill>
          <a:blip r:embed="rId3"/>
          <a:stretch>
            <a:fillRect/>
          </a:stretch>
        </p:blipFill>
        <p:spPr>
          <a:xfrm>
            <a:off x="5871640" y="1017725"/>
            <a:ext cx="2639606" cy="2878931"/>
          </a:xfrm>
          <a:prstGeom prst="rect">
            <a:avLst/>
          </a:prstGeom>
        </p:spPr>
      </p:pic>
      <p:sp>
        <p:nvSpPr>
          <p:cNvPr id="9" name="TextBox 8">
            <a:extLst>
              <a:ext uri="{FF2B5EF4-FFF2-40B4-BE49-F238E27FC236}">
                <a16:creationId xmlns:a16="http://schemas.microsoft.com/office/drawing/2014/main" id="{C8DAA25B-87B8-C6F7-B21F-D51C4CDA28FC}"/>
              </a:ext>
            </a:extLst>
          </p:cNvPr>
          <p:cNvSpPr txBox="1"/>
          <p:nvPr/>
        </p:nvSpPr>
        <p:spPr>
          <a:xfrm>
            <a:off x="5772150" y="445025"/>
            <a:ext cx="2639606" cy="523220"/>
          </a:xfrm>
          <a:prstGeom prst="rect">
            <a:avLst/>
          </a:prstGeom>
          <a:noFill/>
        </p:spPr>
        <p:txBody>
          <a:bodyPr wrap="square" rtlCol="0">
            <a:spAutoFit/>
          </a:bodyPr>
          <a:lstStyle/>
          <a:p>
            <a:r>
              <a:rPr lang="en-IN" b="1" dirty="0">
                <a:solidFill>
                  <a:srgbClr val="C00000"/>
                </a:solidFill>
              </a:rPr>
              <a:t>Effect of School holiday on stores-</a:t>
            </a:r>
          </a:p>
        </p:txBody>
      </p:sp>
      <p:sp>
        <p:nvSpPr>
          <p:cNvPr id="10" name="TextBox 9">
            <a:extLst>
              <a:ext uri="{FF2B5EF4-FFF2-40B4-BE49-F238E27FC236}">
                <a16:creationId xmlns:a16="http://schemas.microsoft.com/office/drawing/2014/main" id="{D5E23815-60B2-CAC3-B99D-DA7DF043DF3F}"/>
              </a:ext>
            </a:extLst>
          </p:cNvPr>
          <p:cNvSpPr txBox="1"/>
          <p:nvPr/>
        </p:nvSpPr>
        <p:spPr>
          <a:xfrm>
            <a:off x="492919" y="4264312"/>
            <a:ext cx="8293894" cy="461665"/>
          </a:xfrm>
          <a:prstGeom prst="rect">
            <a:avLst/>
          </a:prstGeom>
          <a:noFill/>
        </p:spPr>
        <p:txBody>
          <a:bodyPr wrap="square" rtlCol="0">
            <a:spAutoFit/>
          </a:bodyPr>
          <a:lstStyle/>
          <a:p>
            <a:r>
              <a:rPr lang="en-IN" sz="1200" u="sng" dirty="0"/>
              <a:t>Observation</a:t>
            </a:r>
            <a:r>
              <a:rPr lang="en-IN" sz="1200" dirty="0"/>
              <a:t>- </a:t>
            </a:r>
            <a:r>
              <a:rPr lang="en-US" sz="1200" dirty="0"/>
              <a:t>Sales a right skewed distribution, this means that the mean is greater than the median.</a:t>
            </a:r>
          </a:p>
          <a:p>
            <a:r>
              <a:rPr lang="en-IN" sz="1200" dirty="0"/>
              <a:t>17.9% of stores are effected by the school holiday</a:t>
            </a:r>
          </a:p>
        </p:txBody>
      </p:sp>
    </p:spTree>
    <p:extLst>
      <p:ext uri="{BB962C8B-B14F-4D97-AF65-F5344CB8AC3E}">
        <p14:creationId xmlns:p14="http://schemas.microsoft.com/office/powerpoint/2010/main" val="250609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9903-47B7-56F2-4DF3-84844F39EFF9}"/>
              </a:ext>
            </a:extLst>
          </p:cNvPr>
          <p:cNvSpPr>
            <a:spLocks noGrp="1"/>
          </p:cNvSpPr>
          <p:nvPr>
            <p:ph type="title"/>
          </p:nvPr>
        </p:nvSpPr>
        <p:spPr/>
        <p:txBody>
          <a:bodyPr/>
          <a:lstStyle/>
          <a:p>
            <a:r>
              <a:rPr lang="en-IN" b="1" dirty="0"/>
              <a:t>Data cleaning- </a:t>
            </a:r>
          </a:p>
        </p:txBody>
      </p:sp>
      <p:sp>
        <p:nvSpPr>
          <p:cNvPr id="4" name="TextBox 3">
            <a:extLst>
              <a:ext uri="{FF2B5EF4-FFF2-40B4-BE49-F238E27FC236}">
                <a16:creationId xmlns:a16="http://schemas.microsoft.com/office/drawing/2014/main" id="{D8D99352-C1DA-2193-CEBC-092075FFF6A7}"/>
              </a:ext>
            </a:extLst>
          </p:cNvPr>
          <p:cNvSpPr txBox="1"/>
          <p:nvPr/>
        </p:nvSpPr>
        <p:spPr>
          <a:xfrm>
            <a:off x="415826" y="1375185"/>
            <a:ext cx="8312347" cy="1815882"/>
          </a:xfrm>
          <a:prstGeom prst="rect">
            <a:avLst/>
          </a:prstGeom>
          <a:noFill/>
        </p:spPr>
        <p:txBody>
          <a:bodyPr wrap="square" rtlCol="0">
            <a:spAutoFit/>
          </a:bodyPr>
          <a:lstStyle/>
          <a:p>
            <a:pPr marL="285750" indent="-285750">
              <a:buFont typeface="Arial" panose="020B0604020202020204" pitchFamily="34" charset="0"/>
              <a:buChar char="•"/>
            </a:pPr>
            <a:r>
              <a:rPr lang="en-IN" dirty="0"/>
              <a:t>At first we extracted year, month and day from “Date” column, then we dropped it.</a:t>
            </a:r>
          </a:p>
          <a:p>
            <a:pPr marL="285750" indent="-285750">
              <a:buFont typeface="Arial" panose="020B0604020202020204" pitchFamily="34" charset="0"/>
              <a:buChar char="•"/>
            </a:pPr>
            <a:r>
              <a:rPr lang="en-IN" dirty="0"/>
              <a:t>In the next step we converted all the columns of object type to integer by allotting their categories with numbers.</a:t>
            </a:r>
          </a:p>
          <a:p>
            <a:pPr marL="285750" indent="-285750">
              <a:buFont typeface="Arial" panose="020B0604020202020204" pitchFamily="34" charset="0"/>
              <a:buChar char="•"/>
            </a:pPr>
            <a:r>
              <a:rPr lang="en-IN" dirty="0"/>
              <a:t>We checked and found there were multiple null values in 6 different columns. We have filled the “</a:t>
            </a:r>
            <a:r>
              <a:rPr lang="en-IN" dirty="0" err="1"/>
              <a:t>CompetitionDistance</a:t>
            </a:r>
            <a:r>
              <a:rPr lang="en-IN" dirty="0"/>
              <a:t>” column with 0 considering there are no other competing stores in their area. We have filled “</a:t>
            </a:r>
            <a:r>
              <a:rPr lang="en-IN" dirty="0" err="1"/>
              <a:t>CompetitionOpenSinceMonth</a:t>
            </a:r>
            <a:r>
              <a:rPr lang="en-IN" dirty="0"/>
              <a:t>” column and “</a:t>
            </a:r>
            <a:r>
              <a:rPr lang="en-IN" dirty="0" err="1"/>
              <a:t>CompetitionOpenSinceYear</a:t>
            </a:r>
            <a:r>
              <a:rPr lang="en-IN" dirty="0"/>
              <a:t>” column with their mean. Considering that there were no Promo2 so the other related columns like “Promo2SinceWeek”, “Promo2SinceYear” and “</a:t>
            </a:r>
            <a:r>
              <a:rPr lang="en-IN" dirty="0" err="1"/>
              <a:t>PromoInterval</a:t>
            </a:r>
            <a:r>
              <a:rPr lang="en-IN" dirty="0"/>
              <a:t>” are null, so we filled them with 0.</a:t>
            </a:r>
          </a:p>
        </p:txBody>
      </p:sp>
    </p:spTree>
    <p:extLst>
      <p:ext uri="{BB962C8B-B14F-4D97-AF65-F5344CB8AC3E}">
        <p14:creationId xmlns:p14="http://schemas.microsoft.com/office/powerpoint/2010/main" val="300165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2830-C6D3-7E7A-408A-422430A454E5}"/>
              </a:ext>
            </a:extLst>
          </p:cNvPr>
          <p:cNvSpPr>
            <a:spLocks noGrp="1"/>
          </p:cNvSpPr>
          <p:nvPr>
            <p:ph type="title"/>
          </p:nvPr>
        </p:nvSpPr>
        <p:spPr/>
        <p:txBody>
          <a:bodyPr/>
          <a:lstStyle/>
          <a:p>
            <a:r>
              <a:rPr lang="en-IN" b="1" dirty="0"/>
              <a:t>Implementation of regression model-</a:t>
            </a:r>
          </a:p>
        </p:txBody>
      </p:sp>
      <p:pic>
        <p:nvPicPr>
          <p:cNvPr id="6" name="Picture 5">
            <a:extLst>
              <a:ext uri="{FF2B5EF4-FFF2-40B4-BE49-F238E27FC236}">
                <a16:creationId xmlns:a16="http://schemas.microsoft.com/office/drawing/2014/main" id="{BF787347-86E8-DB72-B810-50188F9FF6F0}"/>
              </a:ext>
            </a:extLst>
          </p:cNvPr>
          <p:cNvPicPr>
            <a:picLocks noChangeAspect="1"/>
          </p:cNvPicPr>
          <p:nvPr/>
        </p:nvPicPr>
        <p:blipFill>
          <a:blip r:embed="rId2"/>
          <a:stretch>
            <a:fillRect/>
          </a:stretch>
        </p:blipFill>
        <p:spPr>
          <a:xfrm>
            <a:off x="641717" y="1892022"/>
            <a:ext cx="7692532" cy="1359456"/>
          </a:xfrm>
          <a:prstGeom prst="rect">
            <a:avLst/>
          </a:prstGeom>
        </p:spPr>
      </p:pic>
    </p:spTree>
    <p:extLst>
      <p:ext uri="{BB962C8B-B14F-4D97-AF65-F5344CB8AC3E}">
        <p14:creationId xmlns:p14="http://schemas.microsoft.com/office/powerpoint/2010/main" val="327388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4B296A1E-5337-117D-83A4-276A944F73F2}"/>
              </a:ext>
            </a:extLst>
          </p:cNvPr>
          <p:cNvSpPr txBox="1"/>
          <p:nvPr/>
        </p:nvSpPr>
        <p:spPr>
          <a:xfrm>
            <a:off x="5022056" y="1678781"/>
            <a:ext cx="3214687"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t>Data summary</a:t>
            </a:r>
          </a:p>
          <a:p>
            <a:pPr marL="285750" indent="-285750">
              <a:buFont typeface="Arial" panose="020B0604020202020204" pitchFamily="34" charset="0"/>
              <a:buChar char="•"/>
            </a:pPr>
            <a:r>
              <a:rPr lang="en-IN" b="1" dirty="0"/>
              <a:t>Problem statement</a:t>
            </a:r>
          </a:p>
          <a:p>
            <a:pPr marL="285750" indent="-285750">
              <a:buFont typeface="Arial" panose="020B0604020202020204" pitchFamily="34" charset="0"/>
              <a:buChar char="•"/>
            </a:pPr>
            <a:r>
              <a:rPr lang="en-IN" b="1" dirty="0"/>
              <a:t>Objective</a:t>
            </a:r>
          </a:p>
          <a:p>
            <a:pPr marL="285750" indent="-285750">
              <a:buFont typeface="Arial" panose="020B0604020202020204" pitchFamily="34" charset="0"/>
              <a:buChar char="•"/>
            </a:pPr>
            <a:r>
              <a:rPr lang="en-IN" b="1" dirty="0"/>
              <a:t>Data inspection</a:t>
            </a:r>
          </a:p>
          <a:p>
            <a:pPr marL="285750" indent="-285750">
              <a:buFont typeface="Arial" panose="020B0604020202020204" pitchFamily="34" charset="0"/>
              <a:buChar char="•"/>
            </a:pPr>
            <a:r>
              <a:rPr lang="en-IN" b="1" dirty="0"/>
              <a:t>Data Analysis and visualization</a:t>
            </a:r>
          </a:p>
          <a:p>
            <a:pPr marL="285750" indent="-285750">
              <a:buFont typeface="Arial" panose="020B0604020202020204" pitchFamily="34" charset="0"/>
              <a:buChar char="•"/>
            </a:pPr>
            <a:r>
              <a:rPr lang="en-IN" b="1" dirty="0"/>
              <a:t>Data Cleaning</a:t>
            </a:r>
          </a:p>
          <a:p>
            <a:pPr marL="285750" indent="-285750">
              <a:buFont typeface="Arial" panose="020B0604020202020204" pitchFamily="34" charset="0"/>
              <a:buChar char="•"/>
            </a:pPr>
            <a:r>
              <a:rPr lang="en-IN" b="1" dirty="0"/>
              <a:t>Conclusion </a:t>
            </a:r>
          </a:p>
          <a:p>
            <a:pPr marL="285750" indent="-285750">
              <a:buFont typeface="Arial" panose="020B0604020202020204" pitchFamily="34" charset="0"/>
              <a:buChar char="•"/>
            </a:pPr>
            <a:r>
              <a:rPr lang="en-IN" b="1" dirty="0"/>
              <a:t>Recommendations</a:t>
            </a:r>
          </a:p>
          <a:p>
            <a:endParaRPr lang="en-IN" dirty="0"/>
          </a:p>
        </p:txBody>
      </p:sp>
      <p:sp>
        <p:nvSpPr>
          <p:cNvPr id="3" name="TextBox 2">
            <a:extLst>
              <a:ext uri="{FF2B5EF4-FFF2-40B4-BE49-F238E27FC236}">
                <a16:creationId xmlns:a16="http://schemas.microsoft.com/office/drawing/2014/main" id="{B4A957BC-26D5-3283-919C-F05051CC793F}"/>
              </a:ext>
            </a:extLst>
          </p:cNvPr>
          <p:cNvSpPr txBox="1"/>
          <p:nvPr/>
        </p:nvSpPr>
        <p:spPr>
          <a:xfrm>
            <a:off x="828675" y="2263973"/>
            <a:ext cx="3214687" cy="523220"/>
          </a:xfrm>
          <a:prstGeom prst="rect">
            <a:avLst/>
          </a:prstGeom>
          <a:noFill/>
        </p:spPr>
        <p:txBody>
          <a:bodyPr wrap="square" rtlCol="0">
            <a:spAutoFit/>
          </a:bodyPr>
          <a:lstStyle/>
          <a:p>
            <a:r>
              <a:rPr lang="en-IN" sz="2800" b="1" dirty="0">
                <a:solidFill>
                  <a:schemeClr val="tx1"/>
                </a:solidFill>
              </a:rPr>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508-A00A-BC95-D2F6-D4D3E1395B28}"/>
              </a:ext>
            </a:extLst>
          </p:cNvPr>
          <p:cNvSpPr>
            <a:spLocks noGrp="1"/>
          </p:cNvSpPr>
          <p:nvPr>
            <p:ph type="title"/>
          </p:nvPr>
        </p:nvSpPr>
        <p:spPr/>
        <p:txBody>
          <a:bodyPr/>
          <a:lstStyle/>
          <a:p>
            <a:r>
              <a:rPr lang="en-IN" b="1" dirty="0"/>
              <a:t>Conclusion-</a:t>
            </a:r>
          </a:p>
        </p:txBody>
      </p:sp>
      <p:sp>
        <p:nvSpPr>
          <p:cNvPr id="4" name="TextBox 3">
            <a:extLst>
              <a:ext uri="{FF2B5EF4-FFF2-40B4-BE49-F238E27FC236}">
                <a16:creationId xmlns:a16="http://schemas.microsoft.com/office/drawing/2014/main" id="{6E5E9045-7B09-79BC-63AF-AE4FB78B3F93}"/>
              </a:ext>
            </a:extLst>
          </p:cNvPr>
          <p:cNvSpPr txBox="1"/>
          <p:nvPr/>
        </p:nvSpPr>
        <p:spPr>
          <a:xfrm>
            <a:off x="370118" y="1017725"/>
            <a:ext cx="8229600" cy="3872920"/>
          </a:xfrm>
          <a:prstGeom prst="rect">
            <a:avLst/>
          </a:prstGeom>
          <a:noFill/>
        </p:spPr>
        <p:txBody>
          <a:bodyPr wrap="square" rtlCol="0">
            <a:spAutoFit/>
          </a:bodyPr>
          <a:lstStyle/>
          <a:p>
            <a:pPr marL="342900" lvl="0" indent="-342900" algn="just">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should be used in the analysis as it outperforms other models and has a r-squared score of 0.97.</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Store type B has the maximum number of average sales. </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Maximum number of stores are closed on Sunday. So there is increase in average sales on Monday.</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Assortment type B has the maximum number of average sales.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17.9% of data suggest that closure of public-school effect the sales.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Average competition distance is 5.4.</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Sales in 2013, 2014 and 2015 are stagnant, there is a hardly increase in sales.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As the competition distance increase the sales decrease. This shows that customers are churning to </a:t>
            </a:r>
            <a:r>
              <a:rPr lang="en-IN" dirty="0" err="1">
                <a:effectLst/>
                <a:latin typeface="Calibri" panose="020F0502020204030204" pitchFamily="34" charset="0"/>
                <a:ea typeface="Calibri" panose="020F0502020204030204" pitchFamily="34" charset="0"/>
                <a:cs typeface="Times New Roman" panose="02020603050405020304" pitchFamily="18" charset="0"/>
              </a:rPr>
              <a:t>Rossmann</a:t>
            </a:r>
            <a:r>
              <a:rPr lang="en-IN" dirty="0">
                <a:effectLst/>
                <a:latin typeface="Calibri" panose="020F0502020204030204" pitchFamily="34" charset="0"/>
                <a:ea typeface="Calibri" panose="020F0502020204030204" pitchFamily="34" charset="0"/>
                <a:cs typeface="Times New Roman" panose="02020603050405020304" pitchFamily="18" charset="0"/>
              </a:rPr>
              <a:t> Stores, so we should open more store where competition is available.</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Store type B should be increased and assortment B should be added to it.</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When there is closure of public school more promotion should be done to increase the sales.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Stores should be open on Sundays as there is demands on Sundays also, some people might have gone to the competition stores for the products.</a:t>
            </a:r>
          </a:p>
          <a:p>
            <a:pPr marL="342900" lvl="0" indent="-342900" algn="just">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If there was use of promo the sales increased, use of promo should be in increased in the stores specially during holidays.</a:t>
            </a:r>
          </a:p>
        </p:txBody>
      </p:sp>
    </p:spTree>
    <p:extLst>
      <p:ext uri="{BB962C8B-B14F-4D97-AF65-F5344CB8AC3E}">
        <p14:creationId xmlns:p14="http://schemas.microsoft.com/office/powerpoint/2010/main" val="116209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98D9-13F0-4188-53CE-FACE6479D5F5}"/>
              </a:ext>
            </a:extLst>
          </p:cNvPr>
          <p:cNvSpPr>
            <a:spLocks noGrp="1"/>
          </p:cNvSpPr>
          <p:nvPr>
            <p:ph type="title"/>
          </p:nvPr>
        </p:nvSpPr>
        <p:spPr/>
        <p:txBody>
          <a:bodyPr/>
          <a:lstStyle/>
          <a:p>
            <a:r>
              <a:rPr lang="en-IN" b="1" dirty="0"/>
              <a:t>Data</a:t>
            </a:r>
            <a:r>
              <a:rPr lang="en-IN" dirty="0"/>
              <a:t> </a:t>
            </a:r>
            <a:r>
              <a:rPr lang="en-IN" b="1" dirty="0"/>
              <a:t>Summary</a:t>
            </a:r>
          </a:p>
        </p:txBody>
      </p:sp>
      <p:sp>
        <p:nvSpPr>
          <p:cNvPr id="4" name="TextBox 3">
            <a:extLst>
              <a:ext uri="{FF2B5EF4-FFF2-40B4-BE49-F238E27FC236}">
                <a16:creationId xmlns:a16="http://schemas.microsoft.com/office/drawing/2014/main" id="{CC1FF3C8-1D28-355C-566D-92C920422ED4}"/>
              </a:ext>
            </a:extLst>
          </p:cNvPr>
          <p:cNvSpPr txBox="1"/>
          <p:nvPr/>
        </p:nvSpPr>
        <p:spPr>
          <a:xfrm>
            <a:off x="435769" y="1196319"/>
            <a:ext cx="8520600" cy="3108543"/>
          </a:xfrm>
          <a:prstGeom prst="rect">
            <a:avLst/>
          </a:prstGeom>
          <a:noFill/>
        </p:spPr>
        <p:txBody>
          <a:bodyPr wrap="square" rtlCol="0">
            <a:spAutoFit/>
          </a:bodyPr>
          <a:lstStyle/>
          <a:p>
            <a:r>
              <a:rPr lang="en-IN" dirty="0"/>
              <a:t>There are 2 data set all their column name and description is mentioned below.</a:t>
            </a:r>
          </a:p>
          <a:p>
            <a:pPr marL="285750" indent="-285750">
              <a:buFont typeface="Arial" panose="020B0604020202020204" pitchFamily="34" charset="0"/>
              <a:buChar char="•"/>
            </a:pPr>
            <a:r>
              <a:rPr lang="en-US" dirty="0"/>
              <a:t>Store - A unique Id for each store.</a:t>
            </a:r>
          </a:p>
          <a:p>
            <a:pPr marL="285750" indent="-285750">
              <a:buFont typeface="Arial" panose="020B0604020202020204" pitchFamily="34" charset="0"/>
              <a:buChar char="•"/>
            </a:pPr>
            <a:r>
              <a:rPr lang="en-US" dirty="0"/>
              <a:t>Sales - The turnover for any given day.</a:t>
            </a:r>
          </a:p>
          <a:p>
            <a:pPr marL="285750" indent="-285750">
              <a:buFont typeface="Arial" panose="020B0604020202020204" pitchFamily="34" charset="0"/>
              <a:buChar char="•"/>
            </a:pPr>
            <a:r>
              <a:rPr lang="en-US" dirty="0"/>
              <a:t>Customers - The number of customers on a given day</a:t>
            </a:r>
          </a:p>
          <a:p>
            <a:pPr marL="285750" indent="-285750">
              <a:buFont typeface="Arial" panose="020B0604020202020204" pitchFamily="34" charset="0"/>
              <a:buChar char="•"/>
            </a:pPr>
            <a:r>
              <a:rPr lang="en-US" dirty="0"/>
              <a:t>Open - An indicator for whether the store was open: 0 = closed, 1 = open</a:t>
            </a:r>
          </a:p>
          <a:p>
            <a:pPr marL="285750" indent="-285750">
              <a:buFont typeface="Arial" panose="020B0604020202020204" pitchFamily="34" charset="0"/>
              <a:buChar char="•"/>
            </a:pPr>
            <a:r>
              <a:rPr lang="en-US" dirty="0" err="1"/>
              <a:t>StateHoliday</a:t>
            </a:r>
            <a:r>
              <a:rPr lang="en-US" dirty="0"/>
              <a:t> - Indicates a state holiday. Normally all stores, with few exceptions, are closed on state holidays. Note that all schools are closed on public holidays and weekends. a = public holiday, b = Easter holiday, c = Christmas, 0 = None</a:t>
            </a:r>
          </a:p>
          <a:p>
            <a:pPr marL="285750" indent="-285750">
              <a:buFont typeface="Arial" panose="020B0604020202020204" pitchFamily="34" charset="0"/>
              <a:buChar char="•"/>
            </a:pPr>
            <a:r>
              <a:rPr lang="en-US" dirty="0" err="1"/>
              <a:t>SchoolHoliday</a:t>
            </a:r>
            <a:r>
              <a:rPr lang="en-US" dirty="0"/>
              <a:t> - Indicates if the (Store, Date) was affected by the closure of public schools</a:t>
            </a:r>
          </a:p>
          <a:p>
            <a:pPr marL="285750" indent="-285750">
              <a:buFont typeface="Arial" panose="020B0604020202020204" pitchFamily="34" charset="0"/>
              <a:buChar char="•"/>
            </a:pPr>
            <a:r>
              <a:rPr lang="en-US" dirty="0" err="1"/>
              <a:t>StoreType</a:t>
            </a:r>
            <a:r>
              <a:rPr lang="en-US" dirty="0"/>
              <a:t> - Differentiates between 4 different store models: a, b, c, d</a:t>
            </a:r>
          </a:p>
          <a:p>
            <a:pPr marL="285750" indent="-285750">
              <a:buFont typeface="Arial" panose="020B0604020202020204" pitchFamily="34" charset="0"/>
              <a:buChar char="•"/>
            </a:pPr>
            <a:r>
              <a:rPr lang="en-US" dirty="0"/>
              <a:t>Assortment - Describes an assortment level: a = basic, b = extra, c = extended. </a:t>
            </a:r>
          </a:p>
          <a:p>
            <a:pPr marL="285750" indent="-285750">
              <a:buFont typeface="Arial" panose="020B0604020202020204" pitchFamily="34" charset="0"/>
              <a:buChar char="•"/>
            </a:pPr>
            <a:r>
              <a:rPr lang="en-US" dirty="0" err="1"/>
              <a:t>CompetitionDistance</a:t>
            </a:r>
            <a:r>
              <a:rPr lang="en-US" dirty="0"/>
              <a:t> - Distance in meters to the nearest competitor store</a:t>
            </a:r>
          </a:p>
          <a:p>
            <a:pPr marL="285750" indent="-285750">
              <a:buFont typeface="Arial" panose="020B0604020202020204" pitchFamily="34" charset="0"/>
              <a:buChar char="•"/>
            </a:pPr>
            <a:r>
              <a:rPr lang="en-US" dirty="0" err="1"/>
              <a:t>CompetitionOpenSince</a:t>
            </a:r>
            <a:r>
              <a:rPr lang="en-US" dirty="0"/>
              <a:t>[Month/Year] - gives the approximate year and month of the time the nearest competitor was opened</a:t>
            </a:r>
          </a:p>
        </p:txBody>
      </p:sp>
    </p:spTree>
    <p:extLst>
      <p:ext uri="{BB962C8B-B14F-4D97-AF65-F5344CB8AC3E}">
        <p14:creationId xmlns:p14="http://schemas.microsoft.com/office/powerpoint/2010/main" val="131376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A4A9-02AF-DC4E-86DE-F5B72D475867}"/>
              </a:ext>
            </a:extLst>
          </p:cNvPr>
          <p:cNvSpPr>
            <a:spLocks noGrp="1"/>
          </p:cNvSpPr>
          <p:nvPr>
            <p:ph type="title"/>
          </p:nvPr>
        </p:nvSpPr>
        <p:spPr/>
        <p:txBody>
          <a:bodyPr/>
          <a:lstStyle/>
          <a:p>
            <a:r>
              <a:rPr lang="en-IN" b="1" dirty="0"/>
              <a:t>Data summary continued-</a:t>
            </a:r>
          </a:p>
        </p:txBody>
      </p:sp>
      <p:sp>
        <p:nvSpPr>
          <p:cNvPr id="8" name="TextBox 7">
            <a:extLst>
              <a:ext uri="{FF2B5EF4-FFF2-40B4-BE49-F238E27FC236}">
                <a16:creationId xmlns:a16="http://schemas.microsoft.com/office/drawing/2014/main" id="{CB2D1936-413D-2FB2-87E7-7D5C51CCB492}"/>
              </a:ext>
            </a:extLst>
          </p:cNvPr>
          <p:cNvSpPr txBox="1"/>
          <p:nvPr/>
        </p:nvSpPr>
        <p:spPr>
          <a:xfrm>
            <a:off x="311700" y="1668066"/>
            <a:ext cx="8093869" cy="1807369"/>
          </a:xfrm>
          <a:prstGeom prst="rect">
            <a:avLst/>
          </a:prstGeom>
          <a:noFill/>
        </p:spPr>
        <p:txBody>
          <a:bodyPr wrap="square" rtlCol="0">
            <a:spAutoFit/>
          </a:bodyPr>
          <a:lstStyle/>
          <a:p>
            <a:pPr marL="285750" indent="-285750">
              <a:buFont typeface="Arial" panose="020B0604020202020204" pitchFamily="34" charset="0"/>
              <a:buChar char="•"/>
            </a:pPr>
            <a:r>
              <a:rPr lang="en-US" dirty="0"/>
              <a:t>Promo - indicates whether a store is running a promo on that day</a:t>
            </a:r>
          </a:p>
          <a:p>
            <a:pPr marL="285750" indent="-285750">
              <a:buFont typeface="Arial" panose="020B0604020202020204" pitchFamily="34" charset="0"/>
              <a:buChar char="•"/>
            </a:pPr>
            <a:r>
              <a:rPr lang="en-US" dirty="0"/>
              <a:t>Promo2 - Promo2 is a continuing and consecutive promotion for some stores: 0 = store is not participating, 1 = store is participating</a:t>
            </a:r>
          </a:p>
          <a:p>
            <a:pPr marL="285750" indent="-285750">
              <a:buFont typeface="Arial" panose="020B0604020202020204" pitchFamily="34" charset="0"/>
              <a:buChar char="•"/>
            </a:pPr>
            <a:r>
              <a:rPr lang="en-US" dirty="0"/>
              <a:t>Promo2Since[Year/Week] - describes the year and calendar week when the store started participating in Promo2</a:t>
            </a:r>
          </a:p>
          <a:p>
            <a:pPr marL="285750" indent="-285750">
              <a:buFont typeface="Arial" panose="020B0604020202020204" pitchFamily="34" charset="0"/>
              <a:buChar char="•"/>
            </a:pPr>
            <a:r>
              <a:rPr lang="en-US" dirty="0" err="1"/>
              <a:t>PromoInterval</a:t>
            </a:r>
            <a:r>
              <a:rPr lang="en-US" dirty="0"/>
              <a:t> - describes the consecutive intervals Promo2 is started, naming the months the promotion is started anew. E.g. "</a:t>
            </a:r>
            <a:r>
              <a:rPr lang="en-US" dirty="0" err="1"/>
              <a:t>Feb,May,Aug,Nov</a:t>
            </a:r>
            <a:r>
              <a:rPr lang="en-US" dirty="0"/>
              <a:t>" means each round starts in February, May, August, November of any given year for that store.</a:t>
            </a:r>
            <a:endParaRPr lang="en-IN" dirty="0"/>
          </a:p>
        </p:txBody>
      </p:sp>
    </p:spTree>
    <p:extLst>
      <p:ext uri="{BB962C8B-B14F-4D97-AF65-F5344CB8AC3E}">
        <p14:creationId xmlns:p14="http://schemas.microsoft.com/office/powerpoint/2010/main" val="399020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B92E-F94B-AE19-58EA-915EDAA92097}"/>
              </a:ext>
            </a:extLst>
          </p:cNvPr>
          <p:cNvSpPr>
            <a:spLocks noGrp="1"/>
          </p:cNvSpPr>
          <p:nvPr>
            <p:ph type="title"/>
          </p:nvPr>
        </p:nvSpPr>
        <p:spPr/>
        <p:txBody>
          <a:bodyPr/>
          <a:lstStyle/>
          <a:p>
            <a:r>
              <a:rPr lang="en-IN" b="1" dirty="0"/>
              <a:t>Problem Statement-</a:t>
            </a:r>
          </a:p>
        </p:txBody>
      </p:sp>
      <p:sp>
        <p:nvSpPr>
          <p:cNvPr id="4" name="TextBox 3">
            <a:extLst>
              <a:ext uri="{FF2B5EF4-FFF2-40B4-BE49-F238E27FC236}">
                <a16:creationId xmlns:a16="http://schemas.microsoft.com/office/drawing/2014/main" id="{101798BC-1827-1BDC-1BC4-7F7C45CCAEF5}"/>
              </a:ext>
            </a:extLst>
          </p:cNvPr>
          <p:cNvSpPr txBox="1"/>
          <p:nvPr/>
        </p:nvSpPr>
        <p:spPr>
          <a:xfrm>
            <a:off x="361707" y="1663809"/>
            <a:ext cx="8189362" cy="1815882"/>
          </a:xfrm>
          <a:prstGeom prst="rect">
            <a:avLst/>
          </a:prstGeom>
          <a:noFill/>
        </p:spPr>
        <p:txBody>
          <a:bodyPr wrap="square" rtlCol="0">
            <a:spAutoFit/>
          </a:bodyPr>
          <a:lstStyle/>
          <a:p>
            <a:r>
              <a:rPr lang="en-US" dirty="0" err="1"/>
              <a:t>Rossmann</a:t>
            </a:r>
            <a:r>
              <a:rPr lang="en-US" dirty="0"/>
              <a:t> operates over 3,000 drug stores in 7 European countries. Currently, </a:t>
            </a:r>
            <a:r>
              <a:rPr lang="en-US" dirty="0" err="1"/>
              <a:t>Rossmann</a:t>
            </a:r>
            <a:r>
              <a:rPr lang="en-US" dirty="0"/>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r>
              <a:rPr lang="en-US" dirty="0"/>
              <a:t>We are provided with historical sales data for 1,115 </a:t>
            </a:r>
            <a:r>
              <a:rPr lang="en-US" dirty="0" err="1"/>
              <a:t>Rossmann</a:t>
            </a:r>
            <a:r>
              <a:rPr lang="en-US" dirty="0"/>
              <a:t> stores. The task is to forecast the "Sales" column for the test set. Note that some stores in the dataset were temporarily closed for refurbishment.</a:t>
            </a:r>
            <a:endParaRPr lang="en-IN" dirty="0"/>
          </a:p>
        </p:txBody>
      </p:sp>
    </p:spTree>
    <p:extLst>
      <p:ext uri="{BB962C8B-B14F-4D97-AF65-F5344CB8AC3E}">
        <p14:creationId xmlns:p14="http://schemas.microsoft.com/office/powerpoint/2010/main" val="253072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9E69-9C93-DFFB-B90C-9EA1313EE3FC}"/>
              </a:ext>
            </a:extLst>
          </p:cNvPr>
          <p:cNvSpPr>
            <a:spLocks noGrp="1"/>
          </p:cNvSpPr>
          <p:nvPr>
            <p:ph type="title"/>
          </p:nvPr>
        </p:nvSpPr>
        <p:spPr/>
        <p:txBody>
          <a:bodyPr/>
          <a:lstStyle/>
          <a:p>
            <a:r>
              <a:rPr lang="en-IN" b="1" dirty="0"/>
              <a:t>Objective-</a:t>
            </a:r>
            <a:r>
              <a:rPr lang="en-IN" dirty="0"/>
              <a:t>	</a:t>
            </a:r>
          </a:p>
        </p:txBody>
      </p:sp>
      <p:sp>
        <p:nvSpPr>
          <p:cNvPr id="4" name="TextBox 3">
            <a:extLst>
              <a:ext uri="{FF2B5EF4-FFF2-40B4-BE49-F238E27FC236}">
                <a16:creationId xmlns:a16="http://schemas.microsoft.com/office/drawing/2014/main" id="{473C2982-4F71-D236-6DE4-0B1346901DE7}"/>
              </a:ext>
            </a:extLst>
          </p:cNvPr>
          <p:cNvSpPr txBox="1"/>
          <p:nvPr/>
        </p:nvSpPr>
        <p:spPr>
          <a:xfrm>
            <a:off x="311700" y="1278731"/>
            <a:ext cx="8446537" cy="523220"/>
          </a:xfrm>
          <a:prstGeom prst="rect">
            <a:avLst/>
          </a:prstGeom>
          <a:noFill/>
        </p:spPr>
        <p:txBody>
          <a:bodyPr wrap="square" rtlCol="0">
            <a:spAutoFit/>
          </a:bodyPr>
          <a:lstStyle/>
          <a:p>
            <a:r>
              <a:rPr lang="en-IN" dirty="0"/>
              <a:t>The objective of the project is to create a machine learning model in regression to predict the sales of the company. </a:t>
            </a:r>
          </a:p>
        </p:txBody>
      </p:sp>
      <p:pic>
        <p:nvPicPr>
          <p:cNvPr id="13" name="Picture 12">
            <a:extLst>
              <a:ext uri="{FF2B5EF4-FFF2-40B4-BE49-F238E27FC236}">
                <a16:creationId xmlns:a16="http://schemas.microsoft.com/office/drawing/2014/main" id="{D998CA2C-C859-3896-2B67-DF93BB79AD83}"/>
              </a:ext>
            </a:extLst>
          </p:cNvPr>
          <p:cNvPicPr>
            <a:picLocks noChangeAspect="1"/>
          </p:cNvPicPr>
          <p:nvPr/>
        </p:nvPicPr>
        <p:blipFill>
          <a:blip r:embed="rId2"/>
          <a:stretch>
            <a:fillRect/>
          </a:stretch>
        </p:blipFill>
        <p:spPr>
          <a:xfrm>
            <a:off x="4572001" y="1933864"/>
            <a:ext cx="4572000" cy="3209636"/>
          </a:xfrm>
          <a:prstGeom prst="rect">
            <a:avLst/>
          </a:prstGeom>
        </p:spPr>
      </p:pic>
    </p:spTree>
    <p:extLst>
      <p:ext uri="{BB962C8B-B14F-4D97-AF65-F5344CB8AC3E}">
        <p14:creationId xmlns:p14="http://schemas.microsoft.com/office/powerpoint/2010/main" val="886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937-5674-8705-A98B-1B853EA1CD8D}"/>
              </a:ext>
            </a:extLst>
          </p:cNvPr>
          <p:cNvSpPr>
            <a:spLocks noGrp="1"/>
          </p:cNvSpPr>
          <p:nvPr>
            <p:ph type="title"/>
          </p:nvPr>
        </p:nvSpPr>
        <p:spPr/>
        <p:txBody>
          <a:bodyPr/>
          <a:lstStyle/>
          <a:p>
            <a:r>
              <a:rPr lang="en-IN" b="1" dirty="0"/>
              <a:t>Data inspection-</a:t>
            </a:r>
          </a:p>
        </p:txBody>
      </p:sp>
      <p:sp>
        <p:nvSpPr>
          <p:cNvPr id="4" name="TextBox 3">
            <a:extLst>
              <a:ext uri="{FF2B5EF4-FFF2-40B4-BE49-F238E27FC236}">
                <a16:creationId xmlns:a16="http://schemas.microsoft.com/office/drawing/2014/main" id="{08F24F46-F71F-352B-CB41-15846B77462E}"/>
              </a:ext>
            </a:extLst>
          </p:cNvPr>
          <p:cNvSpPr txBox="1"/>
          <p:nvPr/>
        </p:nvSpPr>
        <p:spPr>
          <a:xfrm>
            <a:off x="311700" y="1340643"/>
            <a:ext cx="4563640" cy="2462213"/>
          </a:xfrm>
          <a:prstGeom prst="rect">
            <a:avLst/>
          </a:prstGeom>
          <a:noFill/>
        </p:spPr>
        <p:txBody>
          <a:bodyPr wrap="square" rtlCol="0">
            <a:spAutoFit/>
          </a:bodyPr>
          <a:lstStyle/>
          <a:p>
            <a:pPr marL="285750" indent="-285750">
              <a:buFont typeface="Arial" panose="020B0604020202020204" pitchFamily="34" charset="0"/>
              <a:buChar char="•"/>
            </a:pPr>
            <a:r>
              <a:rPr lang="en-IN" dirty="0"/>
              <a:t>In order to understand the data we need to look at the data frame and understand its meaning to provide a proper conclusion.</a:t>
            </a:r>
          </a:p>
          <a:p>
            <a:pPr marL="285750" indent="-285750">
              <a:buFont typeface="Arial" panose="020B0604020202020204" pitchFamily="34" charset="0"/>
              <a:buChar char="•"/>
            </a:pPr>
            <a:r>
              <a:rPr lang="en-IN" dirty="0"/>
              <a:t>There are 2 sets of data after merging both the data frames on the column stores, there are 1017209 rows and 18 columns. The target column is “Sales”.</a:t>
            </a:r>
          </a:p>
          <a:p>
            <a:pPr marL="285750" indent="-285750">
              <a:buFont typeface="Arial" panose="020B0604020202020204" pitchFamily="34" charset="0"/>
              <a:buChar char="•"/>
            </a:pPr>
            <a:r>
              <a:rPr lang="en-IN" dirty="0"/>
              <a:t>The dataset consist of 5 object , 8 integer and 5 float columns. We need to convert the object to either integer or float.</a:t>
            </a:r>
          </a:p>
          <a:p>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46DA6261-0142-98B1-5627-DAA9D6170CC2}"/>
              </a:ext>
            </a:extLst>
          </p:cNvPr>
          <p:cNvPicPr>
            <a:picLocks noChangeAspect="1"/>
          </p:cNvPicPr>
          <p:nvPr/>
        </p:nvPicPr>
        <p:blipFill>
          <a:blip r:embed="rId2"/>
          <a:stretch>
            <a:fillRect/>
          </a:stretch>
        </p:blipFill>
        <p:spPr>
          <a:xfrm>
            <a:off x="5414536" y="1183686"/>
            <a:ext cx="3278314" cy="2776128"/>
          </a:xfrm>
          <a:prstGeom prst="rect">
            <a:avLst/>
          </a:prstGeom>
        </p:spPr>
      </p:pic>
    </p:spTree>
    <p:extLst>
      <p:ext uri="{BB962C8B-B14F-4D97-AF65-F5344CB8AC3E}">
        <p14:creationId xmlns:p14="http://schemas.microsoft.com/office/powerpoint/2010/main" val="1663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4971-E615-E654-2417-F19F0D4E1563}"/>
              </a:ext>
            </a:extLst>
          </p:cNvPr>
          <p:cNvSpPr>
            <a:spLocks noGrp="1"/>
          </p:cNvSpPr>
          <p:nvPr>
            <p:ph type="title"/>
          </p:nvPr>
        </p:nvSpPr>
        <p:spPr>
          <a:xfrm>
            <a:off x="0" y="445025"/>
            <a:ext cx="8832300" cy="572700"/>
          </a:xfrm>
        </p:spPr>
        <p:txBody>
          <a:bodyPr/>
          <a:lstStyle/>
          <a:p>
            <a:r>
              <a:rPr lang="en-IN" sz="1400" b="1" dirty="0"/>
              <a:t>Boxplot representation of outliers-</a:t>
            </a:r>
          </a:p>
        </p:txBody>
      </p:sp>
      <p:pic>
        <p:nvPicPr>
          <p:cNvPr id="5" name="Picture 4">
            <a:extLst>
              <a:ext uri="{FF2B5EF4-FFF2-40B4-BE49-F238E27FC236}">
                <a16:creationId xmlns:a16="http://schemas.microsoft.com/office/drawing/2014/main" id="{F7A5D7E9-6105-CCDB-6411-21C74A061493}"/>
              </a:ext>
            </a:extLst>
          </p:cNvPr>
          <p:cNvPicPr>
            <a:picLocks noChangeAspect="1"/>
          </p:cNvPicPr>
          <p:nvPr/>
        </p:nvPicPr>
        <p:blipFill>
          <a:blip r:embed="rId2"/>
          <a:stretch>
            <a:fillRect/>
          </a:stretch>
        </p:blipFill>
        <p:spPr>
          <a:xfrm>
            <a:off x="0" y="1071562"/>
            <a:ext cx="9144000" cy="3000375"/>
          </a:xfrm>
          <a:prstGeom prst="rect">
            <a:avLst/>
          </a:prstGeom>
        </p:spPr>
      </p:pic>
      <p:sp>
        <p:nvSpPr>
          <p:cNvPr id="3" name="TextBox 2">
            <a:extLst>
              <a:ext uri="{FF2B5EF4-FFF2-40B4-BE49-F238E27FC236}">
                <a16:creationId xmlns:a16="http://schemas.microsoft.com/office/drawing/2014/main" id="{DC14456A-53B5-BAFC-3335-8F221DA8FA55}"/>
              </a:ext>
            </a:extLst>
          </p:cNvPr>
          <p:cNvSpPr txBox="1"/>
          <p:nvPr/>
        </p:nvSpPr>
        <p:spPr>
          <a:xfrm>
            <a:off x="57150" y="4200525"/>
            <a:ext cx="8951119" cy="461665"/>
          </a:xfrm>
          <a:prstGeom prst="rect">
            <a:avLst/>
          </a:prstGeom>
          <a:noFill/>
        </p:spPr>
        <p:txBody>
          <a:bodyPr wrap="square" rtlCol="0">
            <a:spAutoFit/>
          </a:bodyPr>
          <a:lstStyle/>
          <a:p>
            <a:r>
              <a:rPr lang="en-IN" sz="1200" u="sng" dirty="0"/>
              <a:t>Observation-</a:t>
            </a:r>
            <a:r>
              <a:rPr lang="en-IN" sz="1200" dirty="0"/>
              <a:t> “Sales”, “Customers” and “</a:t>
            </a:r>
            <a:r>
              <a:rPr lang="en-IN" sz="1200" dirty="0" err="1"/>
              <a:t>CompetationDistance</a:t>
            </a:r>
            <a:r>
              <a:rPr lang="en-IN" sz="1200" dirty="0"/>
              <a:t>” has outliers we are not removing them as all the three columns have possibilities to perform different from the average results.</a:t>
            </a:r>
          </a:p>
        </p:txBody>
      </p:sp>
    </p:spTree>
    <p:extLst>
      <p:ext uri="{BB962C8B-B14F-4D97-AF65-F5344CB8AC3E}">
        <p14:creationId xmlns:p14="http://schemas.microsoft.com/office/powerpoint/2010/main" val="70593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DE18-08C7-3B49-3451-7B85A8B9DD98}"/>
              </a:ext>
            </a:extLst>
          </p:cNvPr>
          <p:cNvSpPr>
            <a:spLocks noGrp="1"/>
          </p:cNvSpPr>
          <p:nvPr>
            <p:ph type="title"/>
          </p:nvPr>
        </p:nvSpPr>
        <p:spPr>
          <a:xfrm>
            <a:off x="311700" y="407194"/>
            <a:ext cx="4581770" cy="707231"/>
          </a:xfrm>
        </p:spPr>
        <p:txBody>
          <a:bodyPr/>
          <a:lstStyle/>
          <a:p>
            <a:r>
              <a:rPr lang="en-IN" sz="1400" b="1" dirty="0">
                <a:solidFill>
                  <a:srgbClr val="C00000"/>
                </a:solidFill>
              </a:rPr>
              <a:t>Relation between store type and their count-</a:t>
            </a:r>
          </a:p>
        </p:txBody>
      </p:sp>
      <p:pic>
        <p:nvPicPr>
          <p:cNvPr id="5" name="Picture 4">
            <a:extLst>
              <a:ext uri="{FF2B5EF4-FFF2-40B4-BE49-F238E27FC236}">
                <a16:creationId xmlns:a16="http://schemas.microsoft.com/office/drawing/2014/main" id="{1928946E-67B4-32A7-5CC3-E90352E78760}"/>
              </a:ext>
            </a:extLst>
          </p:cNvPr>
          <p:cNvPicPr>
            <a:picLocks noChangeAspect="1"/>
          </p:cNvPicPr>
          <p:nvPr/>
        </p:nvPicPr>
        <p:blipFill>
          <a:blip r:embed="rId2"/>
          <a:stretch>
            <a:fillRect/>
          </a:stretch>
        </p:blipFill>
        <p:spPr>
          <a:xfrm>
            <a:off x="241467" y="1307490"/>
            <a:ext cx="3900704" cy="2528520"/>
          </a:xfrm>
          <a:prstGeom prst="rect">
            <a:avLst/>
          </a:prstGeom>
        </p:spPr>
      </p:pic>
      <p:pic>
        <p:nvPicPr>
          <p:cNvPr id="7" name="Picture 6">
            <a:extLst>
              <a:ext uri="{FF2B5EF4-FFF2-40B4-BE49-F238E27FC236}">
                <a16:creationId xmlns:a16="http://schemas.microsoft.com/office/drawing/2014/main" id="{860848DB-FA55-E5A9-2119-A7AEA9294970}"/>
              </a:ext>
            </a:extLst>
          </p:cNvPr>
          <p:cNvPicPr>
            <a:picLocks noChangeAspect="1"/>
          </p:cNvPicPr>
          <p:nvPr/>
        </p:nvPicPr>
        <p:blipFill>
          <a:blip r:embed="rId3"/>
          <a:stretch>
            <a:fillRect/>
          </a:stretch>
        </p:blipFill>
        <p:spPr>
          <a:xfrm>
            <a:off x="5715000" y="1193006"/>
            <a:ext cx="2553668" cy="2594283"/>
          </a:xfrm>
          <a:prstGeom prst="rect">
            <a:avLst/>
          </a:prstGeom>
        </p:spPr>
      </p:pic>
      <p:sp>
        <p:nvSpPr>
          <p:cNvPr id="10" name="TextBox 9">
            <a:extLst>
              <a:ext uri="{FF2B5EF4-FFF2-40B4-BE49-F238E27FC236}">
                <a16:creationId xmlns:a16="http://schemas.microsoft.com/office/drawing/2014/main" id="{65220631-1214-793A-C37A-00A8C00DFBE1}"/>
              </a:ext>
            </a:extLst>
          </p:cNvPr>
          <p:cNvSpPr txBox="1"/>
          <p:nvPr/>
        </p:nvSpPr>
        <p:spPr>
          <a:xfrm>
            <a:off x="5443538" y="357188"/>
            <a:ext cx="3086100" cy="523220"/>
          </a:xfrm>
          <a:prstGeom prst="rect">
            <a:avLst/>
          </a:prstGeom>
          <a:noFill/>
        </p:spPr>
        <p:txBody>
          <a:bodyPr wrap="square" rtlCol="0">
            <a:spAutoFit/>
          </a:bodyPr>
          <a:lstStyle/>
          <a:p>
            <a:r>
              <a:rPr lang="en-IN" b="1" dirty="0">
                <a:solidFill>
                  <a:srgbClr val="C00000"/>
                </a:solidFill>
              </a:rPr>
              <a:t>Relationship between Store Type and Sales-</a:t>
            </a:r>
          </a:p>
        </p:txBody>
      </p:sp>
      <p:sp>
        <p:nvSpPr>
          <p:cNvPr id="11" name="TextBox 10">
            <a:extLst>
              <a:ext uri="{FF2B5EF4-FFF2-40B4-BE49-F238E27FC236}">
                <a16:creationId xmlns:a16="http://schemas.microsoft.com/office/drawing/2014/main" id="{D1BA4A7F-921C-051E-1EBA-79078A3BB38F}"/>
              </a:ext>
            </a:extLst>
          </p:cNvPr>
          <p:cNvSpPr txBox="1"/>
          <p:nvPr/>
        </p:nvSpPr>
        <p:spPr>
          <a:xfrm>
            <a:off x="385763" y="3907631"/>
            <a:ext cx="8536781" cy="830997"/>
          </a:xfrm>
          <a:prstGeom prst="rect">
            <a:avLst/>
          </a:prstGeom>
          <a:noFill/>
        </p:spPr>
        <p:txBody>
          <a:bodyPr wrap="square" rtlCol="0">
            <a:spAutoFit/>
          </a:bodyPr>
          <a:lstStyle/>
          <a:p>
            <a:r>
              <a:rPr lang="en-IN" sz="1200" u="sng" dirty="0"/>
              <a:t>Observation-</a:t>
            </a:r>
            <a:r>
              <a:rPr lang="en-IN" sz="1200" dirty="0"/>
              <a:t> There are maximum numbers of store “a” with 551627 stores followed by “d”, “c” and “b” with 312912, 136840 and 15830 stores respectively. </a:t>
            </a:r>
          </a:p>
          <a:p>
            <a:r>
              <a:rPr lang="en-IN" sz="1200" dirty="0"/>
              <a:t>Sales and number of stores are corelated, more the number of stores more will be the sales. Store ‘a’ has maximum percentage of sales with 53.9%, followed by ‘d’ , ‘c’ and ‘b’.  </a:t>
            </a:r>
          </a:p>
        </p:txBody>
      </p:sp>
    </p:spTree>
    <p:extLst>
      <p:ext uri="{BB962C8B-B14F-4D97-AF65-F5344CB8AC3E}">
        <p14:creationId xmlns:p14="http://schemas.microsoft.com/office/powerpoint/2010/main" val="404210217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1340</Words>
  <Application>Microsoft Office PowerPoint</Application>
  <PresentationFormat>On-screen Show (16:9)</PresentationFormat>
  <Paragraphs>86</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Symbol</vt:lpstr>
      <vt:lpstr>Montserrat</vt:lpstr>
      <vt:lpstr>Calibri</vt:lpstr>
      <vt:lpstr>Arial</vt:lpstr>
      <vt:lpstr>Simple Light</vt:lpstr>
      <vt:lpstr>           Capstone Project Rossman Sales Prediction (Regression)  </vt:lpstr>
      <vt:lpstr>   </vt:lpstr>
      <vt:lpstr>Data Summary</vt:lpstr>
      <vt:lpstr>Data summary continued-</vt:lpstr>
      <vt:lpstr>Problem Statement-</vt:lpstr>
      <vt:lpstr>Objective- </vt:lpstr>
      <vt:lpstr>Data inspection-</vt:lpstr>
      <vt:lpstr>Boxplot representation of outliers-</vt:lpstr>
      <vt:lpstr>Relation between store type and their count-</vt:lpstr>
      <vt:lpstr>Average sales for different stores-</vt:lpstr>
      <vt:lpstr>Relationship between average sales and different days of week-</vt:lpstr>
      <vt:lpstr>Relationship between date and sales-</vt:lpstr>
      <vt:lpstr>Percentage of stores open on a particular day-</vt:lpstr>
      <vt:lpstr>PowerPoint Presentation</vt:lpstr>
      <vt:lpstr>Relationship between sales and promo-</vt:lpstr>
      <vt:lpstr>Relation between sales and customers</vt:lpstr>
      <vt:lpstr>Sales density-</vt:lpstr>
      <vt:lpstr>Data cleaning- </vt:lpstr>
      <vt:lpstr>Implementation of regression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piyush mishra</dc:creator>
  <cp:lastModifiedBy>piyush mishra</cp:lastModifiedBy>
  <cp:revision>13</cp:revision>
  <dcterms:modified xsi:type="dcterms:W3CDTF">2022-11-19T11:40:12Z</dcterms:modified>
</cp:coreProperties>
</file>