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Palatino Linotype"/>
      <p:regular r:id="rId25"/>
      <p:bold r:id="rId26"/>
      <p:italic r:id="rId27"/>
      <p:boldItalic r:id="rId28"/>
    </p:embeddedFont>
    <p:embeddedFont>
      <p:font typeface="Century Gothic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alatinoLinotype-bold.fntdata"/><Relationship Id="rId25" Type="http://schemas.openxmlformats.org/officeDocument/2006/relationships/font" Target="fonts/PalatinoLinotype-regular.fntdata"/><Relationship Id="rId28" Type="http://schemas.openxmlformats.org/officeDocument/2006/relationships/font" Target="fonts/PalatinoLinotype-boldItalic.fntdata"/><Relationship Id="rId27" Type="http://schemas.openxmlformats.org/officeDocument/2006/relationships/font" Target="fonts/PalatinoLinotype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CenturyGothic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enturyGothic-italic.fntdata"/><Relationship Id="rId30" Type="http://schemas.openxmlformats.org/officeDocument/2006/relationships/font" Target="fonts/CenturyGothic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CenturyGothic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419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7d93856bc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117d93856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739d98c07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e739d98c0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ddb94b8942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1ddb94b89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67ffdaae2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e67ffdaa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"/>
          <p:cNvSpPr txBox="1"/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  <a:defRPr b="1" sz="5600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" type="body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1" type="ftr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/>
          <p:nvPr/>
        </p:nvSpPr>
        <p:spPr>
          <a:xfrm flipH="1" rot="-10380000">
            <a:off x="3165753" y="1108077"/>
            <a:ext cx="5257800" cy="4114800"/>
          </a:xfrm>
          <a:prstGeom prst="snipRoundRect">
            <a:avLst>
              <a:gd fmla="val 0" name="adj1"/>
              <a:gd fmla="val 3646" name="adj2"/>
            </a:avLst>
          </a:prstGeom>
          <a:solidFill>
            <a:srgbClr val="FFFFFF"/>
          </a:solidFill>
          <a:ln cap="rnd" cmpd="sng" w="9525">
            <a:solidFill>
              <a:srgbClr val="C0C0C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98500" kx="100000" rotWithShape="0" algn="tl" dir="7500000" dist="38500" sy="10008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5" name="Google Shape;85;p11"/>
          <p:cNvSpPr/>
          <p:nvPr/>
        </p:nvSpPr>
        <p:spPr>
          <a:xfrm flipH="1" rot="-10380000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  <a:effectLst>
            <a:outerShdw blurRad="19685" rotWithShape="0" algn="tl" dir="12900000" dist="6350">
              <a:srgbClr val="000000">
                <a:alpha val="4666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6" name="Google Shape;86;p11"/>
          <p:cNvSpPr txBox="1"/>
          <p:nvPr>
            <p:ph type="title"/>
          </p:nvPr>
        </p:nvSpPr>
        <p:spPr>
          <a:xfrm>
            <a:off x="609600" y="1176998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Gothic"/>
              <a:buNone/>
              <a:defRPr b="1"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An empty placeholder to add an image. Click on the placeholder and select the image that you wish to add" id="87" name="Google Shape;87;p11"/>
          <p:cNvSpPr/>
          <p:nvPr>
            <p:ph idx="2" type="pic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rgbClr val="626A19"/>
              </a:buClr>
              <a:buSzPts val="304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rgbClr val="2A4F1C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spcBef>
                <a:spcPts val="420"/>
              </a:spcBef>
              <a:spcAft>
                <a:spcPts val="0"/>
              </a:spcAft>
              <a:buClr>
                <a:srgbClr val="455C19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626A19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017058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rgbClr val="215D6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spcBef>
                <a:spcPts val="320"/>
              </a:spcBef>
              <a:spcAft>
                <a:spcPts val="0"/>
              </a:spcAft>
              <a:buClr>
                <a:srgbClr val="066684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latino Linotype"/>
              <a:buChar char="•"/>
              <a:defRPr b="0" i="0" sz="16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tino Linotype"/>
              <a:buNone/>
              <a:defRPr b="0" i="0" sz="1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1" type="body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4000" spcFirstLastPara="1" rIns="45700" wrap="square" tIns="45700">
            <a:normAutofit/>
          </a:bodyPr>
          <a:lstStyle>
            <a:lvl1pPr indent="-228600" lvl="0" marL="457200" algn="l">
              <a:spcBef>
                <a:spcPts val="250"/>
              </a:spcBef>
              <a:spcAft>
                <a:spcPts val="0"/>
              </a:spcAft>
              <a:buSzPts val="1235"/>
              <a:buFont typeface="Palatino Linotype"/>
              <a:buNone/>
              <a:defRPr sz="1300"/>
            </a:lvl1pPr>
            <a:lvl2pPr indent="-293369" lvl="1" marL="914400" algn="l"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73050" lvl="2" marL="1371600" algn="l"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indent="-265747" lvl="3" marL="1828800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indent="-265747" lvl="4" marL="2286000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1" type="ftr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2" type="sldNum"/>
          </p:nvPr>
        </p:nvSpPr>
        <p:spPr>
          <a:xfrm>
            <a:off x="8077200" y="6356352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92" name="Google Shape;92;p11"/>
          <p:cNvSpPr/>
          <p:nvPr/>
        </p:nvSpPr>
        <p:spPr>
          <a:xfrm flipH="1" rot="10800000">
            <a:off x="-9525" y="5816600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668F1B">
                  <a:alpha val="44705"/>
                </a:srgbClr>
              </a:gs>
              <a:gs pos="100000">
                <a:srgbClr val="CAE00E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93" name="Google Shape;93;p11"/>
          <p:cNvSpPr/>
          <p:nvPr/>
        </p:nvSpPr>
        <p:spPr>
          <a:xfrm flipH="1" rot="10800000">
            <a:off x="4381500" y="6219827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A719">
                  <a:alpha val="29803"/>
                </a:srgbClr>
              </a:gs>
              <a:gs pos="80000">
                <a:srgbClr val="80B814">
                  <a:alpha val="44705"/>
                </a:srgbClr>
              </a:gs>
              <a:gs pos="100000">
                <a:srgbClr val="80B81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" type="body"/>
          </p:nvPr>
        </p:nvSpPr>
        <p:spPr>
          <a:xfrm rot="5400000">
            <a:off x="2377440" y="15240"/>
            <a:ext cx="438912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1" type="ftr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title"/>
          </p:nvPr>
        </p:nvSpPr>
        <p:spPr>
          <a:xfrm rot="5400000">
            <a:off x="5052218" y="2491584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" type="body"/>
          </p:nvPr>
        </p:nvSpPr>
        <p:spPr>
          <a:xfrm rot="5400000">
            <a:off x="861219" y="510384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11" type="ftr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spcBef>
                <a:spcPts val="1600"/>
              </a:spcBef>
              <a:spcAft>
                <a:spcPts val="0"/>
              </a:spcAft>
              <a:buSzPts val="1400"/>
              <a:buFont typeface="Palatino Linotype"/>
              <a:buChar char="○"/>
              <a:defRPr/>
            </a:lvl8pPr>
            <a:lvl9pPr indent="-317500" lvl="8" marL="4114800" algn="l">
              <a:spcBef>
                <a:spcPts val="1600"/>
              </a:spcBef>
              <a:spcAft>
                <a:spcPts val="1600"/>
              </a:spcAft>
              <a:buSzPts val="1400"/>
              <a:buFont typeface="Palatino Linotype"/>
              <a:buChar char="■"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/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" name="Google Shape;37;p4"/>
          <p:cNvSpPr txBox="1"/>
          <p:nvPr>
            <p:ph idx="1" type="subTitle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latino Linotype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latino Linotype"/>
              <a:buNone/>
              <a:defRPr sz="2100"/>
            </a:lvl9pPr>
          </a:lstStyle>
          <a:p/>
        </p:txBody>
      </p:sp>
      <p:sp>
        <p:nvSpPr>
          <p:cNvPr id="38" name="Google Shape;38;p4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latino Linotype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Palatino Linotype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4"/>
          <p:cNvSpPr txBox="1"/>
          <p:nvPr/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‹#›</a:t>
            </a:fld>
            <a:endParaRPr sz="11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5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42" name="Google Shape;42;p5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43" name="Google Shape;43;p5"/>
            <p:cNvCxnSpPr/>
            <p:nvPr/>
          </p:nvCxnSpPr>
          <p:spPr>
            <a:xfrm>
              <a:off x="0" y="6208894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44" name="Google Shape;44;p5"/>
          <p:cNvCxnSpPr/>
          <p:nvPr/>
        </p:nvCxnSpPr>
        <p:spPr>
          <a:xfrm flipH="1" rot="10800000">
            <a:off x="2286" y="5937956"/>
            <a:ext cx="6181" cy="564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5" name="Google Shape;45;p5"/>
          <p:cNvCxnSpPr/>
          <p:nvPr/>
        </p:nvCxnSpPr>
        <p:spPr>
          <a:xfrm flipH="1" rot="10800000">
            <a:off x="2286" y="5937956"/>
            <a:ext cx="6181" cy="564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6" name="Google Shape;46;p5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  <a:defRPr b="1" sz="56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>
            <a:lvl1pPr lvl="0" marR="4572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1" type="ftr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" type="body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2" type="body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1" type="ftr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" type="body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2" type="body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3" type="body"/>
          </p:nvPr>
        </p:nvSpPr>
        <p:spPr>
          <a:xfrm>
            <a:off x="4645026" y="1859759"/>
            <a:ext cx="4041775" cy="654843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anchorCtr="0" anchor="ctr" bIns="0" lIns="45700" spcFirstLastPara="1" rIns="45700" wrap="square" tIns="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4" type="body"/>
          </p:nvPr>
        </p:nvSpPr>
        <p:spPr>
          <a:xfrm>
            <a:off x="4645026" y="2514600"/>
            <a:ext cx="4041775" cy="384572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1" type="ftr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7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/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 b="0" sz="50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11" type="ftr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1" type="ftr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/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entury Gothic"/>
              <a:buNone/>
              <a:defRPr b="0" sz="26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97510" lvl="0" marL="457200" algn="l"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indent="-368935" lvl="1" marL="914400" algn="l"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indent="-335280" lvl="2" marL="1371600" algn="l"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indent="-311150" lvl="3" marL="1828800" algn="l"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2" type="body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75" spcFirstLastPara="1" rIns="1827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1" type="ftr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-32048" y="-16113"/>
            <a:ext cx="9198255" cy="6888627"/>
            <a:chOff x="-13703" y="-30627"/>
            <a:chExt cx="12264340" cy="6888627"/>
          </a:xfrm>
        </p:grpSpPr>
        <p:sp>
          <p:nvSpPr>
            <p:cNvPr id="11" name="Google Shape;11;p1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grpSp>
          <p:nvGrpSpPr>
            <p:cNvPr id="12" name="Google Shape;12;p1"/>
            <p:cNvGrpSpPr/>
            <p:nvPr/>
          </p:nvGrpSpPr>
          <p:grpSpPr>
            <a:xfrm>
              <a:off x="-13703" y="-30627"/>
              <a:ext cx="12264340" cy="1086266"/>
              <a:chOff x="-39059" y="-16113"/>
              <a:chExt cx="12264340" cy="1086266"/>
            </a:xfrm>
          </p:grpSpPr>
          <p:sp>
            <p:nvSpPr>
              <p:cNvPr id="13" name="Google Shape;13;p1"/>
              <p:cNvSpPr/>
              <p:nvPr/>
            </p:nvSpPr>
            <p:spPr>
              <a:xfrm>
                <a:off x="-12700" y="-7144"/>
                <a:ext cx="12217400" cy="1041400"/>
              </a:xfrm>
              <a:custGeom>
                <a:rect b="b" l="l" r="r" t="t"/>
                <a:pathLst>
                  <a:path extrusionOk="0" h="656" w="5772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rgbClr val="668F1B">
                      <a:alpha val="44705"/>
                    </a:srgbClr>
                  </a:gs>
                  <a:gs pos="100000">
                    <a:srgbClr val="CAE00E">
                      <a:alpha val="54901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5842000" y="-7144"/>
                <a:ext cx="6350000" cy="638175"/>
              </a:xfrm>
              <a:custGeom>
                <a:rect b="b" l="l" r="r" t="t"/>
                <a:pathLst>
                  <a:path extrusionOk="0" h="595" w="3000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A719">
                      <a:alpha val="29803"/>
                    </a:srgbClr>
                  </a:gs>
                  <a:gs pos="80000">
                    <a:srgbClr val="80B814">
                      <a:alpha val="44705"/>
                    </a:srgbClr>
                  </a:gs>
                  <a:gs pos="100000">
                    <a:srgbClr val="80B814">
                      <a:alpha val="44705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grpSp>
            <p:nvGrpSpPr>
              <p:cNvPr id="15" name="Google Shape;15;p1"/>
              <p:cNvGrpSpPr/>
              <p:nvPr/>
            </p:nvGrpSpPr>
            <p:grpSpPr>
              <a:xfrm>
                <a:off x="-39059" y="-16113"/>
                <a:ext cx="12264340" cy="1086266"/>
                <a:chOff x="-29322" y="-1971"/>
                <a:chExt cx="9198255" cy="1086266"/>
              </a:xfrm>
            </p:grpSpPr>
            <p:sp>
              <p:nvSpPr>
                <p:cNvPr id="16" name="Google Shape;16;p1"/>
                <p:cNvSpPr/>
                <p:nvPr/>
              </p:nvSpPr>
              <p:spPr>
                <a:xfrm rot="-164308">
                  <a:off x="-19045" y="216550"/>
                  <a:ext cx="9163050" cy="649224"/>
                </a:xfrm>
                <a:custGeom>
                  <a:rect b="b" l="l" r="r" t="t"/>
                  <a:pathLst>
                    <a:path extrusionOk="0" h="1055" w="5772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cap="flat" cmpd="sng" w="10775">
                  <a:solidFill>
                    <a:srgbClr val="A8B53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17" name="Google Shape;17;p1"/>
                <p:cNvSpPr/>
                <p:nvPr/>
              </p:nvSpPr>
              <p:spPr>
                <a:xfrm rot="-164308">
                  <a:off x="-14309" y="290003"/>
                  <a:ext cx="9175812" cy="530352"/>
                </a:xfrm>
                <a:custGeom>
                  <a:rect b="b" l="l" r="r" t="t"/>
                  <a:pathLst>
                    <a:path extrusionOk="0" h="854" w="5766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</p:grpSp>
        </p:grpSp>
      </p:grpSp>
      <p:sp>
        <p:nvSpPr>
          <p:cNvPr id="18" name="Google Shape;18;p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 b="0" i="0" sz="5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1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rgbClr val="626A19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2A4F1C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rgbClr val="455C19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626A19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17058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215D6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066684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latino Linotype"/>
              <a:buChar char="•"/>
              <a:defRPr b="0" i="0" sz="16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tino Linotype"/>
              <a:buNone/>
              <a:defRPr b="0" i="0" sz="1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1" type="ftr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10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10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10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10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10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10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10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10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10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joda.org/joda-time/" TargetMode="External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maven.apache.or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maven.apache.org/guides/introduction/introduction-to-the-lifecycle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</a:pPr>
            <a:r>
              <a:rPr lang="es-419"/>
              <a:t>Maven</a:t>
            </a:r>
            <a:endParaRPr/>
          </a:p>
        </p:txBody>
      </p:sp>
      <p:sp>
        <p:nvSpPr>
          <p:cNvPr id="115" name="Google Shape;115;p15"/>
          <p:cNvSpPr txBox="1"/>
          <p:nvPr>
            <p:ph idx="1" type="body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90"/>
              <a:buNone/>
            </a:pPr>
            <a:r>
              <a:rPr lang="es-419"/>
              <a:t>Introducción</a:t>
            </a:r>
            <a:endParaRPr/>
          </a:p>
        </p:txBody>
      </p:sp>
      <p:sp>
        <p:nvSpPr>
          <p:cNvPr id="116" name="Google Shape;116;p15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s-419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7" name="Google Shape;11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1925" y="5382425"/>
            <a:ext cx="3238500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1004350" y="1888425"/>
            <a:ext cx="2226000" cy="3855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s-419"/>
              <a:t>Repositorios</a:t>
            </a:r>
            <a:endParaRPr/>
          </a:p>
        </p:txBody>
      </p:sp>
      <p:sp>
        <p:nvSpPr>
          <p:cNvPr id="188" name="Google Shape;188;p24"/>
          <p:cNvSpPr txBox="1"/>
          <p:nvPr>
            <p:ph idx="12" type="sldNum"/>
          </p:nvPr>
        </p:nvSpPr>
        <p:spPr>
          <a:xfrm>
            <a:off x="7924800" y="6356352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-419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24"/>
          <p:cNvSpPr/>
          <p:nvPr/>
        </p:nvSpPr>
        <p:spPr>
          <a:xfrm>
            <a:off x="1446400" y="4274013"/>
            <a:ext cx="1341900" cy="922800"/>
          </a:xfrm>
          <a:prstGeom prst="can">
            <a:avLst>
              <a:gd fmla="val 25000" name="adj"/>
            </a:avLst>
          </a:prstGeom>
          <a:solidFill>
            <a:srgbClr val="A8B5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Local Repo</a:t>
            </a:r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6918125" y="2801500"/>
            <a:ext cx="1341900" cy="922800"/>
          </a:xfrm>
          <a:prstGeom prst="can">
            <a:avLst>
              <a:gd fmla="val 25000" name="adj"/>
            </a:avLst>
          </a:prstGeom>
          <a:solidFill>
            <a:srgbClr val="A8B5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Remote Repo</a:t>
            </a: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1446400" y="2435038"/>
            <a:ext cx="1341900" cy="717000"/>
          </a:xfrm>
          <a:prstGeom prst="rect">
            <a:avLst/>
          </a:prstGeom>
          <a:solidFill>
            <a:srgbClr val="D9E18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Project</a:t>
            </a:r>
            <a:endParaRPr/>
          </a:p>
        </p:txBody>
      </p:sp>
      <p:sp>
        <p:nvSpPr>
          <p:cNvPr id="192" name="Google Shape;192;p24"/>
          <p:cNvSpPr/>
          <p:nvPr/>
        </p:nvSpPr>
        <p:spPr>
          <a:xfrm>
            <a:off x="1776550" y="3152050"/>
            <a:ext cx="681600" cy="221700"/>
          </a:xfrm>
          <a:prstGeom prst="rect">
            <a:avLst/>
          </a:prstGeom>
          <a:solidFill>
            <a:srgbClr val="99A71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1776" y="3192748"/>
            <a:ext cx="631149" cy="159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" name="Google Shape;194;p24"/>
          <p:cNvCxnSpPr>
            <a:stCxn id="192" idx="2"/>
            <a:endCxn id="189" idx="1"/>
          </p:cNvCxnSpPr>
          <p:nvPr/>
        </p:nvCxnSpPr>
        <p:spPr>
          <a:xfrm>
            <a:off x="2117350" y="3373750"/>
            <a:ext cx="0" cy="90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24"/>
          <p:cNvCxnSpPr>
            <a:stCxn id="192" idx="3"/>
            <a:endCxn id="190" idx="2"/>
          </p:cNvCxnSpPr>
          <p:nvPr/>
        </p:nvCxnSpPr>
        <p:spPr>
          <a:xfrm>
            <a:off x="2458150" y="3262900"/>
            <a:ext cx="446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" name="Google Shape;196;p24"/>
          <p:cNvSpPr txBox="1"/>
          <p:nvPr/>
        </p:nvSpPr>
        <p:spPr>
          <a:xfrm>
            <a:off x="2243400" y="3663275"/>
            <a:ext cx="7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Palatino Linotype"/>
                <a:ea typeface="Palatino Linotype"/>
                <a:cs typeface="Palatino Linotype"/>
                <a:sym typeface="Palatino Linotype"/>
              </a:rPr>
              <a:t>install</a:t>
            </a:r>
            <a:endParaRPr b="1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97" name="Google Shape;197;p24"/>
          <p:cNvSpPr txBox="1"/>
          <p:nvPr/>
        </p:nvSpPr>
        <p:spPr>
          <a:xfrm>
            <a:off x="4376525" y="2862700"/>
            <a:ext cx="7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Palatino Linotype"/>
                <a:ea typeface="Palatino Linotype"/>
                <a:cs typeface="Palatino Linotype"/>
                <a:sym typeface="Palatino Linotype"/>
              </a:rPr>
              <a:t>deploy</a:t>
            </a:r>
            <a:endParaRPr b="1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s-419"/>
              <a:t>TP 1-Ejer 3.1</a:t>
            </a:r>
            <a:endParaRPr/>
          </a:p>
        </p:txBody>
      </p:sp>
      <p:sp>
        <p:nvSpPr>
          <p:cNvPr id="203" name="Google Shape;203;p25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>
                <a:solidFill>
                  <a:schemeClr val="dk1"/>
                </a:solidFill>
              </a:rPr>
              <a:t>Migrar la clase MyTimer anterior para que sea un proyecto Maven. Será nuestra primera versión.</a:t>
            </a:r>
            <a:endParaRPr/>
          </a:p>
        </p:txBody>
      </p:sp>
      <p:sp>
        <p:nvSpPr>
          <p:cNvPr id="204" name="Google Shape;204;p25"/>
          <p:cNvSpPr txBox="1"/>
          <p:nvPr>
            <p:ph idx="4294967295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-419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>
            <p:ph type="title"/>
          </p:nvPr>
        </p:nvSpPr>
        <p:spPr>
          <a:xfrm>
            <a:off x="463575" y="196805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s-419"/>
              <a:t>TP 1-Ejer 3.2</a:t>
            </a:r>
            <a:endParaRPr/>
          </a:p>
        </p:txBody>
      </p:sp>
      <p:sp>
        <p:nvSpPr>
          <p:cNvPr id="210" name="Google Shape;210;p26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>
                <a:solidFill>
                  <a:schemeClr val="dk1"/>
                </a:solidFill>
              </a:rPr>
              <a:t>Agregar un nuevo plugin y ver qué genera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1" name="Google Shape;211;p26"/>
          <p:cNvSpPr txBox="1"/>
          <p:nvPr>
            <p:ph idx="4294967295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-419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idx="12" type="sldNum"/>
          </p:nvPr>
        </p:nvSpPr>
        <p:spPr>
          <a:xfrm>
            <a:off x="7924800" y="6356352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s-419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27"/>
          <p:cNvSpPr txBox="1"/>
          <p:nvPr>
            <p:ph idx="1" type="body"/>
          </p:nvPr>
        </p:nvSpPr>
        <p:spPr>
          <a:xfrm>
            <a:off x="457200" y="1334675"/>
            <a:ext cx="8544900" cy="55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286"/>
              </a:spcBef>
              <a:spcAft>
                <a:spcPts val="0"/>
              </a:spcAft>
              <a:buClr>
                <a:srgbClr val="000000"/>
              </a:buClr>
              <a:buSzPct val="86422"/>
              <a:buFont typeface="Arial"/>
              <a:buNone/>
            </a:pPr>
            <a:r>
              <a:rPr lang="es-419" sz="2858"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s-419" sz="2858">
                <a:latin typeface="Consolas"/>
                <a:ea typeface="Consolas"/>
                <a:cs typeface="Consolas"/>
                <a:sym typeface="Consolas"/>
              </a:rPr>
              <a:t>jecutar con </a:t>
            </a:r>
            <a:r>
              <a:rPr b="1" lang="es-419" sz="2858">
                <a:latin typeface="Consolas"/>
                <a:ea typeface="Consolas"/>
                <a:cs typeface="Consolas"/>
                <a:sym typeface="Consolas"/>
              </a:rPr>
              <a:t>mvn exec:java</a:t>
            </a:r>
            <a:endParaRPr b="1" sz="2858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86"/>
              </a:spcBef>
              <a:spcAft>
                <a:spcPts val="0"/>
              </a:spcAft>
              <a:buClr>
                <a:schemeClr val="dk1"/>
              </a:buClr>
              <a:buSzPct val="123500"/>
              <a:buFont typeface="Arial"/>
              <a:buNone/>
            </a:pPr>
            <a:r>
              <a:rPr lang="es-419" sz="2000">
                <a:latin typeface="Consolas"/>
                <a:ea typeface="Consolas"/>
                <a:cs typeface="Consolas"/>
                <a:sym typeface="Consolas"/>
              </a:rPr>
              <a:t>&lt;project … 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86"/>
              </a:spcBef>
              <a:spcAft>
                <a:spcPts val="0"/>
              </a:spcAft>
              <a:buSzPct val="123500"/>
              <a:buNone/>
            </a:pPr>
            <a:r>
              <a:rPr lang="es-419" sz="2000">
                <a:latin typeface="Consolas"/>
                <a:ea typeface="Consolas"/>
                <a:cs typeface="Consolas"/>
                <a:sym typeface="Consolas"/>
              </a:rPr>
              <a:t>	…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286"/>
              </a:spcBef>
              <a:spcAft>
                <a:spcPts val="0"/>
              </a:spcAft>
              <a:buClr>
                <a:schemeClr val="dk1"/>
              </a:buClr>
              <a:buSzPct val="123500"/>
              <a:buFont typeface="Arial"/>
              <a:buNone/>
            </a:pPr>
            <a:r>
              <a:rPr lang="es-419" sz="2000">
                <a:latin typeface="Consolas"/>
                <a:ea typeface="Consolas"/>
                <a:cs typeface="Consolas"/>
                <a:sym typeface="Consolas"/>
              </a:rPr>
              <a:t>&lt;build&gt;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286"/>
              </a:spcBef>
              <a:spcAft>
                <a:spcPts val="0"/>
              </a:spcAft>
              <a:buSzPct val="123500"/>
              <a:buNone/>
            </a:pPr>
            <a:r>
              <a:rPr lang="es-419" sz="2000">
                <a:latin typeface="Consolas"/>
                <a:ea typeface="Consolas"/>
                <a:cs typeface="Consolas"/>
                <a:sym typeface="Consolas"/>
              </a:rPr>
              <a:t>&lt;plugins&gt;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286"/>
              </a:spcBef>
              <a:spcAft>
                <a:spcPts val="0"/>
              </a:spcAft>
              <a:buSzPct val="123500"/>
              <a:buNone/>
            </a:pPr>
            <a:r>
              <a:rPr lang="es-419" sz="2000">
                <a:latin typeface="Consolas"/>
                <a:ea typeface="Consolas"/>
                <a:cs typeface="Consolas"/>
                <a:sym typeface="Consolas"/>
              </a:rPr>
              <a:t>	…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spcBef>
                <a:spcPts val="286"/>
              </a:spcBef>
              <a:spcAft>
                <a:spcPts val="0"/>
              </a:spcAft>
              <a:buSzPct val="55000"/>
              <a:buNone/>
            </a:pPr>
            <a:r>
              <a:rPr lang="es-419" sz="2000">
                <a:latin typeface="Consolas"/>
                <a:ea typeface="Consolas"/>
                <a:cs typeface="Consolas"/>
                <a:sym typeface="Consolas"/>
              </a:rPr>
              <a:t>&lt;plugin&gt;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371600" rtl="0" algn="l">
              <a:spcBef>
                <a:spcPts val="286"/>
              </a:spcBef>
              <a:spcAft>
                <a:spcPts val="0"/>
              </a:spcAft>
              <a:buSzPct val="55000"/>
              <a:buNone/>
            </a:pPr>
            <a:r>
              <a:rPr lang="es-419" sz="2000">
                <a:latin typeface="Consolas"/>
                <a:ea typeface="Consolas"/>
                <a:cs typeface="Consolas"/>
                <a:sym typeface="Consolas"/>
              </a:rPr>
              <a:t>&lt;groupId&gt;org.codehaus.mojo&lt;/groupId&gt;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371600" rtl="0" algn="l">
              <a:spcBef>
                <a:spcPts val="286"/>
              </a:spcBef>
              <a:spcAft>
                <a:spcPts val="0"/>
              </a:spcAft>
              <a:buSzPct val="55000"/>
              <a:buNone/>
            </a:pPr>
            <a:r>
              <a:rPr lang="es-419" sz="2000">
                <a:latin typeface="Consolas"/>
                <a:ea typeface="Consolas"/>
                <a:cs typeface="Consolas"/>
                <a:sym typeface="Consolas"/>
              </a:rPr>
              <a:t>&lt;artifactId&gt;exec-maven-plugin&lt;/artifactId&gt;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371600" rtl="0" algn="l">
              <a:spcBef>
                <a:spcPts val="286"/>
              </a:spcBef>
              <a:spcAft>
                <a:spcPts val="0"/>
              </a:spcAft>
              <a:buSzPct val="55000"/>
              <a:buNone/>
            </a:pPr>
            <a:r>
              <a:rPr lang="es-419" sz="2000">
                <a:latin typeface="Consolas"/>
                <a:ea typeface="Consolas"/>
                <a:cs typeface="Consolas"/>
                <a:sym typeface="Consolas"/>
              </a:rPr>
              <a:t>&lt;version&gt;3.0.0&lt;/version&gt;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371600" rtl="0" algn="l">
              <a:spcBef>
                <a:spcPts val="286"/>
              </a:spcBef>
              <a:spcAft>
                <a:spcPts val="0"/>
              </a:spcAft>
              <a:buSzPct val="55000"/>
              <a:buNone/>
            </a:pPr>
            <a:r>
              <a:rPr lang="es-419" sz="2000">
                <a:latin typeface="Consolas"/>
                <a:ea typeface="Consolas"/>
                <a:cs typeface="Consolas"/>
                <a:sym typeface="Consolas"/>
              </a:rPr>
              <a:t>&lt;configuration&gt;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828800" rtl="0" algn="l">
              <a:spcBef>
                <a:spcPts val="286"/>
              </a:spcBef>
              <a:spcAft>
                <a:spcPts val="0"/>
              </a:spcAft>
              <a:buSzPct val="55000"/>
              <a:buNone/>
            </a:pPr>
            <a:r>
              <a:rPr lang="es-419" sz="2000">
                <a:latin typeface="Consolas"/>
                <a:ea typeface="Consolas"/>
                <a:cs typeface="Consolas"/>
                <a:sym typeface="Consolas"/>
              </a:rPr>
              <a:t>&lt;mainClass&gt;</a:t>
            </a:r>
            <a:r>
              <a:rPr b="1" lang="es-419" sz="20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s-419" sz="2000">
                <a:latin typeface="Consolas"/>
                <a:ea typeface="Consolas"/>
                <a:cs typeface="Consolas"/>
                <a:sym typeface="Consolas"/>
              </a:rPr>
              <a:t>&lt;/mainClass&gt;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spcBef>
                <a:spcPts val="286"/>
              </a:spcBef>
              <a:spcAft>
                <a:spcPts val="0"/>
              </a:spcAft>
              <a:buSzPct val="55000"/>
              <a:buNone/>
            </a:pPr>
            <a:r>
              <a:rPr lang="es-419" sz="2000">
                <a:latin typeface="Consolas"/>
                <a:ea typeface="Consolas"/>
                <a:cs typeface="Consolas"/>
                <a:sym typeface="Consolas"/>
              </a:rPr>
              <a:t>&lt;/configuration&gt;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spcBef>
                <a:spcPts val="286"/>
              </a:spcBef>
              <a:spcAft>
                <a:spcPts val="0"/>
              </a:spcAft>
              <a:buSzPct val="55000"/>
              <a:buNone/>
            </a:pPr>
            <a:r>
              <a:rPr lang="es-419" sz="2000">
                <a:latin typeface="Consolas"/>
                <a:ea typeface="Consolas"/>
                <a:cs typeface="Consolas"/>
                <a:sym typeface="Consolas"/>
              </a:rPr>
              <a:t>&lt;/plugin&gt;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spcBef>
                <a:spcPts val="286"/>
              </a:spcBef>
              <a:spcAft>
                <a:spcPts val="0"/>
              </a:spcAft>
              <a:buSzPct val="123500"/>
              <a:buNone/>
            </a:pPr>
            <a:r>
              <a:rPr lang="es-419" sz="2000">
                <a:latin typeface="Consolas"/>
                <a:ea typeface="Consolas"/>
                <a:cs typeface="Consolas"/>
                <a:sym typeface="Consolas"/>
              </a:rPr>
              <a:t>…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286"/>
              </a:spcBef>
              <a:spcAft>
                <a:spcPts val="0"/>
              </a:spcAft>
              <a:buSzPct val="123500"/>
              <a:buNone/>
            </a:pPr>
            <a:r>
              <a:rPr lang="es-419" sz="2000">
                <a:latin typeface="Consolas"/>
                <a:ea typeface="Consolas"/>
                <a:cs typeface="Consolas"/>
                <a:sym typeface="Consolas"/>
              </a:rPr>
              <a:t>&lt;/plugins&gt;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286"/>
              </a:spcBef>
              <a:spcAft>
                <a:spcPts val="0"/>
              </a:spcAft>
              <a:buSzPct val="123500"/>
              <a:buNone/>
            </a:pPr>
            <a:r>
              <a:rPr lang="es-419" sz="2000">
                <a:latin typeface="Consolas"/>
                <a:ea typeface="Consolas"/>
                <a:cs typeface="Consolas"/>
                <a:sym typeface="Consolas"/>
              </a:rPr>
              <a:t>&lt;/build&gt;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286"/>
              </a:spcBef>
              <a:spcAft>
                <a:spcPts val="0"/>
              </a:spcAft>
              <a:buSzPct val="123500"/>
              <a:buNone/>
            </a:pPr>
            <a:r>
              <a:rPr lang="es-419" sz="2000"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86"/>
              </a:spcBef>
              <a:spcAft>
                <a:spcPts val="0"/>
              </a:spcAft>
              <a:buClr>
                <a:schemeClr val="dk1"/>
              </a:buClr>
              <a:buSzPct val="123500"/>
              <a:buFont typeface="Arial"/>
              <a:buNone/>
            </a:pPr>
            <a:r>
              <a:rPr lang="es-419" sz="2000">
                <a:latin typeface="Consolas"/>
                <a:ea typeface="Consolas"/>
                <a:cs typeface="Consolas"/>
                <a:sym typeface="Consolas"/>
              </a:rPr>
              <a:t>&lt;/project&gt;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18" name="Google Shape;218;p27"/>
          <p:cNvCxnSpPr/>
          <p:nvPr/>
        </p:nvCxnSpPr>
        <p:spPr>
          <a:xfrm rot="10800000">
            <a:off x="4684125" y="4708700"/>
            <a:ext cx="836400" cy="7647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" name="Google Shape;219;p27"/>
          <p:cNvSpPr txBox="1"/>
          <p:nvPr/>
        </p:nvSpPr>
        <p:spPr>
          <a:xfrm>
            <a:off x="5520525" y="5210525"/>
            <a:ext cx="3551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rgbClr val="CC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Nombre Java de la clase </a:t>
            </a:r>
            <a:endParaRPr b="1" sz="1600">
              <a:solidFill>
                <a:srgbClr val="CC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rgbClr val="CC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con todos sus packages</a:t>
            </a:r>
            <a:endParaRPr b="1" sz="1600">
              <a:solidFill>
                <a:srgbClr val="CC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20" name="Google Shape;220;p27"/>
          <p:cNvSpPr txBox="1"/>
          <p:nvPr/>
        </p:nvSpPr>
        <p:spPr>
          <a:xfrm>
            <a:off x="457200" y="420300"/>
            <a:ext cx="8273400" cy="10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286"/>
              </a:spcBef>
              <a:spcAft>
                <a:spcPts val="0"/>
              </a:spcAft>
              <a:buClr>
                <a:srgbClr val="000000"/>
              </a:buClr>
              <a:buSzPts val="2470"/>
              <a:buFont typeface="Arial"/>
              <a:buNone/>
            </a:pPr>
            <a:r>
              <a:rPr lang="es-419" sz="2858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Desde el directorio del proyecto donde se encuentra el pom.xml</a:t>
            </a:r>
            <a:endParaRPr sz="2858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>
            <p:ph type="title"/>
          </p:nvPr>
        </p:nvSpPr>
        <p:spPr>
          <a:xfrm>
            <a:off x="163900" y="648109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s-419"/>
              <a:t>TP 1- </a:t>
            </a:r>
            <a:br>
              <a:rPr lang="es-419"/>
            </a:br>
            <a:r>
              <a:rPr lang="es-419"/>
              <a:t>Ejer 4.1 y 4.2</a:t>
            </a:r>
            <a:endParaRPr/>
          </a:p>
        </p:txBody>
      </p:sp>
      <p:sp>
        <p:nvSpPr>
          <p:cNvPr id="226" name="Google Shape;226;p28"/>
          <p:cNvSpPr txBox="1"/>
          <p:nvPr>
            <p:ph idx="1" type="subTitle"/>
          </p:nvPr>
        </p:nvSpPr>
        <p:spPr>
          <a:xfrm>
            <a:off x="339400" y="2805300"/>
            <a:ext cx="4213800" cy="16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s-419"/>
              <a:t>Implementar la </a:t>
            </a:r>
            <a:r>
              <a:rPr lang="es-419">
                <a:solidFill>
                  <a:srgbClr val="00B050"/>
                </a:solidFill>
              </a:rPr>
              <a:t>clase My</a:t>
            </a:r>
            <a:r>
              <a:rPr lang="es-419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Timer </a:t>
            </a:r>
            <a:r>
              <a:rPr lang="es-419">
                <a:latin typeface="Consolas"/>
                <a:ea typeface="Consolas"/>
                <a:cs typeface="Consolas"/>
                <a:sym typeface="Consolas"/>
              </a:rPr>
              <a:t>(versión 2, u</a:t>
            </a:r>
            <a:r>
              <a:rPr lang="es-419"/>
              <a:t>sando la biblioteca Joda y Maven)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s-419"/>
              <a:t>El proyecto se llamará </a:t>
            </a:r>
            <a:r>
              <a:rPr lang="es-419">
                <a:solidFill>
                  <a:srgbClr val="00B050"/>
                </a:solidFill>
              </a:rPr>
              <a:t>TimerJoda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227" name="Google Shape;227;p28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1800">
                <a:solidFill>
                  <a:schemeClr val="dk1"/>
                </a:solidFill>
              </a:rPr>
              <a:t>Crear un nuevo proyecto Maven desde el IDE con dicha dependencia.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1800">
                <a:solidFill>
                  <a:schemeClr val="dk1"/>
                </a:solidFill>
              </a:rPr>
              <a:t>La funcionalidad a implementar y caso de uso, sigue siendo la misma.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1800">
                <a:solidFill>
                  <a:schemeClr val="dk1"/>
                </a:solidFill>
              </a:rPr>
              <a:t>Tip: investigar las clases </a:t>
            </a:r>
            <a:r>
              <a:rPr b="1" lang="es-419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Instant</a:t>
            </a:r>
            <a:r>
              <a:rPr b="1" lang="es-419" sz="1800">
                <a:solidFill>
                  <a:schemeClr val="dk1"/>
                </a:solidFill>
              </a:rPr>
              <a:t> y </a:t>
            </a:r>
            <a:r>
              <a:rPr b="1" lang="es-419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Period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https://www.joda.org/joda-time/</a:t>
            </a:r>
            <a:r>
              <a:rPr lang="es-419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(leer detenidamente su especificación)</a:t>
            </a:r>
            <a:endParaRPr/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1800">
                <a:solidFill>
                  <a:schemeClr val="dk1"/>
                </a:solidFill>
              </a:rPr>
              <a:t>(nuestra clase será</a:t>
            </a:r>
            <a:endParaRPr/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1800">
                <a:solidFill>
                  <a:schemeClr val="dk1"/>
                </a:solidFill>
              </a:rPr>
              <a:t>un wrapper)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8" name="Google Shape;228;p28"/>
          <p:cNvSpPr txBox="1"/>
          <p:nvPr>
            <p:ph idx="4294967295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-419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File:Notepad icon.svg" id="229" name="Google Shape;229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81248" y="4746614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419">
                <a:latin typeface="Consolas"/>
                <a:ea typeface="Consolas"/>
                <a:cs typeface="Consolas"/>
                <a:sym typeface="Consolas"/>
              </a:rPr>
              <a:t>La dependencia de joda-time: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419">
                <a:latin typeface="Consolas"/>
                <a:ea typeface="Consolas"/>
                <a:cs typeface="Consolas"/>
                <a:sym typeface="Consolas"/>
              </a:rPr>
              <a:t>&lt;project … 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86"/>
              </a:spcBef>
              <a:spcAft>
                <a:spcPts val="0"/>
              </a:spcAft>
              <a:buClr>
                <a:schemeClr val="dk1"/>
              </a:buClr>
              <a:buSzPct val="95000"/>
              <a:buFont typeface="Arial"/>
              <a:buNone/>
            </a:pPr>
            <a:r>
              <a:rPr lang="es-419">
                <a:latin typeface="Consolas"/>
                <a:ea typeface="Consolas"/>
                <a:cs typeface="Consolas"/>
                <a:sym typeface="Consolas"/>
              </a:rPr>
              <a:t>	…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419">
                <a:latin typeface="Consolas"/>
                <a:ea typeface="Consolas"/>
                <a:cs typeface="Consolas"/>
                <a:sym typeface="Consolas"/>
              </a:rPr>
              <a:t>&lt;dependencies&gt;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1" marL="822960" rtl="0" algn="l">
              <a:spcBef>
                <a:spcPts val="286"/>
              </a:spcBef>
              <a:spcAft>
                <a:spcPts val="0"/>
              </a:spcAft>
              <a:buSzPct val="85000"/>
              <a:buNone/>
            </a:pPr>
            <a:r>
              <a:rPr lang="es-419" sz="2600">
                <a:latin typeface="Consolas"/>
                <a:ea typeface="Consolas"/>
                <a:cs typeface="Consolas"/>
                <a:sym typeface="Consolas"/>
              </a:rPr>
              <a:t>&lt;!-- https://mvnrepository.com/artifact/joda-time/joda-time --&gt;</a:t>
            </a:r>
            <a:endParaRPr/>
          </a:p>
          <a:p>
            <a:pPr indent="0" lvl="1" marL="822960" rtl="0" algn="l">
              <a:spcBef>
                <a:spcPts val="286"/>
              </a:spcBef>
              <a:spcAft>
                <a:spcPts val="0"/>
              </a:spcAft>
              <a:buSzPct val="85000"/>
              <a:buNone/>
            </a:pPr>
            <a:r>
              <a:rPr b="1" lang="es-419" sz="2600">
                <a:latin typeface="Consolas"/>
                <a:ea typeface="Consolas"/>
                <a:cs typeface="Consolas"/>
                <a:sym typeface="Consolas"/>
              </a:rPr>
              <a:t>&lt;dependency&gt;</a:t>
            </a:r>
            <a:endParaRPr/>
          </a:p>
          <a:p>
            <a:pPr indent="0" lvl="1" marL="822960" rtl="0" algn="l">
              <a:spcBef>
                <a:spcPts val="286"/>
              </a:spcBef>
              <a:spcAft>
                <a:spcPts val="0"/>
              </a:spcAft>
              <a:buSzPct val="85000"/>
              <a:buNone/>
            </a:pPr>
            <a:r>
              <a:rPr b="1" lang="es-419" sz="2600">
                <a:latin typeface="Consolas"/>
                <a:ea typeface="Consolas"/>
                <a:cs typeface="Consolas"/>
                <a:sym typeface="Consolas"/>
              </a:rPr>
              <a:t>    &lt;groupId&gt;joda-time&lt;/groupId&gt;</a:t>
            </a:r>
            <a:endParaRPr/>
          </a:p>
          <a:p>
            <a:pPr indent="0" lvl="1" marL="822960" rtl="0" algn="l">
              <a:spcBef>
                <a:spcPts val="286"/>
              </a:spcBef>
              <a:spcAft>
                <a:spcPts val="0"/>
              </a:spcAft>
              <a:buSzPct val="85000"/>
              <a:buNone/>
            </a:pPr>
            <a:r>
              <a:rPr b="1" lang="es-419" sz="2600">
                <a:latin typeface="Consolas"/>
                <a:ea typeface="Consolas"/>
                <a:cs typeface="Consolas"/>
                <a:sym typeface="Consolas"/>
              </a:rPr>
              <a:t>    &lt;artifactId&gt;joda-time&lt;/artifactId&gt;</a:t>
            </a:r>
            <a:endParaRPr/>
          </a:p>
          <a:p>
            <a:pPr indent="0" lvl="1" marL="822960" rtl="0" algn="l">
              <a:spcBef>
                <a:spcPts val="286"/>
              </a:spcBef>
              <a:spcAft>
                <a:spcPts val="0"/>
              </a:spcAft>
              <a:buSzPct val="85000"/>
              <a:buNone/>
            </a:pPr>
            <a:r>
              <a:rPr b="1" lang="es-419" sz="2600">
                <a:latin typeface="Consolas"/>
                <a:ea typeface="Consolas"/>
                <a:cs typeface="Consolas"/>
                <a:sym typeface="Consolas"/>
              </a:rPr>
              <a:t>    &lt;version&gt;2.10.10&lt;/version&gt;</a:t>
            </a:r>
            <a:endParaRPr/>
          </a:p>
          <a:p>
            <a:pPr indent="0" lvl="1" marL="822960" rtl="0" algn="l">
              <a:spcBef>
                <a:spcPts val="286"/>
              </a:spcBef>
              <a:spcAft>
                <a:spcPts val="0"/>
              </a:spcAft>
              <a:buSzPct val="85000"/>
              <a:buNone/>
            </a:pPr>
            <a:r>
              <a:rPr b="1" lang="es-419" sz="2600">
                <a:latin typeface="Consolas"/>
                <a:ea typeface="Consolas"/>
                <a:cs typeface="Consolas"/>
                <a:sym typeface="Consolas"/>
              </a:rPr>
              <a:t>&lt;/dependency&gt;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419">
                <a:latin typeface="Consolas"/>
                <a:ea typeface="Consolas"/>
                <a:cs typeface="Consolas"/>
                <a:sym typeface="Consolas"/>
              </a:rPr>
              <a:t>&lt;/dependencies&gt;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286"/>
              </a:spcBef>
              <a:spcAft>
                <a:spcPts val="0"/>
              </a:spcAft>
              <a:buClr>
                <a:schemeClr val="dk1"/>
              </a:buClr>
              <a:buSzPct val="95000"/>
              <a:buFont typeface="Arial"/>
              <a:buNone/>
            </a:pPr>
            <a:r>
              <a:rPr lang="es-419">
                <a:latin typeface="Consolas"/>
                <a:ea typeface="Consolas"/>
                <a:cs typeface="Consolas"/>
                <a:sym typeface="Consolas"/>
              </a:rPr>
              <a:t>…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419">
                <a:latin typeface="Consolas"/>
                <a:ea typeface="Consolas"/>
                <a:cs typeface="Consolas"/>
                <a:sym typeface="Consolas"/>
              </a:rPr>
              <a:t>&lt;/project&gt;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5" name="Google Shape;235;p29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s-419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/>
          <p:nvPr>
            <p:ph idx="12" type="sldNum"/>
          </p:nvPr>
        </p:nvSpPr>
        <p:spPr>
          <a:xfrm>
            <a:off x="7924800" y="6356352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s-419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1" name="Google Shape;24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8126" y="1760901"/>
            <a:ext cx="6175600" cy="44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350" y="667625"/>
            <a:ext cx="2083326" cy="181043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0"/>
          <p:cNvSpPr/>
          <p:nvPr/>
        </p:nvSpPr>
        <p:spPr>
          <a:xfrm>
            <a:off x="2074800" y="981700"/>
            <a:ext cx="167100" cy="30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0"/>
          <p:cNvSpPr/>
          <p:nvPr/>
        </p:nvSpPr>
        <p:spPr>
          <a:xfrm>
            <a:off x="4162750" y="2409000"/>
            <a:ext cx="1038300" cy="180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s-419"/>
              <a:t>Maven</a:t>
            </a:r>
            <a:endParaRPr/>
          </a:p>
        </p:txBody>
      </p:sp>
      <p:sp>
        <p:nvSpPr>
          <p:cNvPr id="123" name="Google Shape;123;p16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Es una utilidad para crear y administrar proyectos basados en Java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Como objetivos se propone: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Proporcionar un sistema de construcción uniforme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Proporcionar información de calidad del proyecto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Proporcionar pautas para el desarrollo de mejores prácticas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Permitir la migración transparente a nuevas funcionalidades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Permite declarar </a:t>
            </a:r>
            <a:r>
              <a:rPr b="1" lang="es-419"/>
              <a:t>dependencias</a:t>
            </a:r>
            <a:r>
              <a:rPr lang="es-419"/>
              <a:t> para utilizar librerías externas (o nuestras)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SzPts val="1995"/>
              <a:buNone/>
            </a:pPr>
            <a:r>
              <a:rPr lang="es-419" sz="2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https://maven.apache.org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SzPts val="1995"/>
              <a:buNone/>
            </a:pPr>
            <a:r>
              <a:t/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6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-419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s-419"/>
              <a:t>Cómo me ayuda </a:t>
            </a:r>
            <a:r>
              <a:rPr lang="es-419"/>
              <a:t>Maven</a:t>
            </a:r>
            <a:endParaRPr/>
          </a:p>
        </p:txBody>
      </p:sp>
      <p:sp>
        <p:nvSpPr>
          <p:cNvPr id="130" name="Google Shape;130;p17"/>
          <p:cNvSpPr txBox="1"/>
          <p:nvPr>
            <p:ph idx="1" type="body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Maven, compilá el proyecto</a:t>
            </a:r>
            <a:br>
              <a:rPr lang="es-419"/>
            </a:br>
            <a:endParaRPr/>
          </a:p>
          <a:p>
            <a:pPr indent="-337185" lvl="0" marL="457200" rtl="0" algn="l">
              <a:spcBef>
                <a:spcPts val="0"/>
              </a:spcBef>
              <a:spcAft>
                <a:spcPts val="0"/>
              </a:spcAft>
              <a:buSzPts val="1710"/>
              <a:buChar char="●"/>
            </a:pPr>
            <a:r>
              <a:rPr lang="es-419"/>
              <a:t>Maven, armá un .jar con lo que ya compilé</a:t>
            </a:r>
            <a:br>
              <a:rPr lang="es-419"/>
            </a:br>
            <a:endParaRPr/>
          </a:p>
          <a:p>
            <a:pPr indent="-337185" lvl="0" marL="457200" rtl="0" algn="l">
              <a:spcBef>
                <a:spcPts val="0"/>
              </a:spcBef>
              <a:spcAft>
                <a:spcPts val="0"/>
              </a:spcAft>
              <a:buSzPts val="1710"/>
              <a:buChar char="●"/>
            </a:pPr>
            <a:r>
              <a:rPr lang="es-419"/>
              <a:t>Maven, compilá y armá un .jar</a:t>
            </a:r>
            <a:br>
              <a:rPr lang="es-419"/>
            </a:br>
            <a:endParaRPr/>
          </a:p>
          <a:p>
            <a:pPr indent="-337185" lvl="0" marL="457200" rtl="0" algn="l">
              <a:spcBef>
                <a:spcPts val="0"/>
              </a:spcBef>
              <a:spcAft>
                <a:spcPts val="0"/>
              </a:spcAft>
              <a:buSzPts val="1710"/>
              <a:buChar char="●"/>
            </a:pPr>
            <a:r>
              <a:rPr lang="es-419"/>
              <a:t>Maven, corré los tests</a:t>
            </a:r>
            <a:br>
              <a:rPr lang="es-419"/>
            </a:br>
            <a:endParaRPr/>
          </a:p>
          <a:p>
            <a:pPr indent="-337185" lvl="0" marL="457200" rtl="0" algn="l">
              <a:spcBef>
                <a:spcPts val="0"/>
              </a:spcBef>
              <a:spcAft>
                <a:spcPts val="0"/>
              </a:spcAft>
              <a:buSzPts val="1710"/>
              <a:buChar char="●"/>
            </a:pPr>
            <a:r>
              <a:rPr lang="es-419"/>
              <a:t>Maven, guardá el proyecto localmente así lo uso como  dependencia en otros proyectos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SzPts val="1995"/>
              <a:buNone/>
            </a:pPr>
            <a:r>
              <a:rPr lang="es-419" sz="1700"/>
              <a:t>Más info: </a:t>
            </a:r>
            <a:r>
              <a:rPr lang="es-419" sz="1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https://maven.apache.org/guides/introduction/introduction-to-the-lifecycle.html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SzPts val="1995"/>
              <a:buNone/>
            </a:pPr>
            <a:r>
              <a:t/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SzPts val="1995"/>
              <a:buNone/>
            </a:pPr>
            <a:r>
              <a:t/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7"/>
          <p:cNvSpPr txBox="1"/>
          <p:nvPr>
            <p:ph idx="12" type="sldNum"/>
          </p:nvPr>
        </p:nvSpPr>
        <p:spPr>
          <a:xfrm>
            <a:off x="7924800" y="6356352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-419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s-419"/>
              <a:t>Goals &amp; </a:t>
            </a:r>
            <a:r>
              <a:rPr lang="es-419"/>
              <a:t>Build Phases</a:t>
            </a:r>
            <a:endParaRPr/>
          </a:p>
        </p:txBody>
      </p:sp>
      <p:sp>
        <p:nvSpPr>
          <p:cNvPr id="137" name="Google Shape;137;p18"/>
          <p:cNvSpPr txBox="1"/>
          <p:nvPr>
            <p:ph idx="1" type="body"/>
          </p:nvPr>
        </p:nvSpPr>
        <p:spPr>
          <a:xfrm>
            <a:off x="457200" y="1935475"/>
            <a:ext cx="8229600" cy="21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Goals: tareas específicas dentro del build</a:t>
            </a:r>
            <a:endParaRPr/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SzPts val="2200"/>
              <a:buChar char="●"/>
            </a:pPr>
            <a:r>
              <a:rPr lang="es-419" sz="2200"/>
              <a:t>mvn jar:jar → armar un .jar desde el código ya compilado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-419" sz="2200"/>
              <a:t>mvn dependency:tree → muestra las dependencias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-419" sz="2200"/>
              <a:t>mvn exec: java → corre el proyecto</a:t>
            </a:r>
            <a:br>
              <a:rPr lang="es-419"/>
            </a:br>
            <a:endParaRPr/>
          </a:p>
        </p:txBody>
      </p:sp>
      <p:sp>
        <p:nvSpPr>
          <p:cNvPr id="138" name="Google Shape;138;p18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-419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457200" y="4069875"/>
            <a:ext cx="8229600" cy="25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Build Phases: etapas del armado del proyecto</a:t>
            </a:r>
            <a:endParaRPr/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SzPts val="2200"/>
              <a:buChar char="●"/>
            </a:pPr>
            <a:r>
              <a:rPr lang="es-419" sz="2200"/>
              <a:t>mvn </a:t>
            </a:r>
            <a:r>
              <a:rPr lang="es-419" sz="2200"/>
              <a:t>compile → compila el código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-419" sz="2200"/>
              <a:t>mvn test→ corre los tests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-419" sz="2200"/>
              <a:t>mvn package → arma el .jar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-419" sz="2200"/>
              <a:t>mvn install → guarda el proyecto en el repo local</a:t>
            </a:r>
            <a:br>
              <a:rPr lang="es-419"/>
            </a:br>
            <a:endParaRPr/>
          </a:p>
        </p:txBody>
      </p:sp>
      <p:grpSp>
        <p:nvGrpSpPr>
          <p:cNvPr id="140" name="Google Shape;140;p18"/>
          <p:cNvGrpSpPr/>
          <p:nvPr/>
        </p:nvGrpSpPr>
        <p:grpSpPr>
          <a:xfrm>
            <a:off x="457200" y="3356700"/>
            <a:ext cx="1958400" cy="703073"/>
            <a:chOff x="527900" y="3356700"/>
            <a:chExt cx="1958400" cy="703073"/>
          </a:xfrm>
        </p:grpSpPr>
        <p:sp>
          <p:nvSpPr>
            <p:cNvPr id="141" name="Google Shape;141;p18"/>
            <p:cNvSpPr/>
            <p:nvPr/>
          </p:nvSpPr>
          <p:spPr>
            <a:xfrm>
              <a:off x="1647325" y="3356700"/>
              <a:ext cx="636300" cy="297000"/>
            </a:xfrm>
            <a:prstGeom prst="rect">
              <a:avLst/>
            </a:prstGeom>
            <a:noFill/>
            <a:ln cap="flat" cmpd="sng" w="28575">
              <a:solidFill>
                <a:srgbClr val="99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8"/>
            <p:cNvSpPr txBox="1"/>
            <p:nvPr/>
          </p:nvSpPr>
          <p:spPr>
            <a:xfrm>
              <a:off x="527900" y="3644273"/>
              <a:ext cx="19584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 sz="1500">
                  <a:solidFill>
                    <a:srgbClr val="990000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Identifica al plugin</a:t>
              </a:r>
              <a:endParaRPr b="1" sz="1500">
                <a:solidFill>
                  <a:srgbClr val="990000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</p:grpSp>
      <p:grpSp>
        <p:nvGrpSpPr>
          <p:cNvPr id="143" name="Google Shape;143;p18"/>
          <p:cNvGrpSpPr/>
          <p:nvPr/>
        </p:nvGrpSpPr>
        <p:grpSpPr>
          <a:xfrm>
            <a:off x="2252200" y="3356700"/>
            <a:ext cx="2038856" cy="712500"/>
            <a:chOff x="1647325" y="3356700"/>
            <a:chExt cx="2038856" cy="712500"/>
          </a:xfrm>
        </p:grpSpPr>
        <p:sp>
          <p:nvSpPr>
            <p:cNvPr id="144" name="Google Shape;144;p18"/>
            <p:cNvSpPr/>
            <p:nvPr/>
          </p:nvSpPr>
          <p:spPr>
            <a:xfrm>
              <a:off x="1647325" y="3356700"/>
              <a:ext cx="636300" cy="297000"/>
            </a:xfrm>
            <a:prstGeom prst="rect">
              <a:avLst/>
            </a:prstGeom>
            <a:noFill/>
            <a:ln cap="flat" cmpd="sng" w="28575">
              <a:solidFill>
                <a:srgbClr val="99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8"/>
            <p:cNvSpPr txBox="1"/>
            <p:nvPr/>
          </p:nvSpPr>
          <p:spPr>
            <a:xfrm>
              <a:off x="1727781" y="3653700"/>
              <a:ext cx="19584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 sz="1500">
                  <a:solidFill>
                    <a:srgbClr val="990000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Identifica al goal</a:t>
              </a:r>
              <a:endParaRPr b="1" sz="1500">
                <a:solidFill>
                  <a:srgbClr val="990000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</p:grpSp>
      <p:sp>
        <p:nvSpPr>
          <p:cNvPr id="146" name="Google Shape;146;p18"/>
          <p:cNvSpPr txBox="1"/>
          <p:nvPr/>
        </p:nvSpPr>
        <p:spPr>
          <a:xfrm>
            <a:off x="478400" y="6128200"/>
            <a:ext cx="8102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300">
                <a:solidFill>
                  <a:srgbClr val="99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Las Build Phases ejecutan todo lo de las etapas anteriores!</a:t>
            </a:r>
            <a:endParaRPr b="1" sz="2300">
              <a:solidFill>
                <a:srgbClr val="99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s-419"/>
              <a:t>Estructura Proyecto</a:t>
            </a:r>
            <a:endParaRPr/>
          </a:p>
        </p:txBody>
      </p:sp>
      <p:sp>
        <p:nvSpPr>
          <p:cNvPr id="152" name="Google Shape;152;p19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-419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3" name="Google Shape;153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2842" y="1935163"/>
            <a:ext cx="3238316" cy="4389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onsolas"/>
              <a:buNone/>
            </a:pPr>
            <a:r>
              <a:rPr lang="es-419">
                <a:latin typeface="Consolas"/>
                <a:ea typeface="Consolas"/>
                <a:cs typeface="Consolas"/>
                <a:sym typeface="Consolas"/>
              </a:rPr>
              <a:t>pom.xml</a:t>
            </a:r>
            <a:r>
              <a:rPr lang="es-419"/>
              <a:t> mínimo</a:t>
            </a:r>
            <a:endParaRPr/>
          </a:p>
        </p:txBody>
      </p:sp>
      <p:sp>
        <p:nvSpPr>
          <p:cNvPr id="159" name="Google Shape;159;p20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b="1" lang="es-419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&lt;project</a:t>
            </a:r>
            <a:r>
              <a:rPr lang="es-419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xmlns="http://maven.apache.org/POM/4.0.0" 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s-419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xmlns:xsi="http://www.w3.org/2001/XMLSchema-instance" 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xsi:schemaLocation="http://maven.apache.org/POM/4.0.0 http://maven.apache.org/xsd/maven-4.0.0.xsd"</a:t>
            </a:r>
            <a:r>
              <a:rPr b="1" lang="es-419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1"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s-419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&lt;modelVersion&gt;</a:t>
            </a:r>
            <a:r>
              <a:rPr lang="es-419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4.0.0</a:t>
            </a:r>
            <a:r>
              <a:rPr b="1" lang="es-419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&lt;/modelVersion&gt;</a:t>
            </a:r>
            <a:endParaRPr b="1"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>
                <a:solidFill>
                  <a:srgbClr val="0070C0"/>
                </a:solidFill>
              </a:rPr>
              <a:t>  &lt;groupId&gt;ar.edu.itba.eda&lt;/groupId&gt;</a:t>
            </a:r>
            <a:endParaRPr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>
                <a:solidFill>
                  <a:srgbClr val="0070C0"/>
                </a:solidFill>
              </a:rPr>
              <a:t>  &lt;artifactId&gt;Timer&lt;/artifactId&gt;</a:t>
            </a:r>
            <a:endParaRPr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>
                <a:solidFill>
                  <a:srgbClr val="0070C0"/>
                </a:solidFill>
              </a:rPr>
              <a:t>  &lt;version&gt;1.0&lt;/version&gt;</a:t>
            </a:r>
            <a:endParaRPr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-419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&lt;/project&gt;</a:t>
            </a:r>
            <a:endParaRPr b="1"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SzPts val="1045"/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" name="Google Shape;160;p20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-419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s-419"/>
              <a:t>Versión de Java</a:t>
            </a:r>
            <a:endParaRPr/>
          </a:p>
        </p:txBody>
      </p:sp>
      <p:sp>
        <p:nvSpPr>
          <p:cNvPr id="166" name="Google Shape;166;p21"/>
          <p:cNvSpPr txBox="1"/>
          <p:nvPr>
            <p:ph idx="1" type="body"/>
          </p:nvPr>
        </p:nvSpPr>
        <p:spPr>
          <a:xfrm>
            <a:off x="457200" y="20878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s-419"/>
              <a:t>Si queremos estar seguros de que estamos compilando con Java 11  (sobre todo cuando usamos generics donde queremos garantizar cierta versión ), agregamos:</a:t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ct val="95000"/>
              <a:buNone/>
            </a:pPr>
            <a:r>
              <a:rPr b="1" lang="es-419"/>
              <a:t>Opción 1:</a:t>
            </a:r>
            <a:endParaRPr b="1"/>
          </a:p>
          <a:p>
            <a:pPr indent="0" lvl="0" marL="0" rtl="0" algn="l">
              <a:spcBef>
                <a:spcPts val="380"/>
              </a:spcBef>
              <a:spcAft>
                <a:spcPts val="0"/>
              </a:spcAft>
              <a:buSzPct val="95000"/>
              <a:buNone/>
            </a:pPr>
            <a:r>
              <a:rPr lang="es-419" sz="1900"/>
              <a:t>&lt;project … &gt;</a:t>
            </a:r>
            <a:endParaRPr sz="1900"/>
          </a:p>
          <a:p>
            <a:pPr indent="0" lvl="0" marL="0" rtl="0" algn="l">
              <a:spcBef>
                <a:spcPts val="380"/>
              </a:spcBef>
              <a:spcAft>
                <a:spcPts val="0"/>
              </a:spcAft>
              <a:buSzPct val="95000"/>
              <a:buNone/>
            </a:pPr>
            <a:r>
              <a:rPr lang="es-419" sz="1900"/>
              <a:t>… </a:t>
            </a:r>
            <a:endParaRPr sz="1900"/>
          </a:p>
          <a:p>
            <a:pPr indent="0" lvl="0" marL="457200" rtl="0" algn="l">
              <a:spcBef>
                <a:spcPts val="380"/>
              </a:spcBef>
              <a:spcAft>
                <a:spcPts val="0"/>
              </a:spcAft>
              <a:buSzPct val="95000"/>
              <a:buNone/>
            </a:pPr>
            <a:r>
              <a:rPr lang="es-419" sz="1900"/>
              <a:t> &lt;properties&gt;</a:t>
            </a:r>
            <a:endParaRPr/>
          </a:p>
          <a:p>
            <a:pPr indent="0" lvl="1" marL="822960" rtl="0" algn="l">
              <a:spcBef>
                <a:spcPts val="340"/>
              </a:spcBef>
              <a:spcAft>
                <a:spcPts val="0"/>
              </a:spcAft>
              <a:buSzPct val="78108"/>
              <a:buNone/>
            </a:pPr>
            <a:r>
              <a:rPr lang="es-419" sz="1850"/>
              <a:t>   &lt;maven.compiler.source&gt;</a:t>
            </a:r>
            <a:r>
              <a:rPr lang="es-419" sz="1850">
                <a:solidFill>
                  <a:srgbClr val="00B050"/>
                </a:solidFill>
              </a:rPr>
              <a:t>11</a:t>
            </a:r>
            <a:r>
              <a:rPr lang="es-419" sz="1850"/>
              <a:t>&lt;/maven.compiler.source&gt;</a:t>
            </a:r>
            <a:endParaRPr sz="1850"/>
          </a:p>
          <a:p>
            <a:pPr indent="0" lvl="0" marL="457200" rtl="0" algn="l">
              <a:spcBef>
                <a:spcPts val="380"/>
              </a:spcBef>
              <a:spcAft>
                <a:spcPts val="0"/>
              </a:spcAft>
              <a:buSzPct val="95000"/>
              <a:buNone/>
            </a:pPr>
            <a:r>
              <a:rPr lang="es-419" sz="1900"/>
              <a:t>         &lt;maven.compiler.target&gt;</a:t>
            </a:r>
            <a:r>
              <a:rPr lang="es-419" sz="1900">
                <a:solidFill>
                  <a:srgbClr val="00B050"/>
                </a:solidFill>
              </a:rPr>
              <a:t>11</a:t>
            </a:r>
            <a:r>
              <a:rPr lang="es-419" sz="1900"/>
              <a:t>&lt;/maven.compiler.target&gt;</a:t>
            </a:r>
            <a:endParaRPr/>
          </a:p>
          <a:p>
            <a:pPr indent="0" lvl="0" marL="457200" rtl="0" algn="l">
              <a:spcBef>
                <a:spcPts val="380"/>
              </a:spcBef>
              <a:spcAft>
                <a:spcPts val="0"/>
              </a:spcAft>
              <a:buSzPct val="95000"/>
              <a:buNone/>
            </a:pPr>
            <a:r>
              <a:rPr lang="es-419" sz="1900">
                <a:solidFill>
                  <a:srgbClr val="00B050"/>
                </a:solidFill>
              </a:rPr>
              <a:t>         &lt;project.build.sourceEncoding&gt;UTF-8&lt;/project.build.sourceEncoding&gt; </a:t>
            </a:r>
            <a:endParaRPr sz="1900"/>
          </a:p>
          <a:p>
            <a:pPr indent="0" lvl="0" marL="457200" rtl="0" algn="l">
              <a:spcBef>
                <a:spcPts val="380"/>
              </a:spcBef>
              <a:spcAft>
                <a:spcPts val="0"/>
              </a:spcAft>
              <a:buSzPct val="95000"/>
              <a:buNone/>
            </a:pPr>
            <a:r>
              <a:rPr lang="es-419" sz="1900"/>
              <a:t>  &lt;/properties&gt;</a:t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ct val="130000"/>
              <a:buNone/>
            </a:pPr>
            <a:r>
              <a:rPr lang="es-419" sz="1900"/>
              <a:t>…</a:t>
            </a:r>
            <a:endParaRPr sz="1900"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ct val="130000"/>
              <a:buNone/>
            </a:pPr>
            <a:r>
              <a:rPr lang="es-419" sz="1900"/>
              <a:t>&lt;/project&gt;</a:t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/>
          </a:p>
        </p:txBody>
      </p:sp>
      <p:sp>
        <p:nvSpPr>
          <p:cNvPr id="167" name="Google Shape;167;p21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s-419"/>
              <a:t>Versión de Java</a:t>
            </a:r>
            <a:endParaRPr/>
          </a:p>
        </p:txBody>
      </p:sp>
      <p:sp>
        <p:nvSpPr>
          <p:cNvPr id="173" name="Google Shape;173;p22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b="1" lang="es-419" sz="4200"/>
              <a:t>Opción 2:</a:t>
            </a:r>
            <a:endParaRPr/>
          </a:p>
          <a:p>
            <a:pPr indent="0" lvl="0" marL="0" rtl="0" algn="l">
              <a:spcBef>
                <a:spcPts val="403"/>
              </a:spcBef>
              <a:spcAft>
                <a:spcPts val="0"/>
              </a:spcAft>
              <a:buSzPct val="95000"/>
              <a:buNone/>
            </a:pPr>
            <a:r>
              <a:rPr lang="es-419"/>
              <a:t>&lt;project … &gt;</a:t>
            </a:r>
            <a:endParaRPr/>
          </a:p>
          <a:p>
            <a:pPr indent="0" lvl="0" marL="0" rtl="0" algn="l">
              <a:spcBef>
                <a:spcPts val="403"/>
              </a:spcBef>
              <a:spcAft>
                <a:spcPts val="0"/>
              </a:spcAft>
              <a:buSzPct val="95000"/>
              <a:buNone/>
            </a:pPr>
            <a:r>
              <a:rPr lang="es-419"/>
              <a:t>… </a:t>
            </a:r>
            <a:endParaRPr/>
          </a:p>
          <a:p>
            <a:pPr indent="0" lvl="0" marL="457200" rtl="0" algn="l">
              <a:spcBef>
                <a:spcPts val="403"/>
              </a:spcBef>
              <a:spcAft>
                <a:spcPts val="0"/>
              </a:spcAft>
              <a:buSzPct val="95000"/>
              <a:buNone/>
            </a:pPr>
            <a:r>
              <a:rPr lang="es-419"/>
              <a:t>&lt;build&gt;</a:t>
            </a:r>
            <a:endParaRPr/>
          </a:p>
          <a:p>
            <a:pPr indent="0" lvl="0" marL="914400" rtl="0" algn="l">
              <a:spcBef>
                <a:spcPts val="403"/>
              </a:spcBef>
              <a:spcAft>
                <a:spcPts val="0"/>
              </a:spcAft>
              <a:buSzPct val="95000"/>
              <a:buNone/>
            </a:pPr>
            <a:r>
              <a:rPr lang="es-419"/>
              <a:t>&lt;plugins&gt;</a:t>
            </a:r>
            <a:endParaRPr/>
          </a:p>
          <a:p>
            <a:pPr indent="0" lvl="0" marL="1371600" rtl="0" algn="l">
              <a:spcBef>
                <a:spcPts val="403"/>
              </a:spcBef>
              <a:spcAft>
                <a:spcPts val="0"/>
              </a:spcAft>
              <a:buSzPct val="95000"/>
              <a:buNone/>
            </a:pPr>
            <a:r>
              <a:rPr lang="es-419"/>
              <a:t>&lt;plugin&gt;</a:t>
            </a:r>
            <a:endParaRPr/>
          </a:p>
          <a:p>
            <a:pPr indent="0" lvl="0" marL="1828800" rtl="0" algn="l">
              <a:spcBef>
                <a:spcPts val="403"/>
              </a:spcBef>
              <a:spcAft>
                <a:spcPts val="0"/>
              </a:spcAft>
              <a:buSzPct val="95000"/>
              <a:buNone/>
            </a:pPr>
            <a:r>
              <a:rPr lang="es-419"/>
              <a:t>&lt;groupId&gt;org.apache.maven.plugins&lt;/groupId&gt;</a:t>
            </a:r>
            <a:endParaRPr/>
          </a:p>
          <a:p>
            <a:pPr indent="0" lvl="0" marL="1828800" rtl="0" algn="l">
              <a:spcBef>
                <a:spcPts val="403"/>
              </a:spcBef>
              <a:spcAft>
                <a:spcPts val="0"/>
              </a:spcAft>
              <a:buSzPct val="95000"/>
              <a:buNone/>
            </a:pPr>
            <a:r>
              <a:rPr lang="es-419"/>
              <a:t>&lt;artifactId&gt;maven-compiler-plugin&lt;/artifactId&gt;</a:t>
            </a:r>
            <a:endParaRPr/>
          </a:p>
          <a:p>
            <a:pPr indent="0" lvl="0" marL="1828800" rtl="0" algn="l">
              <a:spcBef>
                <a:spcPts val="403"/>
              </a:spcBef>
              <a:spcAft>
                <a:spcPts val="0"/>
              </a:spcAft>
              <a:buSzPct val="95000"/>
              <a:buNone/>
            </a:pPr>
            <a:r>
              <a:rPr lang="es-419"/>
              <a:t>&lt;version&gt;3.8.0&lt;/version&gt;</a:t>
            </a:r>
            <a:endParaRPr/>
          </a:p>
          <a:p>
            <a:pPr indent="0" lvl="0" marL="1828800" rtl="0" algn="l">
              <a:spcBef>
                <a:spcPts val="403"/>
              </a:spcBef>
              <a:spcAft>
                <a:spcPts val="0"/>
              </a:spcAft>
              <a:buSzPct val="95000"/>
              <a:buNone/>
            </a:pPr>
            <a:r>
              <a:rPr lang="es-419"/>
              <a:t>&lt;configuration&gt;</a:t>
            </a:r>
            <a:endParaRPr/>
          </a:p>
          <a:p>
            <a:pPr indent="0" lvl="1" marL="2286000" rtl="0" algn="l">
              <a:spcBef>
                <a:spcPts val="372"/>
              </a:spcBef>
              <a:spcAft>
                <a:spcPts val="0"/>
              </a:spcAft>
              <a:buSzPct val="85000"/>
              <a:buNone/>
            </a:pPr>
            <a:r>
              <a:rPr lang="es-419"/>
              <a:t>&lt;release&gt;</a:t>
            </a:r>
            <a:r>
              <a:rPr b="1" lang="es-419">
                <a:solidFill>
                  <a:srgbClr val="00B050"/>
                </a:solidFill>
              </a:rPr>
              <a:t>11</a:t>
            </a:r>
            <a:r>
              <a:rPr lang="es-419"/>
              <a:t>&lt;/release&gt;</a:t>
            </a:r>
            <a:endParaRPr/>
          </a:p>
          <a:p>
            <a:pPr indent="0" lvl="1" marL="2286000" rtl="0" algn="l">
              <a:spcBef>
                <a:spcPts val="372"/>
              </a:spcBef>
              <a:spcAft>
                <a:spcPts val="0"/>
              </a:spcAft>
              <a:buSzPct val="85000"/>
              <a:buNone/>
            </a:pPr>
            <a:r>
              <a:rPr lang="es-419"/>
              <a:t>&lt;encoding&gt;</a:t>
            </a:r>
            <a:r>
              <a:rPr b="1" lang="es-419">
                <a:solidFill>
                  <a:srgbClr val="00B050"/>
                </a:solidFill>
              </a:rPr>
              <a:t>UTF-8</a:t>
            </a:r>
            <a:r>
              <a:rPr lang="es-419"/>
              <a:t>&lt;/encoding&gt;</a:t>
            </a:r>
            <a:endParaRPr/>
          </a:p>
          <a:p>
            <a:pPr indent="0" lvl="0" marL="1828800" rtl="0" algn="l">
              <a:spcBef>
                <a:spcPts val="403"/>
              </a:spcBef>
              <a:spcAft>
                <a:spcPts val="0"/>
              </a:spcAft>
              <a:buSzPct val="95000"/>
              <a:buNone/>
            </a:pPr>
            <a:r>
              <a:rPr lang="es-419"/>
              <a:t>&lt;/configuration&gt;</a:t>
            </a:r>
            <a:endParaRPr/>
          </a:p>
          <a:p>
            <a:pPr indent="0" lvl="0" marL="1371600" rtl="0" algn="l">
              <a:spcBef>
                <a:spcPts val="403"/>
              </a:spcBef>
              <a:spcAft>
                <a:spcPts val="0"/>
              </a:spcAft>
              <a:buSzPct val="95000"/>
              <a:buNone/>
            </a:pPr>
            <a:r>
              <a:rPr lang="es-419"/>
              <a:t>&lt;/plugin&gt;</a:t>
            </a:r>
            <a:endParaRPr/>
          </a:p>
          <a:p>
            <a:pPr indent="457200" lvl="0" marL="457200" rtl="0" algn="l">
              <a:spcBef>
                <a:spcPts val="403"/>
              </a:spcBef>
              <a:spcAft>
                <a:spcPts val="0"/>
              </a:spcAft>
              <a:buSzPct val="95000"/>
              <a:buNone/>
            </a:pPr>
            <a:r>
              <a:rPr lang="es-419"/>
              <a:t>&lt;/plugins&gt;</a:t>
            </a:r>
            <a:endParaRPr/>
          </a:p>
          <a:p>
            <a:pPr indent="0" lvl="0" marL="457200" rtl="0" algn="l">
              <a:spcBef>
                <a:spcPts val="403"/>
              </a:spcBef>
              <a:spcAft>
                <a:spcPts val="0"/>
              </a:spcAft>
              <a:buSzPct val="95000"/>
              <a:buNone/>
            </a:pPr>
            <a:r>
              <a:rPr lang="es-419"/>
              <a:t>&lt;/build&gt;</a:t>
            </a:r>
            <a:endParaRPr/>
          </a:p>
          <a:p>
            <a:pPr indent="0" lvl="0" marL="0" rtl="0" algn="l">
              <a:spcBef>
                <a:spcPts val="403"/>
              </a:spcBef>
              <a:spcAft>
                <a:spcPts val="0"/>
              </a:spcAft>
              <a:buSzPct val="95000"/>
              <a:buNone/>
            </a:pPr>
            <a:r>
              <a:rPr lang="es-419"/>
              <a:t>… </a:t>
            </a:r>
            <a:endParaRPr/>
          </a:p>
          <a:p>
            <a:pPr indent="0" lvl="0" marL="0" rtl="0" algn="l">
              <a:spcBef>
                <a:spcPts val="403"/>
              </a:spcBef>
              <a:spcAft>
                <a:spcPts val="0"/>
              </a:spcAft>
              <a:buSzPct val="58809"/>
              <a:buNone/>
            </a:pPr>
            <a:r>
              <a:rPr lang="es-419"/>
              <a:t>&lt;/project&gt;</a:t>
            </a:r>
            <a:endParaRPr b="1" sz="4200"/>
          </a:p>
        </p:txBody>
      </p:sp>
      <p:sp>
        <p:nvSpPr>
          <p:cNvPr id="174" name="Google Shape;174;p22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s-419"/>
              <a:t>Dependencias</a:t>
            </a:r>
            <a:endParaRPr/>
          </a:p>
        </p:txBody>
      </p:sp>
      <p:sp>
        <p:nvSpPr>
          <p:cNvPr id="180" name="Google Shape;180;p23"/>
          <p:cNvSpPr txBox="1"/>
          <p:nvPr>
            <p:ph idx="1" type="body"/>
          </p:nvPr>
        </p:nvSpPr>
        <p:spPr>
          <a:xfrm>
            <a:off x="457200" y="17830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just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2400"/>
              <a:t>En el pom.xml se declaran, además, las dependencias a utilizar.</a:t>
            </a:r>
            <a:endParaRPr/>
          </a:p>
          <a:p>
            <a:pPr indent="-228600" lvl="0" marL="457200" rtl="0" algn="just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0" lvl="0" marL="114300" rtl="0" algn="just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2400"/>
              <a:t>Algoritmo: Maven busca primero localmente a la dependencia en nuestro repositorio local. En caso de no encontrarla la descarga del repositorio correspondiente al repositorio local de nuestra compu.</a:t>
            </a:r>
            <a:endParaRPr/>
          </a:p>
          <a:p>
            <a:pPr indent="0" lvl="0" marL="114300" rtl="0" algn="just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0" lvl="0" marL="114300" rtl="0" algn="just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2400"/>
              <a:t>Ese repositorio local típicamente se encuentra en $HOME/.m2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/>
              <a:t>Ejemplo:  </a:t>
            </a:r>
            <a:endParaRPr sz="1900"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-419" sz="1900"/>
              <a:t>C:\Users\lgomez\.m2</a:t>
            </a:r>
            <a:endParaRPr sz="1900"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-419" sz="1900"/>
              <a:t>/Users/jabu/.m2</a:t>
            </a:r>
            <a:endParaRPr sz="1900"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-419" sz="1900"/>
              <a:t>/home/luis/.m2</a:t>
            </a:r>
            <a:endParaRPr sz="1900"/>
          </a:p>
        </p:txBody>
      </p:sp>
      <p:sp>
        <p:nvSpPr>
          <p:cNvPr id="181" name="Google Shape;181;p23"/>
          <p:cNvSpPr txBox="1"/>
          <p:nvPr>
            <p:ph idx="12" type="sldNum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-419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esentation on brainstorming">
  <a:themeElements>
    <a:clrScheme name="Green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