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72" r:id="rId2"/>
    <p:sldId id="275" r:id="rId3"/>
    <p:sldId id="365" r:id="rId4"/>
    <p:sldId id="366" r:id="rId5"/>
    <p:sldId id="367" r:id="rId6"/>
    <p:sldId id="276" r:id="rId7"/>
    <p:sldId id="371" r:id="rId8"/>
    <p:sldId id="372" r:id="rId9"/>
    <p:sldId id="373" r:id="rId10"/>
    <p:sldId id="369" r:id="rId11"/>
    <p:sldId id="415" r:id="rId12"/>
    <p:sldId id="370" r:id="rId13"/>
    <p:sldId id="375" r:id="rId14"/>
    <p:sldId id="376" r:id="rId15"/>
    <p:sldId id="377" r:id="rId16"/>
    <p:sldId id="378" r:id="rId17"/>
    <p:sldId id="379" r:id="rId18"/>
    <p:sldId id="380" r:id="rId19"/>
    <p:sldId id="381" r:id="rId20"/>
    <p:sldId id="382" r:id="rId21"/>
    <p:sldId id="383" r:id="rId22"/>
    <p:sldId id="384" r:id="rId23"/>
    <p:sldId id="385" r:id="rId24"/>
    <p:sldId id="410" r:id="rId25"/>
    <p:sldId id="386" r:id="rId26"/>
    <p:sldId id="387" r:id="rId27"/>
    <p:sldId id="388" r:id="rId28"/>
    <p:sldId id="389" r:id="rId29"/>
    <p:sldId id="390" r:id="rId30"/>
    <p:sldId id="412" r:id="rId31"/>
    <p:sldId id="413" r:id="rId32"/>
    <p:sldId id="41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CE9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6" autoAdjust="0"/>
    <p:restoredTop sz="94660"/>
  </p:normalViewPr>
  <p:slideViewPr>
    <p:cSldViewPr snapToGrid="0">
      <p:cViewPr varScale="1">
        <p:scale>
          <a:sx n="73" d="100"/>
          <a:sy n="73" d="100"/>
        </p:scale>
        <p:origin x="126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‹Nº›</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3/11/2024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3/11/2024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3/11/2024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3/11/2024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3/11/2024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3/11/2024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3/11/2024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3/11/2024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3/11/2024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3/11/2024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3/11/2024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‹Nº›</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3/11/2024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‹Nº›</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qualtex.blogspot.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a:t>
            </a:r>
            <a:r>
              <a:rPr lang="es-AR" sz="3600" dirty="0" smtClean="0">
                <a:solidFill>
                  <a:schemeClr val="tx2"/>
                </a:solidFill>
              </a:rPr>
              <a:t>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
        <p:nvSpPr>
          <p:cNvPr id="5" name="TextBox 4"/>
          <p:cNvSpPr txBox="1"/>
          <p:nvPr/>
        </p:nvSpPr>
        <p:spPr>
          <a:xfrm>
            <a:off x="457200" y="1935480"/>
            <a:ext cx="8229600" cy="1446550"/>
          </a:xfrm>
          <a:prstGeom prst="rect">
            <a:avLst/>
          </a:prstGeom>
          <a:solidFill>
            <a:schemeClr val="accent3">
              <a:lumMod val="40000"/>
              <a:lumOff val="60000"/>
            </a:schemeClr>
          </a:solidFill>
          <a:ln w="25400" cmpd="sng">
            <a:solidFill>
              <a:schemeClr val="tx1"/>
            </a:solidFill>
          </a:ln>
        </p:spPr>
        <p:txBody>
          <a:bodyPr wrap="square" rtlCol="0">
            <a:spAutoFit/>
          </a:bodyPr>
          <a:lstStyle/>
          <a:p>
            <a:pPr marL="393192" lvl="1" indent="0" algn="just">
              <a:buNone/>
            </a:pPr>
            <a:r>
              <a:rPr lang="en-US" b="1" i="1" dirty="0" err="1">
                <a:solidFill>
                  <a:srgbClr val="002060"/>
                </a:solidFill>
              </a:rPr>
              <a:t>Conjunto</a:t>
            </a:r>
            <a:r>
              <a:rPr lang="en-US" b="1" i="1" dirty="0">
                <a:solidFill>
                  <a:srgbClr val="002060"/>
                </a:solidFill>
              </a:rPr>
              <a:t> de </a:t>
            </a:r>
            <a:r>
              <a:rPr lang="en-US" b="1" i="1" dirty="0" err="1">
                <a:solidFill>
                  <a:srgbClr val="002060"/>
                </a:solidFill>
              </a:rPr>
              <a:t>todos</a:t>
            </a:r>
            <a:r>
              <a:rPr lang="en-US" b="1" i="1" dirty="0">
                <a:solidFill>
                  <a:srgbClr val="002060"/>
                </a:solidFill>
              </a:rPr>
              <a:t> </a:t>
            </a:r>
            <a:r>
              <a:rPr lang="en-US" b="1" i="1" dirty="0" err="1">
                <a:solidFill>
                  <a:srgbClr val="002060"/>
                </a:solidFill>
              </a:rPr>
              <a:t>los</a:t>
            </a:r>
            <a:r>
              <a:rPr lang="en-US" b="1" i="1" dirty="0">
                <a:solidFill>
                  <a:srgbClr val="002060"/>
                </a:solidFill>
              </a:rPr>
              <a:t> strings </a:t>
            </a:r>
            <a:r>
              <a:rPr lang="en-US" b="1" i="1" dirty="0" err="1">
                <a:solidFill>
                  <a:srgbClr val="002060"/>
                </a:solidFill>
              </a:rPr>
              <a:t>posibles</a:t>
            </a:r>
            <a:r>
              <a:rPr lang="en-US" b="1" i="1" dirty="0">
                <a:solidFill>
                  <a:srgbClr val="002060"/>
                </a:solidFill>
              </a:rPr>
              <a:t> </a:t>
            </a:r>
            <a:r>
              <a:rPr lang="en-US" b="1" i="1" dirty="0" err="1">
                <a:solidFill>
                  <a:srgbClr val="002060"/>
                </a:solidFill>
              </a:rPr>
              <a:t>sobre</a:t>
            </a:r>
            <a:r>
              <a:rPr lang="en-US" b="1" i="1" dirty="0">
                <a:solidFill>
                  <a:srgbClr val="002060"/>
                </a:solidFill>
              </a:rPr>
              <a:t> </a:t>
            </a:r>
            <a:r>
              <a:rPr lang="en-US" b="1" i="1" dirty="0" err="1">
                <a:solidFill>
                  <a:srgbClr val="002060"/>
                </a:solidFill>
              </a:rPr>
              <a:t>cierto</a:t>
            </a:r>
            <a:r>
              <a:rPr lang="en-US" b="1" i="1" dirty="0">
                <a:solidFill>
                  <a:srgbClr val="002060"/>
                </a:solidFill>
              </a:rPr>
              <a:t> </a:t>
            </a:r>
            <a:r>
              <a:rPr lang="en-US" b="1" i="1" dirty="0" err="1">
                <a:solidFill>
                  <a:srgbClr val="002060"/>
                </a:solidFill>
              </a:rPr>
              <a:t>alfabeto</a:t>
            </a:r>
            <a:endParaRPr lang="en-US" b="1" i="1" dirty="0">
              <a:solidFill>
                <a:srgbClr val="002060"/>
              </a:solidFill>
            </a:endParaRPr>
          </a:p>
          <a:p>
            <a:pPr marL="393192" lvl="1" indent="0">
              <a:buNone/>
            </a:pPr>
            <a:r>
              <a:rPr lang="en-US" dirty="0">
                <a:solidFill>
                  <a:srgbClr val="002060"/>
                </a:solidFill>
              </a:rPr>
              <a:t>Dado un </a:t>
            </a:r>
            <a:r>
              <a:rPr lang="en-US" dirty="0" err="1">
                <a:solidFill>
                  <a:srgbClr val="002060"/>
                </a:solidFill>
              </a:rPr>
              <a:t>alfabeto</a:t>
            </a:r>
            <a:r>
              <a:rPr lang="en-US" dirty="0">
                <a:solidFill>
                  <a:srgbClr val="002060"/>
                </a:solidFill>
              </a:rPr>
              <a:t> </a:t>
            </a:r>
            <a:r>
              <a:rPr lang="en-US" dirty="0">
                <a:solidFill>
                  <a:srgbClr val="002060"/>
                </a:solidFill>
                <a:sym typeface="Symbol" panose="05050102010706020507" pitchFamily="18" charset="2"/>
              </a:rPr>
              <a:t></a:t>
            </a:r>
            <a:r>
              <a:rPr lang="en-US" dirty="0">
                <a:solidFill>
                  <a:srgbClr val="00B050"/>
                </a:solidFill>
                <a:sym typeface="Symbol" panose="05050102010706020507" pitchFamily="18" charset="2"/>
              </a:rPr>
              <a:t>,    </a:t>
            </a:r>
            <a:r>
              <a:rPr lang="en-US" baseline="30000" dirty="0">
                <a:solidFill>
                  <a:srgbClr val="00B050"/>
                </a:solidFill>
                <a:sym typeface="Symbol" panose="05050102010706020507" pitchFamily="18" charset="2"/>
              </a:rPr>
              <a:t></a:t>
            </a:r>
            <a:r>
              <a:rPr lang="en-US" dirty="0">
                <a:solidFill>
                  <a:srgbClr val="00B050"/>
                </a:solidFill>
                <a:sym typeface="Symbol" panose="05050102010706020507" pitchFamily="18" charset="2"/>
              </a:rPr>
              <a:t>= </a:t>
            </a:r>
            <a:r>
              <a:rPr lang="en-US" sz="5200" dirty="0">
                <a:solidFill>
                  <a:srgbClr val="00B050"/>
                </a:solidFill>
                <a:sym typeface="Symbol" panose="05050102010706020507" pitchFamily="18" charset="2"/>
              </a:rPr>
              <a:t></a:t>
            </a:r>
            <a:r>
              <a:rPr lang="en-US" dirty="0">
                <a:solidFill>
                  <a:srgbClr val="00B050"/>
                </a:solidFill>
                <a:sym typeface="Symbol" panose="05050102010706020507" pitchFamily="18" charset="2"/>
              </a:rPr>
              <a:t></a:t>
            </a:r>
            <a:r>
              <a:rPr lang="en-US" baseline="30000" dirty="0">
                <a:solidFill>
                  <a:srgbClr val="00B050"/>
                </a:solidFill>
                <a:sym typeface="Symbol" panose="05050102010706020507" pitchFamily="18" charset="2"/>
              </a:rPr>
              <a:t>k</a:t>
            </a:r>
            <a:r>
              <a:rPr lang="en-US" dirty="0">
                <a:solidFill>
                  <a:srgbClr val="00B050"/>
                </a:solidFill>
                <a:sym typeface="Symbol" panose="05050102010706020507" pitchFamily="18" charset="2"/>
              </a:rPr>
              <a:t>  </a:t>
            </a:r>
            <a:r>
              <a:rPr lang="en-US" dirty="0">
                <a:solidFill>
                  <a:srgbClr val="002060"/>
                </a:solidFill>
                <a:sym typeface="Symbol" panose="05050102010706020507" pitchFamily="18" charset="2"/>
              </a:rPr>
              <a:t>con </a:t>
            </a:r>
            <a:r>
              <a:rPr lang="en-US" dirty="0">
                <a:solidFill>
                  <a:srgbClr val="002060"/>
                </a:solidFill>
              </a:rPr>
              <a:t>k</a:t>
            </a:r>
            <a:r>
              <a:rPr lang="en-US" baseline="-25000" dirty="0">
                <a:solidFill>
                  <a:srgbClr val="002060"/>
                </a:solidFill>
              </a:rPr>
              <a:t>≥0</a:t>
            </a:r>
            <a:r>
              <a:rPr lang="en-US" dirty="0">
                <a:solidFill>
                  <a:srgbClr val="002060"/>
                </a:solidFill>
              </a:rPr>
              <a:t> </a:t>
            </a:r>
            <a:r>
              <a:rPr lang="en-US" dirty="0">
                <a:solidFill>
                  <a:srgbClr val="002060"/>
                </a:solidFill>
                <a:sym typeface="Symbol" panose="05050102010706020507" pitchFamily="18" charset="2"/>
              </a:rPr>
              <a:t> </a:t>
            </a:r>
          </a:p>
          <a:p>
            <a:endParaRPr lang="es-AR" dirty="0" err="1"/>
          </a:p>
        </p:txBody>
      </p:sp>
      <p:sp>
        <p:nvSpPr>
          <p:cNvPr id="8" name="Content Placeholder 7"/>
          <p:cNvSpPr>
            <a:spLocks noGrp="1"/>
          </p:cNvSpPr>
          <p:nvPr>
            <p:ph idx="1"/>
          </p:nvPr>
        </p:nvSpPr>
        <p:spPr/>
        <p:txBody>
          <a:bodyPr/>
          <a:lstStyle/>
          <a:p>
            <a:endParaRPr lang="es-AR" dirty="0"/>
          </a:p>
        </p:txBody>
      </p:sp>
    </p:spTree>
    <p:extLst>
      <p:ext uri="{BB962C8B-B14F-4D97-AF65-F5344CB8AC3E}">
        <p14:creationId xmlns:p14="http://schemas.microsoft.com/office/powerpoint/2010/main" val="334381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2" name="Content Placeholder 1"/>
          <p:cNvSpPr>
            <a:spLocks noGrp="1"/>
          </p:cNvSpPr>
          <p:nvPr>
            <p:ph idx="1"/>
          </p:nvPr>
        </p:nvSpPr>
        <p:spPr/>
        <p:txBody>
          <a:bodyPr>
            <a:normAutofit/>
          </a:bodyPr>
          <a:lstStyle/>
          <a:p>
            <a:pPr marL="393192" lvl="1" indent="0">
              <a:buNone/>
            </a:pPr>
            <a:endParaRPr lang="en-US" dirty="0">
              <a:solidFill>
                <a:srgbClr val="002060"/>
              </a:solidFill>
              <a:sym typeface="Symbol" panose="05050102010706020507" pitchFamily="18" charset="2"/>
            </a:endParaRPr>
          </a:p>
          <a:p>
            <a:pPr marL="393192" lvl="1" indent="0">
              <a:buNone/>
            </a:pPr>
            <a:endParaRPr lang="en-US" dirty="0">
              <a:solidFill>
                <a:srgbClr val="002060"/>
              </a:solidFill>
              <a:sym typeface="Symbol" panose="05050102010706020507" pitchFamily="18" charset="2"/>
            </a:endParaRPr>
          </a:p>
          <a:p>
            <a:pPr marL="393192" lvl="1" indent="0" algn="just">
              <a:buNone/>
            </a:pPr>
            <a:endParaRPr lang="en-US" dirty="0">
              <a:solidFill>
                <a:srgbClr val="002060"/>
              </a:solidFill>
            </a:endParaRP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
        <p:nvSpPr>
          <p:cNvPr id="5" name="Content Placeholder 6"/>
          <p:cNvSpPr txBox="1">
            <a:spLocks/>
          </p:cNvSpPr>
          <p:nvPr/>
        </p:nvSpPr>
        <p:spPr>
          <a:xfrm>
            <a:off x="457200" y="1935480"/>
            <a:ext cx="8229600" cy="1471172"/>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Concatenación</a:t>
            </a:r>
            <a:r>
              <a:rPr lang="en-US" sz="1600" b="1" i="1" dirty="0">
                <a:solidFill>
                  <a:srgbClr val="002060"/>
                </a:solidFill>
                <a:sym typeface="Symbol" panose="05050102010706020507" pitchFamily="18" charset="2"/>
              </a:rPr>
              <a:t> de Strings</a:t>
            </a: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Font typeface="Wingdings 2"/>
              <a:buNone/>
            </a:pPr>
            <a:r>
              <a:rPr lang="en-US" sz="1600" dirty="0">
                <a:solidFill>
                  <a:srgbClr val="002060"/>
                </a:solidFill>
              </a:rPr>
              <a:t>Dado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u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a:t>
            </a:r>
          </a:p>
          <a:p>
            <a:pPr marL="393192" lvl="1" indent="0" algn="just">
              <a:buFont typeface="Wingdings 2"/>
              <a:buNone/>
            </a:pPr>
            <a:r>
              <a:rPr lang="en-US" sz="1600" dirty="0">
                <a:solidFill>
                  <a:srgbClr val="002060"/>
                </a:solidFill>
                <a:sym typeface="Symbol" panose="05050102010706020507" pitchFamily="18" charset="2"/>
              </a:rPr>
              <a:t>Se llama </a:t>
            </a:r>
            <a:r>
              <a:rPr lang="en-US" sz="1600" dirty="0" err="1">
                <a:solidFill>
                  <a:schemeClr val="accent2">
                    <a:lumMod val="75000"/>
                  </a:schemeClr>
                </a:solidFill>
                <a:sym typeface="Symbol" panose="05050102010706020507" pitchFamily="18" charset="2"/>
              </a:rPr>
              <a:t>concatenación</a:t>
            </a:r>
            <a:r>
              <a:rPr lang="en-US" sz="1600" dirty="0">
                <a:solidFill>
                  <a:srgbClr val="002060"/>
                </a:solidFill>
                <a:sym typeface="Symbol" panose="05050102010706020507" pitchFamily="18" charset="2"/>
              </a:rPr>
              <a:t> al string </a:t>
            </a:r>
            <a:r>
              <a:rPr lang="en-US" sz="1600" dirty="0" err="1">
                <a:solidFill>
                  <a:srgbClr val="002060"/>
                </a:solidFill>
                <a:sym typeface="Symbol" panose="05050102010706020507" pitchFamily="18" charset="2"/>
              </a:rPr>
              <a:t>definido</a:t>
            </a:r>
            <a:r>
              <a:rPr lang="en-US" sz="1600" dirty="0">
                <a:solidFill>
                  <a:srgbClr val="002060"/>
                </a:solidFill>
                <a:sym typeface="Symbol" panose="05050102010706020507" pitchFamily="18" charset="2"/>
              </a:rPr>
              <a:t> </a:t>
            </a:r>
            <a:r>
              <a:rPr lang="en-US" sz="1600" dirty="0" err="1">
                <a:solidFill>
                  <a:srgbClr val="002060"/>
                </a:solidFill>
                <a:sym typeface="Symbol" panose="05050102010706020507" pitchFamily="18" charset="2"/>
              </a:rPr>
              <a:t>como</a:t>
            </a:r>
            <a:r>
              <a:rPr lang="en-US" sz="1600" dirty="0">
                <a:solidFill>
                  <a:srgbClr val="002060"/>
                </a:solidFill>
                <a:sym typeface="Symbol" panose="05050102010706020507" pitchFamily="18" charset="2"/>
              </a:rPr>
              <a:t> </a:t>
            </a:r>
            <a:r>
              <a:rPr lang="en-US" sz="1600" dirty="0" err="1">
                <a:solidFill>
                  <a:schemeClr val="accent2">
                    <a:lumMod val="75000"/>
                  </a:schemeClr>
                </a:solidFill>
                <a:sym typeface="Symbol" panose="05050102010706020507" pitchFamily="18" charset="2"/>
              </a:rPr>
              <a:t>uw</a:t>
            </a:r>
            <a:r>
              <a:rPr lang="en-US" sz="1600" dirty="0">
                <a:solidFill>
                  <a:srgbClr val="002060"/>
                </a:solidFill>
                <a:sym typeface="Symbol" panose="05050102010706020507" pitchFamily="18" charset="2"/>
              </a:rPr>
              <a:t> (un </a:t>
            </a:r>
            <a:r>
              <a:rPr lang="en-US" sz="1600" dirty="0" err="1">
                <a:solidFill>
                  <a:srgbClr val="002060"/>
                </a:solidFill>
                <a:sym typeface="Symbol" panose="05050102010706020507" pitchFamily="18" charset="2"/>
              </a:rPr>
              <a:t>elemento</a:t>
            </a:r>
            <a:r>
              <a:rPr lang="en-US" sz="1600" dirty="0">
                <a:solidFill>
                  <a:srgbClr val="002060"/>
                </a:solidFill>
                <a:sym typeface="Symbol" panose="05050102010706020507" pitchFamily="18" charset="2"/>
              </a:rPr>
              <a:t> a </a:t>
            </a:r>
            <a:r>
              <a:rPr lang="en-US" sz="1600" dirty="0" err="1">
                <a:solidFill>
                  <a:srgbClr val="002060"/>
                </a:solidFill>
                <a:sym typeface="Symbol" panose="05050102010706020507" pitchFamily="18" charset="2"/>
              </a:rPr>
              <a:t>continuación</a:t>
            </a:r>
            <a:r>
              <a:rPr lang="en-US" sz="1600" dirty="0">
                <a:solidFill>
                  <a:srgbClr val="002060"/>
                </a:solidFill>
                <a:sym typeface="Symbol" panose="05050102010706020507" pitchFamily="18" charset="2"/>
              </a:rPr>
              <a:t> del </a:t>
            </a:r>
            <a:r>
              <a:rPr lang="en-US" sz="1600" dirty="0" err="1">
                <a:solidFill>
                  <a:srgbClr val="002060"/>
                </a:solidFill>
                <a:sym typeface="Symbol" panose="05050102010706020507" pitchFamily="18" charset="2"/>
              </a:rPr>
              <a:t>otro</a:t>
            </a:r>
            <a:r>
              <a:rPr lang="en-US" sz="1600" dirty="0">
                <a:solidFill>
                  <a:srgbClr val="002060"/>
                </a:solidFill>
                <a:sym typeface="Symbol" panose="05050102010706020507" pitchFamily="18" charset="2"/>
              </a:rPr>
              <a:t>, sin </a:t>
            </a:r>
            <a:r>
              <a:rPr lang="en-US" sz="1600" dirty="0" err="1">
                <a:solidFill>
                  <a:srgbClr val="002060"/>
                </a:solidFill>
                <a:sym typeface="Symbol" panose="05050102010706020507" pitchFamily="18" charset="2"/>
              </a:rPr>
              <a:t>símbolos</a:t>
            </a:r>
            <a:r>
              <a:rPr lang="en-US" sz="1600" dirty="0">
                <a:solidFill>
                  <a:srgbClr val="002060"/>
                </a:solidFill>
                <a:sym typeface="Symbol" panose="05050102010706020507" pitchFamily="18" charset="2"/>
              </a:rPr>
              <a:t> extra entre </a:t>
            </a:r>
            <a:r>
              <a:rPr lang="en-US" sz="1600" dirty="0" err="1">
                <a:solidFill>
                  <a:srgbClr val="002060"/>
                </a:solidFill>
                <a:sym typeface="Symbol" panose="05050102010706020507" pitchFamily="18" charset="2"/>
              </a:rPr>
              <a:t>ellos</a:t>
            </a:r>
            <a:r>
              <a:rPr lang="en-US" sz="1600" dirty="0">
                <a:solidFill>
                  <a:srgbClr val="002060"/>
                </a:solidFill>
                <a:sym typeface="Symbol" panose="05050102010706020507" pitchFamily="18" charset="2"/>
              </a:rPr>
              <a:t>)</a:t>
            </a:r>
            <a:r>
              <a:rPr lang="en-US" sz="1600" baseline="30000" dirty="0">
                <a:solidFill>
                  <a:srgbClr val="002060"/>
                </a:solidFill>
                <a:sym typeface="Symbol" panose="05050102010706020507" pitchFamily="18" charset="2"/>
              </a:rPr>
              <a:t>.</a:t>
            </a:r>
            <a:endParaRPr lang="es-AR" sz="1600" dirty="0" err="1"/>
          </a:p>
        </p:txBody>
      </p:sp>
      <p:sp>
        <p:nvSpPr>
          <p:cNvPr id="6" name="Content Placeholder 6"/>
          <p:cNvSpPr txBox="1">
            <a:spLocks/>
          </p:cNvSpPr>
          <p:nvPr/>
        </p:nvSpPr>
        <p:spPr>
          <a:xfrm>
            <a:off x="457200" y="3544517"/>
            <a:ext cx="8229600" cy="1471172"/>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Prefijos</a:t>
            </a:r>
            <a:r>
              <a:rPr lang="en-US" sz="1600" b="1" i="1" dirty="0">
                <a:solidFill>
                  <a:srgbClr val="002060"/>
                </a:solidFill>
                <a:sym typeface="Symbol" panose="05050102010706020507" pitchFamily="18" charset="2"/>
              </a:rPr>
              <a:t>, </a:t>
            </a:r>
            <a:r>
              <a:rPr lang="en-US" sz="1600" b="1" i="1" dirty="0" err="1" smtClean="0">
                <a:solidFill>
                  <a:srgbClr val="002060"/>
                </a:solidFill>
                <a:sym typeface="Symbol" panose="05050102010706020507" pitchFamily="18" charset="2"/>
              </a:rPr>
              <a:t>Sufijos</a:t>
            </a:r>
            <a:r>
              <a:rPr lang="en-US" sz="1600" b="1" i="1" dirty="0" smtClean="0">
                <a:solidFill>
                  <a:srgbClr val="002060"/>
                </a:solidFill>
                <a:sym typeface="Symbol" panose="05050102010706020507" pitchFamily="18" charset="2"/>
              </a:rPr>
              <a:t> y Substrings</a:t>
            </a:r>
            <a:endParaRPr lang="en-US" sz="1600" b="1" i="1" dirty="0">
              <a:solidFill>
                <a:srgbClr val="002060"/>
              </a:solidFill>
              <a:sym typeface="Symbol" panose="05050102010706020507" pitchFamily="18" charset="2"/>
            </a:endParaRP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None/>
            </a:pPr>
            <a:r>
              <a:rPr lang="en-US" sz="1600" dirty="0">
                <a:solidFill>
                  <a:srgbClr val="002060"/>
                </a:solidFill>
              </a:rPr>
              <a:t>Dados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a:t>
            </a:r>
            <a:r>
              <a:rPr lang="en-US" sz="1600" dirty="0" err="1">
                <a:solidFill>
                  <a:srgbClr val="002060"/>
                </a:solidFill>
                <a:sym typeface="Symbol" panose="05050102010706020507" pitchFamily="18" charset="2"/>
              </a:rPr>
              <a:t>los</a:t>
            </a:r>
            <a:r>
              <a:rPr lang="en-US" sz="1600" dirty="0">
                <a:solidFill>
                  <a:srgbClr val="002060"/>
                </a:solidFill>
                <a:sym typeface="Symbol" panose="05050102010706020507" pitchFamily="18" charset="2"/>
              </a:rPr>
              <a:t> strings  x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  z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  </a:t>
            </a:r>
            <a:r>
              <a:rPr lang="en-US" sz="1600" dirty="0" smtClean="0">
                <a:solidFill>
                  <a:srgbClr val="002060"/>
                </a:solidFill>
                <a:sym typeface="Symbol" panose="05050102010706020507" pitchFamily="18" charset="2"/>
              </a:rPr>
              <a:t>Sea  </a:t>
            </a:r>
            <a:r>
              <a:rPr lang="en-US" sz="1600" dirty="0">
                <a:solidFill>
                  <a:srgbClr val="002060"/>
                </a:solidFill>
                <a:sym typeface="Symbol" panose="05050102010706020507" pitchFamily="18" charset="2"/>
              </a:rPr>
              <a:t>p=</a:t>
            </a:r>
            <a:r>
              <a:rPr lang="en-US" sz="1600" dirty="0" err="1">
                <a:solidFill>
                  <a:srgbClr val="002060"/>
                </a:solidFill>
                <a:sym typeface="Symbol" panose="05050102010706020507" pitchFamily="18" charset="2"/>
              </a:rPr>
              <a:t>xwz</a:t>
            </a:r>
            <a:r>
              <a:rPr lang="en-US" sz="1600" dirty="0">
                <a:solidFill>
                  <a:srgbClr val="002060"/>
                </a:solidFill>
                <a:sym typeface="Symbol" panose="05050102010706020507" pitchFamily="18" charset="2"/>
              </a:rPr>
              <a:t>. </a:t>
            </a:r>
          </a:p>
          <a:p>
            <a:pPr marL="393192" lvl="1" indent="0" algn="just">
              <a:buNone/>
            </a:pPr>
            <a:r>
              <a:rPr lang="en-US" sz="1600" dirty="0">
                <a:solidFill>
                  <a:srgbClr val="002060"/>
                </a:solidFill>
                <a:sym typeface="Symbol" panose="05050102010706020507" pitchFamily="18" charset="2"/>
              </a:rPr>
              <a:t>Se dice que </a:t>
            </a:r>
            <a:r>
              <a:rPr lang="en-US" sz="1600" dirty="0">
                <a:solidFill>
                  <a:schemeClr val="accent2">
                    <a:lumMod val="75000"/>
                  </a:schemeClr>
                </a:solidFill>
                <a:sym typeface="Symbol" panose="05050102010706020507" pitchFamily="18" charset="2"/>
              </a:rPr>
              <a:t>x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err="1">
                <a:solidFill>
                  <a:schemeClr val="accent2">
                    <a:lumMod val="75000"/>
                  </a:schemeClr>
                </a:solidFill>
                <a:sym typeface="Symbol" panose="05050102010706020507" pitchFamily="18" charset="2"/>
              </a:rPr>
              <a:t>prefijo</a:t>
            </a:r>
            <a:r>
              <a:rPr lang="en-US" sz="1600" dirty="0">
                <a:solidFill>
                  <a:schemeClr val="accent2">
                    <a:lumMod val="75000"/>
                  </a:schemeClr>
                </a:solidFill>
                <a:sym typeface="Symbol" panose="05050102010706020507" pitchFamily="18" charset="2"/>
              </a:rPr>
              <a:t> </a:t>
            </a:r>
            <a:r>
              <a:rPr lang="en-US" sz="1600" dirty="0">
                <a:solidFill>
                  <a:srgbClr val="002060"/>
                </a:solidFill>
                <a:sym typeface="Symbol" panose="05050102010706020507" pitchFamily="18" charset="2"/>
              </a:rPr>
              <a:t>de p. Se dice que </a:t>
            </a:r>
            <a:r>
              <a:rPr lang="en-US" sz="1600" dirty="0">
                <a:solidFill>
                  <a:schemeClr val="accent2">
                    <a:lumMod val="75000"/>
                  </a:schemeClr>
                </a:solidFill>
                <a:sym typeface="Symbol" panose="05050102010706020507" pitchFamily="18" charset="2"/>
              </a:rPr>
              <a:t>w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substring </a:t>
            </a:r>
            <a:r>
              <a:rPr lang="en-US" sz="1600" dirty="0">
                <a:solidFill>
                  <a:srgbClr val="002060"/>
                </a:solidFill>
                <a:sym typeface="Symbol" panose="05050102010706020507" pitchFamily="18" charset="2"/>
              </a:rPr>
              <a:t>de p. Se dice que </a:t>
            </a:r>
            <a:r>
              <a:rPr lang="en-US" sz="1600" dirty="0">
                <a:solidFill>
                  <a:schemeClr val="accent2">
                    <a:lumMod val="75000"/>
                  </a:schemeClr>
                </a:solidFill>
                <a:sym typeface="Symbol" panose="05050102010706020507" pitchFamily="18" charset="2"/>
              </a:rPr>
              <a:t>z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err="1">
                <a:solidFill>
                  <a:schemeClr val="accent2">
                    <a:lumMod val="75000"/>
                  </a:schemeClr>
                </a:solidFill>
                <a:sym typeface="Symbol" panose="05050102010706020507" pitchFamily="18" charset="2"/>
              </a:rPr>
              <a:t>sufijo</a:t>
            </a:r>
            <a:r>
              <a:rPr lang="en-US" sz="1600" dirty="0">
                <a:solidFill>
                  <a:schemeClr val="accent2">
                    <a:lumMod val="75000"/>
                  </a:schemeClr>
                </a:solidFill>
                <a:sym typeface="Symbol" panose="05050102010706020507" pitchFamily="18" charset="2"/>
              </a:rPr>
              <a:t> </a:t>
            </a:r>
            <a:r>
              <a:rPr lang="en-US" sz="1600" dirty="0">
                <a:solidFill>
                  <a:srgbClr val="002060"/>
                </a:solidFill>
                <a:sym typeface="Symbol" panose="05050102010706020507" pitchFamily="18" charset="2"/>
              </a:rPr>
              <a:t>de p</a:t>
            </a:r>
            <a:r>
              <a:rPr lang="en-US" sz="1600" dirty="0" smtClean="0">
                <a:solidFill>
                  <a:srgbClr val="002060"/>
                </a:solidFill>
                <a:sym typeface="Symbol" panose="05050102010706020507" pitchFamily="18" charset="2"/>
              </a:rPr>
              <a:t>.</a:t>
            </a:r>
            <a:endParaRPr lang="en-US" sz="1600" dirty="0">
              <a:solidFill>
                <a:srgbClr val="002060"/>
              </a:solidFill>
              <a:sym typeface="Symbol" panose="05050102010706020507" pitchFamily="18" charset="2"/>
            </a:endParaRPr>
          </a:p>
        </p:txBody>
      </p:sp>
      <p:sp>
        <p:nvSpPr>
          <p:cNvPr id="7" name="Content Placeholder 6"/>
          <p:cNvSpPr txBox="1">
            <a:spLocks/>
          </p:cNvSpPr>
          <p:nvPr/>
        </p:nvSpPr>
        <p:spPr>
          <a:xfrm>
            <a:off x="457200" y="5148894"/>
            <a:ext cx="8229600" cy="1175706"/>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smtClean="0">
                <a:solidFill>
                  <a:srgbClr val="002060"/>
                </a:solidFill>
                <a:sym typeface="Symbol" panose="05050102010706020507" pitchFamily="18" charset="2"/>
              </a:rPr>
              <a:t>Bordes</a:t>
            </a:r>
            <a:endParaRPr lang="en-US" sz="1600" b="1" i="1" dirty="0">
              <a:solidFill>
                <a:srgbClr val="002060"/>
              </a:solidFill>
              <a:sym typeface="Symbol" panose="05050102010706020507" pitchFamily="18" charset="2"/>
            </a:endParaRP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None/>
            </a:pPr>
            <a:r>
              <a:rPr lang="en-US" sz="1600" dirty="0">
                <a:solidFill>
                  <a:srgbClr val="002060"/>
                </a:solidFill>
              </a:rPr>
              <a:t>Dados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a:t>
            </a:r>
            <a:r>
              <a:rPr lang="en-US" sz="1600" dirty="0" err="1">
                <a:solidFill>
                  <a:srgbClr val="002060"/>
                </a:solidFill>
                <a:sym typeface="Symbol" panose="05050102010706020507" pitchFamily="18" charset="2"/>
              </a:rPr>
              <a:t>los</a:t>
            </a:r>
            <a:r>
              <a:rPr lang="en-US" sz="1600" dirty="0">
                <a:solidFill>
                  <a:srgbClr val="002060"/>
                </a:solidFill>
                <a:sym typeface="Symbol" panose="05050102010706020507" pitchFamily="18" charset="2"/>
              </a:rPr>
              <a:t> strings  x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  z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  </a:t>
            </a:r>
            <a:r>
              <a:rPr lang="en-US" sz="1600" dirty="0" smtClean="0">
                <a:solidFill>
                  <a:srgbClr val="002060"/>
                </a:solidFill>
                <a:sym typeface="Symbol" panose="05050102010706020507" pitchFamily="18" charset="2"/>
              </a:rPr>
              <a:t/>
            </a:r>
            <a:br>
              <a:rPr lang="en-US" sz="1600" dirty="0" smtClean="0">
                <a:solidFill>
                  <a:srgbClr val="002060"/>
                </a:solidFill>
                <a:sym typeface="Symbol" panose="05050102010706020507" pitchFamily="18" charset="2"/>
              </a:rPr>
            </a:br>
            <a:r>
              <a:rPr lang="en-US" sz="1600" dirty="0" smtClean="0">
                <a:solidFill>
                  <a:srgbClr val="002060"/>
                </a:solidFill>
                <a:sym typeface="Symbol" panose="05050102010706020507" pitchFamily="18" charset="2"/>
              </a:rPr>
              <a:t>Si  p = </a:t>
            </a:r>
            <a:r>
              <a:rPr lang="en-US" sz="1600" dirty="0" err="1" smtClean="0">
                <a:solidFill>
                  <a:srgbClr val="002060"/>
                </a:solidFill>
                <a:sym typeface="Symbol" panose="05050102010706020507" pitchFamily="18" charset="2"/>
              </a:rPr>
              <a:t>wx</a:t>
            </a:r>
            <a:r>
              <a:rPr lang="en-US" sz="1600" dirty="0" smtClean="0">
                <a:solidFill>
                  <a:srgbClr val="002060"/>
                </a:solidFill>
                <a:sym typeface="Symbol" panose="05050102010706020507" pitchFamily="18" charset="2"/>
              </a:rPr>
              <a:t> = </a:t>
            </a:r>
            <a:r>
              <a:rPr lang="en-US" sz="1600" dirty="0" err="1" smtClean="0">
                <a:solidFill>
                  <a:srgbClr val="002060"/>
                </a:solidFill>
                <a:sym typeface="Symbol" panose="05050102010706020507" pitchFamily="18" charset="2"/>
              </a:rPr>
              <a:t>zw</a:t>
            </a:r>
            <a:r>
              <a:rPr lang="en-US" sz="1600" dirty="0">
                <a:solidFill>
                  <a:srgbClr val="002060"/>
                </a:solidFill>
                <a:sym typeface="Symbol" panose="05050102010706020507" pitchFamily="18" charset="2"/>
              </a:rPr>
              <a:t> </a:t>
            </a:r>
            <a:r>
              <a:rPr lang="en-US" sz="1600" dirty="0" smtClean="0">
                <a:solidFill>
                  <a:srgbClr val="002060"/>
                </a:solidFill>
                <a:sym typeface="Symbol" panose="05050102010706020507" pitchFamily="18" charset="2"/>
              </a:rPr>
              <a:t>   </a:t>
            </a:r>
            <a:r>
              <a:rPr lang="en-US" sz="1600" dirty="0" err="1" smtClean="0">
                <a:solidFill>
                  <a:srgbClr val="002060"/>
                </a:solidFill>
                <a:sym typeface="Symbol" panose="05050102010706020507" pitchFamily="18" charset="2"/>
              </a:rPr>
              <a:t>donde</a:t>
            </a:r>
            <a:r>
              <a:rPr lang="en-US" sz="1600" dirty="0" smtClean="0">
                <a:solidFill>
                  <a:srgbClr val="002060"/>
                </a:solidFill>
                <a:sym typeface="Symbol" panose="05050102010706020507" pitchFamily="18" charset="2"/>
              </a:rPr>
              <a:t>  |x| = |z|,  se </a:t>
            </a:r>
            <a:r>
              <a:rPr lang="en-US" sz="1600" dirty="0">
                <a:solidFill>
                  <a:srgbClr val="002060"/>
                </a:solidFill>
                <a:sym typeface="Symbol" panose="05050102010706020507" pitchFamily="18" charset="2"/>
              </a:rPr>
              <a:t>dice que </a:t>
            </a:r>
            <a:r>
              <a:rPr lang="en-US" sz="1600" dirty="0" smtClean="0">
                <a:solidFill>
                  <a:schemeClr val="accent2">
                    <a:lumMod val="75000"/>
                  </a:schemeClr>
                </a:solidFill>
                <a:sym typeface="Symbol" panose="05050102010706020507" pitchFamily="18" charset="2"/>
              </a:rPr>
              <a:t>w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smtClean="0">
                <a:solidFill>
                  <a:schemeClr val="accent2">
                    <a:lumMod val="75000"/>
                  </a:schemeClr>
                </a:solidFill>
                <a:sym typeface="Symbol" panose="05050102010706020507" pitchFamily="18" charset="2"/>
              </a:rPr>
              <a:t>border </a:t>
            </a:r>
            <a:r>
              <a:rPr lang="en-US" sz="1600" dirty="0">
                <a:solidFill>
                  <a:srgbClr val="002060"/>
                </a:solidFill>
                <a:sym typeface="Symbol" panose="05050102010706020507" pitchFamily="18" charset="2"/>
              </a:rPr>
              <a:t>de p. </a:t>
            </a:r>
          </a:p>
        </p:txBody>
      </p:sp>
    </p:spTree>
    <p:extLst>
      <p:ext uri="{BB962C8B-B14F-4D97-AF65-F5344CB8AC3E}">
        <p14:creationId xmlns:p14="http://schemas.microsoft.com/office/powerpoint/2010/main" val="14745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Ejemplos</a:t>
            </a:r>
            <a:endParaRPr lang="en-US" dirty="0"/>
          </a:p>
        </p:txBody>
      </p:sp>
      <p:sp>
        <p:nvSpPr>
          <p:cNvPr id="2" name="Content Placeholder 1"/>
          <p:cNvSpPr>
            <a:spLocks noGrp="1"/>
          </p:cNvSpPr>
          <p:nvPr>
            <p:ph idx="1"/>
          </p:nvPr>
        </p:nvSpPr>
        <p:spPr/>
        <p:txBody>
          <a:bodyPr>
            <a:normAutofit fontScale="70000" lnSpcReduction="20000"/>
          </a:bodyPr>
          <a:lstStyle/>
          <a:p>
            <a:pPr marL="393192" lvl="1" indent="0">
              <a:buNone/>
            </a:pPr>
            <a:r>
              <a:rPr lang="en-US" dirty="0">
                <a:solidFill>
                  <a:srgbClr val="00B050"/>
                </a:solidFill>
                <a:sym typeface="Symbol" panose="05050102010706020507" pitchFamily="18" charset="2"/>
              </a:rPr>
              <a:t>= { 0, 1, 2, 3, 4, 5}</a:t>
            </a:r>
            <a:endParaRPr lang="en-US" dirty="0"/>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Sea s = “01230”</a:t>
            </a: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prefijos</a:t>
            </a:r>
            <a:r>
              <a:rPr lang="en-US" dirty="0">
                <a:sym typeface="Symbol" panose="05050102010706020507" pitchFamily="18" charset="2"/>
              </a:rPr>
              <a:t> de s?</a:t>
            </a:r>
          </a:p>
          <a:p>
            <a:pPr marL="393192" lvl="1" indent="0">
              <a:buNone/>
            </a:pPr>
            <a:r>
              <a:rPr lang="en-US" dirty="0" err="1">
                <a:sym typeface="Symbol" panose="05050102010706020507" pitchFamily="18" charset="2"/>
              </a:rPr>
              <a:t>Rta</a:t>
            </a:r>
            <a:r>
              <a:rPr lang="en-US" dirty="0">
                <a:sym typeface="Symbol" panose="05050102010706020507" pitchFamily="18" charset="2"/>
              </a:rPr>
              <a:t>: “”, “0”, “01”, “012”, “0123”,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sufijos</a:t>
            </a:r>
            <a:r>
              <a:rPr lang="en-US" dirty="0">
                <a:sym typeface="Symbol" panose="05050102010706020507" pitchFamily="18" charset="2"/>
              </a:rPr>
              <a:t> de s?</a:t>
            </a:r>
          </a:p>
          <a:p>
            <a:pPr marL="393192" lvl="1" indent="0">
              <a:buNone/>
            </a:pPr>
            <a:r>
              <a:rPr lang="en-US" dirty="0" err="1">
                <a:sym typeface="Symbol" panose="05050102010706020507" pitchFamily="18" charset="2"/>
              </a:rPr>
              <a:t>Rta</a:t>
            </a:r>
            <a:r>
              <a:rPr lang="en-US" dirty="0">
                <a:sym typeface="Symbol" panose="05050102010706020507" pitchFamily="18" charset="2"/>
              </a:rPr>
              <a:t>: “”, “0”, “30”, “230”, “1230”,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borders de s?</a:t>
            </a:r>
          </a:p>
          <a:p>
            <a:pPr marL="393192" lvl="1" indent="0">
              <a:buNone/>
            </a:pPr>
            <a:r>
              <a:rPr lang="en-US" dirty="0" err="1">
                <a:sym typeface="Symbol" panose="05050102010706020507" pitchFamily="18" charset="2"/>
              </a:rPr>
              <a:t>Rta</a:t>
            </a:r>
            <a:r>
              <a:rPr lang="en-US" dirty="0">
                <a:sym typeface="Symbol" panose="05050102010706020507" pitchFamily="18" charset="2"/>
              </a:rPr>
              <a:t>: “”, s, “0”.     Como </a:t>
            </a:r>
            <a:r>
              <a:rPr lang="en-US" dirty="0" err="1">
                <a:sym typeface="Symbol" panose="05050102010706020507" pitchFamily="18" charset="2"/>
              </a:rPr>
              <a:t>mínimo</a:t>
            </a:r>
            <a:r>
              <a:rPr lang="en-US" dirty="0">
                <a:sym typeface="Symbol" panose="05050102010706020507" pitchFamily="18" charset="2"/>
              </a:rPr>
              <a:t>  hay 2 borders: “” y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substrings de s?</a:t>
            </a:r>
          </a:p>
          <a:p>
            <a:pPr marL="393192" lvl="1" indent="0">
              <a:buNone/>
            </a:pPr>
            <a:r>
              <a:rPr lang="en-US" dirty="0" err="1">
                <a:sym typeface="Symbol" panose="05050102010706020507" pitchFamily="18" charset="2"/>
              </a:rPr>
              <a:t>Rta</a:t>
            </a:r>
            <a:r>
              <a:rPr lang="en-US" dirty="0">
                <a:sym typeface="Symbol" panose="05050102010706020507" pitchFamily="18" charset="2"/>
              </a:rPr>
              <a:t>: “”, “0”, “01”, “012”, “0123”, s, “30”, “230”, “1230”, “1”, “12”, “123”, “2”, “23”, “3”, “30”, “0” </a:t>
            </a: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291162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arn(inVertical)">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barn(inVertical)">
                                      <p:cBhvr>
                                        <p:cTn id="37" dur="500"/>
                                        <p:tgtEl>
                                          <p:spTgt spid="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barn(inVertical)">
                                      <p:cBhvr>
                                        <p:cTn id="42" dur="500"/>
                                        <p:tgtEl>
                                          <p:spTgt spid="2">
                                            <p:txEl>
                                              <p:pRg st="13" end="13"/>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animEffect transition="in" filter="barn(inVertical)">
                                      <p:cBhvr>
                                        <p:cTn id="4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13</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3" name="Content Placeholder 1"/>
          <p:cNvSpPr>
            <a:spLocks noGrp="1"/>
          </p:cNvSpPr>
          <p:nvPr>
            <p:ph idx="1"/>
          </p:nvPr>
        </p:nvSpPr>
        <p:spPr>
          <a:xfrm>
            <a:off x="457200" y="2337478"/>
            <a:ext cx="8229600" cy="558122"/>
          </a:xfrm>
        </p:spPr>
        <p:txBody>
          <a:bodyPr>
            <a:normAutofit fontScale="77500" lnSpcReduction="20000"/>
          </a:bodyPr>
          <a:lstStyle/>
          <a:p>
            <a:pPr marL="0" indent="0" algn="just">
              <a:buNone/>
            </a:pPr>
            <a:r>
              <a:rPr lang="es-AR" dirty="0"/>
              <a:t>El tópico de “búsqueda aproximada” fue estudiado ampliamente. </a:t>
            </a:r>
          </a:p>
          <a:p>
            <a:pPr marL="0" indent="0">
              <a:buNone/>
            </a:pPr>
            <a:endParaRPr lang="es-AR" dirty="0"/>
          </a:p>
        </p:txBody>
      </p:sp>
    </p:spTree>
    <p:extLst>
      <p:ext uri="{BB962C8B-B14F-4D97-AF65-F5344CB8AC3E}">
        <p14:creationId xmlns:p14="http://schemas.microsoft.com/office/powerpoint/2010/main" val="2177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14</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591203" y="5167789"/>
            <a:ext cx="8229600" cy="1024006"/>
          </a:xfrm>
        </p:spPr>
        <p:txBody>
          <a:bodyPr>
            <a:normAutofit/>
          </a:bodyPr>
          <a:lstStyle/>
          <a:p>
            <a:pPr marL="0" indent="0" algn="just">
              <a:buNone/>
            </a:pPr>
            <a:r>
              <a:rPr lang="es-AR" sz="1800" dirty="0"/>
              <a:t>Los buscadores usan alguna estrategia, en el caso de que la búsqueda lanzada no sea reconocida en el “corpus” que poseen sobre búsquedas y documentos indizados. </a:t>
            </a:r>
          </a:p>
          <a:p>
            <a:pPr marL="0" indent="0" algn="just">
              <a:buNone/>
            </a:pPr>
            <a:endParaRPr lang="es-AR" dirty="0"/>
          </a:p>
        </p:txBody>
      </p:sp>
      <p:pic>
        <p:nvPicPr>
          <p:cNvPr id="7" name="Picture 6" descr="google-chrome-google.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14" y="1945306"/>
            <a:ext cx="3230409" cy="2177295"/>
          </a:xfrm>
          <a:prstGeom prst="rect">
            <a:avLst/>
          </a:prstGeom>
        </p:spPr>
      </p:pic>
      <p:pic>
        <p:nvPicPr>
          <p:cNvPr id="10" name="Picture 9" descr="Is Yahoo experimenting with a new layout? The screenshot sent in b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023" y="2478996"/>
            <a:ext cx="2743200" cy="2467086"/>
          </a:xfrm>
          <a:prstGeom prst="rect">
            <a:avLst/>
          </a:prstGeom>
        </p:spPr>
      </p:pic>
    </p:spTree>
    <p:extLst>
      <p:ext uri="{BB962C8B-B14F-4D97-AF65-F5344CB8AC3E}">
        <p14:creationId xmlns:p14="http://schemas.microsoft.com/office/powerpoint/2010/main" val="320283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15</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2090056"/>
            <a:ext cx="8610600" cy="3548743"/>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Buscar las palabras y si las palabras no están en el corpus de los documentos indizados, encontrar las que mayor similitud posean y  sugerirlas.</a:t>
            </a:r>
          </a:p>
          <a:p>
            <a:pPr marL="457200" indent="-457200" algn="just">
              <a:buAutoNum type="arabicParenR"/>
            </a:pPr>
            <a:endParaRPr lang="es-AR" dirty="0">
              <a:latin typeface="Comic Sans MS" panose="030F0702030302020204" pitchFamily="66" charset="0"/>
            </a:endParaRPr>
          </a:p>
        </p:txBody>
      </p:sp>
      <p:pic>
        <p:nvPicPr>
          <p:cNvPr id="6" name="Picture 5"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06" y="4364839"/>
            <a:ext cx="2057400" cy="2057400"/>
          </a:xfrm>
          <a:prstGeom prst="rect">
            <a:avLst/>
          </a:prstGeom>
        </p:spPr>
      </p:pic>
      <p:sp>
        <p:nvSpPr>
          <p:cNvPr id="7" name="Flowchart: Magnetic Disk 6"/>
          <p:cNvSpPr/>
          <p:nvPr/>
        </p:nvSpPr>
        <p:spPr>
          <a:xfrm>
            <a:off x="5333001" y="3657480"/>
            <a:ext cx="3200400" cy="2020902"/>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hey</a:t>
            </a:r>
            <a:r>
              <a:rPr lang="es-AR" dirty="0">
                <a:solidFill>
                  <a:schemeClr val="tx1"/>
                </a:solidFill>
                <a:latin typeface="Comic Sans MS" panose="030F0702030302020204" pitchFamily="66" charset="0"/>
              </a:rPr>
              <a:t>)= 5</a:t>
            </a:r>
          </a:p>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height</a:t>
            </a:r>
            <a:r>
              <a:rPr lang="es-AR" dirty="0">
                <a:solidFill>
                  <a:schemeClr val="tx1"/>
                </a:solidFill>
                <a:latin typeface="Comic Sans MS" panose="030F0702030302020204" pitchFamily="66" charset="0"/>
              </a:rPr>
              <a:t>) = 1</a:t>
            </a:r>
          </a:p>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eight</a:t>
            </a:r>
            <a:r>
              <a:rPr lang="es-AR" dirty="0">
                <a:solidFill>
                  <a:schemeClr val="tx1"/>
                </a:solidFill>
                <a:latin typeface="Comic Sans MS" panose="030F0702030302020204" pitchFamily="66" charset="0"/>
              </a:rPr>
              <a:t>) = 2</a:t>
            </a:r>
          </a:p>
          <a:p>
            <a:pPr algn="ctr"/>
            <a:r>
              <a:rPr lang="es-AR" dirty="0">
                <a:solidFill>
                  <a:schemeClr val="tx1"/>
                </a:solidFill>
                <a:latin typeface="Comic Sans MS" panose="030F0702030302020204" pitchFamily="66" charset="0"/>
              </a:rPr>
              <a:t>…</a:t>
            </a:r>
          </a:p>
        </p:txBody>
      </p:sp>
      <p:sp>
        <p:nvSpPr>
          <p:cNvPr id="9" name="Curved Down Arrow 8"/>
          <p:cNvSpPr/>
          <p:nvPr/>
        </p:nvSpPr>
        <p:spPr>
          <a:xfrm rot="20282264">
            <a:off x="1789530" y="3842513"/>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grpSp>
        <p:nvGrpSpPr>
          <p:cNvPr id="13" name="Group 12"/>
          <p:cNvGrpSpPr/>
          <p:nvPr/>
        </p:nvGrpSpPr>
        <p:grpSpPr>
          <a:xfrm>
            <a:off x="2462841" y="4931873"/>
            <a:ext cx="3629396" cy="1529411"/>
            <a:chOff x="2711035" y="4152063"/>
            <a:chExt cx="3629396" cy="1529411"/>
          </a:xfrm>
        </p:grpSpPr>
        <p:sp>
          <p:nvSpPr>
            <p:cNvPr id="11" name="Curved Left Arrow 10"/>
            <p:cNvSpPr/>
            <p:nvPr/>
          </p:nvSpPr>
          <p:spPr>
            <a:xfrm rot="4357157">
              <a:off x="3616404" y="3644203"/>
              <a:ext cx="1131902" cy="2942639"/>
            </a:xfrm>
            <a:prstGeom prst="curvedLeftArrow">
              <a:avLst>
                <a:gd name="adj1" fmla="val 18493"/>
                <a:gd name="adj2" fmla="val 50000"/>
                <a:gd name="adj3" fmla="val 25000"/>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5400000"/>
                </a:camera>
                <a:lightRig rig="threePt" dir="t"/>
              </a:scene3d>
            </a:bodyPr>
            <a:lstStyle/>
            <a:p>
              <a:pPr algn="just"/>
              <a:endParaRPr lang="es-AR" dirty="0">
                <a:solidFill>
                  <a:schemeClr val="tx1"/>
                </a:solidFill>
                <a:latin typeface="Comic Sans MS" panose="030F0702030302020204" pitchFamily="66" charset="0"/>
              </a:endParaRPr>
            </a:p>
          </p:txBody>
        </p:sp>
        <p:sp>
          <p:nvSpPr>
            <p:cNvPr id="12" name="TextBox 11"/>
            <p:cNvSpPr txBox="1"/>
            <p:nvPr/>
          </p:nvSpPr>
          <p:spPr>
            <a:xfrm rot="20397747">
              <a:off x="3539626" y="4152063"/>
              <a:ext cx="2800805" cy="923330"/>
            </a:xfrm>
            <a:prstGeom prst="rect">
              <a:avLst/>
            </a:prstGeom>
            <a:noFill/>
          </p:spPr>
          <p:txBody>
            <a:bodyPr wrap="square" rtlCol="0">
              <a:spAutoFit/>
            </a:bodyPr>
            <a:lstStyle/>
            <a:p>
              <a:r>
                <a:rPr lang="es-AR" dirty="0" err="1"/>
                <a:t>Did</a:t>
              </a:r>
              <a:r>
                <a:rPr lang="es-AR" dirty="0"/>
                <a:t> </a:t>
              </a:r>
              <a:r>
                <a:rPr lang="es-AR" dirty="0" err="1"/>
                <a:t>you</a:t>
              </a:r>
              <a:r>
                <a:rPr lang="es-AR" dirty="0"/>
                <a:t> mean</a:t>
              </a:r>
            </a:p>
            <a:p>
              <a:r>
                <a:rPr lang="es-AR" dirty="0" err="1"/>
                <a:t>Height</a:t>
              </a:r>
              <a:endParaRPr lang="es-AR" dirty="0"/>
            </a:p>
            <a:p>
              <a:r>
                <a:rPr lang="es-AR" dirty="0" err="1"/>
                <a:t>Eight</a:t>
              </a:r>
              <a:r>
                <a:rPr lang="es-AR" dirty="0"/>
                <a:t>?</a:t>
              </a:r>
            </a:p>
          </p:txBody>
        </p:sp>
      </p:grpSp>
    </p:spTree>
    <p:extLst>
      <p:ext uri="{BB962C8B-B14F-4D97-AF65-F5344CB8AC3E}">
        <p14:creationId xmlns:p14="http://schemas.microsoft.com/office/powerpoint/2010/main" val="323651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16</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2003482"/>
            <a:ext cx="8763000" cy="4349870"/>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Tomar el idioma que tiene configurado el browser para saber en qué corpus buscar las palabras usadas. Hay reglas conocidas por el idioma en cuestión. Ejemplo, en inglés HT con TH: </a:t>
            </a:r>
            <a:r>
              <a:rPr lang="es-AR" sz="1600" dirty="0" err="1">
                <a:latin typeface="Comic Sans MS" panose="030F0702030302020204" pitchFamily="66" charset="0"/>
              </a:rPr>
              <a:t>heig</a:t>
            </a:r>
            <a:r>
              <a:rPr lang="es-AR" sz="1600" b="1" dirty="0" err="1">
                <a:latin typeface="Comic Sans MS" panose="030F0702030302020204" pitchFamily="66" charset="0"/>
              </a:rPr>
              <a:t>ht</a:t>
            </a:r>
            <a:r>
              <a:rPr lang="es-AR" sz="1600" dirty="0">
                <a:latin typeface="Comic Sans MS" panose="030F0702030302020204" pitchFamily="66" charset="0"/>
              </a:rPr>
              <a:t> vs  </a:t>
            </a:r>
            <a:r>
              <a:rPr lang="es-AR" sz="1600" dirty="0" err="1">
                <a:latin typeface="Comic Sans MS" panose="030F0702030302020204" pitchFamily="66" charset="0"/>
              </a:rPr>
              <a:t>wid</a:t>
            </a:r>
            <a:r>
              <a:rPr lang="es-AR" sz="1600" b="1" dirty="0" err="1">
                <a:latin typeface="Comic Sans MS" panose="030F0702030302020204" pitchFamily="66" charset="0"/>
              </a:rPr>
              <a:t>th</a:t>
            </a:r>
            <a:r>
              <a:rPr lang="es-AR" sz="1600" dirty="0">
                <a:latin typeface="Comic Sans MS" panose="030F0702030302020204" pitchFamily="66" charset="0"/>
              </a:rPr>
              <a:t>, </a:t>
            </a:r>
            <a:r>
              <a:rPr lang="es-AR" sz="1600" dirty="0" err="1">
                <a:latin typeface="Comic Sans MS" panose="030F0702030302020204" pitchFamily="66" charset="0"/>
              </a:rPr>
              <a:t>leng</a:t>
            </a:r>
            <a:r>
              <a:rPr lang="es-AR" sz="1600" b="1" dirty="0" err="1">
                <a:latin typeface="Comic Sans MS" panose="030F0702030302020204" pitchFamily="66" charset="0"/>
              </a:rPr>
              <a:t>th</a:t>
            </a:r>
            <a:r>
              <a:rPr lang="es-AR" sz="1600" dirty="0">
                <a:latin typeface="Comic Sans MS" panose="030F0702030302020204" pitchFamily="66" charset="0"/>
              </a:rPr>
              <a:t>.</a:t>
            </a:r>
          </a:p>
          <a:p>
            <a:pPr marL="457200" indent="-457200" algn="just">
              <a:buAutoNum type="arabi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pic>
        <p:nvPicPr>
          <p:cNvPr id="2" name="Picture 1"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663" y="4394926"/>
            <a:ext cx="1818890" cy="1818890"/>
          </a:xfrm>
          <a:prstGeom prst="rect">
            <a:avLst/>
          </a:prstGeom>
        </p:spPr>
      </p:pic>
      <p:grpSp>
        <p:nvGrpSpPr>
          <p:cNvPr id="18" name="Group 17"/>
          <p:cNvGrpSpPr/>
          <p:nvPr/>
        </p:nvGrpSpPr>
        <p:grpSpPr>
          <a:xfrm>
            <a:off x="5651863" y="3719127"/>
            <a:ext cx="2930434" cy="2537981"/>
            <a:chOff x="5638800" y="2909230"/>
            <a:chExt cx="3314700" cy="3150485"/>
          </a:xfrm>
        </p:grpSpPr>
        <p:sp>
          <p:nvSpPr>
            <p:cNvPr id="6" name="Flowchart: Magnetic Disk 5"/>
            <p:cNvSpPr/>
            <p:nvPr/>
          </p:nvSpPr>
          <p:spPr>
            <a:xfrm>
              <a:off x="5638800" y="2923584"/>
              <a:ext cx="2140026" cy="1044652"/>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p>
          </p:txBody>
        </p:sp>
        <p:sp>
          <p:nvSpPr>
            <p:cNvPr id="11" name="Flowchart: Magnetic Disk 10"/>
            <p:cNvSpPr/>
            <p:nvPr/>
          </p:nvSpPr>
          <p:spPr>
            <a:xfrm>
              <a:off x="6486524" y="4172674"/>
              <a:ext cx="1666875" cy="856525"/>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Reglas…</a:t>
              </a:r>
            </a:p>
          </p:txBody>
        </p:sp>
        <p:sp>
          <p:nvSpPr>
            <p:cNvPr id="12" name="Flowchart: Magnetic Disk 11"/>
            <p:cNvSpPr/>
            <p:nvPr/>
          </p:nvSpPr>
          <p:spPr>
            <a:xfrm>
              <a:off x="7353300" y="5221515"/>
              <a:ext cx="1600200" cy="838200"/>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Reglas…</a:t>
              </a:r>
            </a:p>
          </p:txBody>
        </p:sp>
        <p:sp>
          <p:nvSpPr>
            <p:cNvPr id="9" name="TextBox 8"/>
            <p:cNvSpPr txBox="1"/>
            <p:nvPr/>
          </p:nvSpPr>
          <p:spPr>
            <a:xfrm>
              <a:off x="6238875" y="2909230"/>
              <a:ext cx="609600" cy="369332"/>
            </a:xfrm>
            <a:prstGeom prst="rect">
              <a:avLst/>
            </a:prstGeom>
            <a:noFill/>
          </p:spPr>
          <p:txBody>
            <a:bodyPr wrap="square" rtlCol="0">
              <a:spAutoFit/>
            </a:bodyPr>
            <a:lstStyle/>
            <a:p>
              <a:r>
                <a:rPr lang="es-AR" dirty="0">
                  <a:latin typeface="Comic Sans MS" panose="030F0702030302020204" pitchFamily="66" charset="0"/>
                </a:rPr>
                <a:t>EN</a:t>
              </a:r>
            </a:p>
          </p:txBody>
        </p:sp>
        <p:sp>
          <p:nvSpPr>
            <p:cNvPr id="15" name="TextBox 14"/>
            <p:cNvSpPr txBox="1"/>
            <p:nvPr/>
          </p:nvSpPr>
          <p:spPr>
            <a:xfrm>
              <a:off x="7029450" y="4191622"/>
              <a:ext cx="609600" cy="369332"/>
            </a:xfrm>
            <a:prstGeom prst="rect">
              <a:avLst/>
            </a:prstGeom>
            <a:noFill/>
          </p:spPr>
          <p:txBody>
            <a:bodyPr wrap="square" rtlCol="0">
              <a:spAutoFit/>
            </a:bodyPr>
            <a:lstStyle/>
            <a:p>
              <a:r>
                <a:rPr lang="es-AR" dirty="0">
                  <a:latin typeface="Comic Sans MS" panose="030F0702030302020204" pitchFamily="66" charset="0"/>
                </a:rPr>
                <a:t>SP</a:t>
              </a:r>
            </a:p>
          </p:txBody>
        </p:sp>
        <p:sp>
          <p:nvSpPr>
            <p:cNvPr id="16" name="TextBox 15"/>
            <p:cNvSpPr txBox="1"/>
            <p:nvPr/>
          </p:nvSpPr>
          <p:spPr>
            <a:xfrm>
              <a:off x="7848599" y="5180960"/>
              <a:ext cx="609600" cy="369332"/>
            </a:xfrm>
            <a:prstGeom prst="rect">
              <a:avLst/>
            </a:prstGeom>
            <a:noFill/>
          </p:spPr>
          <p:txBody>
            <a:bodyPr wrap="square" rtlCol="0">
              <a:spAutoFit/>
            </a:bodyPr>
            <a:lstStyle/>
            <a:p>
              <a:r>
                <a:rPr lang="es-AR" dirty="0">
                  <a:latin typeface="Comic Sans MS" panose="030F0702030302020204" pitchFamily="66" charset="0"/>
                </a:rPr>
                <a:t>CH</a:t>
              </a:r>
            </a:p>
          </p:txBody>
        </p:sp>
      </p:grpSp>
      <p:sp>
        <p:nvSpPr>
          <p:cNvPr id="13" name="Curved Down Arrow 12"/>
          <p:cNvSpPr/>
          <p:nvPr/>
        </p:nvSpPr>
        <p:spPr>
          <a:xfrm rot="20282264">
            <a:off x="2027232" y="3954305"/>
            <a:ext cx="3031483" cy="841554"/>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Browser EN</a:t>
            </a:r>
          </a:p>
        </p:txBody>
      </p:sp>
      <p:grpSp>
        <p:nvGrpSpPr>
          <p:cNvPr id="19" name="Group 18"/>
          <p:cNvGrpSpPr/>
          <p:nvPr/>
        </p:nvGrpSpPr>
        <p:grpSpPr>
          <a:xfrm>
            <a:off x="2724098" y="5100459"/>
            <a:ext cx="3208648" cy="1120497"/>
            <a:chOff x="2711035" y="4290562"/>
            <a:chExt cx="3629396" cy="1390912"/>
          </a:xfrm>
        </p:grpSpPr>
        <p:sp>
          <p:nvSpPr>
            <p:cNvPr id="20" name="Curved Left Arrow 19"/>
            <p:cNvSpPr/>
            <p:nvPr/>
          </p:nvSpPr>
          <p:spPr>
            <a:xfrm rot="4357157">
              <a:off x="3616404" y="3644203"/>
              <a:ext cx="1131902" cy="2942639"/>
            </a:xfrm>
            <a:prstGeom prst="curvedLeftArrow">
              <a:avLst>
                <a:gd name="adj1" fmla="val 18493"/>
                <a:gd name="adj2" fmla="val 50000"/>
                <a:gd name="adj3" fmla="val 25000"/>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5400000"/>
                </a:camera>
                <a:lightRig rig="threePt" dir="t"/>
              </a:scene3d>
            </a:bodyPr>
            <a:lstStyle/>
            <a:p>
              <a:pPr algn="just"/>
              <a:endParaRPr lang="es-AR" dirty="0">
                <a:solidFill>
                  <a:schemeClr val="tx1"/>
                </a:solidFill>
                <a:latin typeface="Comic Sans MS" panose="030F0702030302020204" pitchFamily="66" charset="0"/>
              </a:endParaRPr>
            </a:p>
          </p:txBody>
        </p:sp>
        <p:sp>
          <p:nvSpPr>
            <p:cNvPr id="21" name="TextBox 20"/>
            <p:cNvSpPr txBox="1"/>
            <p:nvPr/>
          </p:nvSpPr>
          <p:spPr>
            <a:xfrm rot="20397747">
              <a:off x="3539626" y="4290562"/>
              <a:ext cx="2800805" cy="646331"/>
            </a:xfrm>
            <a:prstGeom prst="rect">
              <a:avLst/>
            </a:prstGeom>
            <a:noFill/>
          </p:spPr>
          <p:txBody>
            <a:bodyPr wrap="square" rtlCol="0">
              <a:spAutoFit/>
            </a:bodyPr>
            <a:lstStyle/>
            <a:p>
              <a:r>
                <a:rPr lang="es-AR" dirty="0" err="1"/>
                <a:t>Did</a:t>
              </a:r>
              <a:r>
                <a:rPr lang="es-AR" dirty="0"/>
                <a:t> </a:t>
              </a:r>
              <a:r>
                <a:rPr lang="es-AR" dirty="0" err="1"/>
                <a:t>you</a:t>
              </a:r>
              <a:r>
                <a:rPr lang="es-AR" dirty="0"/>
                <a:t> mean</a:t>
              </a:r>
            </a:p>
            <a:p>
              <a:r>
                <a:rPr lang="es-AR" dirty="0" err="1"/>
                <a:t>Height</a:t>
              </a:r>
              <a:r>
                <a:rPr lang="es-AR" dirty="0"/>
                <a:t>?</a:t>
              </a:r>
            </a:p>
          </p:txBody>
        </p:sp>
      </p:grpSp>
      <p:sp>
        <p:nvSpPr>
          <p:cNvPr id="22" name="Curved Down Arrow 21"/>
          <p:cNvSpPr/>
          <p:nvPr/>
        </p:nvSpPr>
        <p:spPr>
          <a:xfrm rot="20282264">
            <a:off x="2258899" y="4212512"/>
            <a:ext cx="3031483" cy="841554"/>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132655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3"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17</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1865230"/>
            <a:ext cx="8610600" cy="3773569"/>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Sabiendo que los usuarios buscan palabras y cuando fue un error de </a:t>
            </a:r>
            <a:r>
              <a:rPr lang="es-AR" sz="1600" dirty="0" err="1">
                <a:latin typeface="Comic Sans MS" panose="030F0702030302020204" pitchFamily="66" charset="0"/>
              </a:rPr>
              <a:t>typo</a:t>
            </a:r>
            <a:r>
              <a:rPr lang="es-AR" sz="1600" dirty="0">
                <a:latin typeface="Comic Sans MS" panose="030F0702030302020204" pitchFamily="66" charset="0"/>
              </a:rPr>
              <a:t>/ortografía/etc., no cliquean nada del resultado e intentan realizar inmediatamente la búsqueda arreglada, almacenan esas búsquedas erróneas con la que arrojó resultados navegados. Es decir, hay un MATCHING entre errores viejos y soluciones que los mismos usuarios hicieron. Si esos errores son frecuentes, tendrán solución rápida.</a:t>
            </a:r>
          </a:p>
          <a:p>
            <a:pPr marL="457200" indent="-457200" algn="just">
              <a:buAutoNum type="arabi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pic>
        <p:nvPicPr>
          <p:cNvPr id="6" name="Picture 5"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277809"/>
            <a:ext cx="2057400" cy="2057400"/>
          </a:xfrm>
          <a:prstGeom prst="rect">
            <a:avLst/>
          </a:prstGeom>
        </p:spPr>
      </p:pic>
      <p:sp>
        <p:nvSpPr>
          <p:cNvPr id="7" name="Curved Down Arrow 6"/>
          <p:cNvSpPr/>
          <p:nvPr/>
        </p:nvSpPr>
        <p:spPr>
          <a:xfrm rot="20282264">
            <a:off x="1961524" y="4067037"/>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sp>
        <p:nvSpPr>
          <p:cNvPr id="8" name="Curved Down Arrow 7"/>
          <p:cNvSpPr/>
          <p:nvPr/>
        </p:nvSpPr>
        <p:spPr>
          <a:xfrm rot="20282264">
            <a:off x="2538296" y="4546814"/>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r>
              <a:rPr lang="es-AR" dirty="0">
                <a:solidFill>
                  <a:schemeClr val="tx1"/>
                </a:solidFill>
                <a:latin typeface="Comic Sans MS" panose="030F0702030302020204" pitchFamily="66" charset="0"/>
              </a:rPr>
              <a:t>”</a:t>
            </a:r>
          </a:p>
        </p:txBody>
      </p:sp>
      <p:sp>
        <p:nvSpPr>
          <p:cNvPr id="10" name="Flowchart: Magnetic Disk 9"/>
          <p:cNvSpPr/>
          <p:nvPr/>
        </p:nvSpPr>
        <p:spPr>
          <a:xfrm>
            <a:off x="6486524" y="4172674"/>
            <a:ext cx="1971676" cy="1484269"/>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New regla</a:t>
            </a:r>
          </a:p>
          <a:p>
            <a:pPr algn="ct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9864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77143"/>
            <a:ext cx="8229600" cy="3505200"/>
          </a:xfrm>
        </p:spPr>
        <p:txBody>
          <a:bodyPr>
            <a:normAutofit lnSpcReduction="10000"/>
          </a:bodyPr>
          <a:lstStyle/>
          <a:p>
            <a:pPr marL="0" indent="0" algn="just">
              <a:buNone/>
            </a:pPr>
            <a:r>
              <a:rPr lang="es-AR" sz="1800" dirty="0">
                <a:latin typeface="Comic Sans MS" panose="030F0702030302020204" pitchFamily="66" charset="0"/>
              </a:rPr>
              <a:t>No sólo Google/</a:t>
            </a:r>
            <a:r>
              <a:rPr lang="es-AR" sz="1800" dirty="0" err="1">
                <a:latin typeface="Comic Sans MS" panose="030F0702030302020204" pitchFamily="66" charset="0"/>
              </a:rPr>
              <a:t>Yahoo</a:t>
            </a:r>
            <a:r>
              <a:rPr lang="es-AR" sz="1800" dirty="0">
                <a:latin typeface="Comic Sans MS" panose="030F0702030302020204" pitchFamily="66" charset="0"/>
              </a:rPr>
              <a:t>/Bing  intentan mejorar y arreglar las búsquedas erróneas.</a:t>
            </a:r>
          </a:p>
          <a:p>
            <a:pPr marL="0" indent="0">
              <a:buNone/>
            </a:pPr>
            <a:endParaRPr lang="es-AR" sz="1800" dirty="0">
              <a:latin typeface="Comic Sans MS" panose="030F0702030302020204" pitchFamily="66" charset="0"/>
            </a:endParaRPr>
          </a:p>
          <a:p>
            <a:pPr marL="0" indent="0">
              <a:buNone/>
            </a:pPr>
            <a:r>
              <a:rPr lang="es-AR" sz="1800" dirty="0">
                <a:latin typeface="Comic Sans MS" panose="030F0702030302020204" pitchFamily="66" charset="0"/>
              </a:rPr>
              <a:t>Los sitios que permiten realizar compras por Internet, también. </a:t>
            </a:r>
          </a:p>
          <a:p>
            <a:pPr marL="0" indent="0">
              <a:buNone/>
            </a:pPr>
            <a:endParaRPr lang="en-US"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r>
              <a:rPr lang="es-AR" sz="1800" dirty="0">
                <a:latin typeface="Comic Sans MS" panose="030F0702030302020204" pitchFamily="66" charset="0"/>
              </a:rPr>
              <a:t>Si un producto no se encuentra (en la categoría esperada), entonces el usuario intenta usar el botón de búsqueda. Pero si esta no da coincidencia =&gt; el usuario abandona el sitio y va a otro (en no más de 2 intentos</a:t>
            </a:r>
            <a:r>
              <a:rPr lang="es-AR" sz="1800" dirty="0" smtClean="0">
                <a:latin typeface="Comic Sans MS" panose="030F0702030302020204" pitchFamily="66" charset="0"/>
              </a:rPr>
              <a:t>).</a:t>
            </a:r>
          </a:p>
          <a:p>
            <a:pPr marL="0" indent="0" algn="just">
              <a:buNone/>
            </a:pPr>
            <a:endParaRPr lang="es-AR" sz="1800" dirty="0">
              <a:latin typeface="Comic Sans MS" panose="030F0702030302020204" pitchFamily="66" charset="0"/>
            </a:endParaRPr>
          </a:p>
          <a:p>
            <a:pPr marL="0" indent="0" algn="just">
              <a:buNone/>
            </a:pPr>
            <a:endParaRPr lang="es-AR" sz="1800" dirty="0" smtClean="0">
              <a:latin typeface="Comic Sans MS" panose="030F0702030302020204" pitchFamily="66" charset="0"/>
            </a:endParaRPr>
          </a:p>
          <a:p>
            <a:pPr marL="0" indent="0" algn="just">
              <a:buNone/>
            </a:pPr>
            <a:r>
              <a:rPr lang="es-AR" sz="1800" dirty="0" smtClean="0">
                <a:latin typeface="Comic Sans MS" panose="030F0702030302020204" pitchFamily="66" charset="0"/>
              </a:rPr>
              <a:t>Sería fácil encontrar en </a:t>
            </a:r>
            <a:r>
              <a:rPr lang="es-AR" sz="1800" dirty="0">
                <a:latin typeface="Comic Sans MS" panose="030F0702030302020204" pitchFamily="66" charset="0"/>
              </a:rPr>
              <a:t>este sitio? </a:t>
            </a:r>
            <a:r>
              <a:rPr lang="es-AR" sz="1800" dirty="0">
                <a:latin typeface="Comic Sans MS" panose="030F0702030302020204" pitchFamily="66" charset="0"/>
                <a:hlinkClick r:id="rId2"/>
              </a:rPr>
              <a:t>http://qualtex.blogspot.com</a:t>
            </a:r>
            <a:r>
              <a:rPr lang="es-AR" sz="1800" dirty="0" smtClean="0">
                <a:latin typeface="Comic Sans MS" panose="030F0702030302020204" pitchFamily="66" charset="0"/>
                <a:hlinkClick r:id="rId2"/>
              </a:rPr>
              <a:t>/</a:t>
            </a:r>
            <a:endParaRPr lang="es-AR" sz="1800" dirty="0" smtClean="0">
              <a:latin typeface="Comic Sans MS" panose="030F0702030302020204" pitchFamily="66" charset="0"/>
            </a:endParaRPr>
          </a:p>
          <a:p>
            <a:pPr marL="0" indent="0" algn="just">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18</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Tree>
    <p:extLst>
      <p:ext uri="{BB962C8B-B14F-4D97-AF65-F5344CB8AC3E}">
        <p14:creationId xmlns:p14="http://schemas.microsoft.com/office/powerpoint/2010/main" val="2238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6943" y="1893081"/>
            <a:ext cx="8229600" cy="3505200"/>
          </a:xfrm>
        </p:spPr>
        <p:txBody>
          <a:bodyPr>
            <a:normAutofit/>
          </a:bodyPr>
          <a:lstStyle/>
          <a:p>
            <a:pPr marL="0" indent="0" algn="just">
              <a:buNone/>
            </a:pPr>
            <a:r>
              <a:rPr lang="es-AR" sz="1800" dirty="0">
                <a:latin typeface="Comic Sans MS" panose="030F0702030302020204" pitchFamily="66" charset="0"/>
              </a:rPr>
              <a:t>Mi notebook está teniendo un problema con la letra M. No me toma la tecla, salvo que la presione fuertemente. </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19</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6" name="Picture 5"/>
          <p:cNvPicPr>
            <a:picLocks noChangeAspect="1"/>
          </p:cNvPicPr>
          <p:nvPr/>
        </p:nvPicPr>
        <p:blipFill>
          <a:blip r:embed="rId2"/>
          <a:stretch>
            <a:fillRect/>
          </a:stretch>
        </p:blipFill>
        <p:spPr>
          <a:xfrm>
            <a:off x="705394" y="2586445"/>
            <a:ext cx="7676606" cy="3861979"/>
          </a:xfrm>
          <a:prstGeom prst="rect">
            <a:avLst/>
          </a:prstGeom>
        </p:spPr>
      </p:pic>
      <p:pic>
        <p:nvPicPr>
          <p:cNvPr id="7" name="Picture 6" descr="Archivo:Gtk-ok.svg - Wikipedia, la enciclopedia lib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3124200"/>
            <a:ext cx="1295400" cy="1295400"/>
          </a:xfrm>
          <a:prstGeom prst="rect">
            <a:avLst/>
          </a:prstGeom>
        </p:spPr>
      </p:pic>
    </p:spTree>
    <p:extLst>
      <p:ext uri="{BB962C8B-B14F-4D97-AF65-F5344CB8AC3E}">
        <p14:creationId xmlns:p14="http://schemas.microsoft.com/office/powerpoint/2010/main" val="183746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r>
              <a:rPr lang="en-US" dirty="0" err="1"/>
              <a:t>Estructura</a:t>
            </a:r>
            <a:r>
              <a:rPr lang="en-US" dirty="0"/>
              <a:t> de </a:t>
            </a:r>
            <a:r>
              <a:rPr lang="en-US" dirty="0" err="1"/>
              <a:t>Datos</a:t>
            </a:r>
            <a:r>
              <a:rPr lang="en-US" dirty="0"/>
              <a:t>?             O          	 ¿</a:t>
            </a:r>
            <a:r>
              <a:rPr lang="en-US" dirty="0" err="1"/>
              <a:t>Algoritmos</a:t>
            </a:r>
            <a:r>
              <a:rPr lang="en-US" dirty="0"/>
              <a:t>?</a:t>
            </a:r>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pic>
        <p:nvPicPr>
          <p:cNvPr id="5" name="Picture 4" descr="0: ¿Qué fue primero, el &lt;strong&gt;huevo&lt;/strong&gt; &lt;strong&gt;o&lt;/strong&gt; la &lt;strong&gt;gallina&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8" y="2097358"/>
            <a:ext cx="4750288" cy="2762023"/>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8841" y="1888870"/>
            <a:ext cx="8229600" cy="3505200"/>
          </a:xfrm>
        </p:spPr>
        <p:txBody>
          <a:bodyPr>
            <a:normAutofit/>
          </a:bodyPr>
          <a:lstStyle/>
          <a:p>
            <a:pPr marL="0" indent="0" algn="just">
              <a:buNone/>
            </a:pPr>
            <a:r>
              <a:rPr lang="es-AR" sz="1800" dirty="0">
                <a:latin typeface="Comic Sans MS" panose="030F0702030302020204" pitchFamily="66" charset="0"/>
              </a:rPr>
              <a:t>Fíjense la diferencia con este sitio. En este caso el problema fue con la tecla L:</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20</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9" name="Picture 8"/>
          <p:cNvPicPr>
            <a:picLocks noChangeAspect="1"/>
          </p:cNvPicPr>
          <p:nvPr/>
        </p:nvPicPr>
        <p:blipFill>
          <a:blip r:embed="rId2"/>
          <a:stretch>
            <a:fillRect/>
          </a:stretch>
        </p:blipFill>
        <p:spPr>
          <a:xfrm>
            <a:off x="888274" y="2866520"/>
            <a:ext cx="7510734" cy="3546982"/>
          </a:xfrm>
          <a:prstGeom prst="rect">
            <a:avLst/>
          </a:prstGeom>
        </p:spPr>
      </p:pic>
      <p:pic>
        <p:nvPicPr>
          <p:cNvPr id="6" name="Picture 5" descr="red + green OK, not OK Icons by TzeenieWheenie - Two circular icons 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4006851"/>
            <a:ext cx="838200" cy="838200"/>
          </a:xfrm>
          <a:prstGeom prst="rect">
            <a:avLst/>
          </a:prstGeom>
        </p:spPr>
      </p:pic>
    </p:spTree>
    <p:extLst>
      <p:ext uri="{BB962C8B-B14F-4D97-AF65-F5344CB8AC3E}">
        <p14:creationId xmlns:p14="http://schemas.microsoft.com/office/powerpoint/2010/main" val="32452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10130"/>
            <a:ext cx="8229600" cy="3505200"/>
          </a:xfrm>
        </p:spPr>
        <p:txBody>
          <a:bodyPr>
            <a:normAutofit/>
          </a:bodyPr>
          <a:lstStyle/>
          <a:p>
            <a:pPr marL="0" indent="0" algn="just">
              <a:buNone/>
            </a:pPr>
            <a:r>
              <a:rPr lang="es-AR" sz="1800" dirty="0">
                <a:latin typeface="Comic Sans MS" panose="030F0702030302020204" pitchFamily="66" charset="0"/>
              </a:rPr>
              <a:t>O en un error de ortografía:</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21</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7" name="Picture 6"/>
          <p:cNvPicPr>
            <a:picLocks noChangeAspect="1"/>
          </p:cNvPicPr>
          <p:nvPr/>
        </p:nvPicPr>
        <p:blipFill>
          <a:blip r:embed="rId2"/>
          <a:stretch>
            <a:fillRect/>
          </a:stretch>
        </p:blipFill>
        <p:spPr>
          <a:xfrm>
            <a:off x="457200" y="2682877"/>
            <a:ext cx="7848600" cy="4095750"/>
          </a:xfrm>
          <a:prstGeom prst="rect">
            <a:avLst/>
          </a:prstGeom>
        </p:spPr>
      </p:pic>
      <p:pic>
        <p:nvPicPr>
          <p:cNvPr id="8" name="Picture 7" descr="red + green OK, not OK Icons by TzeenieWheenie - Two circular icons 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4000500"/>
            <a:ext cx="838200" cy="838200"/>
          </a:xfrm>
          <a:prstGeom prst="rect">
            <a:avLst/>
          </a:prstGeom>
        </p:spPr>
      </p:pic>
    </p:spTree>
    <p:extLst>
      <p:ext uri="{BB962C8B-B14F-4D97-AF65-F5344CB8AC3E}">
        <p14:creationId xmlns:p14="http://schemas.microsoft.com/office/powerpoint/2010/main" val="365789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47088"/>
            <a:ext cx="8382000" cy="4761411"/>
          </a:xfrm>
        </p:spPr>
        <p:txBody>
          <a:bodyPr>
            <a:normAutofit/>
          </a:bodyPr>
          <a:lstStyle/>
          <a:p>
            <a:pPr marL="0" indent="0" algn="just">
              <a:buNone/>
            </a:pPr>
            <a:r>
              <a:rPr lang="es-AR" sz="1600" b="1" dirty="0"/>
              <a:t>Mínimas reglas </a:t>
            </a:r>
            <a:r>
              <a:rPr lang="es-AR" sz="1600" dirty="0"/>
              <a:t>que deberían aplicarse:</a:t>
            </a:r>
          </a:p>
          <a:p>
            <a:pPr marL="0" indent="0" algn="just">
              <a:buNone/>
            </a:pPr>
            <a:endParaRPr lang="es-AR" sz="1600" dirty="0"/>
          </a:p>
          <a:p>
            <a:pPr algn="just">
              <a:buFont typeface="Wingdings" panose="05000000000000000000" pitchFamily="2" charset="2"/>
              <a:buChar char="v"/>
            </a:pPr>
            <a:r>
              <a:rPr lang="es-AR" sz="1600" dirty="0"/>
              <a:t>Sacar blancos del comienzo y final (</a:t>
            </a:r>
            <a:r>
              <a:rPr lang="es-AR" sz="1600" dirty="0" err="1"/>
              <a:t>trim</a:t>
            </a:r>
            <a:r>
              <a:rPr lang="es-AR" sz="1600" dirty="0"/>
              <a:t>).  </a:t>
            </a:r>
          </a:p>
          <a:p>
            <a:pPr marL="0" indent="0" algn="just">
              <a:buNone/>
            </a:pPr>
            <a:r>
              <a:rPr lang="es-AR" sz="1600" dirty="0"/>
              <a:t>Pero no es suficiente. Si la palabra es compuesta habría que sacar blancos internos. </a:t>
            </a:r>
          </a:p>
          <a:p>
            <a:pPr marL="0" indent="0" algn="just">
              <a:buNone/>
            </a:pPr>
            <a:r>
              <a:rPr lang="es-AR" sz="1600" dirty="0" err="1"/>
              <a:t>Ej</a:t>
            </a:r>
            <a:r>
              <a:rPr lang="es-AR" sz="1600" dirty="0"/>
              <a:t>:  ‘  yogurt       bebible   ‘</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Buscar pasando todo a mayúscula o minúscula.  </a:t>
            </a:r>
            <a:r>
              <a:rPr lang="es-AR" sz="1600" dirty="0" err="1"/>
              <a:t>Ej</a:t>
            </a:r>
            <a:r>
              <a:rPr lang="es-AR" sz="1600" dirty="0"/>
              <a:t>: </a:t>
            </a:r>
            <a:r>
              <a:rPr lang="es-AR" sz="1600" dirty="0" err="1"/>
              <a:t>YogUrt</a:t>
            </a:r>
            <a:r>
              <a:rPr lang="es-AR" sz="1600" dirty="0"/>
              <a:t>= YOGURT</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Si se conocen abreviaturas, usarlas. </a:t>
            </a:r>
            <a:r>
              <a:rPr lang="es-AR" sz="1600" dirty="0" err="1"/>
              <a:t>Ej</a:t>
            </a:r>
            <a:r>
              <a:rPr lang="es-AR" sz="1600" dirty="0"/>
              <a:t>:  BA por Buenos Aires</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Los símbolos de puntuación, eliminarlos. </a:t>
            </a:r>
            <a:r>
              <a:rPr lang="es-AR" sz="1600" dirty="0" err="1"/>
              <a:t>Ej</a:t>
            </a:r>
            <a:r>
              <a:rPr lang="es-AR" sz="1600" dirty="0"/>
              <a:t>: Bs. As. por Bs As</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Si se conocen sinónimos, usarlos. </a:t>
            </a:r>
            <a:r>
              <a:rPr lang="es-AR" sz="1600" dirty="0" err="1"/>
              <a:t>Ej</a:t>
            </a:r>
            <a:r>
              <a:rPr lang="es-AR" sz="1600" dirty="0"/>
              <a:t>:  </a:t>
            </a:r>
            <a:r>
              <a:rPr lang="es-AR" sz="1600" i="1" dirty="0"/>
              <a:t>computadora</a:t>
            </a:r>
            <a:r>
              <a:rPr lang="es-AR" sz="1600" dirty="0"/>
              <a:t> por </a:t>
            </a:r>
            <a:r>
              <a:rPr lang="es-AR" sz="1600" i="1" dirty="0"/>
              <a:t>ordenador</a:t>
            </a:r>
            <a:r>
              <a:rPr lang="es-AR" sz="1600" dirty="0"/>
              <a:t>, </a:t>
            </a:r>
            <a:r>
              <a:rPr lang="es-AR" sz="1600" i="1" dirty="0"/>
              <a:t>teléfono celular </a:t>
            </a:r>
            <a:r>
              <a:rPr lang="es-AR" sz="1600" dirty="0"/>
              <a:t>por </a:t>
            </a:r>
            <a:r>
              <a:rPr lang="es-AR" sz="1600" i="1" dirty="0"/>
              <a:t>teléfono móvil</a:t>
            </a:r>
            <a:r>
              <a:rPr lang="es-AR" sz="1600" dirty="0"/>
              <a:t>. Inclusive entre diferentes idiomas.</a:t>
            </a:r>
          </a:p>
          <a:p>
            <a:pPr marL="457200" indent="-457200" algn="just">
              <a:buAutoNum type="alphaUcParenR" startAt="2"/>
            </a:pPr>
            <a:endParaRPr lang="es-AR" sz="1600" dirty="0"/>
          </a:p>
          <a:p>
            <a:pPr marL="457200" indent="-457200" algn="just">
              <a:buAutoNum type="alphaUcParenR" startAt="2"/>
            </a:pPr>
            <a:endParaRPr lang="es-AR" sz="1600" dirty="0"/>
          </a:p>
        </p:txBody>
      </p:sp>
      <p:sp>
        <p:nvSpPr>
          <p:cNvPr id="3" name="Title 2"/>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396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arn(inVertic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barn(inVertical)">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arn(inVertical)">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barn(inVertical)">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barn(inVertical)">
                                      <p:cBhvr>
                                        <p:cTn id="3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1847088"/>
            <a:ext cx="8001000" cy="4691826"/>
          </a:xfrm>
        </p:spPr>
        <p:txBody>
          <a:bodyPr>
            <a:normAutofit fontScale="77500" lnSpcReduction="20000"/>
          </a:bodyPr>
          <a:lstStyle/>
          <a:p>
            <a:pPr marL="0" indent="0" algn="just">
              <a:buNone/>
            </a:pPr>
            <a:r>
              <a:rPr lang="es-AR" sz="2100" b="1" dirty="0"/>
              <a:t>Reglas específicas </a:t>
            </a:r>
            <a:r>
              <a:rPr lang="es-AR" sz="2100" dirty="0"/>
              <a:t>que deberían aplicarse para los tipos de datos:</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Fechas y sus formatos</a:t>
            </a:r>
          </a:p>
          <a:p>
            <a:pPr marL="0" indent="0" algn="just">
              <a:buNone/>
            </a:pPr>
            <a:r>
              <a:rPr lang="es-AR" sz="2100" dirty="0" err="1"/>
              <a:t>Ej</a:t>
            </a:r>
            <a:r>
              <a:rPr lang="es-AR" sz="2100" dirty="0"/>
              <a:t>:   12/10/2016  =  12 Oct 2016 = 2016-10-12</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La hora y sus formatos</a:t>
            </a:r>
          </a:p>
          <a:p>
            <a:pPr marL="0" indent="0" algn="just">
              <a:buNone/>
            </a:pPr>
            <a:r>
              <a:rPr lang="es-AR" sz="2100" dirty="0"/>
              <a:t>EJ: 15:30 = 3:30 PM</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Números</a:t>
            </a:r>
          </a:p>
          <a:p>
            <a:pPr marL="0" indent="0" algn="just">
              <a:buNone/>
            </a:pPr>
            <a:r>
              <a:rPr lang="es-AR" sz="2100" dirty="0" err="1"/>
              <a:t>Ej</a:t>
            </a:r>
            <a:r>
              <a:rPr lang="es-AR" sz="2100" dirty="0"/>
              <a:t>: 12.300.140  = 12300140</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Números Decimales</a:t>
            </a:r>
          </a:p>
          <a:p>
            <a:pPr marL="0" indent="0" algn="just">
              <a:buNone/>
            </a:pPr>
            <a:r>
              <a:rPr lang="es-AR" sz="2100" dirty="0" err="1"/>
              <a:t>Ej</a:t>
            </a:r>
            <a:r>
              <a:rPr lang="es-AR" sz="2100" dirty="0"/>
              <a:t>: 12,1 = 12.1</a:t>
            </a:r>
          </a:p>
          <a:p>
            <a:pPr algn="just">
              <a:buFont typeface="Wingdings" panose="05000000000000000000" pitchFamily="2" charset="2"/>
              <a:buChar char="v"/>
            </a:pPr>
            <a:endParaRPr lang="es-AR" sz="2100" dirty="0"/>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err="1"/>
              <a:t>String</a:t>
            </a:r>
            <a:r>
              <a:rPr lang="es-AR" sz="2100" dirty="0"/>
              <a:t> correspondientes a nombre y apellidos</a:t>
            </a:r>
          </a:p>
          <a:p>
            <a:pPr marL="0" indent="0" algn="just">
              <a:buNone/>
            </a:pPr>
            <a:r>
              <a:rPr lang="es-AR" sz="2100" dirty="0" err="1"/>
              <a:t>Ej</a:t>
            </a:r>
            <a:r>
              <a:rPr lang="es-AR" sz="2100" dirty="0"/>
              <a:t>:  John Peter </a:t>
            </a:r>
            <a:r>
              <a:rPr lang="es-AR" sz="2100" dirty="0" err="1"/>
              <a:t>Doe</a:t>
            </a:r>
            <a:r>
              <a:rPr lang="es-AR" sz="2100" dirty="0"/>
              <a:t> = John P. </a:t>
            </a:r>
            <a:r>
              <a:rPr lang="es-AR" sz="2100" dirty="0" err="1"/>
              <a:t>Doe</a:t>
            </a:r>
            <a:r>
              <a:rPr lang="es-AR" sz="2100" dirty="0"/>
              <a:t> = J. D. </a:t>
            </a:r>
            <a:r>
              <a:rPr lang="es-AR" sz="2100" dirty="0" err="1"/>
              <a:t>Doe</a:t>
            </a:r>
            <a:r>
              <a:rPr lang="es-AR" sz="2100" dirty="0"/>
              <a:t> = </a:t>
            </a:r>
            <a:r>
              <a:rPr lang="es-AR" sz="2100" dirty="0" err="1"/>
              <a:t>Doe</a:t>
            </a:r>
            <a:r>
              <a:rPr lang="es-AR" sz="2100" dirty="0"/>
              <a:t>, John Peter =  </a:t>
            </a:r>
            <a:r>
              <a:rPr lang="es-AR" sz="2100" dirty="0" err="1"/>
              <a:t>Doe</a:t>
            </a:r>
            <a:r>
              <a:rPr lang="es-AR" sz="2100" dirty="0"/>
              <a:t>, John P. = </a:t>
            </a:r>
            <a:r>
              <a:rPr lang="es-AR" sz="2100" dirty="0" err="1"/>
              <a:t>Doe</a:t>
            </a:r>
            <a:r>
              <a:rPr lang="es-AR" sz="2100" dirty="0"/>
              <a:t>, J. P.</a:t>
            </a:r>
          </a:p>
          <a:p>
            <a:pPr marL="457200" indent="-457200" algn="just">
              <a:buAutoNum type="alphaUcParenR" startAt="2"/>
            </a:pPr>
            <a:endParaRPr lang="es-AR" dirty="0"/>
          </a:p>
          <a:p>
            <a:pPr marL="457200" indent="-457200" algn="just">
              <a:buAutoNum type="alphaUcParenR" startAt="2"/>
            </a:pPr>
            <a:endParaRPr lang="es-AR" dirty="0"/>
          </a:p>
        </p:txBody>
      </p:sp>
      <p:sp>
        <p:nvSpPr>
          <p:cNvPr id="3" name="Title 2"/>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7760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arn(inVertic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arn(inVertical)">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barn(inVertical)">
                                      <p:cBhvr>
                                        <p:cTn id="42" dur="500"/>
                                        <p:tgtEl>
                                          <p:spTgt spid="2">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animEffect transition="in" filter="barn(inVertical)">
                                      <p:cBhvr>
                                        <p:cTn id="47" dur="500"/>
                                        <p:tgtEl>
                                          <p:spTgt spid="2">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barn(inVertical)">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Algoritmos</a:t>
            </a:r>
            <a:endParaRPr lang="es-AR" dirty="0"/>
          </a:p>
        </p:txBody>
      </p:sp>
      <p:sp>
        <p:nvSpPr>
          <p:cNvPr id="3" name="Content Placeholder 2"/>
          <p:cNvSpPr>
            <a:spLocks noGrp="1"/>
          </p:cNvSpPr>
          <p:nvPr>
            <p:ph idx="1"/>
          </p:nvPr>
        </p:nvSpPr>
        <p:spPr/>
        <p:txBody>
          <a:bodyPr/>
          <a:lstStyle/>
          <a:p>
            <a:pPr marL="0" indent="0">
              <a:buNone/>
            </a:pPr>
            <a:r>
              <a:rPr lang="es-AR" dirty="0" err="1"/>
              <a:t>String</a:t>
            </a:r>
            <a:r>
              <a:rPr lang="es-AR" dirty="0"/>
              <a:t> </a:t>
            </a:r>
            <a:r>
              <a:rPr lang="es-AR" dirty="0" err="1"/>
              <a:t>Matching</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167768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s-AR" sz="1600" b="1" dirty="0">
                <a:latin typeface="Comic Sans MS" panose="030F0702030302020204" pitchFamily="66" charset="0"/>
              </a:rPr>
              <a:t>SOUNDEX</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Es un algoritmo fonético, es decir codifica a una palabra según “suena”. Intenta solucionar problemas de pronunciación.</a:t>
            </a:r>
          </a:p>
          <a:p>
            <a:pPr marL="0" indent="0" algn="just">
              <a:buNone/>
            </a:pPr>
            <a:r>
              <a:rPr lang="es-AR" sz="1600" dirty="0">
                <a:latin typeface="Comic Sans MS" panose="030F0702030302020204" pitchFamily="66" charset="0"/>
              </a:rPr>
              <a:t>	Fue creado para el alfabeto inglés (o sea, codifica las 26 letras del mismo). Existen otras adaptaciones como </a:t>
            </a:r>
            <a:r>
              <a:rPr lang="es-AR" sz="1600" dirty="0" err="1">
                <a:latin typeface="Comic Sans MS" panose="030F0702030302020204" pitchFamily="66" charset="0"/>
              </a:rPr>
              <a:t>Soundex_FR</a:t>
            </a:r>
            <a:r>
              <a:rPr lang="es-AR" sz="1600" dirty="0">
                <a:latin typeface="Comic Sans MS" panose="030F0702030302020204" pitchFamily="66" charset="0"/>
              </a:rPr>
              <a:t> para idioma francés.</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Originalmente fue propuesto a comienzos del siglo XX por </a:t>
            </a:r>
            <a:r>
              <a:rPr lang="es-AR" sz="1600" dirty="0" err="1">
                <a:latin typeface="Comic Sans MS" panose="030F0702030302020204" pitchFamily="66" charset="0"/>
              </a:rPr>
              <a:t>Rusell</a:t>
            </a:r>
            <a:r>
              <a:rPr lang="es-AR" sz="1600" dirty="0">
                <a:latin typeface="Comic Sans MS" panose="030F0702030302020204" pitchFamily="66" charset="0"/>
              </a:rPr>
              <a:t> y </a:t>
            </a:r>
            <a:r>
              <a:rPr lang="es-AR" sz="1600" dirty="0" err="1">
                <a:latin typeface="Comic Sans MS" panose="030F0702030302020204" pitchFamily="66" charset="0"/>
              </a:rPr>
              <a:t>Odell</a:t>
            </a:r>
            <a:r>
              <a:rPr lang="es-AR" sz="1600" dirty="0">
                <a:latin typeface="Comic Sans MS" panose="030F0702030302020204" pitchFamily="66" charset="0"/>
              </a:rPr>
              <a:t>. Se lo utilizó para el censo de USA en los 30’. </a:t>
            </a:r>
          </a:p>
          <a:p>
            <a:pPr marL="0" indent="0" algn="just">
              <a:buNone/>
            </a:pPr>
            <a:r>
              <a:rPr lang="es-AR" sz="1600" dirty="0">
                <a:latin typeface="Comic Sans MS" panose="030F0702030302020204" pitchFamily="66" charset="0"/>
              </a:rPr>
              <a:t>	</a:t>
            </a:r>
          </a:p>
          <a:p>
            <a:pPr marL="0" indent="0" algn="just">
              <a:buNone/>
            </a:pPr>
            <a:r>
              <a:rPr lang="es-AR" sz="1600" dirty="0">
                <a:latin typeface="Comic Sans MS" panose="030F0702030302020204" pitchFamily="66" charset="0"/>
              </a:rPr>
              <a:t>	Aquellas palabras que “suenan igual”, aunque no se escriban igual, deben ser codificadas de la misma manera.</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Existen varias versiones y adaptaciones. Estudiaremos la siguiente, que codifica un </a:t>
            </a:r>
            <a:r>
              <a:rPr lang="es-AR" sz="1600" dirty="0" err="1">
                <a:latin typeface="Comic Sans MS" panose="030F0702030302020204" pitchFamily="66" charset="0"/>
              </a:rPr>
              <a:t>string</a:t>
            </a:r>
            <a:r>
              <a:rPr lang="es-AR" sz="1600" dirty="0">
                <a:latin typeface="Comic Sans MS" panose="030F0702030302020204" pitchFamily="66" charset="0"/>
              </a:rPr>
              <a:t> IN en otro OUT.</a:t>
            </a:r>
          </a:p>
        </p:txBody>
      </p:sp>
      <p:sp>
        <p:nvSpPr>
          <p:cNvPr id="3" name="Title 2"/>
          <p:cNvSpPr>
            <a:spLocks noGrp="1"/>
          </p:cNvSpPr>
          <p:nvPr>
            <p:ph type="title"/>
          </p:nvPr>
        </p:nvSpPr>
        <p:spPr/>
        <p:txBody>
          <a:bodyPr>
            <a:normAutofit/>
          </a:bodyPr>
          <a:lstStyle/>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25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arn(inVertic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492719"/>
            <a:ext cx="8686800" cy="1712140"/>
          </a:xfrm>
        </p:spPr>
        <p:txBody>
          <a:bodyPr>
            <a:normAutofit/>
          </a:bodyPr>
          <a:lstStyle/>
          <a:p>
            <a:pPr marL="0" indent="0" algn="just">
              <a:buNone/>
            </a:pPr>
            <a:r>
              <a:rPr lang="es-AR" sz="1900" dirty="0" err="1">
                <a:latin typeface="Comic Sans MS" panose="030F0702030302020204" pitchFamily="66" charset="0"/>
              </a:rPr>
              <a:t>Soundex</a:t>
            </a:r>
            <a:r>
              <a:rPr lang="es-AR" sz="1900" dirty="0">
                <a:latin typeface="Comic Sans MS" panose="030F0702030302020204" pitchFamily="66" charset="0"/>
              </a:rPr>
              <a:t> siempre devuelve una código OUT de exactamente 4 caracteres, formados por: primero una letra y luego 3 dígitos (pesos fonéticos). </a:t>
            </a:r>
          </a:p>
          <a:p>
            <a:pPr marL="0" indent="0" algn="just">
              <a:buNone/>
            </a:pPr>
            <a:endParaRPr lang="es-AR" sz="1900" dirty="0">
              <a:latin typeface="Comic Sans MS" panose="030F0702030302020204" pitchFamily="66" charset="0"/>
            </a:endParaRPr>
          </a:p>
          <a:p>
            <a:pPr marL="0" indent="0" algn="just">
              <a:buNone/>
            </a:pPr>
            <a:r>
              <a:rPr lang="es-AR" sz="1900" dirty="0">
                <a:latin typeface="Comic Sans MS" panose="030F0702030302020204" pitchFamily="66" charset="0"/>
              </a:rPr>
              <a:t>Si hace falta, para completar el código de 4 caracteres, se completan con 0s (ceros) al final.</a:t>
            </a:r>
          </a:p>
          <a:p>
            <a:pPr marL="0" indent="0" algn="just">
              <a:buNone/>
            </a:pPr>
            <a:endParaRPr lang="es-AR"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00812508"/>
              </p:ext>
            </p:extLst>
          </p:nvPr>
        </p:nvGraphicFramePr>
        <p:xfrm>
          <a:off x="2362200" y="1140826"/>
          <a:ext cx="4419600" cy="32004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372384280"/>
                    </a:ext>
                  </a:extLst>
                </a:gridCol>
                <a:gridCol w="2209800">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rial Unicode MS" panose="020B0604020202020204" pitchFamily="34" charset="-128"/>
              </a:rPr>
              <a:t>Character.isLetter</a:t>
            </a:r>
            <a:r>
              <a:rPr kumimoji="0" lang="es-AR" altLang="es-AR" sz="800" b="0" i="0" u="none" strike="noStrike" cap="none" normalizeH="0" baseline="0">
                <a:ln>
                  <a:noFill/>
                </a:ln>
                <a:solidFill>
                  <a:schemeClr val="tx1"/>
                </a:solidFill>
                <a:effectLst/>
              </a:rPr>
              <a:t>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94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96329"/>
            <a:ext cx="8915400" cy="2360023"/>
          </a:xfrm>
        </p:spPr>
        <p:txBody>
          <a:bodyPr>
            <a:normAutofit fontScale="62500" lnSpcReduction="20000"/>
          </a:bodyPr>
          <a:lstStyle/>
          <a:p>
            <a:pPr marL="0" indent="0" algn="just">
              <a:buNone/>
            </a:pPr>
            <a:r>
              <a:rPr lang="es-AR" dirty="0">
                <a:latin typeface="Comic Sans MS" panose="030F0702030302020204" pitchFamily="66" charset="0"/>
              </a:rPr>
              <a:t>Paso 1 (opcional): Pasar a mayúsculas y dejar sólo las letras (dígitos, símbolos de puntuación, espacios, etc. se eliminan).</a:t>
            </a:r>
          </a:p>
          <a:p>
            <a:pPr marL="0" indent="0" algn="just">
              <a:buNone/>
            </a:pPr>
            <a:r>
              <a:rPr lang="es-AR" dirty="0">
                <a:latin typeface="Comic Sans MS" panose="030F0702030302020204" pitchFamily="66" charset="0"/>
              </a:rPr>
              <a:t>Paso 2:  Colocar OUT[0]=IN[0].</a:t>
            </a:r>
          </a:p>
          <a:p>
            <a:pPr marL="0" indent="0" algn="just">
              <a:buNone/>
            </a:pPr>
            <a:r>
              <a:rPr lang="es-AR" dirty="0">
                <a:latin typeface="Comic Sans MS" panose="030F0702030302020204" pitchFamily="66" charset="0"/>
              </a:rPr>
              <a:t>Paso 3: Se calcula </a:t>
            </a:r>
            <a:r>
              <a:rPr lang="es-AR" dirty="0" err="1">
                <a:latin typeface="Comic Sans MS" panose="030F0702030302020204" pitchFamily="66" charset="0"/>
              </a:rPr>
              <a:t>vble</a:t>
            </a:r>
            <a:r>
              <a:rPr lang="es-AR" dirty="0">
                <a:latin typeface="Comic Sans MS" panose="030F0702030302020204" pitchFamily="66" charset="0"/>
              </a:rPr>
              <a:t>. </a:t>
            </a:r>
            <a:r>
              <a:rPr lang="es-AR" b="1" dirty="0" err="1">
                <a:latin typeface="Comic Sans MS" panose="030F0702030302020204" pitchFamily="66" charset="0"/>
              </a:rPr>
              <a:t>last</a:t>
            </a:r>
            <a:r>
              <a:rPr lang="es-AR" dirty="0">
                <a:latin typeface="Comic Sans MS" panose="030F0702030302020204" pitchFamily="66" charset="0"/>
              </a:rPr>
              <a:t> como el peso fonético de IN[0]</a:t>
            </a:r>
          </a:p>
          <a:p>
            <a:pPr marL="0" indent="0" algn="just">
              <a:buNone/>
            </a:pPr>
            <a:r>
              <a:rPr lang="es-AR" dirty="0">
                <a:latin typeface="Comic Sans MS" panose="030F0702030302020204" pitchFamily="66" charset="0"/>
              </a:rPr>
              <a:t>Paso 4: Para cada letra </a:t>
            </a:r>
            <a:r>
              <a:rPr lang="es-AR" b="1" dirty="0" err="1">
                <a:latin typeface="Comic Sans MS" panose="030F0702030302020204" pitchFamily="66" charset="0"/>
              </a:rPr>
              <a:t>iter</a:t>
            </a:r>
            <a:r>
              <a:rPr lang="es-AR" dirty="0">
                <a:latin typeface="Comic Sans MS" panose="030F0702030302020204" pitchFamily="66" charset="0"/>
              </a:rPr>
              <a:t> siguiente en IN y hasta completar 3 dígitos o terminar de procesar IN, hacer</a:t>
            </a:r>
          </a:p>
          <a:p>
            <a:pPr marL="0" indent="0" algn="just">
              <a:buNone/>
            </a:pPr>
            <a:r>
              <a:rPr lang="es-AR" dirty="0">
                <a:latin typeface="Comic Sans MS" panose="030F0702030302020204" pitchFamily="66" charset="0"/>
              </a:rPr>
              <a:t>	3.1) calcular </a:t>
            </a:r>
            <a:r>
              <a:rPr lang="es-AR" dirty="0" err="1">
                <a:latin typeface="Comic Sans MS" panose="030F0702030302020204" pitchFamily="66" charset="0"/>
              </a:rPr>
              <a:t>vble</a:t>
            </a:r>
            <a:r>
              <a:rPr lang="es-AR" dirty="0">
                <a:latin typeface="Comic Sans MS" panose="030F0702030302020204" pitchFamily="66" charset="0"/>
              </a:rPr>
              <a:t> </a:t>
            </a:r>
            <a:r>
              <a:rPr lang="es-AR" b="1" dirty="0" err="1">
                <a:latin typeface="Comic Sans MS" panose="030F0702030302020204" pitchFamily="66" charset="0"/>
              </a:rPr>
              <a:t>current</a:t>
            </a:r>
            <a:r>
              <a:rPr lang="es-AR" dirty="0">
                <a:latin typeface="Comic Sans MS" panose="030F0702030302020204" pitchFamily="66" charset="0"/>
              </a:rPr>
              <a:t> con peso fonético de </a:t>
            </a:r>
            <a:r>
              <a:rPr lang="es-AR" b="1" dirty="0" err="1">
                <a:latin typeface="Comic Sans MS" panose="030F0702030302020204" pitchFamily="66" charset="0"/>
              </a:rPr>
              <a:t>iter</a:t>
            </a:r>
            <a:r>
              <a:rPr lang="es-AR" b="1" dirty="0">
                <a:latin typeface="Comic Sans MS" panose="030F0702030302020204" pitchFamily="66" charset="0"/>
              </a:rPr>
              <a:t>. </a:t>
            </a:r>
            <a:r>
              <a:rPr lang="es-AR" dirty="0">
                <a:latin typeface="Comic Sans MS" panose="030F0702030302020204" pitchFamily="66" charset="0"/>
              </a:rPr>
              <a:t>Si es diferente a 0 y no coincide con </a:t>
            </a:r>
            <a:r>
              <a:rPr lang="es-AR" b="1" dirty="0" err="1">
                <a:latin typeface="Comic Sans MS" panose="030F0702030302020204" pitchFamily="66" charset="0"/>
              </a:rPr>
              <a:t>last</a:t>
            </a:r>
            <a:r>
              <a:rPr lang="es-AR" dirty="0">
                <a:latin typeface="Comic Sans MS" panose="030F0702030302020204" pitchFamily="66" charset="0"/>
              </a:rPr>
              <a:t>, </a:t>
            </a:r>
            <a:r>
              <a:rPr lang="es-AR" dirty="0" err="1">
                <a:latin typeface="Comic Sans MS" panose="030F0702030302020204" pitchFamily="66" charset="0"/>
              </a:rPr>
              <a:t>appendear</a:t>
            </a:r>
            <a:r>
              <a:rPr lang="es-AR" dirty="0">
                <a:latin typeface="Comic Sans MS" panose="030F0702030302020204" pitchFamily="66" charset="0"/>
              </a:rPr>
              <a:t> </a:t>
            </a:r>
            <a:r>
              <a:rPr lang="es-AR" b="1" dirty="0" err="1">
                <a:latin typeface="Comic Sans MS" panose="030F0702030302020204" pitchFamily="66" charset="0"/>
              </a:rPr>
              <a:t>current</a:t>
            </a:r>
            <a:r>
              <a:rPr lang="es-AR" b="1" dirty="0">
                <a:latin typeface="Comic Sans MS" panose="030F0702030302020204" pitchFamily="66" charset="0"/>
              </a:rPr>
              <a:t> en OUT.</a:t>
            </a:r>
          </a:p>
          <a:p>
            <a:pPr marL="0" indent="0" algn="just">
              <a:buNone/>
            </a:pPr>
            <a:r>
              <a:rPr lang="es-AR" b="1" dirty="0">
                <a:latin typeface="Comic Sans MS" panose="030F0702030302020204" pitchFamily="66" charset="0"/>
              </a:rPr>
              <a:t>	</a:t>
            </a:r>
            <a:r>
              <a:rPr lang="es-AR" dirty="0">
                <a:latin typeface="Comic Sans MS" panose="030F0702030302020204" pitchFamily="66" charset="0"/>
              </a:rPr>
              <a:t>3.2)</a:t>
            </a:r>
            <a:r>
              <a:rPr lang="es-AR" b="1" dirty="0">
                <a:latin typeface="Comic Sans MS" panose="030F0702030302020204" pitchFamily="66" charset="0"/>
              </a:rPr>
              <a:t> independiente del paso anterior, </a:t>
            </a:r>
            <a:r>
              <a:rPr lang="es-AR" dirty="0">
                <a:latin typeface="Comic Sans MS" panose="030F0702030302020204" pitchFamily="66" charset="0"/>
              </a:rPr>
              <a:t>tapar </a:t>
            </a:r>
            <a:r>
              <a:rPr lang="es-AR" b="1" dirty="0" err="1">
                <a:latin typeface="Comic Sans MS" panose="030F0702030302020204" pitchFamily="66" charset="0"/>
              </a:rPr>
              <a:t>last</a:t>
            </a:r>
            <a:r>
              <a:rPr lang="es-AR" b="1" dirty="0">
                <a:latin typeface="Comic Sans MS" panose="030F0702030302020204" pitchFamily="66" charset="0"/>
              </a:rPr>
              <a:t> = </a:t>
            </a:r>
            <a:r>
              <a:rPr lang="es-AR" b="1" dirty="0" err="1">
                <a:latin typeface="Comic Sans MS" panose="030F0702030302020204" pitchFamily="66" charset="0"/>
              </a:rPr>
              <a:t>current</a:t>
            </a:r>
            <a:r>
              <a:rPr lang="es-AR" dirty="0">
                <a:latin typeface="Comic Sans MS" panose="030F0702030302020204" pitchFamily="66" charset="0"/>
              </a:rPr>
              <a:t>. </a:t>
            </a:r>
            <a:endParaRPr lang="es-AR" b="1" dirty="0">
              <a:latin typeface="Comic Sans MS" panose="030F0702030302020204" pitchFamily="66" charset="0"/>
            </a:endParaRPr>
          </a:p>
          <a:p>
            <a:pPr marL="0" indent="0" algn="just">
              <a:buNone/>
            </a:pPr>
            <a:r>
              <a:rPr lang="es-AR" dirty="0">
                <a:latin typeface="Comic Sans MS" panose="030F0702030302020204" pitchFamily="66" charset="0"/>
              </a:rPr>
              <a:t>Paso 5: si hace falta completar con ‘0’s y devolver OUT.</a:t>
            </a:r>
          </a:p>
          <a:p>
            <a:pPr marL="0" indent="0" algn="just">
              <a:buNone/>
            </a:pPr>
            <a:endParaRPr lang="es-AR" b="1" dirty="0">
              <a:latin typeface="Comic Sans MS" panose="030F0702030302020204" pitchFamily="66" charset="0"/>
            </a:endParaRPr>
          </a:p>
        </p:txBody>
      </p:sp>
      <p:sp>
        <p:nvSpPr>
          <p:cNvPr id="3" name="Title 2"/>
          <p:cNvSpPr>
            <a:spLocks noGrp="1"/>
          </p:cNvSpPr>
          <p:nvPr>
            <p:ph type="title"/>
          </p:nvPr>
        </p:nvSpPr>
        <p:spPr/>
        <p:txBody>
          <a:bodyPr>
            <a:normAutofit/>
          </a:bodyPr>
          <a:lstStyle/>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41835735"/>
              </p:ext>
            </p:extLst>
          </p:nvPr>
        </p:nvGraphicFramePr>
        <p:xfrm>
          <a:off x="101272" y="189515"/>
          <a:ext cx="3810714" cy="3474720"/>
        </p:xfrm>
        <a:graphic>
          <a:graphicData uri="http://schemas.openxmlformats.org/drawingml/2006/table">
            <a:tbl>
              <a:tblPr firstRow="1" bandRow="1">
                <a:tableStyleId>{5C22544A-7EE6-4342-B048-85BDC9FD1C3A}</a:tableStyleId>
              </a:tblPr>
              <a:tblGrid>
                <a:gridCol w="1905357">
                  <a:extLst>
                    <a:ext uri="{9D8B030D-6E8A-4147-A177-3AD203B41FA5}">
                      <a16:colId xmlns:a16="http://schemas.microsoft.com/office/drawing/2014/main" val="1372384280"/>
                    </a:ext>
                  </a:extLst>
                </a:gridCol>
                <a:gridCol w="1905357">
                  <a:extLst>
                    <a:ext uri="{9D8B030D-6E8A-4147-A177-3AD203B41FA5}">
                      <a16:colId xmlns:a16="http://schemas.microsoft.com/office/drawing/2014/main" val="2695562262"/>
                    </a:ext>
                  </a:extLst>
                </a:gridCol>
              </a:tblGrid>
              <a:tr h="326610">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91590">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26610">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91590">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26610">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26610">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26610">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26610">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err="1">
                <a:ln>
                  <a:noFill/>
                </a:ln>
                <a:solidFill>
                  <a:srgbClr val="000000"/>
                </a:solidFill>
                <a:effectLst/>
                <a:latin typeface="Arial Unicode MS" panose="020B0604020202020204" pitchFamily="34" charset="-128"/>
              </a:rPr>
              <a:t>Character.isLetter</a:t>
            </a:r>
            <a:r>
              <a:rPr kumimoji="0" lang="es-AR" altLang="es-AR" sz="800" b="0" i="0" u="none" strike="noStrike" cap="none" normalizeH="0" baseline="0" dirty="0">
                <a:ln>
                  <a:noFill/>
                </a:ln>
                <a:solidFill>
                  <a:schemeClr val="tx1"/>
                </a:solidFill>
                <a:effectLst/>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248150" y="465909"/>
            <a:ext cx="4838700" cy="2742839"/>
          </a:xfrm>
          <a:prstGeom prst="rect">
            <a:avLst/>
          </a:prstGeom>
        </p:spPr>
      </p:pic>
      <p:sp>
        <p:nvSpPr>
          <p:cNvPr id="9" name="Rectangle 8"/>
          <p:cNvSpPr/>
          <p:nvPr/>
        </p:nvSpPr>
        <p:spPr>
          <a:xfrm>
            <a:off x="4314280" y="898799"/>
            <a:ext cx="4772569" cy="168002"/>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1" name="Rectangle 10"/>
          <p:cNvSpPr/>
          <p:nvPr/>
        </p:nvSpPr>
        <p:spPr>
          <a:xfrm>
            <a:off x="4312036" y="1063328"/>
            <a:ext cx="4772569" cy="486554"/>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2" name="Rectangle 11"/>
          <p:cNvSpPr/>
          <p:nvPr/>
        </p:nvSpPr>
        <p:spPr>
          <a:xfrm>
            <a:off x="4312037" y="1546409"/>
            <a:ext cx="3536564" cy="423421"/>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Rectangle 12"/>
          <p:cNvSpPr/>
          <p:nvPr/>
        </p:nvSpPr>
        <p:spPr>
          <a:xfrm>
            <a:off x="4314279" y="1926875"/>
            <a:ext cx="4772569" cy="96019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4" name="Rectangle 13"/>
          <p:cNvSpPr/>
          <p:nvPr/>
        </p:nvSpPr>
        <p:spPr>
          <a:xfrm>
            <a:off x="4314278" y="742277"/>
            <a:ext cx="4772569" cy="168002"/>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5" name="Rectangle 14"/>
          <p:cNvSpPr/>
          <p:nvPr/>
        </p:nvSpPr>
        <p:spPr>
          <a:xfrm>
            <a:off x="7830672" y="1529198"/>
            <a:ext cx="1253933" cy="397677"/>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5159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xit" presetSubtype="21" fill="hold" grpId="0" nodeType="withEffect">
                                  <p:stCondLst>
                                    <p:cond delay="0"/>
                                  </p:stCondLst>
                                  <p:childTnLst>
                                    <p:animEffect transition="out" filter="barn(inVertic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par>
                                <p:cTn id="21" presetID="16" presetClass="exit" presetSubtype="21" fill="hold" grpId="0" nodeType="withEffect">
                                  <p:stCondLst>
                                    <p:cond delay="0"/>
                                  </p:stCondLst>
                                  <p:childTnLst>
                                    <p:animEffect transition="out" filter="barn(inVertical)">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xit" presetSubtype="21" fill="hold" grpId="0" nodeType="withEffect">
                                  <p:stCondLst>
                                    <p:cond delay="0"/>
                                  </p:stCondLst>
                                  <p:childTnLst>
                                    <p:animEffect transition="out" filter="barn(inVertical)">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barn(inVertical)">
                                      <p:cBhvr>
                                        <p:cTn id="36" dur="500"/>
                                        <p:tgtEl>
                                          <p:spTgt spid="2">
                                            <p:txEl>
                                              <p:pRg st="4" end="4"/>
                                            </p:txEl>
                                          </p:spTgt>
                                        </p:tgtEl>
                                      </p:cBhvr>
                                    </p:animEffect>
                                  </p:childTnLst>
                                </p:cTn>
                              </p:par>
                              <p:par>
                                <p:cTn id="37" presetID="16" presetClass="exit" presetSubtype="21" fill="hold" grpId="0" nodeType="withEffect">
                                  <p:stCondLst>
                                    <p:cond delay="0"/>
                                  </p:stCondLst>
                                  <p:childTnLst>
                                    <p:animEffect transition="out" filter="barn(inVertical)">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barn(inVertical)">
                                      <p:cBhvr>
                                        <p:cTn id="44" dur="500"/>
                                        <p:tgtEl>
                                          <p:spTgt spid="2">
                                            <p:txEl>
                                              <p:pRg st="5" end="5"/>
                                            </p:txEl>
                                          </p:spTgt>
                                        </p:tgtEl>
                                      </p:cBhvr>
                                    </p:animEffect>
                                  </p:childTnLst>
                                </p:cTn>
                              </p:par>
                              <p:par>
                                <p:cTn id="45" presetID="16" presetClass="exit" presetSubtype="21" fill="hold" grpId="0" nodeType="with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Effect transition="in" filter="barn(inVertical)">
                                      <p:cBhvr>
                                        <p:cTn id="52" dur="500"/>
                                        <p:tgtEl>
                                          <p:spTgt spid="2">
                                            <p:txEl>
                                              <p:pRg st="6" end="6"/>
                                            </p:txEl>
                                          </p:spTgt>
                                        </p:tgtEl>
                                      </p:cBhvr>
                                    </p:animEffect>
                                  </p:childTnLst>
                                </p:cTn>
                              </p:par>
                              <p:par>
                                <p:cTn id="53" presetID="16" presetClass="exit" presetSubtype="21" fill="hold" grpId="0" nodeType="withEffect">
                                  <p:stCondLst>
                                    <p:cond delay="0"/>
                                  </p:stCondLst>
                                  <p:childTnLst>
                                    <p:animEffect transition="out" filter="barn(inVertical)">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i="1" dirty="0">
                <a:latin typeface="Comic Sans MS" panose="030F0702030302020204" pitchFamily="66" charset="0"/>
              </a:rPr>
              <a:t>Actividad</a:t>
            </a: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Apliquemos </a:t>
            </a:r>
            <a:r>
              <a:rPr lang="es-AR" b="1" dirty="0" err="1">
                <a:latin typeface="Comic Sans MS" panose="030F0702030302020204" pitchFamily="66" charset="0"/>
              </a:rPr>
              <a:t>Soundex</a:t>
            </a:r>
            <a:r>
              <a:rPr lang="es-AR" b="1" dirty="0">
                <a:latin typeface="Comic Sans MS" panose="030F0702030302020204" pitchFamily="66" charset="0"/>
              </a:rPr>
              <a:t> </a:t>
            </a:r>
            <a:r>
              <a:rPr lang="es-AR" dirty="0">
                <a:latin typeface="Comic Sans MS" panose="030F0702030302020204" pitchFamily="66" charset="0"/>
              </a:rPr>
              <a:t>para codificar </a:t>
            </a:r>
            <a:r>
              <a:rPr lang="es-AR" dirty="0" err="1">
                <a:latin typeface="Comic Sans MS" panose="030F0702030302020204" pitchFamily="66" charset="0"/>
              </a:rPr>
              <a:t>strings</a:t>
            </a:r>
            <a:r>
              <a:rPr lang="es-AR" dirty="0">
                <a:latin typeface="Comic Sans MS" panose="030F0702030302020204" pitchFamily="66" charset="0"/>
              </a:rPr>
              <a:t> por su fonética.</a:t>
            </a:r>
            <a:endParaRPr lang="es-AR" dirty="0"/>
          </a:p>
          <a:p>
            <a:pPr marL="0" indent="0" algn="just">
              <a:buNone/>
            </a:pP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8" name="Table 7"/>
          <p:cNvGraphicFramePr>
            <a:graphicFrameLocks noGrp="1"/>
          </p:cNvGraphicFramePr>
          <p:nvPr>
            <p:extLst/>
          </p:nvPr>
        </p:nvGraphicFramePr>
        <p:xfrm>
          <a:off x="4813662" y="2117176"/>
          <a:ext cx="4025538" cy="3474720"/>
        </p:xfrm>
        <a:graphic>
          <a:graphicData uri="http://schemas.openxmlformats.org/drawingml/2006/table">
            <a:tbl>
              <a:tblPr firstRow="1" bandRow="1">
                <a:tableStyleId>{5C22544A-7EE6-4342-B048-85BDC9FD1C3A}</a:tableStyleId>
              </a:tblPr>
              <a:tblGrid>
                <a:gridCol w="2012769">
                  <a:extLst>
                    <a:ext uri="{9D8B030D-6E8A-4147-A177-3AD203B41FA5}">
                      <a16:colId xmlns:a16="http://schemas.microsoft.com/office/drawing/2014/main" val="1372384280"/>
                    </a:ext>
                  </a:extLst>
                </a:gridCol>
                <a:gridCol w="2012769">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graphicFrame>
        <p:nvGraphicFramePr>
          <p:cNvPr id="9" name="Table 8"/>
          <p:cNvGraphicFramePr>
            <a:graphicFrameLocks noGrp="1"/>
          </p:cNvGraphicFramePr>
          <p:nvPr>
            <p:extLst/>
          </p:nvPr>
        </p:nvGraphicFramePr>
        <p:xfrm>
          <a:off x="381000" y="5513156"/>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a:t>
                      </a:r>
                      <a:r>
                        <a:rPr lang="es-AR" baseline="0" dirty="0" err="1">
                          <a:solidFill>
                            <a:schemeClr val="tx1"/>
                          </a:solidFill>
                        </a:rPr>
                        <a:t>LUxuRY</a:t>
                      </a:r>
                      <a:r>
                        <a:rPr lang="es-AR" baseline="0" dirty="0">
                          <a:solidFill>
                            <a:schemeClr val="tx1"/>
                          </a:solidFill>
                        </a:rPr>
                        <a:t>’)=</a:t>
                      </a:r>
                      <a:endParaRPr lang="es-AR" dirty="0">
                        <a:solidFill>
                          <a:schemeClr val="tx1"/>
                        </a:solidFill>
                      </a:endParaRPr>
                    </a:p>
                  </a:txBody>
                  <a:tcPr/>
                </a:tc>
                <a:tc>
                  <a:txBody>
                    <a:bodyPr/>
                    <a:lstStyle/>
                    <a:p>
                      <a:r>
                        <a:rPr lang="es-AR" dirty="0">
                          <a:solidFill>
                            <a:schemeClr val="tx1"/>
                          </a:solidFill>
                        </a:rPr>
                        <a:t>L</a:t>
                      </a:r>
                    </a:p>
                  </a:txBody>
                  <a:tcPr/>
                </a:tc>
                <a:tc>
                  <a:txBody>
                    <a:bodyPr/>
                    <a:lstStyle/>
                    <a:p>
                      <a:r>
                        <a:rPr lang="es-AR" dirty="0">
                          <a:solidFill>
                            <a:schemeClr val="tx1"/>
                          </a:solidFill>
                        </a:rPr>
                        <a:t>2</a:t>
                      </a:r>
                    </a:p>
                  </a:txBody>
                  <a:tcPr/>
                </a:tc>
                <a:tc>
                  <a:txBody>
                    <a:bodyPr/>
                    <a:lstStyle/>
                    <a:p>
                      <a:r>
                        <a:rPr lang="es-AR" dirty="0">
                          <a:solidFill>
                            <a:schemeClr val="tx1"/>
                          </a:solidFill>
                        </a:rPr>
                        <a:t>6</a:t>
                      </a:r>
                    </a:p>
                  </a:txBody>
                  <a:tcPr/>
                </a:tc>
                <a:tc>
                  <a:txBody>
                    <a:bodyPr/>
                    <a:lstStyle/>
                    <a:p>
                      <a:r>
                        <a:rPr lang="es-AR" dirty="0">
                          <a:solidFill>
                            <a:schemeClr val="accent3">
                              <a:lumMod val="50000"/>
                            </a:schemeClr>
                          </a:solidFill>
                        </a:rPr>
                        <a:t>0</a:t>
                      </a:r>
                    </a:p>
                  </a:txBody>
                  <a:tcPr/>
                </a:tc>
                <a:extLst>
                  <a:ext uri="{0D108BD9-81ED-4DB2-BD59-A6C34878D82A}">
                    <a16:rowId xmlns:a16="http://schemas.microsoft.com/office/drawing/2014/main" val="4134003831"/>
                  </a:ext>
                </a:extLst>
              </a:tr>
            </a:tbl>
          </a:graphicData>
        </a:graphic>
      </p:graphicFrame>
      <p:cxnSp>
        <p:nvCxnSpPr>
          <p:cNvPr id="11" name="Straight Connector 10"/>
          <p:cNvCxnSpPr/>
          <p:nvPr/>
        </p:nvCxnSpPr>
        <p:spPr>
          <a:xfrm>
            <a:off x="5419165" y="5715000"/>
            <a:ext cx="609600"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414"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53200"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72531" y="5698576"/>
            <a:ext cx="588818" cy="13447"/>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nvPr>
        </p:nvGraphicFramePr>
        <p:xfrm>
          <a:off x="381000" y="5985741"/>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a:t>
                      </a:r>
                      <a:r>
                        <a:rPr lang="es-AR" baseline="0" dirty="0" err="1">
                          <a:solidFill>
                            <a:schemeClr val="tx1"/>
                          </a:solidFill>
                        </a:rPr>
                        <a:t>LUxuRY</a:t>
                      </a:r>
                      <a:r>
                        <a:rPr lang="es-AR" baseline="0" dirty="0">
                          <a:solidFill>
                            <a:schemeClr val="tx1"/>
                          </a:solidFill>
                        </a:rPr>
                        <a:t>  YYYAAAEE’)=</a:t>
                      </a:r>
                      <a:endParaRPr lang="es-AR" dirty="0">
                        <a:solidFill>
                          <a:schemeClr val="tx1"/>
                        </a:solidFill>
                      </a:endParaRPr>
                    </a:p>
                  </a:txBody>
                  <a:tcPr/>
                </a:tc>
                <a:tc>
                  <a:txBody>
                    <a:bodyPr/>
                    <a:lstStyle/>
                    <a:p>
                      <a:r>
                        <a:rPr lang="es-AR" dirty="0">
                          <a:solidFill>
                            <a:schemeClr val="tx1"/>
                          </a:solidFill>
                        </a:rPr>
                        <a:t>L</a:t>
                      </a:r>
                    </a:p>
                  </a:txBody>
                  <a:tcPr/>
                </a:tc>
                <a:tc>
                  <a:txBody>
                    <a:bodyPr/>
                    <a:lstStyle/>
                    <a:p>
                      <a:r>
                        <a:rPr lang="es-AR" dirty="0">
                          <a:solidFill>
                            <a:schemeClr val="tx1"/>
                          </a:solidFill>
                        </a:rPr>
                        <a:t>2</a:t>
                      </a:r>
                    </a:p>
                  </a:txBody>
                  <a:tcPr/>
                </a:tc>
                <a:tc>
                  <a:txBody>
                    <a:bodyPr/>
                    <a:lstStyle/>
                    <a:p>
                      <a:r>
                        <a:rPr lang="es-AR" dirty="0">
                          <a:solidFill>
                            <a:schemeClr val="tx1"/>
                          </a:solidFill>
                        </a:rPr>
                        <a:t>6</a:t>
                      </a:r>
                    </a:p>
                  </a:txBody>
                  <a:tcPr/>
                </a:tc>
                <a:tc>
                  <a:txBody>
                    <a:bodyPr/>
                    <a:lstStyle/>
                    <a:p>
                      <a:r>
                        <a:rPr lang="es-AR" dirty="0">
                          <a:solidFill>
                            <a:schemeClr val="accent3">
                              <a:lumMod val="50000"/>
                            </a:schemeClr>
                          </a:solidFill>
                        </a:rPr>
                        <a:t>0</a:t>
                      </a:r>
                    </a:p>
                  </a:txBody>
                  <a:tcPr/>
                </a:tc>
                <a:extLst>
                  <a:ext uri="{0D108BD9-81ED-4DB2-BD59-A6C34878D82A}">
                    <a16:rowId xmlns:a16="http://schemas.microsoft.com/office/drawing/2014/main" val="4134003831"/>
                  </a:ext>
                </a:extLst>
              </a:tr>
            </a:tbl>
          </a:graphicData>
        </a:graphic>
      </p:graphicFrame>
      <p:cxnSp>
        <p:nvCxnSpPr>
          <p:cNvPr id="22" name="Straight Connector 21"/>
          <p:cNvCxnSpPr>
            <a:endCxn id="21" idx="3"/>
          </p:cNvCxnSpPr>
          <p:nvPr/>
        </p:nvCxnSpPr>
        <p:spPr>
          <a:xfrm flipV="1">
            <a:off x="5419165" y="6171161"/>
            <a:ext cx="2200835" cy="16424"/>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3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i="1" dirty="0">
                <a:latin typeface="Comic Sans MS" panose="030F0702030302020204" pitchFamily="66" charset="0"/>
              </a:rPr>
              <a:t>Actividad</a:t>
            </a: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	Apliquemos </a:t>
            </a:r>
            <a:r>
              <a:rPr lang="es-AR" b="1" dirty="0" err="1">
                <a:latin typeface="Comic Sans MS" panose="030F0702030302020204" pitchFamily="66" charset="0"/>
              </a:rPr>
              <a:t>Soundex</a:t>
            </a:r>
            <a:r>
              <a:rPr lang="es-AR" b="1" dirty="0">
                <a:latin typeface="Comic Sans MS" panose="030F0702030302020204" pitchFamily="66" charset="0"/>
              </a:rPr>
              <a:t> </a:t>
            </a:r>
            <a:r>
              <a:rPr lang="es-AR" dirty="0">
                <a:latin typeface="Comic Sans MS" panose="030F0702030302020204" pitchFamily="66" charset="0"/>
              </a:rPr>
              <a:t>para codificar </a:t>
            </a:r>
            <a:r>
              <a:rPr lang="es-AR" dirty="0" err="1">
                <a:latin typeface="Comic Sans MS" panose="030F0702030302020204" pitchFamily="66" charset="0"/>
              </a:rPr>
              <a:t>strings</a:t>
            </a:r>
            <a:r>
              <a:rPr lang="es-AR" dirty="0">
                <a:latin typeface="Comic Sans MS" panose="030F0702030302020204" pitchFamily="66" charset="0"/>
              </a:rPr>
              <a:t> por su fonética.</a:t>
            </a:r>
            <a:endParaRPr lang="es-AR" dirty="0"/>
          </a:p>
          <a:p>
            <a:pPr marL="0" indent="0" algn="just">
              <a:buNone/>
            </a:pP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8" name="Table 7"/>
          <p:cNvGraphicFramePr>
            <a:graphicFrameLocks noGrp="1"/>
          </p:cNvGraphicFramePr>
          <p:nvPr/>
        </p:nvGraphicFramePr>
        <p:xfrm>
          <a:off x="4813662" y="2117176"/>
          <a:ext cx="4025538" cy="3474720"/>
        </p:xfrm>
        <a:graphic>
          <a:graphicData uri="http://schemas.openxmlformats.org/drawingml/2006/table">
            <a:tbl>
              <a:tblPr firstRow="1" bandRow="1">
                <a:tableStyleId>{5C22544A-7EE6-4342-B048-85BDC9FD1C3A}</a:tableStyleId>
              </a:tblPr>
              <a:tblGrid>
                <a:gridCol w="2012769">
                  <a:extLst>
                    <a:ext uri="{9D8B030D-6E8A-4147-A177-3AD203B41FA5}">
                      <a16:colId xmlns:a16="http://schemas.microsoft.com/office/drawing/2014/main" val="1372384280"/>
                    </a:ext>
                  </a:extLst>
                </a:gridCol>
                <a:gridCol w="2012769">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graphicFrame>
        <p:nvGraphicFramePr>
          <p:cNvPr id="9" name="Table 8"/>
          <p:cNvGraphicFramePr>
            <a:graphicFrameLocks noGrp="1"/>
          </p:cNvGraphicFramePr>
          <p:nvPr>
            <p:extLst/>
          </p:nvPr>
        </p:nvGraphicFramePr>
        <p:xfrm>
          <a:off x="381000" y="5513156"/>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SZLLOYDTIRUL’)=</a:t>
                      </a:r>
                      <a:endParaRPr lang="es-AR" dirty="0">
                        <a:solidFill>
                          <a:schemeClr val="tx1"/>
                        </a:solidFill>
                      </a:endParaRPr>
                    </a:p>
                  </a:txBody>
                  <a:tcPr/>
                </a:tc>
                <a:tc>
                  <a:txBody>
                    <a:bodyPr/>
                    <a:lstStyle/>
                    <a:p>
                      <a:r>
                        <a:rPr lang="es-AR" dirty="0">
                          <a:solidFill>
                            <a:schemeClr val="tx1"/>
                          </a:solidFill>
                        </a:rPr>
                        <a:t>S</a:t>
                      </a:r>
                    </a:p>
                  </a:txBody>
                  <a:tcPr/>
                </a:tc>
                <a:tc>
                  <a:txBody>
                    <a:bodyPr/>
                    <a:lstStyle/>
                    <a:p>
                      <a:r>
                        <a:rPr lang="es-AR" dirty="0">
                          <a:solidFill>
                            <a:schemeClr val="tx1"/>
                          </a:solidFill>
                        </a:rPr>
                        <a:t>4</a:t>
                      </a:r>
                    </a:p>
                  </a:txBody>
                  <a:tcPr/>
                </a:tc>
                <a:tc>
                  <a:txBody>
                    <a:bodyPr/>
                    <a:lstStyle/>
                    <a:p>
                      <a:r>
                        <a:rPr lang="es-AR" dirty="0">
                          <a:solidFill>
                            <a:schemeClr val="tx1"/>
                          </a:solidFill>
                        </a:rPr>
                        <a:t>3</a:t>
                      </a:r>
                    </a:p>
                  </a:txBody>
                  <a:tcPr/>
                </a:tc>
                <a:tc>
                  <a:txBody>
                    <a:bodyPr/>
                    <a:lstStyle/>
                    <a:p>
                      <a:r>
                        <a:rPr lang="es-AR" dirty="0">
                          <a:solidFill>
                            <a:schemeClr val="tx1"/>
                          </a:solidFill>
                        </a:rPr>
                        <a:t>6</a:t>
                      </a:r>
                    </a:p>
                  </a:txBody>
                  <a:tcPr/>
                </a:tc>
                <a:extLst>
                  <a:ext uri="{0D108BD9-81ED-4DB2-BD59-A6C34878D82A}">
                    <a16:rowId xmlns:a16="http://schemas.microsoft.com/office/drawing/2014/main" val="4134003831"/>
                  </a:ext>
                </a:extLst>
              </a:tr>
            </a:tbl>
          </a:graphicData>
        </a:graphic>
      </p:graphicFrame>
      <p:cxnSp>
        <p:nvCxnSpPr>
          <p:cNvPr id="11" name="Straight Connector 10"/>
          <p:cNvCxnSpPr/>
          <p:nvPr/>
        </p:nvCxnSpPr>
        <p:spPr>
          <a:xfrm>
            <a:off x="5377816" y="5715000"/>
            <a:ext cx="609600"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78065"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11851"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31182" y="5698576"/>
            <a:ext cx="588818" cy="13447"/>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s-AR" dirty="0"/>
          </a:p>
        </p:txBody>
      </p:sp>
    </p:spTree>
    <p:extLst>
      <p:ext uri="{BB962C8B-B14F-4D97-AF65-F5344CB8AC3E}">
        <p14:creationId xmlns:p14="http://schemas.microsoft.com/office/powerpoint/2010/main" val="381140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p:txBody>
          <a:bodyPr/>
          <a:lstStyle/>
          <a:p>
            <a:pPr marL="0" indent="0">
              <a:buNone/>
            </a:pPr>
            <a:r>
              <a:rPr lang="en-US" dirty="0" err="1"/>
              <a:t>Múltiples</a:t>
            </a:r>
            <a:r>
              <a:rPr lang="en-US" dirty="0"/>
              <a:t> </a:t>
            </a:r>
            <a:r>
              <a:rPr lang="en-US" dirty="0" err="1"/>
              <a:t>motivaciones</a:t>
            </a:r>
            <a:r>
              <a:rPr lang="en-US"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5623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dirty="0"/>
              <a:t>Soundex </a:t>
            </a:r>
            <a:r>
              <a:rPr lang="en-US" dirty="0" err="1"/>
              <a:t>codifica</a:t>
            </a:r>
            <a:r>
              <a:rPr lang="en-US" dirty="0"/>
              <a:t>, </a:t>
            </a:r>
            <a:r>
              <a:rPr lang="en-US" dirty="0" err="1"/>
              <a:t>pero</a:t>
            </a:r>
            <a:r>
              <a:rPr lang="en-US" dirty="0"/>
              <a:t> ¿</a:t>
            </a:r>
            <a:r>
              <a:rPr lang="en-US" dirty="0" err="1"/>
              <a:t>Cómo</a:t>
            </a:r>
            <a:r>
              <a:rPr lang="en-US" dirty="0"/>
              <a:t> </a:t>
            </a:r>
            <a:r>
              <a:rPr lang="en-US" dirty="0" err="1"/>
              <a:t>usarlo</a:t>
            </a:r>
            <a:r>
              <a:rPr lang="en-US" dirty="0"/>
              <a:t> para </a:t>
            </a:r>
            <a:r>
              <a:rPr lang="en-US" dirty="0" err="1"/>
              <a:t>comparar</a:t>
            </a:r>
            <a:r>
              <a:rPr lang="en-US" dirty="0"/>
              <a:t> </a:t>
            </a:r>
            <a:r>
              <a:rPr lang="en-US" dirty="0" err="1"/>
              <a:t>proximidad</a:t>
            </a:r>
            <a:r>
              <a:rPr lang="en-US" dirty="0"/>
              <a:t> entre palabras?</a:t>
            </a:r>
          </a:p>
          <a:p>
            <a:pPr marL="0" indent="0">
              <a:buNone/>
            </a:pPr>
            <a:endParaRPr lang="en-US" dirty="0"/>
          </a:p>
          <a:p>
            <a:pPr marL="0" indent="0">
              <a:buNone/>
            </a:pPr>
            <a:r>
              <a:rPr lang="en-US" dirty="0"/>
              <a:t>Soundex NO </a:t>
            </a:r>
            <a:r>
              <a:rPr lang="en-US" dirty="0" err="1"/>
              <a:t>es</a:t>
            </a:r>
            <a:r>
              <a:rPr lang="en-US" dirty="0"/>
              <a:t> </a:t>
            </a:r>
            <a:r>
              <a:rPr lang="en-US" dirty="0" err="1"/>
              <a:t>una</a:t>
            </a:r>
            <a:r>
              <a:rPr lang="en-US" dirty="0"/>
              <a:t> </a:t>
            </a:r>
            <a:r>
              <a:rPr lang="en-US" dirty="0" err="1"/>
              <a:t>métrica</a:t>
            </a:r>
            <a:r>
              <a:rPr lang="en-US" dirty="0"/>
              <a:t>. </a:t>
            </a:r>
          </a:p>
          <a:p>
            <a:pPr marL="0" indent="0">
              <a:buNone/>
            </a:pPr>
            <a:r>
              <a:rPr lang="en-US" dirty="0"/>
              <a:t>Hay que </a:t>
            </a:r>
            <a:r>
              <a:rPr lang="en-US" dirty="0" err="1"/>
              <a:t>definir</a:t>
            </a:r>
            <a:r>
              <a:rPr lang="en-US" dirty="0"/>
              <a:t> </a:t>
            </a:r>
            <a:r>
              <a:rPr lang="en-US" dirty="0" err="1"/>
              <a:t>cómo</a:t>
            </a:r>
            <a:r>
              <a:rPr lang="en-US" dirty="0"/>
              <a:t> </a:t>
            </a:r>
            <a:r>
              <a:rPr lang="en-US" dirty="0" err="1"/>
              <a:t>obtener</a:t>
            </a:r>
            <a:r>
              <a:rPr lang="en-US" dirty="0"/>
              <a:t> </a:t>
            </a:r>
            <a:r>
              <a:rPr lang="en-US" dirty="0" err="1"/>
              <a:t>una</a:t>
            </a:r>
            <a:r>
              <a:rPr lang="en-US" dirty="0"/>
              <a:t> </a:t>
            </a:r>
            <a:r>
              <a:rPr lang="en-US" dirty="0" err="1"/>
              <a:t>métrica</a:t>
            </a:r>
            <a:r>
              <a:rPr lang="en-US" dirty="0"/>
              <a:t> a </a:t>
            </a:r>
            <a:r>
              <a:rPr lang="en-US" dirty="0" err="1"/>
              <a:t>partir</a:t>
            </a:r>
            <a:r>
              <a:rPr lang="en-US" dirty="0"/>
              <a:t> de </a:t>
            </a:r>
            <a:r>
              <a:rPr lang="en-US" dirty="0" err="1"/>
              <a:t>soundex</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237484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b="1" dirty="0" err="1"/>
              <a:t>Definición</a:t>
            </a:r>
            <a:r>
              <a:rPr lang="en-US" b="1" dirty="0"/>
              <a:t> de </a:t>
            </a:r>
            <a:r>
              <a:rPr lang="en-US" b="1" dirty="0" err="1"/>
              <a:t>Similitud</a:t>
            </a:r>
            <a:r>
              <a:rPr lang="en-US" b="1" dirty="0"/>
              <a:t> para Soundex</a:t>
            </a:r>
          </a:p>
          <a:p>
            <a:pPr marL="0" indent="0">
              <a:buNone/>
            </a:pPr>
            <a:endParaRPr lang="en-US" dirty="0"/>
          </a:p>
          <a:p>
            <a:pPr marL="0" indent="0">
              <a:buNone/>
            </a:pPr>
            <a:r>
              <a:rPr lang="es-AR" b="1" dirty="0"/>
              <a:t>	</a:t>
            </a:r>
            <a:r>
              <a:rPr lang="es-AR" dirty="0"/>
              <a:t>Es la proporción de caracteres coincidentes entre los </a:t>
            </a:r>
            <a:r>
              <a:rPr lang="es-AR" dirty="0" err="1"/>
              <a:t>encodings</a:t>
            </a:r>
            <a:r>
              <a:rPr lang="es-AR" dirty="0"/>
              <a:t> respecto a la longitud del </a:t>
            </a:r>
            <a:r>
              <a:rPr lang="es-AR" dirty="0" err="1"/>
              <a:t>encoding</a:t>
            </a:r>
            <a:r>
              <a:rPr lang="es-AR"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18770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err="1"/>
              <a:t>Ej</a:t>
            </a:r>
            <a:r>
              <a:rPr lang="en-US" b="1" dirty="0"/>
              <a:t>:  Soundex ( “threshold”) = T624</a:t>
            </a:r>
          </a:p>
          <a:p>
            <a:pPr marL="0" indent="0">
              <a:buNone/>
            </a:pPr>
            <a:r>
              <a:rPr lang="en-US" b="1" dirty="0"/>
              <a:t>       Soundex( “hold” ) = </a:t>
            </a:r>
            <a:r>
              <a:rPr lang="en-US" b="1" dirty="0" smtClean="0"/>
              <a:t>H430</a:t>
            </a:r>
            <a:endParaRPr lang="en-US" b="1" dirty="0"/>
          </a:p>
          <a:p>
            <a:pPr marL="0" indent="0">
              <a:buNone/>
            </a:pPr>
            <a:r>
              <a:rPr lang="en-US" b="1" dirty="0"/>
              <a:t>       Soundex( “</a:t>
            </a:r>
            <a:r>
              <a:rPr lang="es-AR" b="1" dirty="0" err="1"/>
              <a:t>zresjoulding</a:t>
            </a:r>
            <a:r>
              <a:rPr lang="es-AR" b="1" dirty="0"/>
              <a:t>”) </a:t>
            </a:r>
            <a:r>
              <a:rPr lang="es-AR" dirty="0"/>
              <a:t>= </a:t>
            </a:r>
            <a:r>
              <a:rPr lang="es-AR" b="1" dirty="0"/>
              <a:t>Z624</a:t>
            </a:r>
          </a:p>
          <a:p>
            <a:pPr marL="0" indent="0">
              <a:buNone/>
            </a:pPr>
            <a:r>
              <a:rPr lang="en-US" b="1" dirty="0"/>
              <a:t>       Soundex( “phone”) = P500</a:t>
            </a:r>
          </a:p>
          <a:p>
            <a:pPr marL="0" indent="0">
              <a:buNone/>
            </a:pPr>
            <a:r>
              <a:rPr lang="en-US" b="1" dirty="0"/>
              <a:t>       Soundex ( “</a:t>
            </a:r>
            <a:r>
              <a:rPr lang="en-US" b="1" dirty="0" err="1"/>
              <a:t>foun</a:t>
            </a:r>
            <a:r>
              <a:rPr lang="en-US" b="1" dirty="0"/>
              <a:t>” ) = F500</a:t>
            </a:r>
          </a:p>
          <a:p>
            <a:pPr marL="0" indent="0">
              <a:buNone/>
            </a:pPr>
            <a:endParaRPr lang="en-US" b="1" dirty="0"/>
          </a:p>
          <a:p>
            <a:pPr marL="0" indent="0">
              <a:buNone/>
            </a:pPr>
            <a:endParaRPr lang="en-US" b="1" dirty="0"/>
          </a:p>
          <a:p>
            <a:pPr marL="0" indent="0">
              <a:buNone/>
            </a:pPr>
            <a:r>
              <a:rPr lang="en-US" b="1" dirty="0"/>
              <a:t>Soundex (“threshold”, “hold” ) = 0</a:t>
            </a:r>
          </a:p>
          <a:p>
            <a:pPr marL="0" indent="0">
              <a:buNone/>
            </a:pPr>
            <a:r>
              <a:rPr lang="en-US" b="1" dirty="0"/>
              <a:t>Soundex(“threshold”, “</a:t>
            </a:r>
            <a:r>
              <a:rPr lang="es-AR" b="1" dirty="0" err="1"/>
              <a:t>zresjoulding</a:t>
            </a:r>
            <a:r>
              <a:rPr lang="en-US" b="1" dirty="0"/>
              <a:t>”) = ¾ = 0.75</a:t>
            </a:r>
          </a:p>
          <a:p>
            <a:pPr marL="0" indent="0">
              <a:buNone/>
            </a:pPr>
            <a:r>
              <a:rPr lang="en-US" b="1" dirty="0"/>
              <a:t>Soundex(“phone”, “</a:t>
            </a:r>
            <a:r>
              <a:rPr lang="en-US" b="1" dirty="0" err="1"/>
              <a:t>foun</a:t>
            </a:r>
            <a:r>
              <a:rPr lang="en-US" b="1" dirty="0"/>
              <a:t>” ) = 3/4 = 0.75</a:t>
            </a:r>
          </a:p>
          <a:p>
            <a:pPr marL="0" indent="0">
              <a:buNone/>
            </a:pPr>
            <a:endParaRPr lang="en-US" b="1" dirty="0"/>
          </a:p>
          <a:p>
            <a:pPr marL="0" indent="0">
              <a:buNone/>
            </a:pPr>
            <a:r>
              <a:rPr lang="en-US" b="1" dirty="0"/>
              <a:t>¿ </a:t>
            </a:r>
            <a:r>
              <a:rPr lang="en-US" b="1" dirty="0" err="1"/>
              <a:t>Cuáles</a:t>
            </a:r>
            <a:r>
              <a:rPr lang="en-US" b="1" dirty="0"/>
              <a:t> son </a:t>
            </a:r>
            <a:r>
              <a:rPr lang="en-US" b="1" dirty="0" err="1"/>
              <a:t>los</a:t>
            </a:r>
            <a:r>
              <a:rPr lang="en-US" b="1" dirty="0"/>
              <a:t> </a:t>
            </a:r>
            <a:r>
              <a:rPr lang="en-US" b="1" dirty="0" err="1"/>
              <a:t>únicos</a:t>
            </a:r>
            <a:r>
              <a:rPr lang="en-US" b="1" dirty="0"/>
              <a:t> </a:t>
            </a:r>
            <a:r>
              <a:rPr lang="en-US" b="1" dirty="0" err="1"/>
              <a:t>valores</a:t>
            </a:r>
            <a:r>
              <a:rPr lang="en-US" b="1" dirty="0"/>
              <a:t> </a:t>
            </a:r>
            <a:r>
              <a:rPr lang="en-US" b="1" dirty="0" err="1"/>
              <a:t>posibles</a:t>
            </a:r>
            <a:r>
              <a:rPr lang="en-US" b="1" dirty="0"/>
              <a:t> de </a:t>
            </a:r>
            <a:r>
              <a:rPr lang="en-US" b="1" dirty="0" err="1" smtClean="0"/>
              <a:t>similitud</a:t>
            </a:r>
            <a:r>
              <a:rPr lang="en-US" b="1" dirty="0" smtClean="0"/>
              <a:t> </a:t>
            </a:r>
            <a:r>
              <a:rPr lang="en-US" b="1" dirty="0"/>
              <a:t>que </a:t>
            </a:r>
            <a:r>
              <a:rPr lang="en-US" b="1" dirty="0" err="1"/>
              <a:t>obtenemos</a:t>
            </a:r>
            <a:r>
              <a:rPr lang="en-US" b="1" dirty="0"/>
              <a:t>?</a:t>
            </a:r>
          </a:p>
          <a:p>
            <a:pPr marL="0" indent="0">
              <a:buNone/>
            </a:pPr>
            <a:r>
              <a:rPr lang="es-AR" dirty="0" err="1"/>
              <a:t>Rta</a:t>
            </a:r>
            <a:r>
              <a:rPr lang="es-AR" dirty="0"/>
              <a:t> 0, 0.25, 0.5, 0.75, 1</a:t>
            </a:r>
          </a:p>
          <a:p>
            <a:pPr marL="0" indent="0">
              <a:buNone/>
            </a:pPr>
            <a:endParaRPr lang="en-US" dirty="0"/>
          </a:p>
          <a:p>
            <a:pPr marL="0" indent="0">
              <a:buNone/>
            </a:pPr>
            <a:endParaRPr lang="en-US" dirty="0"/>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158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arn(inVertical)">
                                      <p:cBhvr>
                                        <p:cTn id="10" dur="500"/>
                                        <p:tgtEl>
                                          <p:spTgt spid="3">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arn(inVertical)">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arn(inVertical)">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barn(inVertical)">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a:xfrm>
            <a:off x="457200" y="1967232"/>
            <a:ext cx="8229600" cy="4389120"/>
          </a:xfrm>
        </p:spPr>
        <p:txBody>
          <a:bodyPr>
            <a:normAutofit lnSpcReduction="10000"/>
          </a:bodyPr>
          <a:lstStyle/>
          <a:p>
            <a:r>
              <a:rPr lang="en-US" dirty="0" err="1"/>
              <a:t>Política</a:t>
            </a:r>
            <a:r>
              <a:rPr lang="en-US" dirty="0"/>
              <a:t>: </a:t>
            </a:r>
            <a:r>
              <a:rPr lang="en-US" dirty="0" err="1"/>
              <a:t>este</a:t>
            </a:r>
            <a:r>
              <a:rPr lang="en-US" dirty="0"/>
              <a:t> </a:t>
            </a:r>
            <a:r>
              <a:rPr lang="en-US" dirty="0" err="1"/>
              <a:t>discurso</a:t>
            </a:r>
            <a:r>
              <a:rPr lang="en-US" dirty="0"/>
              <a:t> </a:t>
            </a:r>
            <a:r>
              <a:rPr lang="en-US" dirty="0" err="1"/>
              <a:t>ya</a:t>
            </a:r>
            <a:r>
              <a:rPr lang="en-US" dirty="0"/>
              <a:t> lo </a:t>
            </a:r>
            <a:r>
              <a:rPr lang="en-US" dirty="0" err="1"/>
              <a:t>escuché</a:t>
            </a:r>
            <a:r>
              <a:rPr lang="en-US" dirty="0"/>
              <a:t>… </a:t>
            </a:r>
            <a:r>
              <a:rPr lang="en-US" dirty="0" err="1"/>
              <a:t>Está</a:t>
            </a:r>
            <a:r>
              <a:rPr lang="en-US" dirty="0"/>
              <a:t> </a:t>
            </a:r>
            <a:r>
              <a:rPr lang="en-US" dirty="0" err="1"/>
              <a:t>repitiendo</a:t>
            </a:r>
            <a:r>
              <a:rPr lang="en-US" dirty="0"/>
              <a:t> lo que </a:t>
            </a:r>
            <a:r>
              <a:rPr lang="en-US" dirty="0" err="1"/>
              <a:t>dijo</a:t>
            </a:r>
            <a:r>
              <a:rPr lang="en-US" dirty="0"/>
              <a:t> </a:t>
            </a:r>
            <a:r>
              <a:rPr lang="en-US" dirty="0" err="1"/>
              <a:t>otro</a:t>
            </a:r>
            <a:r>
              <a:rPr lang="en-US" dirty="0"/>
              <a:t> </a:t>
            </a:r>
            <a:r>
              <a:rPr lang="en-US" dirty="0" err="1"/>
              <a:t>político</a:t>
            </a:r>
            <a:r>
              <a:rPr lang="en-US" dirty="0"/>
              <a:t>.</a:t>
            </a:r>
          </a:p>
          <a:p>
            <a:endParaRPr lang="en-US" dirty="0"/>
          </a:p>
          <a:p>
            <a:endParaRPr lang="en-US" dirty="0"/>
          </a:p>
          <a:p>
            <a:endParaRPr lang="en-US" dirty="0"/>
          </a:p>
          <a:p>
            <a:endParaRPr lang="en-US" dirty="0"/>
          </a:p>
          <a:p>
            <a:r>
              <a:rPr lang="en-US" dirty="0" err="1"/>
              <a:t>Alumnos</a:t>
            </a:r>
            <a:r>
              <a:rPr lang="en-US" dirty="0"/>
              <a:t>/</a:t>
            </a:r>
            <a:r>
              <a:rPr lang="en-US" dirty="0" err="1"/>
              <a:t>Autores</a:t>
            </a:r>
            <a:r>
              <a:rPr lang="en-US" dirty="0"/>
              <a:t>: </a:t>
            </a:r>
            <a:r>
              <a:rPr lang="en-US" dirty="0" err="1"/>
              <a:t>esta</a:t>
            </a:r>
            <a:r>
              <a:rPr lang="en-US" dirty="0"/>
              <a:t> </a:t>
            </a:r>
            <a:r>
              <a:rPr lang="en-US" dirty="0" err="1"/>
              <a:t>respuesta</a:t>
            </a:r>
            <a:r>
              <a:rPr lang="en-US" dirty="0"/>
              <a:t> coincide con la de </a:t>
            </a:r>
            <a:r>
              <a:rPr lang="en-US" dirty="0" err="1"/>
              <a:t>este</a:t>
            </a:r>
            <a:r>
              <a:rPr lang="en-US" dirty="0"/>
              <a:t> </a:t>
            </a:r>
            <a:r>
              <a:rPr lang="en-US" dirty="0" err="1"/>
              <a:t>otro</a:t>
            </a:r>
            <a:r>
              <a:rPr lang="en-US" dirty="0"/>
              <a:t> </a:t>
            </a:r>
            <a:r>
              <a:rPr lang="en-US" dirty="0" err="1"/>
              <a:t>alumno</a:t>
            </a:r>
            <a:r>
              <a:rPr lang="en-US" dirty="0"/>
              <a:t> =&gt; se </a:t>
            </a:r>
            <a:r>
              <a:rPr lang="en-US" dirty="0" err="1"/>
              <a:t>copió</a:t>
            </a:r>
            <a:r>
              <a:rPr lang="en-US" dirty="0"/>
              <a:t>!!</a:t>
            </a:r>
          </a:p>
          <a:p>
            <a:endParaRPr lang="en-US" dirty="0"/>
          </a:p>
          <a:p>
            <a:r>
              <a:rPr lang="en-US" dirty="0" err="1"/>
              <a:t>Plagio</a:t>
            </a:r>
            <a:r>
              <a:rPr lang="en-US" dirty="0"/>
              <a:t> </a:t>
            </a:r>
            <a:r>
              <a:rPr lang="en-US" dirty="0" err="1"/>
              <a:t>en</a:t>
            </a:r>
            <a:r>
              <a:rPr lang="en-US" dirty="0"/>
              <a:t> </a:t>
            </a:r>
            <a:r>
              <a:rPr lang="en-US" dirty="0" err="1"/>
              <a:t>música</a:t>
            </a:r>
            <a:endParaRPr lang="en-US"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pic>
        <p:nvPicPr>
          <p:cNvPr id="5" name="Picture 4" descr="No maten al mensajero: Retorciendo el &lt;strong&gt;discurso&lt;/strong&gt; polític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027" y="2886892"/>
            <a:ext cx="2575070" cy="1577230"/>
          </a:xfrm>
          <a:prstGeom prst="rect">
            <a:avLst/>
          </a:prstGeom>
        </p:spPr>
      </p:pic>
      <p:sp>
        <p:nvSpPr>
          <p:cNvPr id="6" name="Explosion 1 5"/>
          <p:cNvSpPr/>
          <p:nvPr/>
        </p:nvSpPr>
        <p:spPr>
          <a:xfrm>
            <a:off x="4587240" y="2400191"/>
            <a:ext cx="3733800" cy="2994769"/>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Coincidencia</a:t>
            </a:r>
            <a:r>
              <a:rPr lang="en-US" dirty="0"/>
              <a:t> de </a:t>
            </a:r>
            <a:r>
              <a:rPr lang="en-US" dirty="0" err="1"/>
              <a:t>textos</a:t>
            </a:r>
            <a:r>
              <a:rPr lang="en-US" dirty="0"/>
              <a:t> </a:t>
            </a:r>
            <a:r>
              <a:rPr lang="en-US" dirty="0" err="1"/>
              <a:t>completa</a:t>
            </a:r>
            <a:r>
              <a:rPr lang="en-US" dirty="0"/>
              <a:t> o </a:t>
            </a:r>
            <a:r>
              <a:rPr lang="en-US" dirty="0" err="1"/>
              <a:t>parcial</a:t>
            </a:r>
            <a:endParaRPr lang="en-US" dirty="0"/>
          </a:p>
          <a:p>
            <a:pPr algn="ctr"/>
            <a:r>
              <a:rPr lang="en-US" dirty="0"/>
              <a:t>(exact string matching)</a:t>
            </a:r>
          </a:p>
        </p:txBody>
      </p:sp>
    </p:spTree>
    <p:extLst>
      <p:ext uri="{BB962C8B-B14F-4D97-AF65-F5344CB8AC3E}">
        <p14:creationId xmlns:p14="http://schemas.microsoft.com/office/powerpoint/2010/main" val="25180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a:xfrm>
            <a:off x="457200" y="1967232"/>
            <a:ext cx="8229600" cy="4389120"/>
          </a:xfrm>
        </p:spPr>
        <p:txBody>
          <a:bodyPr/>
          <a:lstStyle/>
          <a:p>
            <a:r>
              <a:rPr lang="en-US" dirty="0" err="1"/>
              <a:t>Política</a:t>
            </a:r>
            <a:r>
              <a:rPr lang="en-US" dirty="0"/>
              <a:t>: </a:t>
            </a:r>
            <a:r>
              <a:rPr lang="en-US" dirty="0" err="1"/>
              <a:t>este</a:t>
            </a:r>
            <a:r>
              <a:rPr lang="en-US" dirty="0"/>
              <a:t> </a:t>
            </a:r>
            <a:r>
              <a:rPr lang="en-US" dirty="0" err="1"/>
              <a:t>discurso</a:t>
            </a:r>
            <a:r>
              <a:rPr lang="en-US" dirty="0"/>
              <a:t> se </a:t>
            </a:r>
            <a:r>
              <a:rPr lang="en-US" dirty="0" err="1"/>
              <a:t>parece</a:t>
            </a:r>
            <a:r>
              <a:rPr lang="en-US" dirty="0"/>
              <a:t> a </a:t>
            </a:r>
            <a:r>
              <a:rPr lang="en-US" dirty="0" err="1"/>
              <a:t>uno</a:t>
            </a:r>
            <a:r>
              <a:rPr lang="en-US" dirty="0"/>
              <a:t> que </a:t>
            </a:r>
            <a:r>
              <a:rPr lang="en-US" dirty="0" err="1"/>
              <a:t>escuché</a:t>
            </a:r>
            <a:r>
              <a:rPr lang="en-US" dirty="0"/>
              <a:t>…</a:t>
            </a:r>
          </a:p>
          <a:p>
            <a:endParaRPr lang="en-US" dirty="0"/>
          </a:p>
          <a:p>
            <a:endParaRPr lang="en-US" dirty="0"/>
          </a:p>
          <a:p>
            <a:endParaRPr lang="en-US" dirty="0"/>
          </a:p>
          <a:p>
            <a:endParaRPr lang="en-US" dirty="0"/>
          </a:p>
          <a:p>
            <a:endParaRPr lang="en-US" dirty="0"/>
          </a:p>
          <a:p>
            <a:r>
              <a:rPr lang="en-US" dirty="0" err="1"/>
              <a:t>Biología</a:t>
            </a:r>
            <a:r>
              <a:rPr lang="en-US" dirty="0"/>
              <a:t>: ADN</a:t>
            </a:r>
          </a:p>
          <a:p>
            <a:endParaRPr lang="en-US" dirty="0"/>
          </a:p>
          <a:p>
            <a:r>
              <a:rPr lang="en-US" dirty="0"/>
              <a:t>Typos</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Picture 4" descr="No maten al mensajero: Retorciendo el &lt;strong&gt;discurso&lt;/strong&gt; polític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027" y="2886892"/>
            <a:ext cx="2575070" cy="1577230"/>
          </a:xfrm>
          <a:prstGeom prst="rect">
            <a:avLst/>
          </a:prstGeom>
        </p:spPr>
      </p:pic>
      <p:sp>
        <p:nvSpPr>
          <p:cNvPr id="6" name="Explosion 1 5"/>
          <p:cNvSpPr/>
          <p:nvPr/>
        </p:nvSpPr>
        <p:spPr>
          <a:xfrm>
            <a:off x="4859383" y="3068084"/>
            <a:ext cx="3331028" cy="2300750"/>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Coincidencia</a:t>
            </a:r>
            <a:r>
              <a:rPr lang="en-US" dirty="0"/>
              <a:t> de </a:t>
            </a:r>
            <a:r>
              <a:rPr lang="en-US" dirty="0" err="1"/>
              <a:t>textos</a:t>
            </a:r>
            <a:r>
              <a:rPr lang="en-US" dirty="0"/>
              <a:t> </a:t>
            </a:r>
            <a:r>
              <a:rPr lang="en-US" dirty="0" err="1"/>
              <a:t>aproximada</a:t>
            </a:r>
            <a:endParaRPr lang="es-AR" dirty="0"/>
          </a:p>
        </p:txBody>
      </p:sp>
    </p:spTree>
    <p:extLst>
      <p:ext uri="{BB962C8B-B14F-4D97-AF65-F5344CB8AC3E}">
        <p14:creationId xmlns:p14="http://schemas.microsoft.com/office/powerpoint/2010/main" val="195285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2" name="Content Placeholder 1"/>
          <p:cNvSpPr>
            <a:spLocks noGrp="1"/>
          </p:cNvSpPr>
          <p:nvPr>
            <p:ph idx="1"/>
          </p:nvPr>
        </p:nvSpPr>
        <p:spPr/>
        <p:txBody>
          <a:bodyPr>
            <a:normAutofit lnSpcReduction="10000"/>
          </a:bodyPr>
          <a:lstStyle/>
          <a:p>
            <a:pPr marL="393192" lvl="1" indent="0">
              <a:buNone/>
            </a:pPr>
            <a:r>
              <a:rPr lang="en-US" dirty="0" err="1">
                <a:solidFill>
                  <a:srgbClr val="00B050"/>
                </a:solidFill>
              </a:rPr>
              <a:t>Alfabeto</a:t>
            </a:r>
            <a:r>
              <a:rPr lang="en-US" dirty="0">
                <a:solidFill>
                  <a:srgbClr val="00B050"/>
                </a:solidFill>
              </a:rPr>
              <a:t> </a:t>
            </a:r>
            <a:r>
              <a:rPr lang="en-US" dirty="0">
                <a:solidFill>
                  <a:srgbClr val="00B050"/>
                </a:solidFill>
                <a:sym typeface="Symbol" panose="05050102010706020507" pitchFamily="18" charset="2"/>
              </a:rPr>
              <a:t></a:t>
            </a:r>
            <a:r>
              <a:rPr lang="en-US" dirty="0"/>
              <a:t>: </a:t>
            </a:r>
            <a:r>
              <a:rPr lang="en-US" b="1" dirty="0" err="1"/>
              <a:t>conjunto</a:t>
            </a:r>
            <a:r>
              <a:rPr lang="en-US" dirty="0"/>
              <a:t> de </a:t>
            </a:r>
            <a:r>
              <a:rPr lang="en-US" dirty="0" err="1"/>
              <a:t>símbolos</a:t>
            </a:r>
            <a:r>
              <a:rPr lang="en-US" dirty="0"/>
              <a:t> o </a:t>
            </a:r>
            <a:r>
              <a:rPr lang="en-US" dirty="0" err="1"/>
              <a:t>caracteres</a:t>
            </a:r>
            <a:r>
              <a:rPr lang="en-US" dirty="0"/>
              <a:t>.</a:t>
            </a:r>
          </a:p>
          <a:p>
            <a:pPr marL="393192" lvl="1" indent="0">
              <a:buNone/>
            </a:pPr>
            <a:endParaRPr lang="en-US" dirty="0"/>
          </a:p>
          <a:p>
            <a:pPr marL="393192" lvl="1" indent="0">
              <a:buNone/>
            </a:pPr>
            <a:endParaRPr lang="en-US" dirty="0"/>
          </a:p>
          <a:p>
            <a:pPr marL="393192" lvl="1" indent="0" algn="just">
              <a:buNone/>
            </a:pPr>
            <a:r>
              <a:rPr lang="en-US" dirty="0"/>
              <a:t>Dado un </a:t>
            </a:r>
            <a:r>
              <a:rPr lang="en-US" dirty="0" err="1"/>
              <a:t>alfabeto</a:t>
            </a:r>
            <a:r>
              <a:rPr lang="en-US" dirty="0"/>
              <a:t> </a:t>
            </a:r>
            <a:r>
              <a:rPr lang="en-US" dirty="0">
                <a:sym typeface="Symbol" panose="05050102010706020507" pitchFamily="18" charset="2"/>
              </a:rPr>
              <a:t>  y  </a:t>
            </a:r>
            <a:r>
              <a:rPr lang="en-US" dirty="0"/>
              <a:t>k</a:t>
            </a:r>
            <a:r>
              <a:rPr lang="en-US" baseline="-25000" dirty="0"/>
              <a:t>≥0</a:t>
            </a:r>
            <a:r>
              <a:rPr lang="en-US" dirty="0"/>
              <a:t> </a:t>
            </a:r>
            <a:r>
              <a:rPr lang="en-US" dirty="0">
                <a:sym typeface="Symbol" panose="05050102010706020507" pitchFamily="18" charset="2"/>
              </a:rPr>
              <a:t> , </a:t>
            </a:r>
            <a:r>
              <a:rPr lang="en-US" dirty="0"/>
              <a:t> </a:t>
            </a:r>
            <a:r>
              <a:rPr lang="en-US" dirty="0">
                <a:solidFill>
                  <a:srgbClr val="00B050"/>
                </a:solidFill>
                <a:sym typeface="Symbol" panose="05050102010706020507" pitchFamily="18" charset="2"/>
              </a:rPr>
              <a:t>un string S </a:t>
            </a:r>
            <a:r>
              <a:rPr lang="en-US" dirty="0" err="1">
                <a:sym typeface="Symbol" panose="05050102010706020507" pitchFamily="18" charset="2"/>
              </a:rPr>
              <a:t>es</a:t>
            </a:r>
            <a:r>
              <a:rPr lang="en-US" dirty="0">
                <a:sym typeface="Symbol" panose="05050102010706020507" pitchFamily="18" charset="2"/>
              </a:rPr>
              <a:t> un </a:t>
            </a:r>
            <a:r>
              <a:rPr lang="en-US" dirty="0" err="1">
                <a:sym typeface="Symbol" panose="05050102010706020507" pitchFamily="18" charset="2"/>
              </a:rPr>
              <a:t>elemento</a:t>
            </a:r>
            <a:r>
              <a:rPr lang="en-US" dirty="0">
                <a:sym typeface="Symbol" panose="05050102010706020507" pitchFamily="18" charset="2"/>
              </a:rPr>
              <a:t>  </a:t>
            </a:r>
            <a:r>
              <a:rPr lang="en-US" baseline="30000" dirty="0">
                <a:sym typeface="Symbol" panose="05050102010706020507" pitchFamily="18" charset="2"/>
              </a:rPr>
              <a:t>k</a:t>
            </a:r>
            <a:r>
              <a:rPr lang="en-US" dirty="0">
                <a:sym typeface="Symbol" panose="05050102010706020507" pitchFamily="18" charset="2"/>
              </a:rPr>
              <a:t> </a:t>
            </a:r>
          </a:p>
          <a:p>
            <a:pPr marL="393192" lvl="1" indent="0">
              <a:buNone/>
            </a:pPr>
            <a:endParaRPr lang="en-US" baseline="30000" dirty="0">
              <a:sym typeface="Symbol" panose="05050102010706020507" pitchFamily="18" charset="2"/>
            </a:endParaRP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Para S  </a:t>
            </a:r>
            <a:r>
              <a:rPr lang="en-US" baseline="30000" dirty="0">
                <a:sym typeface="Symbol" panose="05050102010706020507" pitchFamily="18" charset="2"/>
              </a:rPr>
              <a:t>k</a:t>
            </a:r>
            <a:r>
              <a:rPr lang="en-US" dirty="0">
                <a:sym typeface="Symbol" panose="05050102010706020507" pitchFamily="18" charset="2"/>
              </a:rPr>
              <a:t>, se dice que </a:t>
            </a:r>
            <a:r>
              <a:rPr lang="en-US" dirty="0">
                <a:solidFill>
                  <a:srgbClr val="00B050"/>
                </a:solidFill>
                <a:sym typeface="Symbol" panose="05050102010706020507" pitchFamily="18" charset="2"/>
              </a:rPr>
              <a:t> S </a:t>
            </a:r>
            <a:r>
              <a:rPr lang="en-US" dirty="0">
                <a:sym typeface="Symbol" panose="05050102010706020507" pitchFamily="18" charset="2"/>
              </a:rPr>
              <a:t> </a:t>
            </a:r>
            <a:r>
              <a:rPr lang="en-US" dirty="0" err="1">
                <a:sym typeface="Symbol" panose="05050102010706020507" pitchFamily="18" charset="2"/>
              </a:rPr>
              <a:t>es</a:t>
            </a:r>
            <a:r>
              <a:rPr lang="en-US" dirty="0">
                <a:sym typeface="Symbol" panose="05050102010706020507" pitchFamily="18" charset="2"/>
              </a:rPr>
              <a:t> k, y </a:t>
            </a:r>
            <a:r>
              <a:rPr lang="en-US" dirty="0" err="1">
                <a:sym typeface="Symbol" panose="05050102010706020507" pitchFamily="18" charset="2"/>
              </a:rPr>
              <a:t>denota</a:t>
            </a:r>
            <a:r>
              <a:rPr lang="en-US" dirty="0">
                <a:sym typeface="Symbol" panose="05050102010706020507" pitchFamily="18" charset="2"/>
              </a:rPr>
              <a:t> </a:t>
            </a:r>
            <a:r>
              <a:rPr lang="en-US" dirty="0" err="1">
                <a:sym typeface="Symbol" panose="05050102010706020507" pitchFamily="18" charset="2"/>
              </a:rPr>
              <a:t>su</a:t>
            </a:r>
            <a:r>
              <a:rPr lang="en-US" dirty="0">
                <a:sym typeface="Symbol" panose="05050102010706020507" pitchFamily="18" charset="2"/>
              </a:rPr>
              <a:t> </a:t>
            </a:r>
            <a:r>
              <a:rPr lang="en-US" dirty="0" err="1">
                <a:sym typeface="Symbol" panose="05050102010706020507" pitchFamily="18" charset="2"/>
              </a:rPr>
              <a:t>longitud</a:t>
            </a:r>
            <a:r>
              <a:rPr lang="en-US" dirty="0">
                <a:sym typeface="Symbol" panose="05050102010706020507" pitchFamily="18" charset="2"/>
              </a:rPr>
              <a:t>. Si k=0, S se dice que </a:t>
            </a:r>
            <a:r>
              <a:rPr lang="en-US" dirty="0" err="1">
                <a:sym typeface="Symbol" panose="05050102010706020507" pitchFamily="18" charset="2"/>
              </a:rPr>
              <a:t>es</a:t>
            </a:r>
            <a:r>
              <a:rPr lang="en-US" dirty="0">
                <a:sym typeface="Symbol" panose="05050102010706020507" pitchFamily="18" charset="2"/>
              </a:rPr>
              <a:t> el string </a:t>
            </a:r>
            <a:r>
              <a:rPr lang="en-US" dirty="0" err="1">
                <a:sym typeface="Symbol" panose="05050102010706020507" pitchFamily="18" charset="2"/>
              </a:rPr>
              <a:t>vacío</a:t>
            </a:r>
            <a:r>
              <a:rPr lang="en-US" dirty="0">
                <a:sym typeface="Symbol" panose="05050102010706020507" pitchFamily="18" charset="2"/>
              </a:rPr>
              <a:t>, se lo </a:t>
            </a:r>
            <a:r>
              <a:rPr lang="en-US" dirty="0" err="1">
                <a:sym typeface="Symbol" panose="05050102010706020507" pitchFamily="18" charset="2"/>
              </a:rPr>
              <a:t>denota</a:t>
            </a:r>
            <a:r>
              <a:rPr lang="en-US" dirty="0">
                <a:sym typeface="Symbol" panose="05050102010706020507" pitchFamily="18" charset="2"/>
              </a:rPr>
              <a:t> con </a:t>
            </a:r>
          </a:p>
          <a:p>
            <a:pPr marL="393192" lvl="1" indent="0">
              <a:buNone/>
            </a:pPr>
            <a:endParaRPr lang="en-US" baseline="30000" dirty="0">
              <a:sym typeface="Symbol" panose="05050102010706020507" pitchFamily="18" charset="2"/>
            </a:endParaRP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r>
              <a:rPr lang="en-US" dirty="0"/>
              <a:t>¿</a:t>
            </a:r>
            <a:r>
              <a:rPr lang="en-US" dirty="0" err="1"/>
              <a:t>Por</a:t>
            </a:r>
            <a:r>
              <a:rPr lang="en-US" dirty="0"/>
              <a:t> </a:t>
            </a:r>
            <a:r>
              <a:rPr lang="en-US" dirty="0" err="1"/>
              <a:t>qué</a:t>
            </a:r>
            <a:r>
              <a:rPr lang="en-US" dirty="0"/>
              <a:t> se lo </a:t>
            </a:r>
            <a:r>
              <a:rPr lang="en-US" dirty="0" err="1"/>
              <a:t>denota</a:t>
            </a:r>
            <a:r>
              <a:rPr lang="en-US" dirty="0"/>
              <a:t> con </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Para </a:t>
            </a:r>
            <a:r>
              <a:rPr lang="en-US" dirty="0" err="1">
                <a:sym typeface="Symbol" panose="05050102010706020507" pitchFamily="18" charset="2"/>
              </a:rPr>
              <a:t>evitar</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problemas</a:t>
            </a:r>
            <a:r>
              <a:rPr lang="en-US" dirty="0">
                <a:sym typeface="Symbol" panose="05050102010706020507" pitchFamily="18" charset="2"/>
              </a:rPr>
              <a:t> que </a:t>
            </a:r>
            <a:r>
              <a:rPr lang="en-US" dirty="0" err="1">
                <a:sym typeface="Symbol" panose="05050102010706020507" pitchFamily="18" charset="2"/>
              </a:rPr>
              <a:t>tienen</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compiladores</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lgn="just">
              <a:buNone/>
            </a:pPr>
            <a:r>
              <a:rPr lang="en-US" dirty="0">
                <a:sym typeface="Symbol" panose="05050102010706020507" pitchFamily="18" charset="2"/>
              </a:rPr>
              <a:t>Un </a:t>
            </a:r>
            <a:r>
              <a:rPr lang="en-US" dirty="0">
                <a:solidFill>
                  <a:schemeClr val="accent1"/>
                </a:solidFill>
                <a:sym typeface="Symbol" panose="05050102010706020507" pitchFamily="18" charset="2"/>
              </a:rPr>
              <a:t>meta-</a:t>
            </a:r>
            <a:r>
              <a:rPr lang="en-US" dirty="0" err="1">
                <a:solidFill>
                  <a:schemeClr val="accent1"/>
                </a:solidFill>
                <a:sym typeface="Symbol" panose="05050102010706020507" pitchFamily="18" charset="2"/>
              </a:rPr>
              <a:t>símbolo</a:t>
            </a:r>
            <a:r>
              <a:rPr lang="en-US" dirty="0">
                <a:sym typeface="Symbol" panose="05050102010706020507" pitchFamily="18" charset="2"/>
              </a:rPr>
              <a:t> no </a:t>
            </a:r>
            <a:r>
              <a:rPr lang="en-US" dirty="0" err="1">
                <a:sym typeface="Symbol" panose="05050102010706020507" pitchFamily="18" charset="2"/>
              </a:rPr>
              <a:t>debería</a:t>
            </a:r>
            <a:r>
              <a:rPr lang="en-US" dirty="0">
                <a:sym typeface="Symbol" panose="05050102010706020507" pitchFamily="18" charset="2"/>
              </a:rPr>
              <a:t> </a:t>
            </a:r>
            <a:r>
              <a:rPr lang="en-US" dirty="0" err="1">
                <a:sym typeface="Symbol" panose="05050102010706020507" pitchFamily="18" charset="2"/>
              </a:rPr>
              <a:t>ser</a:t>
            </a:r>
            <a:r>
              <a:rPr lang="en-US" dirty="0">
                <a:sym typeface="Symbol" panose="05050102010706020507" pitchFamily="18" charset="2"/>
              </a:rPr>
              <a:t> al </a:t>
            </a:r>
            <a:r>
              <a:rPr lang="en-US" dirty="0" err="1">
                <a:sym typeface="Symbol" panose="05050102010706020507" pitchFamily="18" charset="2"/>
              </a:rPr>
              <a:t>mismo</a:t>
            </a:r>
            <a:r>
              <a:rPr lang="en-US" dirty="0">
                <a:sym typeface="Symbol" panose="05050102010706020507" pitchFamily="18" charset="2"/>
              </a:rPr>
              <a:t> </a:t>
            </a:r>
            <a:r>
              <a:rPr lang="en-US" dirty="0" err="1">
                <a:sym typeface="Symbol" panose="05050102010706020507" pitchFamily="18" charset="2"/>
              </a:rPr>
              <a:t>tiempo</a:t>
            </a:r>
            <a:r>
              <a:rPr lang="en-US" dirty="0">
                <a:sym typeface="Symbol" panose="05050102010706020507" pitchFamily="18" charset="2"/>
              </a:rPr>
              <a:t> </a:t>
            </a:r>
            <a:r>
              <a:rPr lang="en-US" dirty="0">
                <a:solidFill>
                  <a:schemeClr val="accent1"/>
                </a:solidFill>
                <a:sym typeface="Symbol" panose="05050102010706020507" pitchFamily="18" charset="2"/>
              </a:rPr>
              <a:t>parte del </a:t>
            </a:r>
            <a:r>
              <a:rPr lang="en-US" dirty="0" err="1">
                <a:solidFill>
                  <a:schemeClr val="accent1"/>
                </a:solidFill>
                <a:sym typeface="Symbol" panose="05050102010706020507" pitchFamily="18" charset="2"/>
              </a:rPr>
              <a:t>alfabeto</a:t>
            </a:r>
            <a:r>
              <a:rPr lang="en-US" dirty="0">
                <a:solidFill>
                  <a:schemeClr val="accent1"/>
                </a:solidFill>
                <a:sym typeface="Symbol" panose="05050102010706020507" pitchFamily="18" charset="2"/>
              </a:rPr>
              <a:t> </a:t>
            </a:r>
            <a:r>
              <a:rPr lang="en-US" dirty="0">
                <a:sym typeface="Symbol" panose="05050102010706020507" pitchFamily="18" charset="2"/>
              </a:rPr>
              <a:t> (</a:t>
            </a:r>
            <a:r>
              <a:rPr lang="en-US" dirty="0" err="1">
                <a:sym typeface="Symbol" panose="05050102010706020507" pitchFamily="18" charset="2"/>
              </a:rPr>
              <a:t>regla</a:t>
            </a:r>
            <a:r>
              <a:rPr lang="en-US" dirty="0">
                <a:sym typeface="Symbol" panose="05050102010706020507" pitchFamily="18" charset="2"/>
              </a:rPr>
              <a:t> </a:t>
            </a:r>
            <a:r>
              <a:rPr lang="en-US" dirty="0" err="1">
                <a:sym typeface="Symbol" panose="05050102010706020507" pitchFamily="18" charset="2"/>
              </a:rPr>
              <a:t>básica</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lgn="just">
              <a:buNone/>
            </a:pPr>
            <a:r>
              <a:rPr lang="en-US" dirty="0">
                <a:sym typeface="Symbol" panose="05050102010706020507" pitchFamily="18" charset="2"/>
              </a:rPr>
              <a:t>Los </a:t>
            </a:r>
            <a:r>
              <a:rPr lang="en-US" dirty="0" err="1">
                <a:sym typeface="Symbol" panose="05050102010706020507" pitchFamily="18" charset="2"/>
              </a:rPr>
              <a:t>lenguajes</a:t>
            </a:r>
            <a:r>
              <a:rPr lang="en-US" dirty="0">
                <a:sym typeface="Symbol" panose="05050102010706020507" pitchFamily="18" charset="2"/>
              </a:rPr>
              <a:t> de </a:t>
            </a:r>
            <a:r>
              <a:rPr lang="en-US" dirty="0" err="1">
                <a:sym typeface="Symbol" panose="05050102010706020507" pitchFamily="18" charset="2"/>
              </a:rPr>
              <a:t>programación</a:t>
            </a:r>
            <a:r>
              <a:rPr lang="en-US" dirty="0">
                <a:sym typeface="Symbol" panose="05050102010706020507" pitchFamily="18" charset="2"/>
              </a:rPr>
              <a:t> </a:t>
            </a:r>
            <a:r>
              <a:rPr lang="en-US" dirty="0" err="1">
                <a:sym typeface="Symbol" panose="05050102010706020507" pitchFamily="18" charset="2"/>
              </a:rPr>
              <a:t>violan</a:t>
            </a:r>
            <a:r>
              <a:rPr lang="en-US" dirty="0">
                <a:sym typeface="Symbol" panose="05050102010706020507" pitchFamily="18" charset="2"/>
              </a:rPr>
              <a:t> </a:t>
            </a:r>
            <a:r>
              <a:rPr lang="en-US" dirty="0" err="1">
                <a:sym typeface="Symbol" panose="05050102010706020507" pitchFamily="18" charset="2"/>
              </a:rPr>
              <a:t>estas</a:t>
            </a:r>
            <a:r>
              <a:rPr lang="en-US" dirty="0">
                <a:sym typeface="Symbol" panose="05050102010706020507" pitchFamily="18" charset="2"/>
              </a:rPr>
              <a:t> </a:t>
            </a:r>
            <a:r>
              <a:rPr lang="en-US" dirty="0" err="1">
                <a:sym typeface="Symbol" panose="05050102010706020507" pitchFamily="18" charset="2"/>
              </a:rPr>
              <a:t>reglas</a:t>
            </a:r>
            <a:r>
              <a:rPr lang="en-US" dirty="0">
                <a:sym typeface="Symbol" panose="05050102010706020507" pitchFamily="18" charset="2"/>
              </a:rPr>
              <a:t> y </a:t>
            </a:r>
            <a:r>
              <a:rPr lang="en-US" dirty="0" err="1">
                <a:sym typeface="Symbol" panose="05050102010706020507" pitchFamily="18" charset="2"/>
              </a:rPr>
              <a:t>ahí</a:t>
            </a:r>
            <a:r>
              <a:rPr lang="en-US" dirty="0">
                <a:sym typeface="Symbol" panose="05050102010706020507" pitchFamily="18" charset="2"/>
              </a:rPr>
              <a:t> </a:t>
            </a:r>
            <a:r>
              <a:rPr lang="en-US" dirty="0" err="1">
                <a:sym typeface="Symbol" panose="05050102010706020507" pitchFamily="18" charset="2"/>
              </a:rPr>
              <a:t>surgen</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problemas</a:t>
            </a:r>
            <a:r>
              <a:rPr lang="en-US" dirty="0">
                <a:sym typeface="Symbol" panose="05050102010706020507" pitchFamily="18" charset="2"/>
              </a:rPr>
              <a:t>. </a:t>
            </a:r>
          </a:p>
          <a:p>
            <a:pPr marL="0" indent="0">
              <a:buNone/>
            </a:pPr>
            <a:endParaRPr lang="en-US" dirty="0">
              <a:sym typeface="Symbol" panose="05050102010706020507" pitchFamily="18" charset="2"/>
            </a:endParaRP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Java, el </a:t>
            </a:r>
            <a:r>
              <a:rPr lang="en-US" dirty="0" err="1">
                <a:sym typeface="Symbol" panose="05050102010706020507" pitchFamily="18" charset="2"/>
              </a:rPr>
              <a:t>caracter</a:t>
            </a:r>
            <a:r>
              <a:rPr lang="en-US" dirty="0">
                <a:sym typeface="Symbol" panose="05050102010706020507" pitchFamily="18" charset="2"/>
              </a:rPr>
              <a:t> </a:t>
            </a:r>
            <a:r>
              <a:rPr lang="en-US" dirty="0" err="1">
                <a:solidFill>
                  <a:schemeClr val="accent1"/>
                </a:solidFill>
                <a:sym typeface="Symbol" panose="05050102010706020507" pitchFamily="18" charset="2"/>
              </a:rPr>
              <a:t>comilla</a:t>
            </a:r>
            <a:r>
              <a:rPr lang="en-US" dirty="0">
                <a:solidFill>
                  <a:schemeClr val="accent1"/>
                </a:solidFill>
                <a:sym typeface="Symbol" panose="05050102010706020507" pitchFamily="18" charset="2"/>
              </a:rPr>
              <a:t> </a:t>
            </a:r>
            <a:r>
              <a:rPr lang="en-US" dirty="0" err="1">
                <a:solidFill>
                  <a:schemeClr val="accent1"/>
                </a:solidFill>
                <a:sym typeface="Symbol" panose="05050102010706020507" pitchFamily="18" charset="2"/>
              </a:rPr>
              <a:t>doble</a:t>
            </a:r>
            <a:r>
              <a:rPr lang="en-US" dirty="0">
                <a:solidFill>
                  <a:schemeClr val="accent1"/>
                </a:solidFill>
                <a:sym typeface="Symbol" panose="05050102010706020507" pitchFamily="18" charset="2"/>
              </a:rPr>
              <a:t> </a:t>
            </a:r>
            <a:r>
              <a:rPr lang="en-US" dirty="0" err="1">
                <a:sym typeface="Symbol" panose="05050102010706020507" pitchFamily="18" charset="2"/>
              </a:rPr>
              <a:t>delimita</a:t>
            </a:r>
            <a:r>
              <a:rPr lang="en-US" dirty="0">
                <a:sym typeface="Symbol" panose="05050102010706020507" pitchFamily="18" charset="2"/>
              </a:rPr>
              <a:t> el </a:t>
            </a:r>
            <a:r>
              <a:rPr lang="en-US" dirty="0" err="1">
                <a:sym typeface="Symbol" panose="05050102010706020507" pitchFamily="18" charset="2"/>
              </a:rPr>
              <a:t>comienzo</a:t>
            </a:r>
            <a:r>
              <a:rPr lang="en-US" dirty="0">
                <a:sym typeface="Symbol" panose="05050102010706020507" pitchFamily="18" charset="2"/>
              </a:rPr>
              <a:t> y fin del string.  No son parte de las </a:t>
            </a:r>
            <a:r>
              <a:rPr lang="en-US" dirty="0" err="1">
                <a:sym typeface="Symbol" panose="05050102010706020507" pitchFamily="18" charset="2"/>
              </a:rPr>
              <a:t>operaciones</a:t>
            </a:r>
            <a:r>
              <a:rPr lang="en-US" dirty="0">
                <a:sym typeface="Symbol" panose="05050102010706020507" pitchFamily="18" charset="2"/>
              </a:rPr>
              <a:t>. El string “EDA” </a:t>
            </a:r>
            <a:r>
              <a:rPr lang="en-US" dirty="0" err="1">
                <a:sym typeface="Symbol" panose="05050102010706020507" pitchFamily="18" charset="2"/>
              </a:rPr>
              <a:t>tiene</a:t>
            </a:r>
            <a:r>
              <a:rPr lang="en-US" dirty="0">
                <a:sym typeface="Symbol" panose="05050102010706020507" pitchFamily="18" charset="2"/>
              </a:rPr>
              <a:t> 3 </a:t>
            </a:r>
            <a:r>
              <a:rPr lang="en-US" dirty="0" err="1">
                <a:sym typeface="Symbol" panose="05050102010706020507" pitchFamily="18" charset="2"/>
              </a:rPr>
              <a:t>símbolos</a:t>
            </a:r>
            <a:r>
              <a:rPr lang="en-US" dirty="0">
                <a:sym typeface="Symbol" panose="05050102010706020507" pitchFamily="18" charset="2"/>
              </a:rPr>
              <a:t>, no 5. Hasta </a:t>
            </a:r>
            <a:r>
              <a:rPr lang="en-US" dirty="0" err="1">
                <a:sym typeface="Symbol" panose="05050102010706020507" pitchFamily="18" charset="2"/>
              </a:rPr>
              <a:t>ahí</a:t>
            </a:r>
            <a:r>
              <a:rPr lang="en-US" dirty="0">
                <a:sym typeface="Symbol" panose="05050102010706020507" pitchFamily="18" charset="2"/>
              </a:rPr>
              <a:t> </a:t>
            </a:r>
            <a:r>
              <a:rPr lang="en-US" dirty="0" err="1">
                <a:sym typeface="Symbol" panose="05050102010706020507" pitchFamily="18" charset="2"/>
              </a:rPr>
              <a:t>parece</a:t>
            </a:r>
            <a:r>
              <a:rPr lang="en-US" dirty="0">
                <a:sym typeface="Symbol" panose="05050102010706020507" pitchFamily="18" charset="2"/>
              </a:rPr>
              <a:t> </a:t>
            </a:r>
            <a:r>
              <a:rPr lang="en-US" dirty="0" err="1">
                <a:sym typeface="Symbol" panose="05050102010706020507" pitchFamily="18" charset="2"/>
              </a:rPr>
              <a:t>sencillo</a:t>
            </a:r>
            <a:r>
              <a:rPr lang="en-US" dirty="0">
                <a:sym typeface="Symbol" panose="05050102010706020507" pitchFamily="18" charset="2"/>
              </a:rPr>
              <a:t>: </a:t>
            </a:r>
            <a:r>
              <a:rPr lang="en-US" dirty="0" err="1">
                <a:sym typeface="Symbol" panose="05050102010706020507" pitchFamily="18" charset="2"/>
              </a:rPr>
              <a:t>quitemos</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2 </a:t>
            </a:r>
            <a:r>
              <a:rPr lang="en-US" dirty="0" err="1">
                <a:sym typeface="Symbol" panose="05050102010706020507" pitchFamily="18" charset="2"/>
              </a:rPr>
              <a:t>caracteres</a:t>
            </a:r>
            <a:r>
              <a:rPr lang="en-US" dirty="0">
                <a:sym typeface="Symbol" panose="05050102010706020507" pitchFamily="18" charset="2"/>
              </a:rPr>
              <a:t> </a:t>
            </a:r>
            <a:r>
              <a:rPr lang="en-US" dirty="0" err="1">
                <a:sym typeface="Symbol" panose="05050102010706020507" pitchFamily="18" charset="2"/>
              </a:rPr>
              <a:t>externos</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endParaRPr lang="en-US" dirty="0">
              <a:sym typeface="Symbol" panose="05050102010706020507" pitchFamily="18" charset="2"/>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29727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arn(inVertic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sym typeface="Symbol" panose="05050102010706020507" pitchFamily="18" charset="2"/>
              </a:rPr>
              <a:t>Pero, </a:t>
            </a:r>
            <a:r>
              <a:rPr lang="en-US" dirty="0" err="1">
                <a:sym typeface="Symbol" panose="05050102010706020507" pitchFamily="18" charset="2"/>
              </a:rPr>
              <a:t>si</a:t>
            </a:r>
            <a:r>
              <a:rPr lang="en-US" dirty="0">
                <a:sym typeface="Symbol" panose="05050102010706020507" pitchFamily="18" charset="2"/>
              </a:rPr>
              <a:t> el </a:t>
            </a:r>
            <a:r>
              <a:rPr lang="en-US" dirty="0" err="1">
                <a:sym typeface="Symbol" panose="05050102010706020507" pitchFamily="18" charset="2"/>
              </a:rPr>
              <a:t>compilador</a:t>
            </a:r>
            <a:r>
              <a:rPr lang="en-US" dirty="0">
                <a:sym typeface="Symbol" panose="05050102010706020507" pitchFamily="18" charset="2"/>
              </a:rPr>
              <a:t> </a:t>
            </a:r>
            <a:r>
              <a:rPr lang="en-US" dirty="0" err="1">
                <a:sym typeface="Symbol" panose="05050102010706020507" pitchFamily="18" charset="2"/>
              </a:rPr>
              <a:t>encontrara</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olidFill>
                  <a:srgbClr val="FF0000"/>
                </a:solidFill>
                <a:sym typeface="Symbol" panose="05050102010706020507" pitchFamily="18" charset="2"/>
              </a:rPr>
              <a:t>hola”que</a:t>
            </a:r>
            <a:r>
              <a:rPr lang="en-US" dirty="0">
                <a:solidFill>
                  <a:srgbClr val="FF0000"/>
                </a:solidFill>
                <a:sym typeface="Symbol" panose="05050102010706020507" pitchFamily="18" charset="2"/>
              </a:rPr>
              <a:t>”</a:t>
            </a:r>
            <a:r>
              <a:rPr lang="en-US" dirty="0">
                <a:sym typeface="Symbol" panose="05050102010706020507" pitchFamily="18" charset="2"/>
              </a:rPr>
              <a:t>   </a:t>
            </a:r>
            <a:r>
              <a:rPr lang="en-US" dirty="0" err="1">
                <a:sym typeface="Symbol" panose="05050102010706020507" pitchFamily="18" charset="2"/>
              </a:rPr>
              <a:t>daría</a:t>
            </a:r>
            <a:r>
              <a:rPr lang="en-US" dirty="0">
                <a:sym typeface="Symbol" panose="05050102010706020507" pitchFamily="18" charset="2"/>
              </a:rPr>
              <a:t> error, </a:t>
            </a:r>
            <a:r>
              <a:rPr lang="en-US" dirty="0" err="1">
                <a:sym typeface="Symbol" panose="05050102010706020507" pitchFamily="18" charset="2"/>
              </a:rPr>
              <a:t>porque</a:t>
            </a:r>
            <a:r>
              <a:rPr lang="en-US" dirty="0">
                <a:sym typeface="Symbol" panose="05050102010706020507" pitchFamily="18" charset="2"/>
              </a:rPr>
              <a:t> no </a:t>
            </a:r>
            <a:r>
              <a:rPr lang="en-US" dirty="0" err="1">
                <a:sym typeface="Symbol" panose="05050102010706020507" pitchFamily="18" charset="2"/>
              </a:rPr>
              <a:t>sabe</a:t>
            </a:r>
            <a:r>
              <a:rPr lang="en-US" dirty="0">
                <a:sym typeface="Symbol" panose="05050102010706020507" pitchFamily="18" charset="2"/>
              </a:rPr>
              <a:t> </a:t>
            </a:r>
            <a:r>
              <a:rPr lang="en-US" dirty="0" err="1">
                <a:sym typeface="Symbol" panose="05050102010706020507" pitchFamily="18" charset="2"/>
              </a:rPr>
              <a:t>dónde</a:t>
            </a:r>
            <a:r>
              <a:rPr lang="en-US" dirty="0">
                <a:sym typeface="Symbol" panose="05050102010706020507" pitchFamily="18" charset="2"/>
              </a:rPr>
              <a:t> </a:t>
            </a:r>
            <a:r>
              <a:rPr lang="en-US" dirty="0" err="1">
                <a:sym typeface="Symbol" panose="05050102010706020507" pitchFamily="18" charset="2"/>
              </a:rPr>
              <a:t>termina</a:t>
            </a:r>
            <a:r>
              <a:rPr lang="en-US" dirty="0">
                <a:sym typeface="Symbol" panose="05050102010706020507" pitchFamily="18" charset="2"/>
              </a:rPr>
              <a:t> el string: </a:t>
            </a:r>
          </a:p>
          <a:p>
            <a:pPr marL="0" indent="0" algn="just">
              <a:buNone/>
            </a:pPr>
            <a:r>
              <a:rPr lang="en-US" dirty="0">
                <a:sym typeface="Symbol" panose="05050102010706020507" pitchFamily="18" charset="2"/>
              </a:rPr>
              <a:t>¿</a:t>
            </a:r>
            <a:r>
              <a:rPr lang="en-US" dirty="0" err="1">
                <a:sym typeface="Symbol" panose="05050102010706020507" pitchFamily="18" charset="2"/>
              </a:rPr>
              <a:t>Es</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ym typeface="Symbol" panose="05050102010706020507" pitchFamily="18" charset="2"/>
              </a:rPr>
              <a:t>hola</a:t>
            </a:r>
            <a:r>
              <a:rPr lang="en-US" dirty="0">
                <a:solidFill>
                  <a:srgbClr val="FF0000"/>
                </a:solidFill>
                <a:sym typeface="Symbol" panose="05050102010706020507" pitchFamily="18" charset="2"/>
              </a:rPr>
              <a:t>”  </a:t>
            </a:r>
            <a:r>
              <a:rPr lang="en-US" dirty="0">
                <a:sym typeface="Symbol" panose="05050102010706020507" pitchFamily="18" charset="2"/>
              </a:rPr>
              <a:t>y lo que </a:t>
            </a:r>
            <a:r>
              <a:rPr lang="en-US" dirty="0" err="1">
                <a:sym typeface="Symbol" panose="05050102010706020507" pitchFamily="18" charset="2"/>
              </a:rPr>
              <a:t>sigue</a:t>
            </a:r>
            <a:r>
              <a:rPr lang="en-US" dirty="0">
                <a:sym typeface="Symbol" panose="05050102010706020507" pitchFamily="18" charset="2"/>
              </a:rPr>
              <a:t> </a:t>
            </a:r>
            <a:r>
              <a:rPr lang="en-US" dirty="0" err="1">
                <a:sym typeface="Symbol" panose="05050102010706020507" pitchFamily="18" charset="2"/>
              </a:rPr>
              <a:t>está</a:t>
            </a:r>
            <a:r>
              <a:rPr lang="en-US" dirty="0">
                <a:sym typeface="Symbol" panose="05050102010706020507" pitchFamily="18" charset="2"/>
              </a:rPr>
              <a:t> mal? </a:t>
            </a:r>
          </a:p>
          <a:p>
            <a:pPr marL="0" indent="0" algn="just">
              <a:buNone/>
            </a:pPr>
            <a:r>
              <a:rPr lang="en-US" dirty="0">
                <a:sym typeface="Symbol" panose="05050102010706020507" pitchFamily="18" charset="2"/>
              </a:rPr>
              <a:t>¿</a:t>
            </a:r>
            <a:r>
              <a:rPr lang="en-US" dirty="0" err="1">
                <a:sym typeface="Symbol" panose="05050102010706020507" pitchFamily="18" charset="2"/>
              </a:rPr>
              <a:t>Debería</a:t>
            </a:r>
            <a:r>
              <a:rPr lang="en-US" dirty="0">
                <a:sym typeface="Symbol" panose="05050102010706020507" pitchFamily="18" charset="2"/>
              </a:rPr>
              <a:t> </a:t>
            </a:r>
            <a:r>
              <a:rPr lang="en-US" dirty="0" err="1">
                <a:sym typeface="Symbol" panose="05050102010706020507" pitchFamily="18" charset="2"/>
              </a:rPr>
              <a:t>ser</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ym typeface="Symbol" panose="05050102010706020507" pitchFamily="18" charset="2"/>
              </a:rPr>
              <a:t>hola”que</a:t>
            </a:r>
            <a:r>
              <a:rPr lang="en-US" dirty="0">
                <a:solidFill>
                  <a:srgbClr val="FF0000"/>
                </a:solidFill>
                <a:sym typeface="Symbol" panose="05050102010706020507" pitchFamily="18" charset="2"/>
              </a:rPr>
              <a:t>”</a:t>
            </a:r>
            <a:r>
              <a:rPr lang="en-US" dirty="0">
                <a:sym typeface="Symbol" panose="05050102010706020507" pitchFamily="18" charset="2"/>
              </a:rPr>
              <a:t> ?   </a:t>
            </a:r>
          </a:p>
          <a:p>
            <a:pPr marL="0" indent="0" algn="just">
              <a:buNone/>
            </a:pPr>
            <a:endParaRPr lang="en-US" dirty="0">
              <a:sym typeface="Symbol" panose="05050102010706020507" pitchFamily="18" charset="2"/>
            </a:endParaRPr>
          </a:p>
          <a:p>
            <a:pPr marL="0" indent="0" algn="just">
              <a:buNone/>
            </a:pPr>
            <a:r>
              <a:rPr lang="en-US" dirty="0">
                <a:sym typeface="Symbol" panose="05050102010706020507" pitchFamily="18" charset="2"/>
              </a:rPr>
              <a:t>Para </a:t>
            </a:r>
            <a:r>
              <a:rPr lang="en-US" dirty="0" err="1">
                <a:sym typeface="Symbol" panose="05050102010706020507" pitchFamily="18" charset="2"/>
              </a:rPr>
              <a:t>evitar</a:t>
            </a:r>
            <a:r>
              <a:rPr lang="en-US" dirty="0">
                <a:sym typeface="Symbol" panose="05050102010706020507" pitchFamily="18" charset="2"/>
              </a:rPr>
              <a:t> </a:t>
            </a:r>
            <a:r>
              <a:rPr lang="en-US" dirty="0" err="1">
                <a:sym typeface="Symbol" panose="05050102010706020507" pitchFamily="18" charset="2"/>
              </a:rPr>
              <a:t>ambiguedades</a:t>
            </a:r>
            <a:r>
              <a:rPr lang="en-US" dirty="0">
                <a:sym typeface="Symbol" panose="05050102010706020507" pitchFamily="18" charset="2"/>
              </a:rPr>
              <a:t> </a:t>
            </a:r>
            <a:r>
              <a:rPr lang="en-US" dirty="0" err="1">
                <a:sym typeface="Symbol" panose="05050102010706020507" pitchFamily="18" charset="2"/>
              </a:rPr>
              <a:t>obliga</a:t>
            </a:r>
            <a:r>
              <a:rPr lang="en-US" dirty="0">
                <a:sym typeface="Symbol" panose="05050102010706020507" pitchFamily="18" charset="2"/>
              </a:rPr>
              <a:t> a </a:t>
            </a:r>
            <a:r>
              <a:rPr lang="en-US" dirty="0" err="1">
                <a:sym typeface="Symbol" panose="05050102010706020507" pitchFamily="18" charset="2"/>
              </a:rPr>
              <a:t>escapar</a:t>
            </a:r>
            <a:r>
              <a:rPr lang="en-US" dirty="0">
                <a:sym typeface="Symbol" panose="05050102010706020507" pitchFamily="18" charset="2"/>
              </a:rPr>
              <a:t> al </a:t>
            </a:r>
            <a:r>
              <a:rPr lang="en-US" dirty="0" err="1">
                <a:sym typeface="Symbol" panose="05050102010706020507" pitchFamily="18" charset="2"/>
              </a:rPr>
              <a:t>símbolo</a:t>
            </a:r>
            <a:r>
              <a:rPr lang="en-US" dirty="0">
                <a:sym typeface="Symbol" panose="05050102010706020507" pitchFamily="18" charset="2"/>
              </a:rPr>
              <a:t> </a:t>
            </a:r>
            <a:r>
              <a:rPr lang="en-US" dirty="0" err="1">
                <a:sym typeface="Symbol" panose="05050102010706020507" pitchFamily="18" charset="2"/>
              </a:rPr>
              <a:t>comillas</a:t>
            </a:r>
            <a:r>
              <a:rPr lang="en-US" dirty="0">
                <a:sym typeface="Symbol" panose="05050102010706020507" pitchFamily="18" charset="2"/>
              </a:rPr>
              <a:t> </a:t>
            </a:r>
            <a:r>
              <a:rPr lang="en-US" dirty="0" err="1">
                <a:sym typeface="Symbol" panose="05050102010706020507" pitchFamily="18" charset="2"/>
              </a:rPr>
              <a:t>dobles</a:t>
            </a:r>
            <a:r>
              <a:rPr lang="en-US" dirty="0">
                <a:sym typeface="Symbol" panose="05050102010706020507" pitchFamily="18" charset="2"/>
              </a:rPr>
              <a:t> </a:t>
            </a:r>
            <a:r>
              <a:rPr lang="en-US" dirty="0" err="1">
                <a:sym typeface="Symbol" panose="05050102010706020507" pitchFamily="18" charset="2"/>
              </a:rPr>
              <a:t>cuando</a:t>
            </a:r>
            <a:r>
              <a:rPr lang="en-US" dirty="0">
                <a:sym typeface="Symbol" panose="05050102010706020507" pitchFamily="18" charset="2"/>
              </a:rPr>
              <a:t> </a:t>
            </a:r>
            <a:r>
              <a:rPr lang="en-US" dirty="0" err="1">
                <a:sym typeface="Symbol" panose="05050102010706020507" pitchFamily="18" charset="2"/>
              </a:rPr>
              <a:t>participa</a:t>
            </a:r>
            <a:r>
              <a:rPr lang="en-US" dirty="0">
                <a:sym typeface="Symbol" panose="05050102010706020507" pitchFamily="18" charset="2"/>
              </a:rPr>
              <a:t> del string. Se lo </a:t>
            </a:r>
            <a:r>
              <a:rPr lang="en-US" dirty="0" err="1">
                <a:sym typeface="Symbol" panose="05050102010706020507" pitchFamily="18" charset="2"/>
              </a:rPr>
              <a:t>escapa</a:t>
            </a:r>
            <a:r>
              <a:rPr lang="en-US" dirty="0">
                <a:sym typeface="Symbol" panose="05050102010706020507" pitchFamily="18" charset="2"/>
              </a:rPr>
              <a:t> con la </a:t>
            </a:r>
            <a:r>
              <a:rPr lang="en-US" dirty="0" err="1">
                <a:sym typeface="Symbol" panose="05050102010706020507" pitchFamily="18" charset="2"/>
              </a:rPr>
              <a:t>barra</a:t>
            </a:r>
            <a:r>
              <a:rPr lang="en-US" dirty="0">
                <a:sym typeface="Symbol" panose="05050102010706020507" pitchFamily="18" charset="2"/>
              </a:rPr>
              <a:t> </a:t>
            </a:r>
            <a:r>
              <a:rPr lang="en-US" dirty="0" err="1">
                <a:sym typeface="Symbol" panose="05050102010706020507" pitchFamily="18" charset="2"/>
              </a:rPr>
              <a:t>invertida</a:t>
            </a:r>
            <a:r>
              <a:rPr lang="en-US" dirty="0">
                <a:sym typeface="Symbol" panose="05050102010706020507" pitchFamily="18" charset="2"/>
              </a:rPr>
              <a:t>:  \”</a:t>
            </a:r>
          </a:p>
          <a:p>
            <a:pPr marL="0" indent="0" algn="just">
              <a:buNone/>
            </a:pPr>
            <a:r>
              <a:rPr lang="en-US" dirty="0">
                <a:sym typeface="Symbol" panose="05050102010706020507" pitchFamily="18" charset="2"/>
              </a:rPr>
              <a:t>Pero </a:t>
            </a:r>
            <a:r>
              <a:rPr lang="en-US" dirty="0" err="1">
                <a:sym typeface="Symbol" panose="05050102010706020507" pitchFamily="18" charset="2"/>
              </a:rPr>
              <a:t>yo</a:t>
            </a:r>
            <a:r>
              <a:rPr lang="en-US" dirty="0">
                <a:sym typeface="Symbol" panose="05050102010706020507" pitchFamily="18" charset="2"/>
              </a:rPr>
              <a:t> lo </a:t>
            </a:r>
            <a:r>
              <a:rPr lang="en-US" dirty="0" err="1">
                <a:sym typeface="Symbol" panose="05050102010706020507" pitchFamily="18" charset="2"/>
              </a:rPr>
              <a:t>veo</a:t>
            </a:r>
            <a:r>
              <a:rPr lang="en-US" dirty="0">
                <a:sym typeface="Symbol" panose="05050102010706020507" pitchFamily="18" charset="2"/>
              </a:rPr>
              <a:t> </a:t>
            </a:r>
            <a:r>
              <a:rPr lang="en-US" dirty="0" err="1">
                <a:sym typeface="Symbol" panose="05050102010706020507" pitchFamily="18" charset="2"/>
              </a:rPr>
              <a:t>como</a:t>
            </a:r>
            <a:r>
              <a:rPr lang="en-US" dirty="0">
                <a:sym typeface="Symbol" panose="05050102010706020507" pitchFamily="18" charset="2"/>
              </a:rPr>
              <a:t> un </a:t>
            </a:r>
            <a:r>
              <a:rPr lang="en-US" dirty="0" err="1">
                <a:sym typeface="Symbol" panose="05050102010706020507" pitchFamily="18" charset="2"/>
              </a:rPr>
              <a:t>doble</a:t>
            </a:r>
            <a:r>
              <a:rPr lang="en-US" dirty="0">
                <a:sym typeface="Symbol" panose="05050102010706020507" pitchFamily="18" charset="2"/>
              </a:rPr>
              <a:t> </a:t>
            </a:r>
            <a:r>
              <a:rPr lang="en-US" dirty="0" err="1">
                <a:sym typeface="Symbol" panose="05050102010706020507" pitchFamily="18" charset="2"/>
              </a:rPr>
              <a:t>caracter</a:t>
            </a:r>
            <a:r>
              <a:rPr lang="en-US" dirty="0">
                <a:sym typeface="Symbol" panose="05050102010706020507" pitchFamily="18" charset="2"/>
              </a:rPr>
              <a:t>, </a:t>
            </a:r>
            <a:r>
              <a:rPr lang="en-US" dirty="0" err="1">
                <a:sym typeface="Symbol" panose="05050102010706020507" pitchFamily="18" charset="2"/>
              </a:rPr>
              <a:t>pero</a:t>
            </a:r>
            <a:r>
              <a:rPr lang="en-US" dirty="0">
                <a:sym typeface="Symbol" panose="05050102010706020507" pitchFamily="18" charset="2"/>
              </a:rPr>
              <a:t> </a:t>
            </a:r>
            <a:r>
              <a:rPr lang="en-US" dirty="0" err="1">
                <a:sym typeface="Symbol" panose="05050102010706020507" pitchFamily="18" charset="2"/>
              </a:rPr>
              <a:t>representa</a:t>
            </a:r>
            <a:r>
              <a:rPr lang="en-US" dirty="0">
                <a:sym typeface="Symbol" panose="05050102010706020507" pitchFamily="18" charset="2"/>
              </a:rPr>
              <a:t> </a:t>
            </a:r>
            <a:r>
              <a:rPr lang="en-US" dirty="0" err="1">
                <a:sym typeface="Symbol" panose="05050102010706020507" pitchFamily="18" charset="2"/>
              </a:rPr>
              <a:t>uno</a:t>
            </a:r>
            <a:r>
              <a:rPr lang="en-US" dirty="0">
                <a:sym typeface="Symbol" panose="05050102010706020507" pitchFamily="18" charset="2"/>
              </a:rPr>
              <a:t> solo!!!! </a:t>
            </a: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olidFill>
                  <a:schemeClr val="accent1"/>
                </a:solidFill>
                <a:sym typeface="Symbol" panose="05050102010706020507" pitchFamily="18" charset="2"/>
              </a:rPr>
              <a:t>hola</a:t>
            </a:r>
            <a:r>
              <a:rPr lang="en-US" dirty="0">
                <a:solidFill>
                  <a:schemeClr val="accent1"/>
                </a:solidFill>
                <a:sym typeface="Symbol" panose="05050102010706020507" pitchFamily="18" charset="2"/>
              </a:rPr>
              <a:t>\”que</a:t>
            </a:r>
            <a:r>
              <a:rPr lang="en-US" dirty="0">
                <a:solidFill>
                  <a:srgbClr val="FF0000"/>
                </a:solidFill>
                <a:sym typeface="Symbol" panose="05050102010706020507" pitchFamily="18" charset="2"/>
              </a:rPr>
              <a:t>”</a:t>
            </a:r>
            <a:r>
              <a:rPr lang="en-US" dirty="0">
                <a:sym typeface="Symbol" panose="05050102010706020507" pitchFamily="18" charset="2"/>
              </a:rPr>
              <a:t> </a:t>
            </a:r>
            <a:r>
              <a:rPr lang="en-US" dirty="0" err="1">
                <a:sym typeface="Symbol" panose="05050102010706020507" pitchFamily="18" charset="2"/>
              </a:rPr>
              <a:t>estaría</a:t>
            </a:r>
            <a:r>
              <a:rPr lang="en-US" dirty="0">
                <a:sym typeface="Symbol" panose="05050102010706020507" pitchFamily="18" charset="2"/>
              </a:rPr>
              <a:t> </a:t>
            </a:r>
            <a:r>
              <a:rPr lang="en-US" dirty="0" err="1">
                <a:sym typeface="Symbol" panose="05050102010706020507" pitchFamily="18" charset="2"/>
              </a:rPr>
              <a:t>queriendo</a:t>
            </a:r>
            <a:r>
              <a:rPr lang="en-US" dirty="0">
                <a:sym typeface="Symbol" panose="05050102010706020507" pitchFamily="18" charset="2"/>
              </a:rPr>
              <a:t> </a:t>
            </a:r>
            <a:r>
              <a:rPr lang="en-US" dirty="0" err="1">
                <a:sym typeface="Symbol" panose="05050102010706020507" pitchFamily="18" charset="2"/>
              </a:rPr>
              <a:t>representar</a:t>
            </a:r>
            <a:r>
              <a:rPr lang="en-US" dirty="0">
                <a:sym typeface="Symbol" panose="05050102010706020507" pitchFamily="18" charset="2"/>
              </a:rPr>
              <a:t> al string </a:t>
            </a:r>
            <a:r>
              <a:rPr lang="en-US" dirty="0" err="1">
                <a:solidFill>
                  <a:schemeClr val="accent1"/>
                </a:solidFill>
                <a:sym typeface="Symbol" panose="05050102010706020507" pitchFamily="18" charset="2"/>
              </a:rPr>
              <a:t>hola”que</a:t>
            </a:r>
            <a:endParaRPr lang="en-US" dirty="0">
              <a:sym typeface="Symbol" panose="05050102010706020507" pitchFamily="18" charset="2"/>
            </a:endParaRPr>
          </a:p>
          <a:p>
            <a:pPr marL="0" indent="0" algn="just">
              <a:buNone/>
            </a:pPr>
            <a:r>
              <a:rPr lang="en-US" dirty="0">
                <a:sym typeface="Symbol" panose="05050102010706020507" pitchFamily="18" charset="2"/>
              </a:rPr>
              <a:t>de 8 </a:t>
            </a:r>
            <a:r>
              <a:rPr lang="en-US" dirty="0" err="1">
                <a:sym typeface="Symbol" panose="05050102010706020507" pitchFamily="18" charset="2"/>
              </a:rPr>
              <a:t>caracteres</a:t>
            </a:r>
            <a:r>
              <a:rPr lang="en-US" dirty="0">
                <a:sym typeface="Symbol" panose="05050102010706020507" pitchFamily="18" charset="2"/>
              </a:rPr>
              <a:t> y no de 9 </a:t>
            </a:r>
            <a:r>
              <a:rPr lang="en-US" dirty="0" err="1">
                <a:sym typeface="Symbol" panose="05050102010706020507" pitchFamily="18" charset="2"/>
              </a:rPr>
              <a:t>caracteres</a:t>
            </a:r>
            <a:r>
              <a:rPr lang="en-US" dirty="0">
                <a:sym typeface="Symbol" panose="05050102010706020507" pitchFamily="18" charset="2"/>
              </a:rPr>
              <a:t>.</a:t>
            </a:r>
          </a:p>
          <a:p>
            <a:pPr marL="0" indent="0" algn="just">
              <a:buNone/>
            </a:pPr>
            <a:endParaRPr lang="en-US" dirty="0">
              <a:sym typeface="Symbol" panose="05050102010706020507" pitchFamily="18" charset="2"/>
            </a:endParaRPr>
          </a:p>
          <a:p>
            <a:pPr marL="0" indent="0" algn="just">
              <a:buNone/>
            </a:pPr>
            <a:r>
              <a:rPr lang="en-US" dirty="0">
                <a:sym typeface="Symbol" panose="05050102010706020507" pitchFamily="18" charset="2"/>
              </a:rPr>
              <a:t>Pero la </a:t>
            </a:r>
            <a:r>
              <a:rPr lang="en-US" dirty="0" err="1">
                <a:sym typeface="Symbol" panose="05050102010706020507" pitchFamily="18" charset="2"/>
              </a:rPr>
              <a:t>ambiguedad</a:t>
            </a:r>
            <a:r>
              <a:rPr lang="en-US" dirty="0">
                <a:sym typeface="Symbol" panose="05050102010706020507" pitchFamily="18" charset="2"/>
              </a:rPr>
              <a:t> no </a:t>
            </a:r>
            <a:r>
              <a:rPr lang="en-US" dirty="0" err="1">
                <a:sym typeface="Symbol" panose="05050102010706020507" pitchFamily="18" charset="2"/>
              </a:rPr>
              <a:t>está</a:t>
            </a:r>
            <a:r>
              <a:rPr lang="en-US" dirty="0">
                <a:sym typeface="Symbol" panose="05050102010706020507" pitchFamily="18" charset="2"/>
              </a:rPr>
              <a:t> </a:t>
            </a:r>
            <a:r>
              <a:rPr lang="en-US" dirty="0" err="1">
                <a:sym typeface="Symbol" panose="05050102010706020507" pitchFamily="18" charset="2"/>
              </a:rPr>
              <a:t>solucionada</a:t>
            </a:r>
            <a:r>
              <a:rPr lang="en-US" dirty="0">
                <a:sym typeface="Symbol" panose="05050102010706020507" pitchFamily="18" charset="2"/>
              </a:rPr>
              <a:t>. </a:t>
            </a:r>
            <a:r>
              <a:rPr lang="en-US" dirty="0" err="1">
                <a:sym typeface="Symbol" panose="05050102010706020507" pitchFamily="18" charset="2"/>
              </a:rPr>
              <a:t>Otra</a:t>
            </a:r>
            <a:r>
              <a:rPr lang="en-US" dirty="0">
                <a:sym typeface="Symbol" panose="05050102010706020507" pitchFamily="18" charset="2"/>
              </a:rPr>
              <a:t> </a:t>
            </a:r>
            <a:r>
              <a:rPr lang="en-US" dirty="0" err="1">
                <a:sym typeface="Symbol" panose="05050102010706020507" pitchFamily="18" charset="2"/>
              </a:rPr>
              <a:t>vez</a:t>
            </a:r>
            <a:r>
              <a:rPr lang="en-US" dirty="0">
                <a:sym typeface="Symbol" panose="05050102010706020507" pitchFamily="18" charset="2"/>
              </a:rPr>
              <a:t>, el </a:t>
            </a:r>
            <a:r>
              <a:rPr lang="en-US" dirty="0" err="1">
                <a:sym typeface="Symbol" panose="05050102010706020507" pitchFamily="18" charset="2"/>
              </a:rPr>
              <a:t>símbolo</a:t>
            </a:r>
            <a:r>
              <a:rPr lang="en-US" dirty="0">
                <a:sym typeface="Symbol" panose="05050102010706020507" pitchFamily="18" charset="2"/>
              </a:rPr>
              <a:t> </a:t>
            </a:r>
            <a:r>
              <a:rPr lang="en-US" dirty="0" err="1">
                <a:sym typeface="Symbol" panose="05050102010706020507" pitchFamily="18" charset="2"/>
              </a:rPr>
              <a:t>barra</a:t>
            </a:r>
            <a:r>
              <a:rPr lang="en-US" dirty="0">
                <a:sym typeface="Symbol" panose="05050102010706020507" pitchFamily="18" charset="2"/>
              </a:rPr>
              <a:t> </a:t>
            </a:r>
            <a:r>
              <a:rPr lang="en-US" dirty="0" err="1">
                <a:sym typeface="Symbol" panose="05050102010706020507" pitchFamily="18" charset="2"/>
              </a:rPr>
              <a:t>invertida</a:t>
            </a:r>
            <a:r>
              <a:rPr lang="en-US" dirty="0">
                <a:sym typeface="Symbol" panose="05050102010706020507" pitchFamily="18" charset="2"/>
              </a:rPr>
              <a:t> </a:t>
            </a:r>
            <a:r>
              <a:rPr lang="en-US" dirty="0" err="1">
                <a:sym typeface="Symbol" panose="05050102010706020507" pitchFamily="18" charset="2"/>
              </a:rPr>
              <a:t>es</a:t>
            </a:r>
            <a:r>
              <a:rPr lang="en-US" dirty="0">
                <a:sym typeface="Symbol" panose="05050102010706020507" pitchFamily="18" charset="2"/>
              </a:rPr>
              <a:t> </a:t>
            </a:r>
            <a:r>
              <a:rPr lang="en-US" dirty="0">
                <a:solidFill>
                  <a:srgbClr val="FF0000"/>
                </a:solidFill>
                <a:sym typeface="Symbol" panose="05050102010706020507" pitchFamily="18" charset="2"/>
              </a:rPr>
              <a:t>meta-</a:t>
            </a:r>
            <a:r>
              <a:rPr lang="en-US" dirty="0" err="1">
                <a:solidFill>
                  <a:srgbClr val="FF0000"/>
                </a:solidFill>
                <a:sym typeface="Symbol" panose="05050102010706020507" pitchFamily="18" charset="2"/>
              </a:rPr>
              <a:t>símbolo</a:t>
            </a:r>
            <a:r>
              <a:rPr lang="en-US" dirty="0">
                <a:sym typeface="Symbol" panose="05050102010706020507" pitchFamily="18" charset="2"/>
              </a:rPr>
              <a:t> y </a:t>
            </a:r>
            <a:r>
              <a:rPr lang="en-US" dirty="0">
                <a:solidFill>
                  <a:srgbClr val="FF0000"/>
                </a:solidFill>
                <a:sym typeface="Symbol" panose="05050102010706020507" pitchFamily="18" charset="2"/>
              </a:rPr>
              <a:t>parte del </a:t>
            </a:r>
            <a:r>
              <a:rPr lang="en-US" dirty="0" err="1">
                <a:solidFill>
                  <a:srgbClr val="FF0000"/>
                </a:solidFill>
                <a:sym typeface="Symbol" panose="05050102010706020507" pitchFamily="18" charset="2"/>
              </a:rPr>
              <a:t>alfabeto</a:t>
            </a:r>
            <a:r>
              <a:rPr lang="en-US" dirty="0">
                <a:solidFill>
                  <a:srgbClr val="FF0000"/>
                </a:solidFill>
                <a:sym typeface="Symbol" panose="05050102010706020507" pitchFamily="18" charset="2"/>
              </a:rPr>
              <a:t> .</a:t>
            </a: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a:solidFill>
                  <a:schemeClr val="accent1"/>
                </a:solidFill>
                <a:sym typeface="Symbol" panose="05050102010706020507" pitchFamily="18" charset="2"/>
              </a:rPr>
              <a:t>\\</a:t>
            </a:r>
            <a:r>
              <a:rPr lang="en-US" dirty="0" err="1">
                <a:solidFill>
                  <a:schemeClr val="accent1"/>
                </a:solidFill>
                <a:sym typeface="Symbol" panose="05050102010706020507" pitchFamily="18" charset="2"/>
              </a:rPr>
              <a:t>hola</a:t>
            </a:r>
            <a:r>
              <a:rPr lang="en-US" dirty="0">
                <a:solidFill>
                  <a:schemeClr val="accent1"/>
                </a:solidFill>
                <a:sym typeface="Symbol" panose="05050102010706020507" pitchFamily="18" charset="2"/>
              </a:rPr>
              <a:t>\”que</a:t>
            </a:r>
            <a:r>
              <a:rPr lang="en-US" dirty="0">
                <a:solidFill>
                  <a:srgbClr val="FF0000"/>
                </a:solidFill>
                <a:sym typeface="Symbol" panose="05050102010706020507" pitchFamily="18" charset="2"/>
              </a:rPr>
              <a:t>”</a:t>
            </a:r>
            <a:r>
              <a:rPr lang="en-US" dirty="0">
                <a:solidFill>
                  <a:schemeClr val="accent1"/>
                </a:solidFill>
                <a:sym typeface="Symbol" panose="05050102010706020507" pitchFamily="18" charset="2"/>
              </a:rPr>
              <a:t>    </a:t>
            </a:r>
            <a:r>
              <a:rPr lang="en-US" dirty="0" err="1">
                <a:sym typeface="Symbol" panose="05050102010706020507" pitchFamily="18" charset="2"/>
              </a:rPr>
              <a:t>estaría</a:t>
            </a:r>
            <a:r>
              <a:rPr lang="en-US" dirty="0">
                <a:sym typeface="Symbol" panose="05050102010706020507" pitchFamily="18" charset="2"/>
              </a:rPr>
              <a:t> </a:t>
            </a:r>
            <a:r>
              <a:rPr lang="en-US" dirty="0" err="1">
                <a:sym typeface="Symbol" panose="05050102010706020507" pitchFamily="18" charset="2"/>
              </a:rPr>
              <a:t>queriendo</a:t>
            </a:r>
            <a:r>
              <a:rPr lang="en-US" dirty="0">
                <a:sym typeface="Symbol" panose="05050102010706020507" pitchFamily="18" charset="2"/>
              </a:rPr>
              <a:t> </a:t>
            </a:r>
            <a:r>
              <a:rPr lang="en-US" dirty="0" err="1">
                <a:sym typeface="Symbol" panose="05050102010706020507" pitchFamily="18" charset="2"/>
              </a:rPr>
              <a:t>representar</a:t>
            </a:r>
            <a:r>
              <a:rPr lang="en-US" dirty="0">
                <a:sym typeface="Symbol" panose="05050102010706020507" pitchFamily="18" charset="2"/>
              </a:rPr>
              <a:t> al string  </a:t>
            </a:r>
            <a:r>
              <a:rPr lang="en-US" dirty="0">
                <a:solidFill>
                  <a:schemeClr val="accent1"/>
                </a:solidFill>
                <a:sym typeface="Symbol" panose="05050102010706020507" pitchFamily="18" charset="2"/>
              </a:rPr>
              <a:t>\</a:t>
            </a:r>
            <a:r>
              <a:rPr lang="en-US" dirty="0" err="1">
                <a:solidFill>
                  <a:schemeClr val="accent1"/>
                </a:solidFill>
                <a:sym typeface="Symbol" panose="05050102010706020507" pitchFamily="18" charset="2"/>
              </a:rPr>
              <a:t>hola”que</a:t>
            </a:r>
            <a:r>
              <a:rPr lang="en-US" dirty="0">
                <a:solidFill>
                  <a:schemeClr val="accent1"/>
                </a:solidFill>
                <a:sym typeface="Symbol" panose="05050102010706020507" pitchFamily="18" charset="2"/>
              </a:rPr>
              <a:t> </a:t>
            </a:r>
            <a:r>
              <a:rPr lang="en-US" dirty="0">
                <a:sym typeface="Symbol" panose="05050102010706020507" pitchFamily="18" charset="2"/>
              </a:rPr>
              <a:t>de 9 </a:t>
            </a:r>
            <a:r>
              <a:rPr lang="en-US" dirty="0" err="1">
                <a:sym typeface="Symbol" panose="05050102010706020507" pitchFamily="18" charset="2"/>
              </a:rPr>
              <a:t>caracteres</a:t>
            </a:r>
            <a:r>
              <a:rPr lang="en-US" dirty="0">
                <a:sym typeface="Symbol" panose="05050102010706020507" pitchFamily="18" charset="2"/>
              </a:rPr>
              <a:t> no de 11 </a:t>
            </a:r>
            <a:r>
              <a:rPr lang="en-US" dirty="0" err="1">
                <a:sym typeface="Symbol" panose="05050102010706020507" pitchFamily="18" charset="2"/>
              </a:rPr>
              <a:t>caracteres</a:t>
            </a:r>
            <a:r>
              <a:rPr lang="en-US" dirty="0">
                <a:sym typeface="Symbol" panose="05050102010706020507" pitchFamily="18" charset="2"/>
              </a:rPr>
              <a:t>.</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9346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n-US" dirty="0"/>
              <a:t>Si no </a:t>
            </a:r>
            <a:r>
              <a:rPr lang="en-US" dirty="0" err="1"/>
              <a:t>nos</a:t>
            </a:r>
            <a:r>
              <a:rPr lang="en-US" dirty="0"/>
              <a:t> </a:t>
            </a:r>
            <a:r>
              <a:rPr lang="en-US" dirty="0" err="1"/>
              <a:t>presenta</a:t>
            </a:r>
            <a:r>
              <a:rPr lang="en-US" dirty="0"/>
              <a:t> </a:t>
            </a:r>
            <a:r>
              <a:rPr lang="en-US" dirty="0" err="1"/>
              <a:t>confusión</a:t>
            </a:r>
            <a:r>
              <a:rPr lang="en-US" dirty="0"/>
              <a:t>, </a:t>
            </a:r>
            <a:r>
              <a:rPr lang="en-US" dirty="0" err="1"/>
              <a:t>podemos</a:t>
            </a:r>
            <a:r>
              <a:rPr lang="en-US" dirty="0"/>
              <a:t> </a:t>
            </a:r>
            <a:r>
              <a:rPr lang="en-US" dirty="0" err="1"/>
              <a:t>hablar</a:t>
            </a:r>
            <a:r>
              <a:rPr lang="en-US" dirty="0"/>
              <a:t> del “” </a:t>
            </a:r>
            <a:r>
              <a:rPr lang="en-US" dirty="0" err="1"/>
              <a:t>como</a:t>
            </a:r>
            <a:r>
              <a:rPr lang="en-US" dirty="0"/>
              <a:t> el string </a:t>
            </a:r>
            <a:r>
              <a:rPr lang="en-US" dirty="0" err="1"/>
              <a:t>vacío</a:t>
            </a:r>
            <a:r>
              <a:rPr lang="en-US"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8849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22591</TotalTime>
  <Words>2158</Words>
  <Application>Microsoft Office PowerPoint</Application>
  <PresentationFormat>Presentación en pantalla (4:3)</PresentationFormat>
  <Paragraphs>377</Paragraphs>
  <Slides>32</Slides>
  <Notes>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32</vt:i4>
      </vt:variant>
    </vt:vector>
  </HeadingPairs>
  <TitlesOfParts>
    <vt:vector size="43" baseType="lpstr">
      <vt:lpstr>Arial Unicode MS</vt:lpstr>
      <vt:lpstr>Arial</vt:lpstr>
      <vt:lpstr>Calibri</vt:lpstr>
      <vt:lpstr>Cambria</vt:lpstr>
      <vt:lpstr>Century Gothic</vt:lpstr>
      <vt:lpstr>Comic Sans MS</vt:lpstr>
      <vt:lpstr>Palatino Linotype</vt:lpstr>
      <vt:lpstr>Symbol</vt:lpstr>
      <vt:lpstr>Wingdings</vt:lpstr>
      <vt:lpstr>Wingdings 2</vt:lpstr>
      <vt:lpstr>Presentation on brainstorming</vt:lpstr>
      <vt:lpstr>Estructura de Datos y Algoritmos</vt:lpstr>
      <vt:lpstr>Presentación de PowerPoint</vt:lpstr>
      <vt:lpstr>Algoritmos para textos</vt:lpstr>
      <vt:lpstr>Algoritmos para textos</vt:lpstr>
      <vt:lpstr>Algoritmos para textos</vt:lpstr>
      <vt:lpstr>Algunas definiciones</vt:lpstr>
      <vt:lpstr>Presentación de PowerPoint</vt:lpstr>
      <vt:lpstr>Presentación de PowerPoint</vt:lpstr>
      <vt:lpstr>Presentación de PowerPoint</vt:lpstr>
      <vt:lpstr>Algunas definiciones</vt:lpstr>
      <vt:lpstr>Algunas definiciones</vt:lpstr>
      <vt:lpstr>Ejemplos</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Algoritmos</vt:lpstr>
      <vt:lpstr>Presentación de PowerPoint</vt:lpstr>
      <vt:lpstr>Presentación de PowerPoint</vt:lpstr>
      <vt:lpstr>Presentación de PowerPoint</vt:lpstr>
      <vt:lpstr>Presentación de PowerPoint</vt:lpstr>
      <vt:lpstr>Presentación de PowerPoint</vt:lpstr>
      <vt:lpstr>Cómo usar soundex?</vt:lpstr>
      <vt:lpstr>Cómo usar soundex?</vt:lpstr>
      <vt:lpstr>Cómo usar soundex?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327</cp:revision>
  <dcterms:created xsi:type="dcterms:W3CDTF">2019-02-21T18:33:09Z</dcterms:created>
  <dcterms:modified xsi:type="dcterms:W3CDTF">2024-03-11T10:35:44Z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