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8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embeddedFontLst>
    <p:embeddedFont>
      <p:font typeface="Palatino Linotype" panose="02040502050505030304" pitchFamily="18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9d7ad848c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119d7ad848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3946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9d7ad848c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119d7ad848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9d7ad848c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119d7ad848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2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5" name="Google Shape;25;p2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26" name="Google Shape;26;p2"/>
            <p:cNvCxnSpPr/>
            <p:nvPr/>
          </p:nvCxnSpPr>
          <p:spPr>
            <a:xfrm>
              <a:off x="0" y="620889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27" name="Google Shape;27;p2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" name="Google Shape;28;p2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2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 rot="-10380000" flipH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5" name="Google Shape;85;p11"/>
          <p:cNvSpPr/>
          <p:nvPr/>
        </p:nvSpPr>
        <p:spPr>
          <a:xfrm rot="-10380000" flipH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Gothic"/>
              <a:buNone/>
              <a:defRPr sz="20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626A19"/>
              </a:buClr>
              <a:buSzPts val="304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420"/>
              </a:spcBef>
              <a:spcAft>
                <a:spcPts val="0"/>
              </a:spcAft>
              <a:buClr>
                <a:srgbClr val="455C19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626A19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17058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215D6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320"/>
              </a:spcBef>
              <a:spcAft>
                <a:spcPts val="0"/>
              </a:spcAft>
              <a:buClr>
                <a:srgbClr val="066684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latino Linotype"/>
              <a:buChar char="•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tino Linotype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rm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SzPts val="1235"/>
              <a:buFont typeface="Palatino Linotype"/>
              <a:buNone/>
              <a:defRPr sz="1300"/>
            </a:lvl1pPr>
            <a:lvl2pPr marL="914400" lvl="1" indent="-293369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92" name="Google Shape;92;p11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668F1B">
                  <a:alpha val="44705"/>
                </a:srgbClr>
              </a:gs>
              <a:gs pos="100000">
                <a:srgbClr val="CAE00E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3" name="Google Shape;93;p11"/>
          <p:cNvSpPr/>
          <p:nvPr/>
        </p:nvSpPr>
        <p:spPr>
          <a:xfrm rot="10800000" flipH="1">
            <a:off x="4381500" y="6219827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A719">
                  <a:alpha val="29803"/>
                </a:srgbClr>
              </a:gs>
              <a:gs pos="80000">
                <a:srgbClr val="80B814">
                  <a:alpha val="44705"/>
                </a:srgbClr>
              </a:gs>
              <a:gs pos="100000">
                <a:srgbClr val="80B81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1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title"/>
          </p:nvPr>
        </p:nvSpPr>
        <p:spPr>
          <a:xfrm rot="5400000">
            <a:off x="5052218" y="2491584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4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latino Linotype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alatino Linotype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/>
          <p:nvPr/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‹Nº›</a:t>
            </a:fld>
            <a:endParaRPr sz="1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2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3"/>
          </p:nvPr>
        </p:nvSpPr>
        <p:spPr>
          <a:xfrm>
            <a:off x="4645026" y="1859759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4"/>
          </p:nvPr>
        </p:nvSpPr>
        <p:spPr>
          <a:xfrm>
            <a:off x="4645026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Gothic"/>
              <a:buNone/>
              <a:defRPr sz="26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1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9751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tile tx="0" ty="0" sx="65000" sy="6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32048" y="-16113"/>
            <a:ext cx="9198255" cy="6888627"/>
            <a:chOff x="-13703" y="-30627"/>
            <a:chExt cx="12264340" cy="6888627"/>
          </a:xfrm>
        </p:grpSpPr>
        <p:sp>
          <p:nvSpPr>
            <p:cNvPr id="11" name="Google Shape;11;p1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grpSp>
          <p:nvGrpSpPr>
            <p:cNvPr id="12" name="Google Shape;12;p1"/>
            <p:cNvGrpSpPr/>
            <p:nvPr/>
          </p:nvGrpSpPr>
          <p:grpSpPr>
            <a:xfrm>
              <a:off x="-13703" y="-30627"/>
              <a:ext cx="12264340" cy="1086266"/>
              <a:chOff x="-39059" y="-16113"/>
              <a:chExt cx="12264340" cy="1086266"/>
            </a:xfrm>
          </p:grpSpPr>
          <p:sp>
            <p:nvSpPr>
              <p:cNvPr id="13" name="Google Shape;13;p1"/>
              <p:cNvSpPr/>
              <p:nvPr/>
            </p:nvSpPr>
            <p:spPr>
              <a:xfrm>
                <a:off x="-12700" y="-7144"/>
                <a:ext cx="12217400" cy="1041400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656" extrusionOk="0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rgbClr val="668F1B">
                      <a:alpha val="44705"/>
                    </a:srgbClr>
                  </a:gs>
                  <a:gs pos="100000">
                    <a:srgbClr val="CAE00E">
                      <a:alpha val="54901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5842000" y="-7144"/>
                <a:ext cx="6350000" cy="638175"/>
              </a:xfrm>
              <a:custGeom>
                <a:avLst/>
                <a:gdLst/>
                <a:ahLst/>
                <a:cxnLst/>
                <a:rect l="l" t="t" r="r" b="b"/>
                <a:pathLst>
                  <a:path w="3000" h="595" extrusionOk="0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A719">
                      <a:alpha val="29803"/>
                    </a:srgbClr>
                  </a:gs>
                  <a:gs pos="80000">
                    <a:srgbClr val="80B814">
                      <a:alpha val="44705"/>
                    </a:srgbClr>
                  </a:gs>
                  <a:gs pos="100000">
                    <a:srgbClr val="80B814">
                      <a:alpha val="44705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grpSp>
            <p:nvGrpSpPr>
              <p:cNvPr id="15" name="Google Shape;15;p1"/>
              <p:cNvGrpSpPr/>
              <p:nvPr/>
            </p:nvGrpSpPr>
            <p:grpSpPr>
              <a:xfrm>
                <a:off x="-39059" y="-16113"/>
                <a:ext cx="12264340" cy="1086266"/>
                <a:chOff x="-29322" y="-1971"/>
                <a:chExt cx="9198255" cy="1086266"/>
              </a:xfrm>
            </p:grpSpPr>
            <p:sp>
              <p:nvSpPr>
                <p:cNvPr id="16" name="Google Shape;16;p1"/>
                <p:cNvSpPr/>
                <p:nvPr/>
              </p:nvSpPr>
              <p:spPr>
                <a:xfrm rot="-164308">
                  <a:off x="-19045" y="216550"/>
                  <a:ext cx="9163050" cy="649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2" h="1055" extrusionOk="0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75" cap="flat" cmpd="sng">
                  <a:solidFill>
                    <a:srgbClr val="A8B53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7" name="Google Shape;17;p1"/>
                <p:cNvSpPr/>
                <p:nvPr/>
              </p:nvSpPr>
              <p:spPr>
                <a:xfrm rot="-164308">
                  <a:off x="-14309" y="290003"/>
                  <a:ext cx="9175812" cy="530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6" h="854" extrusionOk="0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</p:grpSp>
        </p:grpSp>
      </p:grpSp>
      <p:sp>
        <p:nvSpPr>
          <p:cNvPr id="18" name="Google Shape;18;p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rgbClr val="455C19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rgbClr val="626A19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rgbClr val="017058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rgbClr val="215D6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rgbClr val="066684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latino Linotype"/>
              <a:buChar char="•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tino Linotype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</a:pPr>
            <a:r>
              <a:rPr lang="en-US"/>
              <a:t>Estructura de Datos y Algoritmos</a:t>
            </a:r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r" rtl="0">
              <a:spcBef>
                <a:spcPts val="0"/>
              </a:spcBef>
              <a:spcAft>
                <a:spcPts val="0"/>
              </a:spcAft>
              <a:buSzPts val="3420"/>
              <a:buNone/>
            </a:pPr>
            <a:r>
              <a:rPr lang="en-US" sz="3600" dirty="0">
                <a:solidFill>
                  <a:schemeClr val="dk2"/>
                </a:solidFill>
              </a:rPr>
              <a:t>ITBA     </a:t>
            </a:r>
            <a:r>
              <a:rPr lang="en-US" sz="3600" dirty="0" smtClean="0">
                <a:solidFill>
                  <a:schemeClr val="dk2"/>
                </a:solidFill>
              </a:rPr>
              <a:t>2024-Q1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113" name="Google Shape;113;p1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usarlo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191" name="Google Shape;191;p2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n-US" b="1" dirty="0" err="1"/>
              <a:t>Ej</a:t>
            </a:r>
            <a:r>
              <a:rPr lang="en-US" b="1" dirty="0"/>
              <a:t>:  </a:t>
            </a:r>
            <a:r>
              <a:rPr lang="en-US" b="1" dirty="0" err="1"/>
              <a:t>Metaphone</a:t>
            </a:r>
            <a:r>
              <a:rPr lang="en-US" b="1" dirty="0"/>
              <a:t> ( “threshold”) =      0RXLT</a:t>
            </a:r>
            <a:endParaRPr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ct val="95000"/>
              <a:buNone/>
            </a:pPr>
            <a:r>
              <a:rPr lang="en-US" b="1" dirty="0"/>
              <a:t>       </a:t>
            </a:r>
            <a:r>
              <a:rPr lang="en-US" b="1" dirty="0" err="1"/>
              <a:t>Metaphone</a:t>
            </a:r>
            <a:r>
              <a:rPr lang="en-US" b="1" dirty="0"/>
              <a:t>( “hold” ) =               HLT</a:t>
            </a:r>
            <a:endParaRPr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ct val="95000"/>
              <a:buNone/>
            </a:pPr>
            <a:r>
              <a:rPr lang="en-US" b="1" dirty="0"/>
              <a:t>       </a:t>
            </a:r>
            <a:r>
              <a:rPr lang="en-US" b="1" dirty="0" err="1"/>
              <a:t>Metaphone</a:t>
            </a:r>
            <a:r>
              <a:rPr lang="en-US" b="1" dirty="0"/>
              <a:t>( “</a:t>
            </a:r>
            <a:r>
              <a:rPr lang="en-US" b="1" dirty="0" err="1"/>
              <a:t>zresjoulding</a:t>
            </a:r>
            <a:r>
              <a:rPr lang="en-US" b="1" dirty="0"/>
              <a:t>”) </a:t>
            </a:r>
            <a:r>
              <a:rPr lang="en-US" dirty="0"/>
              <a:t>= </a:t>
            </a:r>
            <a:r>
              <a:rPr lang="en-US" b="1" dirty="0"/>
              <a:t>SRSJLTNK</a:t>
            </a:r>
            <a:endParaRPr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ct val="95000"/>
              <a:buNone/>
            </a:pPr>
            <a:r>
              <a:rPr lang="en-US" b="1" dirty="0"/>
              <a:t>       </a:t>
            </a:r>
            <a:r>
              <a:rPr lang="en-US" b="1" dirty="0" err="1"/>
              <a:t>Metaphone</a:t>
            </a:r>
            <a:r>
              <a:rPr lang="en-US" b="1" dirty="0"/>
              <a:t>( “phone”) =            FN</a:t>
            </a:r>
            <a:endParaRPr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ct val="95000"/>
              <a:buNone/>
            </a:pPr>
            <a:r>
              <a:rPr lang="en-US" b="1" dirty="0"/>
              <a:t>       </a:t>
            </a:r>
            <a:r>
              <a:rPr lang="en-US" b="1" dirty="0" err="1"/>
              <a:t>Metaphone</a:t>
            </a:r>
            <a:r>
              <a:rPr lang="en-US" b="1" dirty="0"/>
              <a:t> ( “</a:t>
            </a:r>
            <a:r>
              <a:rPr lang="en-US" b="1" dirty="0" err="1"/>
              <a:t>foun</a:t>
            </a:r>
            <a:r>
              <a:rPr lang="en-US" b="1" dirty="0"/>
              <a:t>” ) =             FN</a:t>
            </a:r>
            <a:endParaRPr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ct val="95000"/>
              <a:buNone/>
            </a:pPr>
            <a:endParaRPr b="1"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ct val="95000"/>
              <a:buNone/>
            </a:pPr>
            <a:endParaRPr b="1"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ct val="95000"/>
              <a:buNone/>
            </a:pPr>
            <a:r>
              <a:rPr lang="en-US" b="1" dirty="0" err="1"/>
              <a:t>SimilitudMetaphone</a:t>
            </a:r>
            <a:r>
              <a:rPr lang="en-US" b="1" dirty="0"/>
              <a:t> (“phone”, “</a:t>
            </a:r>
            <a:r>
              <a:rPr lang="en-US" b="1" dirty="0" err="1"/>
              <a:t>fown</a:t>
            </a:r>
            <a:r>
              <a:rPr lang="en-US" b="1" dirty="0"/>
              <a:t>” ) = 1  (</a:t>
            </a:r>
            <a:r>
              <a:rPr lang="en-US" b="1" dirty="0" err="1"/>
              <a:t>mejoró</a:t>
            </a:r>
            <a:r>
              <a:rPr lang="en-US" b="1" dirty="0"/>
              <a:t>!!!)</a:t>
            </a:r>
            <a:endParaRPr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ct val="95000"/>
              <a:buNone/>
            </a:pPr>
            <a:endParaRPr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ct val="95000"/>
              <a:buNone/>
            </a:pPr>
            <a:endParaRPr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ct val="95000"/>
              <a:buNone/>
            </a:pPr>
            <a:endParaRPr dirty="0"/>
          </a:p>
        </p:txBody>
      </p:sp>
      <p:sp>
        <p:nvSpPr>
          <p:cNvPr id="192" name="Google Shape;192;p2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alatino Linotype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10</a:t>
            </a:fld>
            <a:endParaRPr sz="1100" b="0" i="0" u="none" strike="noStrike" cap="non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Metaphone</a:t>
            </a:r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 dirty="0" err="1"/>
              <a:t>Cómo</a:t>
            </a:r>
            <a:r>
              <a:rPr lang="en-US" b="1" dirty="0"/>
              <a:t> </a:t>
            </a:r>
            <a:r>
              <a:rPr lang="en-US" b="1" dirty="0" err="1"/>
              <a:t>medimos</a:t>
            </a:r>
            <a:r>
              <a:rPr lang="en-US" b="1" dirty="0"/>
              <a:t> la </a:t>
            </a:r>
            <a:r>
              <a:rPr lang="en-US" b="1" dirty="0" err="1"/>
              <a:t>similitud</a:t>
            </a:r>
            <a:r>
              <a:rPr lang="en-US" b="1" dirty="0"/>
              <a:t>?</a:t>
            </a:r>
            <a:endParaRPr dirty="0"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 dirty="0"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None/>
            </a:pPr>
            <a:r>
              <a:rPr lang="en-US" dirty="0"/>
              <a:t>La </a:t>
            </a:r>
            <a:r>
              <a:rPr lang="en-US" dirty="0" err="1"/>
              <a:t>similitud</a:t>
            </a:r>
            <a:r>
              <a:rPr lang="en-US" dirty="0"/>
              <a:t> entre 2 </a:t>
            </a:r>
            <a:r>
              <a:rPr lang="en-US" dirty="0" err="1"/>
              <a:t>textos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pensarse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 la </a:t>
            </a:r>
            <a:r>
              <a:rPr lang="en-US" dirty="0" err="1"/>
              <a:t>proporción</a:t>
            </a:r>
            <a:r>
              <a:rPr lang="en-US" dirty="0"/>
              <a:t> de </a:t>
            </a:r>
            <a:r>
              <a:rPr lang="en-US" dirty="0" err="1"/>
              <a:t>caracteres</a:t>
            </a:r>
            <a:r>
              <a:rPr lang="en-US" dirty="0"/>
              <a:t> </a:t>
            </a:r>
            <a:r>
              <a:rPr lang="en-US" dirty="0" err="1"/>
              <a:t>coincidentes</a:t>
            </a:r>
            <a:r>
              <a:rPr lang="en-US" dirty="0"/>
              <a:t> entre </a:t>
            </a:r>
            <a:r>
              <a:rPr lang="en-US" dirty="0" err="1"/>
              <a:t>los</a:t>
            </a:r>
            <a:r>
              <a:rPr lang="en-US" dirty="0"/>
              <a:t> encodings </a:t>
            </a:r>
            <a:r>
              <a:rPr lang="en-US" dirty="0" err="1"/>
              <a:t>respecto</a:t>
            </a:r>
            <a:r>
              <a:rPr lang="en-US" dirty="0"/>
              <a:t> de la </a:t>
            </a:r>
            <a:r>
              <a:rPr lang="en-US" dirty="0" err="1"/>
              <a:t>máxima</a:t>
            </a:r>
            <a:r>
              <a:rPr lang="en-US" dirty="0"/>
              <a:t> </a:t>
            </a:r>
            <a:r>
              <a:rPr lang="en-US" dirty="0" err="1"/>
              <a:t>longitud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encodings </a:t>
            </a:r>
            <a:r>
              <a:rPr lang="en-US" dirty="0" err="1"/>
              <a:t>obtenidos</a:t>
            </a:r>
            <a:r>
              <a:rPr lang="en-US" dirty="0"/>
              <a:t>, </a:t>
            </a:r>
            <a:r>
              <a:rPr lang="en-US" dirty="0" err="1"/>
              <a:t>ya</a:t>
            </a:r>
            <a:r>
              <a:rPr lang="en-US" dirty="0"/>
              <a:t> que son de </a:t>
            </a:r>
            <a:r>
              <a:rPr lang="en-US" dirty="0" err="1"/>
              <a:t>longitud</a:t>
            </a:r>
            <a:r>
              <a:rPr lang="en-US" dirty="0"/>
              <a:t> variable. Pero hay </a:t>
            </a:r>
            <a:r>
              <a:rPr lang="en-US" dirty="0" err="1"/>
              <a:t>algo</a:t>
            </a:r>
            <a:r>
              <a:rPr lang="en-US" dirty="0"/>
              <a:t> </a:t>
            </a:r>
            <a:r>
              <a:rPr lang="en-US" dirty="0" err="1"/>
              <a:t>mejor</a:t>
            </a:r>
            <a:r>
              <a:rPr lang="en-US" dirty="0"/>
              <a:t>…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rato</a:t>
            </a:r>
            <a:r>
              <a:rPr lang="en-US" dirty="0"/>
              <a:t> lo </a:t>
            </a:r>
            <a:r>
              <a:rPr lang="en-US" dirty="0" err="1"/>
              <a:t>discutimos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dirty="0"/>
          </a:p>
        </p:txBody>
      </p:sp>
      <p:sp>
        <p:nvSpPr>
          <p:cNvPr id="199" name="Google Shape;199;p2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2-Ejer 2.1, 2.2, 2.3 y 2.4</a:t>
            </a: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Implementar Soundex</a:t>
            </a:r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 b="1"/>
              <a:t>Ejemplos</a:t>
            </a:r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1100"/>
              <a:buNone/>
            </a:pPr>
            <a:r>
              <a:rPr lang="en-US" dirty="0" smtClean="0"/>
              <a:t>Soundex </a:t>
            </a:r>
            <a:r>
              <a:rPr lang="en-US" dirty="0"/>
              <a:t>( "threshold").representation()  //"T624"</a:t>
            </a:r>
            <a:endParaRPr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1100"/>
              <a:buNone/>
            </a:pPr>
            <a:r>
              <a:rPr lang="en-US" dirty="0" smtClean="0"/>
              <a:t>Soundex </a:t>
            </a:r>
            <a:r>
              <a:rPr lang="en-US" dirty="0"/>
              <a:t>( "hold").representation()  //"H430"</a:t>
            </a:r>
            <a:endParaRPr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1100"/>
              <a:buNone/>
            </a:pPr>
            <a:r>
              <a:rPr lang="en-US" dirty="0" smtClean="0"/>
              <a:t>Soundex </a:t>
            </a:r>
            <a:r>
              <a:rPr lang="en-US" dirty="0"/>
              <a:t>( "phone").representation()  //"P500"</a:t>
            </a:r>
            <a:endParaRPr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Soundex </a:t>
            </a:r>
            <a:r>
              <a:rPr lang="en-US" dirty="0"/>
              <a:t>( "</a:t>
            </a:r>
            <a:r>
              <a:rPr lang="en-US" dirty="0" err="1"/>
              <a:t>foun</a:t>
            </a:r>
            <a:r>
              <a:rPr lang="en-US" dirty="0"/>
              <a:t>").representation()  //"F500"</a:t>
            </a:r>
            <a:endParaRPr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dirty="0"/>
          </a:p>
        </p:txBody>
      </p:sp>
      <p:sp>
        <p:nvSpPr>
          <p:cNvPr id="128" name="Google Shape;128;p1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 b="1"/>
              <a:t>Hagamos casos de testeo!</a:t>
            </a:r>
            <a:endParaRPr b="1"/>
          </a:p>
        </p:txBody>
      </p:sp>
      <p:sp>
        <p:nvSpPr>
          <p:cNvPr id="135" name="Google Shape;135;p1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4765" y="2014587"/>
            <a:ext cx="7350035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soundexRepresentation_threshold_Test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()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assertEquals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"T624"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Soundex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representation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"threshold"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soundexRepresentation_hold_Test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()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assertEquals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"H430"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Soundex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representation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"hold"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soundexRepresentation_phone_Test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()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assertEquals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"P500"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Soundex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representation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"phone"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soundexRepresentation_foun_Test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()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assertEquals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"F500"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Soundex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representation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foun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84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>
            <a:spLocks noGrp="1"/>
          </p:cNvSpPr>
          <p:nvPr>
            <p:ph type="title"/>
          </p:nvPr>
        </p:nvSpPr>
        <p:spPr>
          <a:xfrm>
            <a:off x="457200" y="22511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Gothic"/>
              <a:buNone/>
            </a:pPr>
            <a:r>
              <a:rPr lang="en-US" dirty="0" err="1"/>
              <a:t>Implementemos</a:t>
            </a:r>
            <a:r>
              <a:rPr lang="en-US" dirty="0"/>
              <a:t> el </a:t>
            </a:r>
            <a:r>
              <a:rPr lang="en-US" dirty="0" err="1"/>
              <a:t>algoritmo</a:t>
            </a:r>
            <a:endParaRPr dirty="0"/>
          </a:p>
        </p:txBody>
      </p:sp>
      <p:sp>
        <p:nvSpPr>
          <p:cNvPr id="156" name="Google Shape;156;p19"/>
          <p:cNvSpPr txBox="1">
            <a:spLocks noGrp="1"/>
          </p:cNvSpPr>
          <p:nvPr>
            <p:ph type="body" idx="1"/>
          </p:nvPr>
        </p:nvSpPr>
        <p:spPr>
          <a:xfrm>
            <a:off x="457200" y="1471749"/>
            <a:ext cx="8229600" cy="5249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dirty="0" err="1"/>
              <a:t>Repasemos</a:t>
            </a:r>
            <a:r>
              <a:rPr lang="en-US" dirty="0"/>
              <a:t> entre </a:t>
            </a:r>
            <a:r>
              <a:rPr lang="en-US" dirty="0" err="1"/>
              <a:t>todos</a:t>
            </a:r>
            <a:r>
              <a:rPr lang="en-US" dirty="0"/>
              <a:t> el </a:t>
            </a:r>
            <a:r>
              <a:rPr lang="en-US" dirty="0" err="1"/>
              <a:t>algoritmo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endParaRPr lang="es-E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endParaRPr lang="es-E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endParaRPr lang="es-E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endParaRPr lang="es-E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dirty="0"/>
              <a:t>¿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opciones</a:t>
            </a:r>
            <a:r>
              <a:rPr lang="en-US" dirty="0"/>
              <a:t> se les </a:t>
            </a:r>
            <a:r>
              <a:rPr lang="en-US" dirty="0" err="1"/>
              <a:t>ocurren</a:t>
            </a:r>
            <a:r>
              <a:rPr lang="en-US" dirty="0"/>
              <a:t> para </a:t>
            </a:r>
            <a:r>
              <a:rPr lang="en-US" dirty="0" err="1"/>
              <a:t>getMapping</a:t>
            </a:r>
            <a:r>
              <a:rPr lang="en-US" dirty="0"/>
              <a:t> ?</a:t>
            </a:r>
            <a:endParaRPr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dirty="0"/>
          </a:p>
        </p:txBody>
      </p:sp>
      <p:sp>
        <p:nvSpPr>
          <p:cNvPr id="157" name="Google Shape;157;p1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33303" y="1977740"/>
            <a:ext cx="5277394" cy="43805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representation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s.toUpperCase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char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[]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s.toCharArray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char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[]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OUT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960A"/>
                </a:solidFill>
                <a:effectLst/>
                <a:latin typeface="JetBrains Mono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'0'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'0'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'0'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'0'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960A"/>
                </a:solidFill>
                <a:effectLst/>
                <a:latin typeface="JetBrains Mono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]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count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current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last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getMapping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])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length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&amp;&amp;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count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960A"/>
                </a:solidFill>
                <a:effectLst/>
                <a:latin typeface="JetBrains Mono"/>
              </a:rPr>
              <a:t>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960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960A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char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current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getMapping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current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!=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&amp;&amp;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current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!=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]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toChar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960A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current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960A"/>
                </a:solidFill>
                <a:effectLst/>
                <a:latin typeface="JetBrains Mono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last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current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960A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960A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4960A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new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  <a:latin typeface="JetBrains Mono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  <a:latin typeface="JetBrains Mono"/>
              </a:rPr>
              <a:t>}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Gothic"/>
              <a:buNone/>
            </a:pPr>
            <a:r>
              <a:rPr lang="en-US"/>
              <a:t>Implementemos el algoritmo</a:t>
            </a:r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implementen</a:t>
            </a:r>
            <a:r>
              <a:rPr lang="en-US" dirty="0"/>
              <a:t> </a:t>
            </a:r>
            <a:r>
              <a:rPr lang="en-US" dirty="0" err="1"/>
              <a:t>ustedes</a:t>
            </a:r>
            <a:r>
              <a:rPr lang="en-US" dirty="0"/>
              <a:t> la </a:t>
            </a:r>
            <a:r>
              <a:rPr lang="en-US" dirty="0" err="1"/>
              <a:t>representación</a:t>
            </a:r>
            <a:r>
              <a:rPr lang="en-US" dirty="0"/>
              <a:t> y la </a:t>
            </a:r>
            <a:r>
              <a:rPr lang="en-US" dirty="0" err="1"/>
              <a:t>similitud</a:t>
            </a:r>
            <a:r>
              <a:rPr lang="en-US" dirty="0"/>
              <a:t> (</a:t>
            </a:r>
            <a:r>
              <a:rPr lang="en-US" dirty="0" err="1"/>
              <a:t>ej</a:t>
            </a:r>
            <a:r>
              <a:rPr lang="en-US" dirty="0"/>
              <a:t> 2.1, 2.2, 2.3, y 2.4)</a:t>
            </a:r>
            <a:endParaRPr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lang="es-ES" dirty="0" smtClean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dirty="0"/>
          </a:p>
        </p:txBody>
      </p:sp>
      <p:sp>
        <p:nvSpPr>
          <p:cNvPr id="164" name="Google Shape;164;p2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Hay mejores fonéticos?</a:t>
            </a:r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Metaphone</a:t>
            </a:r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Buscar en Wikipedia English: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“Metaphone</a:t>
            </a:r>
            <a:r>
              <a:rPr lang="en-US"/>
              <a:t>” y explicar algunas de las mejoras más relevantes que introduce.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Importante de Metaphone:</a:t>
            </a:r>
            <a:endParaRPr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None/>
            </a:pPr>
            <a:r>
              <a:rPr lang="en-US"/>
              <a:t>El encoding genera símbolos de </a:t>
            </a:r>
            <a:r>
              <a:rPr lang="en-US" b="1"/>
              <a:t>longitud arbitraria</a:t>
            </a:r>
            <a:r>
              <a:rPr lang="en-US"/>
              <a:t>.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Metaphone</a:t>
            </a:r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on brainstorming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4680</TotalTime>
  <Words>459</Words>
  <Application>Microsoft Office PowerPoint</Application>
  <PresentationFormat>Presentación en pantalla (4:3)</PresentationFormat>
  <Paragraphs>78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Noto Sans Symbols</vt:lpstr>
      <vt:lpstr>Palatino Linotype</vt:lpstr>
      <vt:lpstr>Roboto</vt:lpstr>
      <vt:lpstr>Arial</vt:lpstr>
      <vt:lpstr>Century Gothic</vt:lpstr>
      <vt:lpstr>Calibri</vt:lpstr>
      <vt:lpstr>JetBrains Mono</vt:lpstr>
      <vt:lpstr>Presentation on brainstorming</vt:lpstr>
      <vt:lpstr>Estructura de Datos y Algoritmos</vt:lpstr>
      <vt:lpstr>TP 2-Ejer 2.1, 2.2, 2.3 y 2.4</vt:lpstr>
      <vt:lpstr>Ejemplos</vt:lpstr>
      <vt:lpstr>Hagamos casos de testeo!</vt:lpstr>
      <vt:lpstr>Implementemos el algoritmo</vt:lpstr>
      <vt:lpstr>Implementemos el algoritmo</vt:lpstr>
      <vt:lpstr>Hay mejores fonéticos?</vt:lpstr>
      <vt:lpstr>Metaphone</vt:lpstr>
      <vt:lpstr>Metaphone</vt:lpstr>
      <vt:lpstr>Cómo usarlo?</vt:lpstr>
      <vt:lpstr>Metaphone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 y Algoritmos</dc:title>
  <dc:creator>DARIO ALEJANDRO PEÑALOZA</dc:creator>
  <cp:lastModifiedBy>Leticia Irene Gómez</cp:lastModifiedBy>
  <cp:revision>10</cp:revision>
  <dcterms:modified xsi:type="dcterms:W3CDTF">2024-03-13T06:20:27Z</dcterms:modified>
</cp:coreProperties>
</file>