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391" r:id="rId3"/>
    <p:sldId id="392" r:id="rId4"/>
    <p:sldId id="393" r:id="rId5"/>
    <p:sldId id="418" r:id="rId6"/>
    <p:sldId id="419" r:id="rId7"/>
    <p:sldId id="420" r:id="rId8"/>
    <p:sldId id="394" r:id="rId9"/>
    <p:sldId id="395" r:id="rId10"/>
    <p:sldId id="405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3/11/2024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dirty="0" smtClean="0"/>
              <a:t>Posible implementación</a:t>
            </a:r>
            <a:r>
              <a:rPr lang="es-AR" dirty="0"/>
              <a:t> </a:t>
            </a:r>
            <a:r>
              <a:rPr lang="es-AR" dirty="0" smtClean="0"/>
              <a:t>(si invocan con N &gt;= 50 se nota la diferencia con cache o </a:t>
            </a:r>
            <a:r>
              <a:rPr lang="es-AR" smtClean="0"/>
              <a:t>sin cache)</a:t>
            </a:r>
            <a:endParaRPr lang="es-AR" dirty="0" smtClean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class</a:t>
            </a:r>
            <a:r>
              <a:rPr lang="es-AR" b="1" dirty="0"/>
              <a:t> </a:t>
            </a:r>
            <a:r>
              <a:rPr lang="es-AR" b="1" dirty="0" err="1"/>
              <a:t>FastFibo</a:t>
            </a:r>
            <a:r>
              <a:rPr lang="es-AR" b="1" dirty="0"/>
              <a:t> {</a:t>
            </a:r>
          </a:p>
          <a:p>
            <a:pPr marL="0" indent="0">
              <a:buNone/>
            </a:pPr>
            <a:r>
              <a:rPr lang="en-US" b="1" dirty="0" smtClean="0"/>
              <a:t>    private </a:t>
            </a:r>
            <a:r>
              <a:rPr lang="en-US" b="1" dirty="0"/>
              <a:t>static </a:t>
            </a:r>
            <a:r>
              <a:rPr lang="en-US" b="1" dirty="0" err="1"/>
              <a:t>HashMap</a:t>
            </a:r>
            <a:r>
              <a:rPr lang="en-US" b="1" dirty="0"/>
              <a:t>&lt;Integer, Long&gt; </a:t>
            </a:r>
            <a:r>
              <a:rPr lang="en-US" b="1" i="1" dirty="0"/>
              <a:t>cache= new </a:t>
            </a:r>
            <a:r>
              <a:rPr lang="en-US" b="1" i="1" dirty="0" err="1"/>
              <a:t>HashMap</a:t>
            </a:r>
            <a:r>
              <a:rPr lang="en-US" b="1" i="1" dirty="0"/>
              <a:t>&lt;&gt;();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US" b="1" dirty="0" smtClean="0"/>
              <a:t>    public </a:t>
            </a:r>
            <a:r>
              <a:rPr lang="en-US" b="1" dirty="0"/>
              <a:t>static long </a:t>
            </a:r>
            <a:r>
              <a:rPr lang="en-US" b="1" dirty="0" err="1"/>
              <a:t>fibo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N) {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        </a:t>
            </a:r>
            <a:r>
              <a:rPr lang="es-AR" b="1" dirty="0" err="1" smtClean="0">
                <a:solidFill>
                  <a:srgbClr val="00B050"/>
                </a:solidFill>
              </a:rPr>
              <a:t>if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>
                <a:solidFill>
                  <a:srgbClr val="00B050"/>
                </a:solidFill>
              </a:rPr>
              <a:t>(</a:t>
            </a:r>
            <a:r>
              <a:rPr lang="es-AR" b="1" dirty="0" err="1">
                <a:solidFill>
                  <a:srgbClr val="00B050"/>
                </a:solidFill>
              </a:rPr>
              <a:t>cache.containsKey</a:t>
            </a:r>
            <a:r>
              <a:rPr lang="es-AR" b="1" dirty="0">
                <a:solidFill>
                  <a:srgbClr val="00B050"/>
                </a:solidFill>
              </a:rPr>
              <a:t>(N)) 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             </a:t>
            </a:r>
            <a:r>
              <a:rPr lang="es-AR" b="1" dirty="0" err="1" smtClean="0">
                <a:solidFill>
                  <a:srgbClr val="00B050"/>
                </a:solidFill>
              </a:rPr>
              <a:t>return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 err="1">
                <a:solidFill>
                  <a:srgbClr val="00B050"/>
                </a:solidFill>
              </a:rPr>
              <a:t>cache.get</a:t>
            </a:r>
            <a:r>
              <a:rPr lang="es-AR" b="1" dirty="0">
                <a:solidFill>
                  <a:srgbClr val="00B050"/>
                </a:solidFill>
              </a:rPr>
              <a:t>(N);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 </a:t>
            </a:r>
            <a:r>
              <a:rPr lang="es-AR" b="1" dirty="0" err="1" smtClean="0"/>
              <a:t>long</a:t>
            </a:r>
            <a:r>
              <a:rPr lang="es-AR" b="1" dirty="0" smtClean="0"/>
              <a:t> </a:t>
            </a:r>
            <a:r>
              <a:rPr lang="es-AR" b="1" dirty="0" err="1"/>
              <a:t>rta</a:t>
            </a:r>
            <a:r>
              <a:rPr lang="es-AR" b="1" dirty="0"/>
              <a:t>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</a:t>
            </a:r>
            <a:r>
              <a:rPr lang="es-AR" b="1" dirty="0" err="1" smtClean="0"/>
              <a:t>if</a:t>
            </a:r>
            <a:r>
              <a:rPr lang="es-AR" b="1" dirty="0" smtClean="0"/>
              <a:t> </a:t>
            </a:r>
            <a:r>
              <a:rPr lang="es-AR" b="1" dirty="0"/>
              <a:t>(N &lt;= 1)</a:t>
            </a:r>
          </a:p>
          <a:p>
            <a:pPr marL="0" indent="0">
              <a:buNone/>
            </a:pPr>
            <a:r>
              <a:rPr lang="es-AR" b="1" dirty="0" smtClean="0"/>
              <a:t>            </a:t>
            </a:r>
            <a:r>
              <a:rPr lang="es-AR" b="1" dirty="0" err="1" smtClean="0"/>
              <a:t>rta</a:t>
            </a:r>
            <a:r>
              <a:rPr lang="es-AR" b="1" dirty="0"/>
              <a:t>= N;</a:t>
            </a:r>
          </a:p>
          <a:p>
            <a:pPr marL="0" indent="0">
              <a:buNone/>
            </a:pPr>
            <a:r>
              <a:rPr lang="es-AR" b="1" dirty="0" smtClean="0"/>
              <a:t>      </a:t>
            </a:r>
            <a:r>
              <a:rPr lang="es-AR" b="1" dirty="0" err="1" smtClean="0"/>
              <a:t>else</a:t>
            </a: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    </a:t>
            </a:r>
            <a:r>
              <a:rPr lang="es-AR" b="1" dirty="0" err="1" smtClean="0"/>
              <a:t>rta</a:t>
            </a:r>
            <a:r>
              <a:rPr lang="es-AR" b="1" dirty="0"/>
              <a:t>= </a:t>
            </a:r>
            <a:r>
              <a:rPr lang="es-AR" b="1" dirty="0" err="1"/>
              <a:t>fibo</a:t>
            </a:r>
            <a:r>
              <a:rPr lang="es-AR" b="1" dirty="0"/>
              <a:t>(N-1) + </a:t>
            </a:r>
            <a:r>
              <a:rPr lang="es-AR" b="1" dirty="0" err="1"/>
              <a:t>fibo</a:t>
            </a:r>
            <a:r>
              <a:rPr lang="es-AR" b="1" dirty="0"/>
              <a:t>(N-2);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</a:t>
            </a:r>
            <a:r>
              <a:rPr lang="es-AR" b="1" dirty="0" err="1" smtClean="0">
                <a:solidFill>
                  <a:srgbClr val="00B050"/>
                </a:solidFill>
              </a:rPr>
              <a:t>cache.put</a:t>
            </a:r>
            <a:r>
              <a:rPr lang="es-AR" b="1" dirty="0" smtClean="0">
                <a:solidFill>
                  <a:srgbClr val="00B050"/>
                </a:solidFill>
              </a:rPr>
              <a:t>(N</a:t>
            </a:r>
            <a:r>
              <a:rPr lang="es-AR" b="1" dirty="0">
                <a:solidFill>
                  <a:srgbClr val="00B050"/>
                </a:solidFill>
              </a:rPr>
              <a:t>,  </a:t>
            </a:r>
            <a:r>
              <a:rPr lang="es-AR" b="1" dirty="0" err="1">
                <a:solidFill>
                  <a:srgbClr val="00B050"/>
                </a:solidFill>
              </a:rPr>
              <a:t>rta</a:t>
            </a:r>
            <a:r>
              <a:rPr lang="es-AR" b="1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       </a:t>
            </a:r>
            <a:r>
              <a:rPr lang="es-AR" b="1" dirty="0" err="1" smtClean="0"/>
              <a:t>return</a:t>
            </a:r>
            <a:r>
              <a:rPr lang="es-AR" b="1" dirty="0" smtClean="0"/>
              <a:t> </a:t>
            </a:r>
            <a:r>
              <a:rPr lang="es-AR" b="1" dirty="0" err="1"/>
              <a:t>rta</a:t>
            </a:r>
            <a:r>
              <a:rPr lang="es-AR" b="1" dirty="0"/>
              <a:t>;</a:t>
            </a:r>
          </a:p>
          <a:p>
            <a:pPr marL="0" indent="0">
              <a:buNone/>
            </a:pPr>
            <a:r>
              <a:rPr lang="es-AR" b="1" dirty="0" smtClean="0"/>
              <a:t>    }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Programación Dinámica para </a:t>
            </a:r>
            <a:r>
              <a:rPr lang="es-AR" dirty="0" err="1">
                <a:latin typeface="Comic Sans MS" panose="030F0702030302020204" pitchFamily="66" charset="0"/>
              </a:rPr>
              <a:t>Levenshtein</a:t>
            </a:r>
            <a:r>
              <a:rPr lang="es-AR" dirty="0">
                <a:latin typeface="Comic Sans MS" panose="030F0702030302020204" pitchFamily="66" charset="0"/>
              </a:rPr>
              <a:t>(‘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data’, ‘</a:t>
            </a:r>
            <a:r>
              <a:rPr lang="es-AR" dirty="0" err="1">
                <a:latin typeface="Comic Sans MS" panose="030F0702030302020204" pitchFamily="66" charset="0"/>
              </a:rPr>
              <a:t>bigdata</a:t>
            </a:r>
            <a:r>
              <a:rPr lang="es-AR" dirty="0">
                <a:latin typeface="Comic Sans MS" panose="030F0702030302020204" pitchFamily="66" charset="0"/>
              </a:rPr>
              <a:t>’) 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Matching</a:t>
            </a:r>
            <a:r>
              <a:rPr lang="es-AR" dirty="0"/>
              <a:t> – </a:t>
            </a:r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1690371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8" name="Cloud Callout 7"/>
          <p:cNvSpPr/>
          <p:nvPr/>
        </p:nvSpPr>
        <p:spPr>
          <a:xfrm>
            <a:off x="3845859" y="2590800"/>
            <a:ext cx="4876800" cy="3133910"/>
          </a:xfrm>
          <a:prstGeom prst="cloudCallout">
            <a:avLst>
              <a:gd name="adj1" fmla="val -47140"/>
              <a:gd name="adj2" fmla="val -282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La celda representa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(‘BIG’, ‘BI’)</a:t>
            </a:r>
          </a:p>
        </p:txBody>
      </p:sp>
      <p:sp>
        <p:nvSpPr>
          <p:cNvPr id="9" name="Oval 8"/>
          <p:cNvSpPr/>
          <p:nvPr/>
        </p:nvSpPr>
        <p:spPr>
          <a:xfrm>
            <a:off x="3810000" y="2810214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Comic Sans MS" panose="030F0702030302020204" pitchFamily="66" charset="0"/>
              </a:rPr>
              <a:t>Programación Dinámica para </a:t>
            </a:r>
            <a:r>
              <a:rPr lang="es-AR" sz="2000" dirty="0" err="1">
                <a:latin typeface="Comic Sans MS" panose="030F0702030302020204" pitchFamily="66" charset="0"/>
              </a:rPr>
              <a:t>Levenshtein</a:t>
            </a:r>
            <a:r>
              <a:rPr lang="es-AR" sz="2000" dirty="0">
                <a:latin typeface="Comic Sans MS" panose="030F0702030302020204" pitchFamily="66" charset="0"/>
              </a:rPr>
              <a:t>(‘</a:t>
            </a:r>
            <a:r>
              <a:rPr lang="es-AR" sz="2000" dirty="0" err="1">
                <a:latin typeface="Comic Sans MS" panose="030F0702030302020204" pitchFamily="66" charset="0"/>
              </a:rPr>
              <a:t>big</a:t>
            </a:r>
            <a:r>
              <a:rPr lang="es-AR" sz="2000" dirty="0">
                <a:latin typeface="Comic Sans MS" panose="030F0702030302020204" pitchFamily="66" charset="0"/>
              </a:rPr>
              <a:t> data’, ‘</a:t>
            </a:r>
            <a:r>
              <a:rPr lang="es-AR" sz="2000" dirty="0" err="1">
                <a:latin typeface="Comic Sans MS" panose="030F0702030302020204" pitchFamily="66" charset="0"/>
              </a:rPr>
              <a:t>bigdata</a:t>
            </a:r>
            <a:r>
              <a:rPr lang="es-AR" sz="2000" dirty="0">
                <a:latin typeface="Comic Sans MS" panose="030F0702030302020204" pitchFamily="66" charset="0"/>
              </a:rPr>
              <a:t>’) </a:t>
            </a:r>
            <a:endParaRPr lang="es-A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3534"/>
              </p:ext>
            </p:extLst>
          </p:nvPr>
        </p:nvGraphicFramePr>
        <p:xfrm>
          <a:off x="1658471" y="2265935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8" name="Cloud Callout 7"/>
          <p:cNvSpPr/>
          <p:nvPr/>
        </p:nvSpPr>
        <p:spPr>
          <a:xfrm>
            <a:off x="5316071" y="2761494"/>
            <a:ext cx="3827929" cy="2432702"/>
          </a:xfrm>
          <a:prstGeom prst="cloudCallout">
            <a:avLst>
              <a:gd name="adj1" fmla="val -47140"/>
              <a:gd name="adj2" fmla="val -282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Entonces 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(‘’,’’)= 0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(‘B’, ‘’)=1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(‘BI’, ‘’)=2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(‘BIG’, ‘’)=3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…</a:t>
            </a: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01471" y="2573520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4870" y="2573520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95164" y="2552774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32212" y="2552774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2460812" y="4190952"/>
            <a:ext cx="4011705" cy="2352841"/>
          </a:xfrm>
          <a:prstGeom prst="cloudCallout">
            <a:avLst>
              <a:gd name="adj1" fmla="val -47140"/>
              <a:gd name="adj2" fmla="val -282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Entonces 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(‘’,’B’)= 1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 ‘BI’)=2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 ‘BIG’)=3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(‘’,BIGD’)=4</a:t>
            </a:r>
          </a:p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…</a:t>
            </a: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68072" y="3001921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38937" y="3391624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32212" y="3787476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68072" y="4176315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Comic Sans MS" panose="030F0702030302020204" pitchFamily="66" charset="0"/>
              </a:rPr>
              <a:t>Programación Dinámica para </a:t>
            </a:r>
            <a:r>
              <a:rPr lang="es-AR" sz="2000" dirty="0" err="1">
                <a:latin typeface="Comic Sans MS" panose="030F0702030302020204" pitchFamily="66" charset="0"/>
              </a:rPr>
              <a:t>Levenshtein</a:t>
            </a:r>
            <a:r>
              <a:rPr lang="es-AR" sz="2000" dirty="0">
                <a:latin typeface="Comic Sans MS" panose="030F0702030302020204" pitchFamily="66" charset="0"/>
              </a:rPr>
              <a:t>(‘</a:t>
            </a:r>
            <a:r>
              <a:rPr lang="es-AR" sz="2000" dirty="0" err="1">
                <a:latin typeface="Comic Sans MS" panose="030F0702030302020204" pitchFamily="66" charset="0"/>
              </a:rPr>
              <a:t>big</a:t>
            </a:r>
            <a:r>
              <a:rPr lang="es-AR" sz="2000" dirty="0">
                <a:latin typeface="Comic Sans MS" panose="030F0702030302020204" pitchFamily="66" charset="0"/>
              </a:rPr>
              <a:t> data’, ‘</a:t>
            </a:r>
            <a:r>
              <a:rPr lang="es-AR" sz="2000" dirty="0" err="1">
                <a:latin typeface="Comic Sans MS" panose="030F0702030302020204" pitchFamily="66" charset="0"/>
              </a:rPr>
              <a:t>bigdata</a:t>
            </a:r>
            <a:r>
              <a:rPr lang="es-AR" sz="2000" dirty="0">
                <a:latin typeface="Comic Sans MS" panose="030F0702030302020204" pitchFamily="66" charset="0"/>
              </a:rPr>
              <a:t>’) </a:t>
            </a:r>
            <a:endParaRPr lang="es-A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39671"/>
              </p:ext>
            </p:extLst>
          </p:nvPr>
        </p:nvGraphicFramePr>
        <p:xfrm>
          <a:off x="1485900" y="2215006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8" name="Cloud Callout 7"/>
          <p:cNvSpPr/>
          <p:nvPr/>
        </p:nvSpPr>
        <p:spPr>
          <a:xfrm>
            <a:off x="2711824" y="3579729"/>
            <a:ext cx="6172200" cy="1131043"/>
          </a:xfrm>
          <a:prstGeom prst="cloudCallout">
            <a:avLst>
              <a:gd name="adj1" fmla="val -26736"/>
              <a:gd name="adj2" fmla="val -492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La celda representa</a:t>
            </a:r>
          </a:p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(‘BIG’, ‘BI’)</a:t>
            </a: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711824" y="4672746"/>
            <a:ext cx="5974976" cy="1740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</a:t>
            </a:r>
            <a:r>
              <a:rPr lang="es-AR" dirty="0">
                <a:solidFill>
                  <a:srgbClr val="CC3300"/>
                </a:solidFill>
                <a:latin typeface="Comic Sans MS" panose="030F0702030302020204" pitchFamily="66" charset="0"/>
              </a:rPr>
              <a:t>G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’, ‘B</a:t>
            </a:r>
            <a:r>
              <a:rPr lang="es-AR" dirty="0">
                <a:solidFill>
                  <a:srgbClr val="CC3300"/>
                </a:solidFill>
                <a:latin typeface="Comic Sans MS" panose="030F0702030302020204" pitchFamily="66" charset="0"/>
              </a:rPr>
              <a:t>I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’)=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Min ( 	</a:t>
            </a: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(‘BI’, ‘B’) +  ‘G’==‘I’?0:1,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(‘BIG’, ‘B’) + 1 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(‘BI’, ‘BI’) + 1,</a:t>
            </a:r>
          </a:p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       )</a:t>
            </a:r>
          </a:p>
        </p:txBody>
      </p:sp>
      <p:sp>
        <p:nvSpPr>
          <p:cNvPr id="9" name="Oval 8"/>
          <p:cNvSpPr/>
          <p:nvPr/>
        </p:nvSpPr>
        <p:spPr>
          <a:xfrm>
            <a:off x="3749039" y="3355847"/>
            <a:ext cx="401683" cy="330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>
                <a:latin typeface="Comic Sans MS" panose="030F0702030302020204" pitchFamily="66" charset="0"/>
              </a:rPr>
              <a:t>Programación Dinámica para </a:t>
            </a:r>
            <a:r>
              <a:rPr lang="es-AR" sz="2000" dirty="0" err="1">
                <a:latin typeface="Comic Sans MS" panose="030F0702030302020204" pitchFamily="66" charset="0"/>
              </a:rPr>
              <a:t>Levenshtein</a:t>
            </a:r>
            <a:r>
              <a:rPr lang="es-AR" sz="2000" dirty="0">
                <a:latin typeface="Comic Sans MS" panose="030F0702030302020204" pitchFamily="66" charset="0"/>
              </a:rPr>
              <a:t>(‘</a:t>
            </a:r>
            <a:r>
              <a:rPr lang="es-AR" sz="2000" dirty="0" err="1">
                <a:latin typeface="Comic Sans MS" panose="030F0702030302020204" pitchFamily="66" charset="0"/>
              </a:rPr>
              <a:t>big</a:t>
            </a:r>
            <a:r>
              <a:rPr lang="es-AR" sz="2000" dirty="0">
                <a:latin typeface="Comic Sans MS" panose="030F0702030302020204" pitchFamily="66" charset="0"/>
              </a:rPr>
              <a:t> data’, ‘</a:t>
            </a:r>
            <a:r>
              <a:rPr lang="es-AR" sz="2000" dirty="0" err="1">
                <a:latin typeface="Comic Sans MS" panose="030F0702030302020204" pitchFamily="66" charset="0"/>
              </a:rPr>
              <a:t>bigdata</a:t>
            </a:r>
            <a:r>
              <a:rPr lang="es-AR" sz="2000" dirty="0">
                <a:latin typeface="Comic Sans MS" panose="030F0702030302020204" pitchFamily="66" charset="0"/>
              </a:rPr>
              <a:t>’) </a:t>
            </a:r>
            <a:endParaRPr lang="es-A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6700" y="7022558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27938"/>
              </p:ext>
            </p:extLst>
          </p:nvPr>
        </p:nvGraphicFramePr>
        <p:xfrm>
          <a:off x="1485900" y="2356577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771900" y="3476420"/>
            <a:ext cx="457200" cy="380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885950" y="4528986"/>
            <a:ext cx="5847261" cy="17956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s-A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w,</a:t>
            </a:r>
            <a:r>
              <a:rPr lang="es-AR" sz="16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</a:t>
            </a:r>
            <a:r>
              <a:rPr lang="es-A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)=</a:t>
            </a:r>
          </a:p>
          <a:p>
            <a:pPr marL="0" indent="0">
              <a:buNone/>
            </a:pP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Min ( </a:t>
            </a:r>
            <a:r>
              <a:rPr lang="es-AR" sz="1600" dirty="0" err="1">
                <a:solidFill>
                  <a:srgbClr val="1EA907"/>
                </a:solidFill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</a:rPr>
              <a:t>(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</a:rPr>
              <a:t>, 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</a:t>
            </a:r>
            <a:r>
              <a:rPr lang="es-AR" sz="1600" dirty="0">
                <a:solidFill>
                  <a:srgbClr val="1EA907"/>
                </a:solidFill>
                <a:latin typeface="Comic Sans MS" panose="030F0702030302020204" pitchFamily="66" charset="0"/>
              </a:rPr>
              <a:t>)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+ w==z?0:1,</a:t>
            </a:r>
          </a:p>
          <a:p>
            <a:pPr marL="0" indent="0">
              <a:buNone/>
            </a:pP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s-AR" sz="1600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s-AR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</a:t>
            </a:r>
            <a:r>
              <a:rPr lang="es-AR" sz="16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) 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+ 1,</a:t>
            </a:r>
          </a:p>
          <a:p>
            <a:pPr marL="0" indent="0">
              <a:buNone/>
            </a:pP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s-AR" sz="1600" dirty="0" err="1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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</a:t>
            </a:r>
            <a:r>
              <a:rPr lang="es-A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s-AR" sz="16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+ 1 </a:t>
            </a:r>
          </a:p>
          <a:p>
            <a:pPr marL="0" indent="0">
              <a:buNone/>
            </a:pPr>
            <a:r>
              <a:rPr lang="es-A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     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00500" y="3857159"/>
            <a:ext cx="0" cy="107624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62300" y="3028406"/>
            <a:ext cx="457200" cy="380738"/>
          </a:xfrm>
          <a:prstGeom prst="ellipse">
            <a:avLst/>
          </a:prstGeom>
          <a:noFill/>
          <a:ln>
            <a:solidFill>
              <a:srgbClr val="1EA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5176" y="3097571"/>
            <a:ext cx="457200" cy="3807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162300" y="3409406"/>
            <a:ext cx="457200" cy="38073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77540" y="4830072"/>
            <a:ext cx="4746221" cy="355249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77541" y="5185321"/>
            <a:ext cx="4746220" cy="301086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77540" y="5488852"/>
            <a:ext cx="4746221" cy="435312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9" grpId="0" animBg="1"/>
      <p:bldP spid="43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899016"/>
            <a:ext cx="853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i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Calculemos la distancia de </a:t>
            </a:r>
            <a:r>
              <a:rPr lang="es-AR" dirty="0" err="1">
                <a:latin typeface="Comic Sans MS" panose="030F0702030302020204" pitchFamily="66" charset="0"/>
              </a:rPr>
              <a:t>Levenshtein</a:t>
            </a:r>
            <a:r>
              <a:rPr lang="es-AR" dirty="0">
                <a:latin typeface="Comic Sans MS" panose="030F0702030302020204" pitchFamily="66" charset="0"/>
              </a:rPr>
              <a:t>(‘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data’, ‘</a:t>
            </a:r>
            <a:r>
              <a:rPr lang="es-AR" dirty="0" err="1">
                <a:latin typeface="Comic Sans MS" panose="030F0702030302020204" pitchFamily="66" charset="0"/>
              </a:rPr>
              <a:t>bigdata</a:t>
            </a:r>
            <a:r>
              <a:rPr lang="es-AR" dirty="0">
                <a:latin typeface="Comic Sans MS" panose="030F0702030302020204" pitchFamily="66" charset="0"/>
              </a:rPr>
              <a:t>’) </a:t>
            </a:r>
            <a:endParaRPr lang="es-AR" dirty="0"/>
          </a:p>
          <a:p>
            <a:pPr marL="0" indent="0" algn="just">
              <a:buFont typeface="Arial" pitchFamily="34" charset="0"/>
              <a:buNone/>
            </a:pPr>
            <a:endParaRPr lang="es-AR" i="1" dirty="0"/>
          </a:p>
        </p:txBody>
      </p:sp>
      <p:pic>
        <p:nvPicPr>
          <p:cNvPr id="7" name="Picture 6" descr="cuartogeografico - ACTIVIDAD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35" y="511466"/>
            <a:ext cx="1076583" cy="100985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801090" y="2115534"/>
          <a:ext cx="5541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784848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172946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5017735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1675581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9213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938350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858291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97984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743565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810228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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ym typeface="Symbol" panose="05050102010706020507" pitchFamily="18" charset="2"/>
                        </a:rPr>
                        <a:t>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7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5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8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774"/>
                  </a:ext>
                </a:extLst>
              </a:tr>
            </a:tbl>
          </a:graphicData>
        </a:graphic>
      </p:graphicFrame>
      <p:sp>
        <p:nvSpPr>
          <p:cNvPr id="2" name="16-Point Star 1"/>
          <p:cNvSpPr/>
          <p:nvPr/>
        </p:nvSpPr>
        <p:spPr>
          <a:xfrm>
            <a:off x="6553200" y="5105400"/>
            <a:ext cx="1066800" cy="609600"/>
          </a:xfrm>
          <a:prstGeom prst="star16">
            <a:avLst/>
          </a:prstGeom>
          <a:solidFill>
            <a:srgbClr val="1EA907">
              <a:alpha val="5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2819399"/>
            <a:ext cx="4114800" cy="446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5600" y="3266184"/>
            <a:ext cx="4724400" cy="1808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82153" y="5073889"/>
            <a:ext cx="3393957" cy="446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89557" y="5073889"/>
            <a:ext cx="1343890" cy="446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2829815"/>
            <a:ext cx="596153" cy="446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8" grpId="0" animBg="1"/>
      <p:bldP spid="20" grpId="0" animBg="1"/>
      <p:bldP spid="23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899016"/>
            <a:ext cx="853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sz="2500" b="1" i="1" dirty="0">
                <a:latin typeface="Comic Sans MS" panose="030F0702030302020204" pitchFamily="66" charset="0"/>
              </a:rPr>
              <a:t>¿Cuál es la distancia </a:t>
            </a:r>
            <a:r>
              <a:rPr lang="es-AR" sz="2500" b="1" i="1" dirty="0" err="1">
                <a:latin typeface="Comic Sans MS" panose="030F0702030302020204" pitchFamily="66" charset="0"/>
              </a:rPr>
              <a:t>Levenshtein</a:t>
            </a:r>
            <a:r>
              <a:rPr lang="es-AR" sz="2500" b="1" i="1" dirty="0">
                <a:latin typeface="Comic Sans MS" panose="030F0702030302020204" pitchFamily="66" charset="0"/>
              </a:rPr>
              <a:t> (“</a:t>
            </a:r>
            <a:r>
              <a:rPr lang="es-AR" sz="2500" b="1" i="1" dirty="0" err="1">
                <a:latin typeface="Comic Sans MS" panose="030F0702030302020204" pitchFamily="66" charset="0"/>
              </a:rPr>
              <a:t>exkusa</a:t>
            </a:r>
            <a:r>
              <a:rPr lang="es-AR" sz="2500" b="1" i="1" dirty="0">
                <a:latin typeface="Comic Sans MS" panose="030F0702030302020204" pitchFamily="66" charset="0"/>
              </a:rPr>
              <a:t>”, “ex-amigo”) ?</a:t>
            </a: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b="1" i="1" dirty="0" err="1">
                <a:latin typeface="Comic Sans MS" panose="030F0702030302020204" pitchFamily="66" charset="0"/>
              </a:rPr>
              <a:t>Rta</a:t>
            </a:r>
            <a:r>
              <a:rPr lang="es-AR" b="1" i="1" dirty="0">
                <a:latin typeface="Comic Sans MS" panose="030F0702030302020204" pitchFamily="66" charset="0"/>
              </a:rPr>
              <a:t>  6</a:t>
            </a: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b="1" i="1" dirty="0" err="1">
                <a:latin typeface="Comic Sans MS" panose="030F0702030302020204" pitchFamily="66" charset="0"/>
              </a:rPr>
              <a:t>Ej</a:t>
            </a:r>
            <a:r>
              <a:rPr lang="es-AR" b="1" i="1" dirty="0">
                <a:latin typeface="Comic Sans MS" panose="030F0702030302020204" pitchFamily="66" charset="0"/>
              </a:rPr>
              <a:t>: _ _ I S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I</a:t>
            </a: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b="1" i="1" dirty="0">
                <a:latin typeface="Comic Sans MS" panose="030F0702030302020204" pitchFamily="66" charset="0"/>
              </a:rPr>
              <a:t>O bien</a:t>
            </a:r>
          </a:p>
          <a:p>
            <a:pPr marL="0" indent="0">
              <a:buFont typeface="Arial" pitchFamily="34" charset="0"/>
              <a:buNone/>
            </a:pP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s-AR" b="1" i="1" dirty="0" err="1">
                <a:latin typeface="Comic Sans MS" panose="030F0702030302020204" pitchFamily="66" charset="0"/>
              </a:rPr>
              <a:t>Ej</a:t>
            </a:r>
            <a:r>
              <a:rPr lang="es-AR" b="1" i="1" dirty="0">
                <a:latin typeface="Comic Sans MS" panose="030F0702030302020204" pitchFamily="66" charset="0"/>
              </a:rPr>
              <a:t>: _ _ S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</a:t>
            </a:r>
            <a:r>
              <a:rPr lang="es-AR" b="1" i="1" dirty="0" err="1">
                <a:latin typeface="Comic Sans MS" panose="030F0702030302020204" pitchFamily="66" charset="0"/>
              </a:rPr>
              <a:t>S</a:t>
            </a:r>
            <a:r>
              <a:rPr lang="es-AR" b="1" i="1" dirty="0">
                <a:latin typeface="Comic Sans MS" panose="030F0702030302020204" pitchFamily="66" charset="0"/>
              </a:rPr>
              <a:t> I </a:t>
            </a:r>
            <a:r>
              <a:rPr lang="es-AR" b="1" i="1" dirty="0" err="1">
                <a:latin typeface="Comic Sans MS" panose="030F0702030302020204" pitchFamily="66" charset="0"/>
              </a:rPr>
              <a:t>I</a:t>
            </a:r>
            <a:endParaRPr lang="es-AR" b="1" i="1" dirty="0">
              <a:latin typeface="Comic Sans MS" panose="030F0702030302020204" pitchFamily="66" charset="0"/>
            </a:endParaRPr>
          </a:p>
          <a:p>
            <a:pPr marL="0" indent="0">
              <a:buFont typeface="Arial" pitchFamily="34" charset="0"/>
              <a:buNone/>
            </a:pPr>
            <a:endParaRPr lang="es-AR" i="1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</a:t>
            </a:r>
            <a:endParaRPr lang="es-AR" i="1" dirty="0"/>
          </a:p>
        </p:txBody>
      </p:sp>
      <p:sp>
        <p:nvSpPr>
          <p:cNvPr id="14" name="16-Point Star 13"/>
          <p:cNvSpPr/>
          <p:nvPr/>
        </p:nvSpPr>
        <p:spPr>
          <a:xfrm>
            <a:off x="0" y="2141784"/>
            <a:ext cx="3733800" cy="3276600"/>
          </a:xfrm>
          <a:prstGeom prst="star16">
            <a:avLst/>
          </a:prstGeom>
          <a:solidFill>
            <a:srgbClr val="1EA90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27995"/>
            <a:ext cx="8229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Se puede normalizar para que el número obtenido esté entre 0 y 1. El valor 1 implica coincidencia.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0891" y="378415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57200" y="2676525"/>
          <a:ext cx="816667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3822480" imgH="419040" progId="Equation.3">
                  <p:embed/>
                </p:oleObj>
              </mc:Choice>
              <mc:Fallback>
                <p:oleObj name="Equation" r:id="rId3" imgW="3822480" imgH="4190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676525"/>
                        <a:ext cx="8166677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5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74818"/>
            <a:ext cx="8229600" cy="2971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Existen variantes: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Por ejemplo: </a:t>
            </a:r>
            <a:r>
              <a:rPr lang="es-AR" dirty="0" err="1">
                <a:latin typeface="Comic Sans MS" panose="030F0702030302020204" pitchFamily="66" charset="0"/>
              </a:rPr>
              <a:t>Damerau-Levenshtein</a:t>
            </a:r>
            <a:r>
              <a:rPr lang="es-AR" dirty="0">
                <a:latin typeface="Comic Sans MS" panose="030F0702030302020204" pitchFamily="66" charset="0"/>
              </a:rPr>
              <a:t>: las operaciones no son sólo borrado, inserción, y sustitución. También se agrega transposición.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Otras variantes no consideran que las operaciones valen todas igual. Alguna es más cara que otra y cambia la fórmula de distancia, entonces.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Es un algoritmo que calcula la </a:t>
            </a:r>
            <a:r>
              <a:rPr lang="es-AR" b="1" dirty="0">
                <a:latin typeface="Comic Sans MS" panose="030F0702030302020204" pitchFamily="66" charset="0"/>
              </a:rPr>
              <a:t>MINIMA</a:t>
            </a:r>
            <a:r>
              <a:rPr lang="es-AR" dirty="0">
                <a:latin typeface="Comic Sans MS" panose="030F0702030302020204" pitchFamily="66" charset="0"/>
              </a:rPr>
              <a:t> cantidad de operaciones necesarias para transformar un </a:t>
            </a:r>
            <a:r>
              <a:rPr lang="es-AR" dirty="0" err="1">
                <a:latin typeface="Comic Sans MS" panose="030F0702030302020204" pitchFamily="66" charset="0"/>
              </a:rPr>
              <a:t>string</a:t>
            </a:r>
            <a:r>
              <a:rPr lang="es-AR" dirty="0">
                <a:latin typeface="Comic Sans MS" panose="030F0702030302020204" pitchFamily="66" charset="0"/>
              </a:rPr>
              <a:t> en otro. Las operaciones válidas son: </a:t>
            </a:r>
            <a:r>
              <a:rPr lang="es-AR" b="1" dirty="0">
                <a:latin typeface="Comic Sans MS" panose="030F0702030302020204" pitchFamily="66" charset="0"/>
              </a:rPr>
              <a:t>insertar, borrar o sustituir un </a:t>
            </a:r>
            <a:r>
              <a:rPr lang="es-AR" b="1" dirty="0" err="1">
                <a:latin typeface="Comic Sans MS" panose="030F0702030302020204" pitchFamily="66" charset="0"/>
              </a:rPr>
              <a:t>caracter</a:t>
            </a:r>
            <a:r>
              <a:rPr lang="es-AR" dirty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Aquellos </a:t>
            </a:r>
            <a:r>
              <a:rPr lang="es-AR" dirty="0" err="1">
                <a:latin typeface="Comic Sans MS" panose="030F0702030302020204" pitchFamily="66" charset="0"/>
              </a:rPr>
              <a:t>strings</a:t>
            </a:r>
            <a:r>
              <a:rPr lang="es-AR" dirty="0">
                <a:latin typeface="Comic Sans MS" panose="030F0702030302020204" pitchFamily="66" charset="0"/>
              </a:rPr>
              <a:t> que son iguales, deben tener distancia 0 porque no hace falta transformar uno en otro.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 err="1">
                <a:latin typeface="Comic Sans MS" panose="030F0702030302020204" pitchFamily="66" charset="0"/>
              </a:rPr>
              <a:t>Ej</a:t>
            </a:r>
            <a:r>
              <a:rPr lang="es-AR" dirty="0">
                <a:latin typeface="Comic Sans MS" panose="030F0702030302020204" pitchFamily="66" charset="0"/>
              </a:rPr>
              <a:t>: </a:t>
            </a:r>
            <a:r>
              <a:rPr lang="es-AR" dirty="0" err="1">
                <a:latin typeface="Comic Sans MS" panose="030F0702030302020204" pitchFamily="66" charset="0"/>
              </a:rPr>
              <a:t>Levenshtein</a:t>
            </a:r>
            <a:r>
              <a:rPr lang="es-AR" dirty="0">
                <a:latin typeface="Comic Sans MS" panose="030F0702030302020204" pitchFamily="66" charset="0"/>
              </a:rPr>
              <a:t>(‘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data’, ‘</a:t>
            </a:r>
            <a:r>
              <a:rPr lang="es-AR" dirty="0" err="1">
                <a:latin typeface="Comic Sans MS" panose="030F0702030302020204" pitchFamily="66" charset="0"/>
              </a:rPr>
              <a:t>bigdata</a:t>
            </a:r>
            <a:r>
              <a:rPr lang="es-AR" dirty="0">
                <a:latin typeface="Comic Sans MS" panose="030F0702030302020204" pitchFamily="66" charset="0"/>
              </a:rPr>
              <a:t>’) = 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1 es la mínima, pero hay muchas formas de ir de str1 a str2.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 =&gt; BBBBIII o sea 7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 =&gt; BSSS      o sea 4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‘</a:t>
            </a:r>
            <a:r>
              <a:rPr lang="es-AR" dirty="0" err="1">
                <a:latin typeface="Comic Sans MS" panose="030F0702030302020204" pitchFamily="66" charset="0"/>
              </a:rPr>
              <a:t>big</a:t>
            </a:r>
            <a:r>
              <a:rPr lang="es-AR" dirty="0">
                <a:latin typeface="Comic Sans MS" panose="030F0702030302020204" pitchFamily="66" charset="0"/>
              </a:rPr>
              <a:t> data’ =&gt; ---SSSSD o sea 5</a:t>
            </a:r>
          </a:p>
          <a:p>
            <a:pPr marL="0" indent="0" algn="just">
              <a:buNone/>
            </a:pPr>
            <a:r>
              <a:rPr lang="es-AR" dirty="0" err="1">
                <a:latin typeface="Comic Sans MS" panose="030F0702030302020204" pitchFamily="66" charset="0"/>
              </a:rPr>
              <a:t>Etc</a:t>
            </a:r>
            <a:r>
              <a:rPr lang="es-AR" dirty="0">
                <a:latin typeface="Comic Sans MS" panose="030F0702030302020204" pitchFamily="66" charset="0"/>
              </a:rPr>
              <a:t>, </a:t>
            </a:r>
            <a:r>
              <a:rPr lang="es-AR" dirty="0" err="1">
                <a:latin typeface="Comic Sans MS" panose="030F0702030302020204" pitchFamily="66" charset="0"/>
              </a:rPr>
              <a:t>etc</a:t>
            </a:r>
            <a:r>
              <a:rPr lang="es-AR" dirty="0">
                <a:latin typeface="Comic Sans MS" panose="030F0702030302020204" pitchFamily="66" charset="0"/>
              </a:rPr>
              <a:t>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8-Point Star 5"/>
          <p:cNvSpPr/>
          <p:nvPr/>
        </p:nvSpPr>
        <p:spPr>
          <a:xfrm>
            <a:off x="5007556" y="3614057"/>
            <a:ext cx="990600" cy="762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21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</a:t>
            </a:r>
            <a:r>
              <a:rPr lang="es-AR" sz="1600" dirty="0">
                <a:latin typeface="Comic Sans MS" panose="030F0702030302020204" pitchFamily="66" charset="0"/>
              </a:rPr>
              <a:t>A diferencia de </a:t>
            </a:r>
            <a:r>
              <a:rPr lang="es-AR" sz="1600" dirty="0" err="1">
                <a:latin typeface="Comic Sans MS" panose="030F0702030302020204" pitchFamily="66" charset="0"/>
              </a:rPr>
              <a:t>Soundex</a:t>
            </a:r>
            <a:r>
              <a:rPr lang="es-AR" sz="1600" dirty="0">
                <a:latin typeface="Comic Sans MS" panose="030F0702030302020204" pitchFamily="66" charset="0"/>
              </a:rPr>
              <a:t>, que se adaptó para proponer una medida de similitud, a partir de su cálculo, </a:t>
            </a:r>
            <a:r>
              <a:rPr lang="es-AR" sz="1600" b="1" dirty="0" err="1">
                <a:latin typeface="Comic Sans MS" panose="030F0702030302020204" pitchFamily="66" charset="0"/>
              </a:rPr>
              <a:t>Levenshtein</a:t>
            </a:r>
            <a:r>
              <a:rPr lang="es-AR" sz="1600" b="1" dirty="0">
                <a:latin typeface="Comic Sans MS" panose="030F0702030302020204" pitchFamily="66" charset="0"/>
              </a:rPr>
              <a:t> ES </a:t>
            </a:r>
            <a:r>
              <a:rPr lang="es-AR" sz="1600" dirty="0">
                <a:latin typeface="Comic Sans MS" panose="030F0702030302020204" pitchFamily="66" charset="0"/>
              </a:rPr>
              <a:t>un métrica de distancia. Por lo tanto, cumple con propiedades:</a:t>
            </a:r>
          </a:p>
          <a:p>
            <a:pPr marL="0" indent="0" algn="just">
              <a:buNone/>
            </a:pPr>
            <a:endParaRPr lang="es-AR" sz="1600" dirty="0">
              <a:latin typeface="Comic Sans MS" panose="030F0702030302020204" pitchFamily="66" charset="0"/>
            </a:endParaRPr>
          </a:p>
          <a:p>
            <a:pPr marL="457200" indent="-457200" algn="just">
              <a:buAutoNum type="alphaLcParenR"/>
            </a:pPr>
            <a:r>
              <a:rPr lang="es-AR" sz="1600" b="1" dirty="0">
                <a:latin typeface="Comic Sans MS" panose="030F0702030302020204" pitchFamily="66" charset="0"/>
              </a:rPr>
              <a:t>Simetría</a:t>
            </a:r>
            <a:r>
              <a:rPr lang="es-AR" sz="1600" dirty="0">
                <a:latin typeface="Comic Sans MS" panose="030F0702030302020204" pitchFamily="66" charset="0"/>
              </a:rPr>
              <a:t>: 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(str1, str2) = 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(str2, str1) </a:t>
            </a:r>
          </a:p>
          <a:p>
            <a:pPr marL="457200" indent="-457200" algn="just">
              <a:buFont typeface="Arial" pitchFamily="34" charset="0"/>
              <a:buAutoNum type="alphaLcParenR"/>
            </a:pPr>
            <a:r>
              <a:rPr lang="es-AR" sz="1600" b="1" dirty="0">
                <a:latin typeface="Comic Sans MS" panose="030F0702030302020204" pitchFamily="66" charset="0"/>
              </a:rPr>
              <a:t>Desigualdad</a:t>
            </a:r>
            <a:r>
              <a:rPr lang="es-AR" sz="1600" dirty="0">
                <a:latin typeface="Comic Sans MS" panose="030F0702030302020204" pitchFamily="66" charset="0"/>
              </a:rPr>
              <a:t>: 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(str1, str2) + 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(str2, str3)</a:t>
            </a:r>
          </a:p>
          <a:p>
            <a:pPr marL="0" indent="0" algn="just">
              <a:buNone/>
            </a:pPr>
            <a:r>
              <a:rPr lang="es-AR" sz="1600" dirty="0">
                <a:latin typeface="Comic Sans MS" panose="030F0702030302020204" pitchFamily="66" charset="0"/>
              </a:rPr>
              <a:t>		 &gt;=</a:t>
            </a:r>
            <a:r>
              <a:rPr lang="es-AR" sz="1600" dirty="0" err="1">
                <a:latin typeface="Comic Sans MS" panose="030F0702030302020204" pitchFamily="66" charset="0"/>
              </a:rPr>
              <a:t>Levenshtein</a:t>
            </a:r>
            <a:r>
              <a:rPr lang="es-AR" sz="1600" dirty="0">
                <a:latin typeface="Comic Sans MS" panose="030F0702030302020204" pitchFamily="66" charset="0"/>
              </a:rPr>
              <a:t>(str1, str3)</a:t>
            </a:r>
            <a:endParaRPr lang="es-AR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Arial" pitchFamily="34" charset="0"/>
              <a:buAutoNum type="alphaLcParenR"/>
            </a:pPr>
            <a:endParaRPr lang="es-AR" dirty="0">
              <a:latin typeface="Comic Sans MS" panose="030F0702030302020204" pitchFamily="66" charset="0"/>
            </a:endParaRPr>
          </a:p>
          <a:p>
            <a:pPr marL="457200" indent="-457200" algn="just">
              <a:buFont typeface="Arial" pitchFamily="34" charset="0"/>
              <a:buAutoNum type="alphaLcParenR"/>
            </a:pPr>
            <a:endParaRPr lang="es-AR" dirty="0">
              <a:latin typeface="Comic Sans MS" panose="030F0702030302020204" pitchFamily="66" charset="0"/>
            </a:endParaRPr>
          </a:p>
          <a:p>
            <a:pPr marL="457200" indent="-457200" algn="just">
              <a:buAutoNum type="alphaLcParenR"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2020388" y="4164012"/>
            <a:ext cx="6918165" cy="2374902"/>
          </a:xfrm>
          <a:prstGeom prst="cloudCallout">
            <a:avLst>
              <a:gd name="adj1" fmla="val -43415"/>
              <a:gd name="adj2" fmla="val 357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El problema es que una implementación </a:t>
            </a:r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ensayo&amp;error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 sería tan ineficiente! Impracticable.</a:t>
            </a:r>
          </a:p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Por eso, se lo suele implementar con la </a:t>
            </a:r>
            <a:r>
              <a:rPr lang="es-AR" b="1" dirty="0">
                <a:solidFill>
                  <a:schemeClr val="tx1"/>
                </a:solidFill>
                <a:latin typeface="Comic Sans MS" panose="030F0702030302020204" pitchFamily="66" charset="0"/>
              </a:rPr>
              <a:t>técnica de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4039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Programación Dinámica </a:t>
            </a:r>
            <a:r>
              <a:rPr lang="es-AR" dirty="0">
                <a:latin typeface="Comic Sans MS" panose="030F0702030302020204" pitchFamily="66" charset="0"/>
              </a:rPr>
              <a:t>es una técnica que consiste en reusar valores previamente calculados para no tener que recalcularlos repetidamente. Sirve, si para cierto cálculo, pueden reusarse valores previos…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Así, los valores calculados deben almacenarse en una estructura de datos (vector, matriz, etc.) con el objetivo de “buscarlos” (</a:t>
            </a:r>
            <a:r>
              <a:rPr lang="es-AR" dirty="0" err="1">
                <a:latin typeface="Comic Sans MS" panose="030F0702030302020204" pitchFamily="66" charset="0"/>
              </a:rPr>
              <a:t>lookup</a:t>
            </a:r>
            <a:r>
              <a:rPr lang="es-AR" dirty="0">
                <a:latin typeface="Comic Sans MS" panose="030F0702030302020204" pitchFamily="66" charset="0"/>
              </a:rPr>
              <a:t>) y no calcularlos nuevamente cuando se los precise.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Desde el punto de vista de complejidad algorítmica computacional, una operación </a:t>
            </a:r>
            <a:r>
              <a:rPr lang="es-AR" dirty="0" err="1">
                <a:latin typeface="Comic Sans MS" panose="030F0702030302020204" pitchFamily="66" charset="0"/>
              </a:rPr>
              <a:t>Lookup</a:t>
            </a:r>
            <a:r>
              <a:rPr lang="es-AR" dirty="0">
                <a:latin typeface="Comic Sans MS" panose="030F0702030302020204" pitchFamily="66" charset="0"/>
              </a:rPr>
              <a:t> podría ser de costo bajísimo!</a:t>
            </a:r>
          </a:p>
          <a:p>
            <a:pPr marL="0" indent="0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¿Conocen algún ejemplo de uso de programación dinámica?</a:t>
            </a:r>
          </a:p>
          <a:p>
            <a:pPr marL="0" indent="0">
              <a:buNone/>
            </a:pPr>
            <a:r>
              <a:rPr lang="es-AR" dirty="0">
                <a:latin typeface="Comic Sans MS" panose="030F0702030302020204" pitchFamily="66" charset="0"/>
              </a:rPr>
              <a:t>Cálculo de camino más corto entre 2 nodos de un grafo, Fibonacci, </a:t>
            </a:r>
            <a:r>
              <a:rPr lang="es-AR" dirty="0" err="1">
                <a:latin typeface="Comic Sans MS" panose="030F0702030302020204" pitchFamily="66" charset="0"/>
              </a:rPr>
              <a:t>etc</a:t>
            </a:r>
            <a:r>
              <a:rPr lang="es-AR" dirty="0">
                <a:latin typeface="Comic Sans MS" panose="030F0702030302020204" pitchFamily="66" charset="0"/>
              </a:rPr>
              <a:t>, etc.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EJ: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(N) = N si N=0 </a:t>
            </a:r>
            <a:r>
              <a:rPr lang="es-AR" b="1" dirty="0" err="1" smtClean="0">
                <a:latin typeface="Comic Sans MS" panose="030F0702030302020204" pitchFamily="66" charset="0"/>
              </a:rPr>
              <a:t>or</a:t>
            </a:r>
            <a:r>
              <a:rPr lang="es-AR" b="1" dirty="0" smtClean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		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(N-1) 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(5)=5</a:t>
            </a:r>
            <a:endParaRPr lang="es-AR" dirty="0" smtClean="0">
              <a:latin typeface="Comic Sans MS" panose="030F0702030302020204" pitchFamily="66" charset="0"/>
            </a:endParaRP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Especialización en Ciencia de Datos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76400" y="990600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4632303" y="1993902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(5)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862206" y="2737918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(4)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883342" y="3449182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(3)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230144" y="4227322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33400" y="5066044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612110" y="5099124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(0)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331871" y="4344231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5" name="Conector recto de flecha 14"/>
          <p:cNvCxnSpPr>
            <a:stCxn id="8" idx="3"/>
            <a:endCxn id="9" idx="7"/>
          </p:cNvCxnSpPr>
          <p:nvPr/>
        </p:nvCxnSpPr>
        <p:spPr>
          <a:xfrm flipH="1">
            <a:off x="3568422" y="2463527"/>
            <a:ext cx="1185048" cy="35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2331871" y="3149518"/>
            <a:ext cx="651501" cy="29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1870278" y="3975456"/>
            <a:ext cx="264873" cy="34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055958" y="4739678"/>
            <a:ext cx="404220" cy="34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14" idx="0"/>
          </p:cNvCxnSpPr>
          <p:nvPr/>
        </p:nvCxnSpPr>
        <p:spPr>
          <a:xfrm>
            <a:off x="2422939" y="4002721"/>
            <a:ext cx="322625" cy="34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3" idx="0"/>
          </p:cNvCxnSpPr>
          <p:nvPr/>
        </p:nvCxnSpPr>
        <p:spPr>
          <a:xfrm>
            <a:off x="1797043" y="4741970"/>
            <a:ext cx="228759" cy="3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endCxn id="23" idx="1"/>
          </p:cNvCxnSpPr>
          <p:nvPr/>
        </p:nvCxnSpPr>
        <p:spPr>
          <a:xfrm>
            <a:off x="3581657" y="3247699"/>
            <a:ext cx="512153" cy="36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endCxn id="28" idx="2"/>
          </p:cNvCxnSpPr>
          <p:nvPr/>
        </p:nvCxnSpPr>
        <p:spPr>
          <a:xfrm>
            <a:off x="5298945" y="2499984"/>
            <a:ext cx="1349942" cy="47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3972642" y="3536221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275898" y="4374944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4354607" y="4408023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(0)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3798456" y="4048577"/>
            <a:ext cx="404220" cy="34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endCxn id="25" idx="0"/>
          </p:cNvCxnSpPr>
          <p:nvPr/>
        </p:nvCxnSpPr>
        <p:spPr>
          <a:xfrm>
            <a:off x="4539541" y="4050870"/>
            <a:ext cx="228759" cy="3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648887" y="2697499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(3)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5995689" y="3475639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5298945" y="4314361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6377654" y="4347441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(0)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7097416" y="3592548"/>
            <a:ext cx="827384" cy="550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sz="9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sz="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</a:t>
            </a:r>
            <a:endParaRPr lang="es-MX" sz="9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6635823" y="3223774"/>
            <a:ext cx="264873" cy="34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5821503" y="3987995"/>
            <a:ext cx="404220" cy="34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endCxn id="32" idx="0"/>
          </p:cNvCxnSpPr>
          <p:nvPr/>
        </p:nvCxnSpPr>
        <p:spPr>
          <a:xfrm>
            <a:off x="7188483" y="3251038"/>
            <a:ext cx="322625" cy="34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endCxn id="31" idx="0"/>
          </p:cNvCxnSpPr>
          <p:nvPr/>
        </p:nvCxnSpPr>
        <p:spPr>
          <a:xfrm>
            <a:off x="6562588" y="3990287"/>
            <a:ext cx="228759" cy="35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EJ: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(N) = N si N=0 </a:t>
            </a:r>
            <a:r>
              <a:rPr lang="es-AR" b="1" dirty="0" err="1" smtClean="0">
                <a:latin typeface="Comic Sans MS" panose="030F0702030302020204" pitchFamily="66" charset="0"/>
              </a:rPr>
              <a:t>or</a:t>
            </a:r>
            <a:r>
              <a:rPr lang="es-AR" b="1" dirty="0" smtClean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		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(N-1) 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(5)=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(4)</a:t>
            </a:r>
            <a:r>
              <a:rPr lang="es-AR" b="1" dirty="0" smtClean="0">
                <a:latin typeface="Comic Sans MS" panose="030F0702030302020204" pitchFamily="66" charset="0"/>
              </a:rPr>
              <a:t> + </a:t>
            </a:r>
            <a:r>
              <a:rPr lang="es-AR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(3)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=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(3) +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(2) </a:t>
            </a:r>
            <a:r>
              <a:rPr lang="es-AR" b="1" dirty="0" smtClean="0">
                <a:latin typeface="Comic Sans MS" panose="030F0702030302020204" pitchFamily="66" charset="0"/>
              </a:rPr>
              <a:t>+ </a:t>
            </a:r>
            <a:r>
              <a:rPr lang="es-AR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(2) + </a:t>
            </a:r>
            <a:r>
              <a:rPr lang="es-AR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(1)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</a:t>
            </a:r>
            <a:r>
              <a:rPr lang="es-AR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(2) + </a:t>
            </a:r>
            <a:r>
              <a:rPr lang="es-AR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(1) </a:t>
            </a:r>
            <a:r>
              <a:rPr lang="es-AR" b="1" dirty="0" smtClean="0">
                <a:latin typeface="Comic Sans MS" panose="030F0702030302020204" pitchFamily="66" charset="0"/>
              </a:rPr>
              <a:t>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(1) 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(0) + </a:t>
            </a:r>
            <a:r>
              <a:rPr lang="es-AR" b="1" dirty="0" err="1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(1) + </a:t>
            </a:r>
            <a:r>
              <a:rPr lang="es-AR" b="1" dirty="0" err="1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(0) </a:t>
            </a:r>
            <a:r>
              <a:rPr lang="es-AR" b="1" dirty="0" smtClean="0">
                <a:latin typeface="Comic Sans MS" panose="030F0702030302020204" pitchFamily="66" charset="0"/>
              </a:rPr>
              <a:t>+ 1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</a:t>
            </a:r>
            <a:r>
              <a:rPr lang="es-A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(1) + </a:t>
            </a:r>
            <a:r>
              <a:rPr lang="es-A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(0) </a:t>
            </a:r>
            <a:r>
              <a:rPr lang="es-AR" b="1" dirty="0" smtClean="0">
                <a:latin typeface="Comic Sans MS" panose="030F0702030302020204" pitchFamily="66" charset="0"/>
              </a:rPr>
              <a:t>+ 1 + 1 + 0 + 1 + 0 + 1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1        + 0       + </a:t>
            </a:r>
            <a:r>
              <a:rPr lang="es-AR" b="1" dirty="0">
                <a:latin typeface="Comic Sans MS" panose="030F0702030302020204" pitchFamily="66" charset="0"/>
              </a:rPr>
              <a:t>1 </a:t>
            </a:r>
            <a:r>
              <a:rPr lang="es-AR" b="1" dirty="0" smtClean="0">
                <a:latin typeface="Comic Sans MS" panose="030F0702030302020204" pitchFamily="66" charset="0"/>
              </a:rPr>
              <a:t>+ </a:t>
            </a:r>
            <a:r>
              <a:rPr lang="es-AR" b="1" dirty="0">
                <a:latin typeface="Comic Sans MS" panose="030F0702030302020204" pitchFamily="66" charset="0"/>
              </a:rPr>
              <a:t>1 + 0 + 1 + 0 + </a:t>
            </a:r>
            <a:r>
              <a:rPr lang="es-AR" b="1" dirty="0" smtClean="0">
                <a:latin typeface="Comic Sans MS" panose="030F0702030302020204" pitchFamily="66" charset="0"/>
              </a:rPr>
              <a:t>1 = 5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El problema es que este algoritmo recursivo </a:t>
            </a:r>
            <a:r>
              <a:rPr lang="es-AR" b="1" dirty="0" smtClean="0">
                <a:latin typeface="Comic Sans MS" panose="030F0702030302020204" pitchFamily="66" charset="0"/>
              </a:rPr>
              <a:t>tiene complejidad temporal </a:t>
            </a:r>
            <a:r>
              <a:rPr lang="es-AR" b="1" dirty="0">
                <a:latin typeface="Comic Sans MS" panose="030F0702030302020204" pitchFamily="66" charset="0"/>
              </a:rPr>
              <a:t>O(2^</a:t>
            </a:r>
            <a:r>
              <a:rPr lang="es-AR" sz="1800" b="1" dirty="0">
                <a:latin typeface="Comic Sans MS" panose="030F0702030302020204" pitchFamily="66" charset="0"/>
              </a:rPr>
              <a:t>N</a:t>
            </a:r>
            <a:r>
              <a:rPr lang="es-AR" b="1" dirty="0" smtClean="0"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La complejidad </a:t>
            </a:r>
            <a:r>
              <a:rPr lang="es-AR" b="1" dirty="0" err="1" smtClean="0">
                <a:latin typeface="Comic Sans MS" panose="030F0702030302020204" pitchFamily="66" charset="0"/>
              </a:rPr>
              <a:t>espaciale</a:t>
            </a:r>
            <a:r>
              <a:rPr lang="es-AR" b="1" smtClean="0">
                <a:latin typeface="Comic Sans MS" panose="030F0702030302020204" pitchFamily="66" charset="0"/>
              </a:rPr>
              <a:t> </a:t>
            </a:r>
            <a:r>
              <a:rPr lang="es-AR" b="1">
                <a:latin typeface="Comic Sans MS" panose="030F0702030302020204" pitchFamily="66" charset="0"/>
              </a:rPr>
              <a:t>e</a:t>
            </a:r>
            <a:r>
              <a:rPr lang="es-AR" b="1" smtClean="0">
                <a:latin typeface="Comic Sans MS" panose="030F0702030302020204" pitchFamily="66" charset="0"/>
              </a:rPr>
              <a:t>s </a:t>
            </a:r>
            <a:r>
              <a:rPr lang="es-AR" b="1" dirty="0" smtClean="0">
                <a:latin typeface="Comic Sans MS" panose="030F0702030302020204" pitchFamily="66" charset="0"/>
              </a:rPr>
              <a:t>O(N)</a:t>
            </a: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 </a:t>
            </a:r>
            <a:endParaRPr lang="es-AR" dirty="0" smtClean="0">
              <a:latin typeface="Comic Sans MS" panose="030F0702030302020204" pitchFamily="66" charset="0"/>
            </a:endParaRP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Especialización en Ciencia de Datos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76400" y="990600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8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EJ: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(N) = N si N=0 </a:t>
            </a:r>
            <a:r>
              <a:rPr lang="es-AR" b="1" dirty="0" err="1" smtClean="0">
                <a:latin typeface="Comic Sans MS" panose="030F0702030302020204" pitchFamily="66" charset="0"/>
              </a:rPr>
              <a:t>or</a:t>
            </a:r>
            <a:r>
              <a:rPr lang="es-AR" b="1" dirty="0" smtClean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</a:t>
            </a:r>
            <a:r>
              <a:rPr lang="es-AR" b="1" dirty="0" smtClean="0">
                <a:latin typeface="Comic Sans MS" panose="030F0702030302020204" pitchFamily="66" charset="0"/>
              </a:rPr>
              <a:t>	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(N-1) + </a:t>
            </a: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Con programación dinámica, los valores calculados los aprovecharíamos.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err="1" smtClean="0"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latin typeface="Comic Sans MS" panose="030F0702030302020204" pitchFamily="66" charset="0"/>
              </a:rPr>
              <a:t>(5)=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(4)</a:t>
            </a:r>
            <a:r>
              <a:rPr lang="es-AR" b="1" dirty="0" smtClean="0">
                <a:latin typeface="Comic Sans MS" panose="030F0702030302020204" pitchFamily="66" charset="0"/>
              </a:rPr>
              <a:t>                                  + </a:t>
            </a:r>
            <a:r>
              <a:rPr lang="es-AR" b="1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(3)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=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(3) +                      </a:t>
            </a:r>
            <a:r>
              <a:rPr lang="es-AR" b="1" dirty="0" err="1" smtClean="0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(2)  </a:t>
            </a:r>
            <a:r>
              <a:rPr lang="es-AR" b="1" dirty="0" smtClean="0">
                <a:latin typeface="Comic Sans MS" panose="030F0702030302020204" pitchFamily="66" charset="0"/>
              </a:rPr>
              <a:t>+ ?</a:t>
            </a:r>
            <a:endParaRPr lang="es-AR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</a:t>
            </a:r>
            <a:r>
              <a:rPr lang="es-AR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(2) +            </a:t>
            </a:r>
            <a:r>
              <a:rPr lang="es-AR" b="1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(1) </a:t>
            </a:r>
            <a:r>
              <a:rPr lang="es-AR" b="1" dirty="0" smtClean="0">
                <a:latin typeface="Comic Sans MS" panose="030F0702030302020204" pitchFamily="66" charset="0"/>
              </a:rPr>
              <a:t>+ 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 smtClean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r>
              <a:rPr lang="es-AR" b="1" dirty="0" smtClean="0">
                <a:latin typeface="Comic Sans MS" panose="030F0702030302020204" pitchFamily="66" charset="0"/>
              </a:rPr>
              <a:t>        = </a:t>
            </a:r>
            <a:r>
              <a:rPr lang="es-A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(1) + </a:t>
            </a:r>
            <a:r>
              <a:rPr lang="es-A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(0) </a:t>
            </a:r>
            <a:r>
              <a:rPr lang="es-AR" b="1" dirty="0" smtClean="0">
                <a:latin typeface="Comic Sans MS" panose="030F0702030302020204" pitchFamily="66" charset="0"/>
              </a:rPr>
              <a:t>+ 1       + 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 smtClean="0">
                <a:latin typeface="Comic Sans MS" panose="030F0702030302020204" pitchFamily="66" charset="0"/>
              </a:rPr>
              <a:t>      + </a:t>
            </a:r>
            <a:r>
              <a:rPr lang="es-AR" b="1" dirty="0">
                <a:latin typeface="Comic Sans MS" panose="030F0702030302020204" pitchFamily="66" charset="0"/>
              </a:rPr>
              <a:t>?</a:t>
            </a: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         = 1 + 		0    + </a:t>
            </a:r>
            <a:r>
              <a:rPr lang="es-AR" b="1" dirty="0">
                <a:latin typeface="Comic Sans MS" panose="030F0702030302020204" pitchFamily="66" charset="0"/>
              </a:rPr>
              <a:t>1 </a:t>
            </a:r>
            <a:r>
              <a:rPr lang="es-AR" b="1" dirty="0" smtClean="0">
                <a:latin typeface="Comic Sans MS" panose="030F0702030302020204" pitchFamily="66" charset="0"/>
              </a:rPr>
              <a:t>      + </a:t>
            </a:r>
            <a:r>
              <a:rPr lang="es-AR" b="1" dirty="0" smtClean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 smtClean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</a:t>
            </a:r>
            <a:r>
              <a:rPr lang="es-AR" b="1" dirty="0" smtClean="0">
                <a:latin typeface="Comic Sans MS" panose="030F0702030302020204" pitchFamily="66" charset="0"/>
              </a:rPr>
              <a:t>= 1 + 		0    + 1       + 1      + ?</a:t>
            </a: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	= 1 + 		0    + 1       + 1      + 2 = 5</a:t>
            </a: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Este algoritmo es O(</a:t>
            </a:r>
            <a:r>
              <a:rPr lang="es-AR" sz="1800" b="1" dirty="0" smtClean="0">
                <a:latin typeface="Comic Sans MS" panose="030F0702030302020204" pitchFamily="66" charset="0"/>
              </a:rPr>
              <a:t>N</a:t>
            </a:r>
            <a:r>
              <a:rPr lang="es-AR" b="1" dirty="0" smtClean="0"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 </a:t>
            </a:r>
            <a:endParaRPr lang="es-AR" dirty="0" smtClean="0">
              <a:latin typeface="Comic Sans MS" panose="030F0702030302020204" pitchFamily="66" charset="0"/>
            </a:endParaRPr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Especialización en Ciencia de Datos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6-Point Star 6"/>
          <p:cNvSpPr/>
          <p:nvPr/>
        </p:nvSpPr>
        <p:spPr>
          <a:xfrm>
            <a:off x="6586623" y="2635624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(1)= 1</a:t>
            </a:r>
          </a:p>
        </p:txBody>
      </p:sp>
      <p:sp>
        <p:nvSpPr>
          <p:cNvPr id="8" name="6-Point Star 7"/>
          <p:cNvSpPr/>
          <p:nvPr/>
        </p:nvSpPr>
        <p:spPr>
          <a:xfrm>
            <a:off x="6654273" y="3234690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(0)= 0</a:t>
            </a:r>
          </a:p>
        </p:txBody>
      </p:sp>
      <p:sp>
        <p:nvSpPr>
          <p:cNvPr id="9" name="6-Point Star 8"/>
          <p:cNvSpPr/>
          <p:nvPr/>
        </p:nvSpPr>
        <p:spPr>
          <a:xfrm>
            <a:off x="6614026" y="3775709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(2)= 1</a:t>
            </a:r>
          </a:p>
        </p:txBody>
      </p:sp>
      <p:sp>
        <p:nvSpPr>
          <p:cNvPr id="10" name="Oval 9"/>
          <p:cNvSpPr/>
          <p:nvPr/>
        </p:nvSpPr>
        <p:spPr>
          <a:xfrm>
            <a:off x="2811365" y="3115492"/>
            <a:ext cx="304800" cy="381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95874" y="33528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07632" y="3124201"/>
            <a:ext cx="304800" cy="381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24901" y="3092824"/>
            <a:ext cx="2135646" cy="41237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6634150" y="4398011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(3)= 2</a:t>
            </a:r>
          </a:p>
        </p:txBody>
      </p:sp>
      <p:sp>
        <p:nvSpPr>
          <p:cNvPr id="15" name="6-Point Star 14"/>
          <p:cNvSpPr/>
          <p:nvPr/>
        </p:nvSpPr>
        <p:spPr>
          <a:xfrm>
            <a:off x="6934200" y="5044437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(5)= 5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1606732" y="546014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53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2039112"/>
            <a:ext cx="8991600" cy="4317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1900" b="1" dirty="0">
                <a:latin typeface="Comic Sans MS" panose="030F0702030302020204" pitchFamily="66" charset="0"/>
              </a:rPr>
              <a:t>EJ: </a:t>
            </a:r>
            <a:r>
              <a:rPr lang="es-AR" sz="1900" b="1" dirty="0" err="1">
                <a:latin typeface="Comic Sans MS" panose="030F0702030302020204" pitchFamily="66" charset="0"/>
              </a:rPr>
              <a:t>Fibo</a:t>
            </a:r>
            <a:r>
              <a:rPr lang="es-AR" sz="1900" b="1" dirty="0">
                <a:latin typeface="Comic Sans MS" panose="030F0702030302020204" pitchFamily="66" charset="0"/>
              </a:rPr>
              <a:t>(N) =   N si N=0 </a:t>
            </a:r>
            <a:r>
              <a:rPr lang="es-AR" sz="1900" b="1" dirty="0" err="1">
                <a:latin typeface="Comic Sans MS" panose="030F0702030302020204" pitchFamily="66" charset="0"/>
              </a:rPr>
              <a:t>or</a:t>
            </a:r>
            <a:r>
              <a:rPr lang="es-AR" sz="1900" b="1" dirty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sz="1900" b="1" dirty="0">
                <a:latin typeface="Comic Sans MS" panose="030F0702030302020204" pitchFamily="66" charset="0"/>
              </a:rPr>
              <a:t>		</a:t>
            </a:r>
            <a:r>
              <a:rPr lang="es-AR" sz="1900" b="1" dirty="0" err="1">
                <a:latin typeface="Comic Sans MS" panose="030F0702030302020204" pitchFamily="66" charset="0"/>
              </a:rPr>
              <a:t>Fibo</a:t>
            </a:r>
            <a:r>
              <a:rPr lang="es-AR" sz="1900" b="1" dirty="0">
                <a:latin typeface="Comic Sans MS" panose="030F0702030302020204" pitchFamily="66" charset="0"/>
              </a:rPr>
              <a:t>(N-1) + </a:t>
            </a:r>
            <a:r>
              <a:rPr lang="es-AR" sz="1900" b="1" dirty="0" err="1">
                <a:latin typeface="Comic Sans MS" panose="030F0702030302020204" pitchFamily="66" charset="0"/>
              </a:rPr>
              <a:t>Fibo</a:t>
            </a:r>
            <a:r>
              <a:rPr lang="es-AR" sz="1900" b="1" dirty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sz="19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sz="1900" b="1" dirty="0">
                <a:latin typeface="Comic Sans MS" panose="030F0702030302020204" pitchFamily="66" charset="0"/>
              </a:rPr>
              <a:t>El problema es que este algoritmo recursivo es O(2^N).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Levenshtein</a:t>
            </a:r>
            <a:r>
              <a:rPr lang="es-AR" dirty="0"/>
              <a:t> </a:t>
            </a:r>
            <a:r>
              <a:rPr lang="es-AR" dirty="0" err="1"/>
              <a:t>Distance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624149" y="2039112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13" y="2593143"/>
            <a:ext cx="5094181" cy="32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EJ: </a:t>
            </a:r>
            <a:r>
              <a:rPr lang="es-AR" b="1" dirty="0" err="1">
                <a:latin typeface="Comic Sans MS" panose="030F0702030302020204" pitchFamily="66" charset="0"/>
              </a:rPr>
              <a:t>Fibo</a:t>
            </a:r>
            <a:r>
              <a:rPr lang="es-AR" b="1" dirty="0">
                <a:latin typeface="Comic Sans MS" panose="030F0702030302020204" pitchFamily="66" charset="0"/>
              </a:rPr>
              <a:t>(N) = N si N=0 </a:t>
            </a:r>
            <a:r>
              <a:rPr lang="es-AR" b="1" dirty="0" err="1">
                <a:latin typeface="Comic Sans MS" panose="030F0702030302020204" pitchFamily="66" charset="0"/>
              </a:rPr>
              <a:t>or</a:t>
            </a:r>
            <a:r>
              <a:rPr lang="es-AR" b="1" dirty="0">
                <a:latin typeface="Comic Sans MS" panose="030F0702030302020204" pitchFamily="66" charset="0"/>
              </a:rPr>
              <a:t> N= 1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	</a:t>
            </a:r>
            <a:r>
              <a:rPr lang="es-AR" b="1" dirty="0" err="1">
                <a:latin typeface="Comic Sans MS" panose="030F0702030302020204" pitchFamily="66" charset="0"/>
              </a:rPr>
              <a:t>Fibo</a:t>
            </a:r>
            <a:r>
              <a:rPr lang="es-AR" b="1" dirty="0">
                <a:latin typeface="Comic Sans MS" panose="030F0702030302020204" pitchFamily="66" charset="0"/>
              </a:rPr>
              <a:t>(N-1) + </a:t>
            </a:r>
            <a:r>
              <a:rPr lang="es-AR" b="1" dirty="0" err="1">
                <a:latin typeface="Comic Sans MS" panose="030F0702030302020204" pitchFamily="66" charset="0"/>
              </a:rPr>
              <a:t>Fibo</a:t>
            </a:r>
            <a:r>
              <a:rPr lang="es-AR" b="1" dirty="0">
                <a:latin typeface="Comic Sans MS" panose="030F0702030302020204" pitchFamily="66" charset="0"/>
              </a:rPr>
              <a:t>(N-2) si N &gt; 1     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Con programación dinámica, los valores calculados los aprovecharíamos.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 err="1">
                <a:latin typeface="Comic Sans MS" panose="030F0702030302020204" pitchFamily="66" charset="0"/>
              </a:rPr>
              <a:t>Fibo</a:t>
            </a:r>
            <a:r>
              <a:rPr lang="es-AR" b="1" dirty="0">
                <a:latin typeface="Comic Sans MS" panose="030F0702030302020204" pitchFamily="66" charset="0"/>
              </a:rPr>
              <a:t>(5)= </a:t>
            </a:r>
            <a:r>
              <a:rPr lang="es-AR" b="1" dirty="0" err="1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(4)</a:t>
            </a:r>
            <a:r>
              <a:rPr lang="es-AR" b="1" dirty="0">
                <a:latin typeface="Comic Sans MS" panose="030F0702030302020204" pitchFamily="66" charset="0"/>
              </a:rPr>
              <a:t>                                  + </a:t>
            </a:r>
            <a:r>
              <a:rPr lang="es-AR" b="1" dirty="0" err="1">
                <a:solidFill>
                  <a:srgbClr val="7030A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7030A0"/>
                </a:solidFill>
                <a:latin typeface="Comic Sans MS" panose="030F0702030302020204" pitchFamily="66" charset="0"/>
              </a:rPr>
              <a:t>(3)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       = </a:t>
            </a:r>
            <a:r>
              <a:rPr lang="es-AR" b="1" dirty="0" err="1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(3) +                      </a:t>
            </a:r>
            <a:r>
              <a:rPr lang="es-AR" b="1" dirty="0" err="1">
                <a:solidFill>
                  <a:srgbClr val="1EA907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(2)  </a:t>
            </a:r>
            <a:r>
              <a:rPr lang="es-AR" b="1" dirty="0">
                <a:latin typeface="Comic Sans MS" panose="030F0702030302020204" pitchFamily="66" charset="0"/>
              </a:rPr>
              <a:t>+ ?</a:t>
            </a:r>
            <a:endParaRPr lang="es-AR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        = </a:t>
            </a:r>
            <a:r>
              <a:rPr lang="es-AR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FFC000"/>
                </a:solidFill>
                <a:latin typeface="Comic Sans MS" panose="030F0702030302020204" pitchFamily="66" charset="0"/>
              </a:rPr>
              <a:t>(2) +            </a:t>
            </a:r>
            <a:r>
              <a:rPr lang="es-AR" b="1" dirty="0" err="1">
                <a:solidFill>
                  <a:srgbClr val="FFC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FFC000"/>
                </a:solidFill>
                <a:latin typeface="Comic Sans MS" panose="030F0702030302020204" pitchFamily="66" charset="0"/>
              </a:rPr>
              <a:t>(1) </a:t>
            </a:r>
            <a:r>
              <a:rPr lang="es-AR" b="1" dirty="0">
                <a:latin typeface="Comic Sans MS" panose="030F0702030302020204" pitchFamily="66" charset="0"/>
              </a:rPr>
              <a:t>+ 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        = </a:t>
            </a:r>
            <a:r>
              <a:rPr lang="es-AR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FF0000"/>
                </a:solidFill>
                <a:latin typeface="Comic Sans MS" panose="030F0702030302020204" pitchFamily="66" charset="0"/>
              </a:rPr>
              <a:t>(1) + </a:t>
            </a:r>
            <a:r>
              <a:rPr lang="es-AR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Fibo</a:t>
            </a:r>
            <a:r>
              <a:rPr lang="es-AR" b="1" dirty="0">
                <a:solidFill>
                  <a:srgbClr val="FF0000"/>
                </a:solidFill>
                <a:latin typeface="Comic Sans MS" panose="030F0702030302020204" pitchFamily="66" charset="0"/>
              </a:rPr>
              <a:t>(0) </a:t>
            </a:r>
            <a:r>
              <a:rPr lang="es-AR" b="1" dirty="0">
                <a:latin typeface="Comic Sans MS" panose="030F0702030302020204" pitchFamily="66" charset="0"/>
              </a:rPr>
              <a:t>+ 1       + 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        = 1 + 		0    + 1       + </a:t>
            </a:r>
            <a:r>
              <a:rPr lang="es-AR" b="1" dirty="0">
                <a:solidFill>
                  <a:srgbClr val="1EA907"/>
                </a:solidFill>
                <a:latin typeface="Comic Sans MS" panose="030F0702030302020204" pitchFamily="66" charset="0"/>
              </a:rPr>
              <a:t>?</a:t>
            </a:r>
            <a:r>
              <a:rPr lang="es-AR" b="1" dirty="0">
                <a:latin typeface="Comic Sans MS" panose="030F0702030302020204" pitchFamily="66" charset="0"/>
              </a:rPr>
              <a:t>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= 1 + 		0    + 1       + 1      + ?</a:t>
            </a: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	= 1 + 		0    + 1       + 1      + 2 = 5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Este algoritmo es O(</a:t>
            </a:r>
            <a:r>
              <a:rPr lang="es-AR" sz="1800" b="1" dirty="0">
                <a:latin typeface="Comic Sans MS" panose="030F0702030302020204" pitchFamily="66" charset="0"/>
              </a:rPr>
              <a:t>N</a:t>
            </a:r>
            <a:r>
              <a:rPr lang="es-AR" b="1" dirty="0">
                <a:latin typeface="Comic Sans MS" panose="030F0702030302020204" pitchFamily="66" charset="0"/>
              </a:rPr>
              <a:t>).</a:t>
            </a:r>
          </a:p>
          <a:p>
            <a:pPr marL="0" indent="0">
              <a:buNone/>
            </a:pPr>
            <a:endParaRPr lang="es-AR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AR" b="1" dirty="0">
                <a:latin typeface="Comic Sans MS" panose="030F0702030302020204" pitchFamily="66" charset="0"/>
              </a:rPr>
              <a:t> </a:t>
            </a:r>
            <a:endParaRPr lang="es-AR" dirty="0">
              <a:latin typeface="Comic Sans MS" panose="030F0702030302020204" pitchFamily="66" charset="0"/>
            </a:endParaRPr>
          </a:p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6-Point Star 6"/>
          <p:cNvSpPr/>
          <p:nvPr/>
        </p:nvSpPr>
        <p:spPr>
          <a:xfrm>
            <a:off x="6586623" y="2635624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(1)= 1</a:t>
            </a:r>
          </a:p>
        </p:txBody>
      </p:sp>
      <p:sp>
        <p:nvSpPr>
          <p:cNvPr id="8" name="6-Point Star 7"/>
          <p:cNvSpPr/>
          <p:nvPr/>
        </p:nvSpPr>
        <p:spPr>
          <a:xfrm>
            <a:off x="6654273" y="3234690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(0)= 0</a:t>
            </a:r>
          </a:p>
        </p:txBody>
      </p:sp>
      <p:sp>
        <p:nvSpPr>
          <p:cNvPr id="9" name="6-Point Star 8"/>
          <p:cNvSpPr/>
          <p:nvPr/>
        </p:nvSpPr>
        <p:spPr>
          <a:xfrm>
            <a:off x="6614026" y="3775709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(2)= 1</a:t>
            </a:r>
          </a:p>
        </p:txBody>
      </p:sp>
      <p:sp>
        <p:nvSpPr>
          <p:cNvPr id="10" name="Oval 9"/>
          <p:cNvSpPr/>
          <p:nvPr/>
        </p:nvSpPr>
        <p:spPr>
          <a:xfrm>
            <a:off x="2811365" y="3115492"/>
            <a:ext cx="304800" cy="381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95874" y="33528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07632" y="3124201"/>
            <a:ext cx="304800" cy="381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24901" y="3092824"/>
            <a:ext cx="2135646" cy="41237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A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6634150" y="4398011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(3)= 2</a:t>
            </a:r>
          </a:p>
        </p:txBody>
      </p:sp>
      <p:sp>
        <p:nvSpPr>
          <p:cNvPr id="15" name="6-Point Star 14"/>
          <p:cNvSpPr/>
          <p:nvPr/>
        </p:nvSpPr>
        <p:spPr>
          <a:xfrm>
            <a:off x="6934200" y="5044437"/>
            <a:ext cx="2133600" cy="914400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AR" dirty="0" err="1">
                <a:solidFill>
                  <a:schemeClr val="tx1"/>
                </a:solidFill>
                <a:latin typeface="Comic Sans MS" panose="030F0702030302020204" pitchFamily="66" charset="0"/>
              </a:rPr>
              <a:t>Fibo</a:t>
            </a:r>
            <a:r>
              <a:rPr lang="es-AR" dirty="0">
                <a:solidFill>
                  <a:schemeClr val="tx1"/>
                </a:solidFill>
                <a:latin typeface="Comic Sans MS" panose="030F0702030302020204" pitchFamily="66" charset="0"/>
              </a:rPr>
              <a:t>(5)= 5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1606732" y="546014"/>
            <a:ext cx="4572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9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22789</TotalTime>
  <Words>1485</Words>
  <Application>Microsoft Office PowerPoint</Application>
  <PresentationFormat>Presentación en pantalla (4:3)</PresentationFormat>
  <Paragraphs>447</Paragraphs>
  <Slides>18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Comic Sans MS</vt:lpstr>
      <vt:lpstr>Palatino Linotype</vt:lpstr>
      <vt:lpstr>Symbol</vt:lpstr>
      <vt:lpstr>Wingdings 2</vt:lpstr>
      <vt:lpstr>Presentation on brainstorming</vt:lpstr>
      <vt:lpstr>Equation</vt:lpstr>
      <vt:lpstr>Estructura de Datos y Algoritmos</vt:lpstr>
      <vt:lpstr>Levenshtein Distance</vt:lpstr>
      <vt:lpstr>Levenshtein Distance</vt:lpstr>
      <vt:lpstr>Levenshtein Distance</vt:lpstr>
      <vt:lpstr>Presentación de PowerPoint</vt:lpstr>
      <vt:lpstr>Presentación de PowerPoint</vt:lpstr>
      <vt:lpstr>Presentación de PowerPoint</vt:lpstr>
      <vt:lpstr>Levenshtein Distance</vt:lpstr>
      <vt:lpstr>Presentación de PowerPoint</vt:lpstr>
      <vt:lpstr>Presentación de PowerPoint</vt:lpstr>
      <vt:lpstr>String Matching – Levenshtein Distance</vt:lpstr>
      <vt:lpstr>Levenshtein Distance</vt:lpstr>
      <vt:lpstr>Levenshtein Distance</vt:lpstr>
      <vt:lpstr>Levenshtein Distance</vt:lpstr>
      <vt:lpstr>Levenshtein Distance</vt:lpstr>
      <vt:lpstr>Levenshtein Distance</vt:lpstr>
      <vt:lpstr>Levenshtein Distance</vt:lpstr>
      <vt:lpstr>Levenshtein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353</cp:revision>
  <dcterms:created xsi:type="dcterms:W3CDTF">2019-02-21T18:33:09Z</dcterms:created>
  <dcterms:modified xsi:type="dcterms:W3CDTF">2024-03-11T14:14:35Z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