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7" r:id="rId11"/>
    <p:sldId id="426" r:id="rId12"/>
    <p:sldId id="427" r:id="rId13"/>
    <p:sldId id="45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1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3/17/2024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smtClean="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2A- </a:t>
            </a:r>
            <a:r>
              <a:rPr lang="es-419" dirty="0" err="1" smtClean="0"/>
              <a:t>Ejer</a:t>
            </a:r>
            <a:r>
              <a:rPr lang="es-419" dirty="0" smtClean="0"/>
              <a:t> 10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Implementar Q-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Grams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paramétrico y testeos de unidad.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Cuando implementaron </a:t>
            </a:r>
            <a:r>
              <a:rPr lang="es-AR" dirty="0" err="1" smtClean="0"/>
              <a:t>QGrams</a:t>
            </a:r>
            <a:r>
              <a:rPr lang="es-AR" dirty="0" smtClean="0"/>
              <a:t> paramétrico:</a:t>
            </a:r>
            <a:endParaRPr lang="es-MX" dirty="0" smtClean="0"/>
          </a:p>
          <a:p>
            <a:pPr marL="0" indent="0">
              <a:buNone/>
            </a:pPr>
            <a:r>
              <a:rPr lang="en-US" sz="1300" dirty="0" err="1"/>
              <a:t>QGram</a:t>
            </a:r>
            <a:r>
              <a:rPr lang="en-US" sz="1300" dirty="0"/>
              <a:t> g= new </a:t>
            </a:r>
            <a:r>
              <a:rPr lang="en-US" sz="1300" dirty="0" err="1"/>
              <a:t>Qgram</a:t>
            </a:r>
            <a:r>
              <a:rPr lang="en-US" sz="1300" dirty="0"/>
              <a:t>(2);  // 1, 2, 3 .</a:t>
            </a:r>
            <a:r>
              <a:rPr lang="en-US" sz="1300" dirty="0" err="1"/>
              <a:t>etc</a:t>
            </a:r>
            <a:endParaRPr lang="es-MX" sz="1300" dirty="0"/>
          </a:p>
          <a:p>
            <a:pPr marL="0" indent="0">
              <a:buNone/>
            </a:pPr>
            <a:r>
              <a:rPr lang="es-AR" sz="1300" dirty="0" err="1"/>
              <a:t>g.printTokens</a:t>
            </a:r>
            <a:r>
              <a:rPr lang="es-AR" sz="1300" dirty="0"/>
              <a:t>(“</a:t>
            </a:r>
            <a:r>
              <a:rPr lang="es-AR" sz="1300" dirty="0" err="1"/>
              <a:t>alal</a:t>
            </a:r>
            <a:r>
              <a:rPr lang="es-AR" sz="1300" dirty="0"/>
              <a:t>”); 		// no importa el orden del output</a:t>
            </a:r>
            <a:endParaRPr lang="es-MX" sz="1300" dirty="0"/>
          </a:p>
          <a:p>
            <a:pPr marL="0" indent="0">
              <a:buNone/>
            </a:pPr>
            <a:r>
              <a:rPr lang="es-AR" sz="1300" dirty="0"/>
              <a:t>   </a:t>
            </a:r>
            <a:r>
              <a:rPr lang="en-US" sz="1300" dirty="0"/>
              <a:t>//   #a  1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   //   al   2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   //   la   1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   //   l#   1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…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double  value= </a:t>
            </a:r>
            <a:r>
              <a:rPr lang="en-US" sz="1300" dirty="0" err="1"/>
              <a:t>g.similarity</a:t>
            </a:r>
            <a:r>
              <a:rPr lang="en-US" sz="1300" dirty="0"/>
              <a:t>("</a:t>
            </a:r>
            <a:r>
              <a:rPr lang="en-US" sz="1300" dirty="0" err="1"/>
              <a:t>salesal</a:t>
            </a:r>
            <a:r>
              <a:rPr lang="en-US" sz="1300" dirty="0"/>
              <a:t>“, "</a:t>
            </a:r>
            <a:r>
              <a:rPr lang="en-US" sz="1300" dirty="0" err="1"/>
              <a:t>alale</a:t>
            </a:r>
            <a:r>
              <a:rPr lang="en-US" sz="1300" dirty="0"/>
              <a:t>“);</a:t>
            </a:r>
            <a:endParaRPr lang="es-MX" sz="1300" dirty="0"/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(value);  // 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…</a:t>
            </a:r>
            <a:endParaRPr lang="es-MX" sz="13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Qué ventajas/desventajas tiene: implementación con </a:t>
            </a:r>
            <a:r>
              <a:rPr lang="es-AR" dirty="0" err="1" smtClean="0"/>
              <a:t>ArrayList</a:t>
            </a:r>
            <a:r>
              <a:rPr lang="es-AR" dirty="0" smtClean="0"/>
              <a:t> vs </a:t>
            </a:r>
            <a:r>
              <a:rPr lang="es-AR" dirty="0" err="1" smtClean="0"/>
              <a:t>HashMap</a:t>
            </a:r>
            <a:r>
              <a:rPr lang="es-AR" dirty="0" smtClean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Comparando algoritmos…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Análisis de un caso extremo: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Si quiero la similitud entre 2 frases (por lo menos 2 palabras), en qué tipo de frases resulta </a:t>
            </a:r>
            <a:r>
              <a:rPr lang="es-AR" dirty="0" err="1" smtClean="0"/>
              <a:t>muchííísimo</a:t>
            </a:r>
            <a:r>
              <a:rPr lang="es-AR" dirty="0" smtClean="0"/>
              <a:t> mejor </a:t>
            </a:r>
            <a:r>
              <a:rPr lang="es-AR" dirty="0" err="1" smtClean="0"/>
              <a:t>Qgrams</a:t>
            </a:r>
            <a:r>
              <a:rPr lang="es-AR" dirty="0" smtClean="0"/>
              <a:t> que </a:t>
            </a:r>
            <a:r>
              <a:rPr lang="es-AR" dirty="0" err="1" smtClean="0"/>
              <a:t>Levenshtein</a:t>
            </a:r>
            <a:r>
              <a:rPr lang="es-AR" dirty="0" smtClean="0"/>
              <a:t>/</a:t>
            </a:r>
            <a:r>
              <a:rPr lang="es-AR" dirty="0" err="1" smtClean="0"/>
              <a:t>Metaphone</a:t>
            </a:r>
            <a:r>
              <a:rPr lang="es-AR" dirty="0" smtClean="0"/>
              <a:t>/</a:t>
            </a:r>
            <a:r>
              <a:rPr lang="es-AR" dirty="0" err="1" smtClean="0"/>
              <a:t>Soundex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Exhibir un caso.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72212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Resumiendo</a:t>
            </a:r>
            <a:r>
              <a:rPr lang="en-US" dirty="0" smtClean="0"/>
              <a:t>, 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representantes</a:t>
            </a:r>
            <a:r>
              <a:rPr lang="en-US" dirty="0" smtClean="0"/>
              <a:t> que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procesamiento</a:t>
            </a:r>
            <a:r>
              <a:rPr lang="en-US" dirty="0" smtClean="0"/>
              <a:t> de Strings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39588" y="3984490"/>
            <a:ext cx="2090057" cy="10189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Similaridad</a:t>
            </a:r>
            <a:endParaRPr lang="es-AR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17667" y="4001268"/>
            <a:ext cx="317865" cy="2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11781" y="3916680"/>
            <a:ext cx="317864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3239588" y="4854178"/>
            <a:ext cx="306082" cy="1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87086" y="4796286"/>
            <a:ext cx="364480" cy="27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771" y="3023380"/>
            <a:ext cx="1293223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Jaro</a:t>
            </a:r>
            <a:endParaRPr lang="es-AR" dirty="0"/>
          </a:p>
        </p:txBody>
      </p:sp>
      <p:sp>
        <p:nvSpPr>
          <p:cNvPr id="22" name="Oval 21"/>
          <p:cNvSpPr/>
          <p:nvPr/>
        </p:nvSpPr>
        <p:spPr>
          <a:xfrm>
            <a:off x="1227907" y="2610394"/>
            <a:ext cx="2094412" cy="509451"/>
          </a:xfrm>
          <a:prstGeom prst="ellipse">
            <a:avLst/>
          </a:prstGeom>
          <a:solidFill>
            <a:srgbClr val="ECE9E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Levenshtein</a:t>
            </a:r>
            <a:endParaRPr lang="es-AR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770706" y="3091407"/>
            <a:ext cx="2438402" cy="1205602"/>
            <a:chOff x="770706" y="3091407"/>
            <a:chExt cx="2438402" cy="1205602"/>
          </a:xfrm>
        </p:grpSpPr>
        <p:sp>
          <p:nvSpPr>
            <p:cNvPr id="6" name="Oval 5"/>
            <p:cNvSpPr/>
            <p:nvPr/>
          </p:nvSpPr>
          <p:spPr>
            <a:xfrm>
              <a:off x="1119051" y="3278106"/>
              <a:ext cx="2090057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 </a:t>
              </a:r>
              <a:r>
                <a:rPr lang="en-US" dirty="0" err="1" smtClean="0"/>
                <a:t>Edición</a:t>
              </a:r>
              <a:endParaRPr lang="es-AR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770706" y="3513327"/>
              <a:ext cx="317865" cy="21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0"/>
            </p:cNvCxnSpPr>
            <p:nvPr/>
          </p:nvCxnSpPr>
          <p:spPr>
            <a:xfrm flipH="1" flipV="1">
              <a:off x="2159725" y="3091407"/>
              <a:ext cx="4355" cy="186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124094" y="4417224"/>
            <a:ext cx="1293223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Fechas</a:t>
            </a:r>
            <a:endParaRPr lang="es-AR" dirty="0"/>
          </a:p>
        </p:txBody>
      </p:sp>
      <p:grpSp>
        <p:nvGrpSpPr>
          <p:cNvPr id="40" name="Group 39"/>
          <p:cNvGrpSpPr/>
          <p:nvPr/>
        </p:nvGrpSpPr>
        <p:grpSpPr>
          <a:xfrm>
            <a:off x="770705" y="4777285"/>
            <a:ext cx="2664826" cy="1018903"/>
            <a:chOff x="770705" y="4777285"/>
            <a:chExt cx="2664826" cy="1018903"/>
          </a:xfrm>
        </p:grpSpPr>
        <p:sp>
          <p:nvSpPr>
            <p:cNvPr id="8" name="Oval 7"/>
            <p:cNvSpPr/>
            <p:nvPr/>
          </p:nvSpPr>
          <p:spPr>
            <a:xfrm>
              <a:off x="1149531" y="4777285"/>
              <a:ext cx="2286000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Dominio</a:t>
              </a:r>
              <a:r>
                <a:rPr lang="en-US" dirty="0" smtClean="0"/>
                <a:t> </a:t>
              </a:r>
              <a:r>
                <a:rPr lang="en-US" dirty="0" err="1" smtClean="0"/>
                <a:t>dependientes</a:t>
              </a:r>
              <a:endParaRPr lang="es-AR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938346" y="4926675"/>
              <a:ext cx="317865" cy="21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770705" y="5486118"/>
              <a:ext cx="566064" cy="216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126270" y="5745737"/>
            <a:ext cx="1663341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Números</a:t>
            </a:r>
            <a:endParaRPr lang="es-AR" dirty="0"/>
          </a:p>
        </p:txBody>
      </p:sp>
      <p:sp>
        <p:nvSpPr>
          <p:cNvPr id="31" name="Oval 30"/>
          <p:cNvSpPr/>
          <p:nvPr/>
        </p:nvSpPr>
        <p:spPr>
          <a:xfrm>
            <a:off x="4262843" y="6000462"/>
            <a:ext cx="1663341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Soundex</a:t>
            </a:r>
            <a:endParaRPr lang="es-AR" b="1" dirty="0"/>
          </a:p>
        </p:txBody>
      </p:sp>
      <p:sp>
        <p:nvSpPr>
          <p:cNvPr id="32" name="Oval 31"/>
          <p:cNvSpPr/>
          <p:nvPr/>
        </p:nvSpPr>
        <p:spPr>
          <a:xfrm>
            <a:off x="6210290" y="5928489"/>
            <a:ext cx="2153201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Metaphone</a:t>
            </a:r>
            <a:endParaRPr lang="es-AR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5269326" y="4760507"/>
            <a:ext cx="2150376" cy="1239955"/>
            <a:chOff x="5269326" y="4760507"/>
            <a:chExt cx="2150376" cy="1239955"/>
          </a:xfrm>
        </p:grpSpPr>
        <p:sp>
          <p:nvSpPr>
            <p:cNvPr id="9" name="Oval 8"/>
            <p:cNvSpPr/>
            <p:nvPr/>
          </p:nvSpPr>
          <p:spPr>
            <a:xfrm>
              <a:off x="5329645" y="4760507"/>
              <a:ext cx="2090057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</a:t>
              </a:r>
              <a:r>
                <a:rPr lang="en-US" dirty="0" err="1" smtClean="0"/>
                <a:t>onéticos</a:t>
              </a:r>
              <a:endParaRPr lang="es-AR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269326" y="5612403"/>
              <a:ext cx="409303" cy="38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2" idx="0"/>
            </p:cNvCxnSpPr>
            <p:nvPr/>
          </p:nvCxnSpPr>
          <p:spPr>
            <a:xfrm>
              <a:off x="6991194" y="5655448"/>
              <a:ext cx="295697" cy="273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6592388" y="2530392"/>
            <a:ext cx="2094412" cy="509451"/>
          </a:xfrm>
          <a:prstGeom prst="ellipse">
            <a:avLst/>
          </a:prstGeom>
          <a:solidFill>
            <a:srgbClr val="ECE9E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G-Grams</a:t>
            </a:r>
            <a:endParaRPr lang="es-AR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329645" y="2998824"/>
            <a:ext cx="2048691" cy="1252667"/>
            <a:chOff x="5329645" y="2998824"/>
            <a:chExt cx="2048691" cy="1252667"/>
          </a:xfrm>
        </p:grpSpPr>
        <p:sp>
          <p:nvSpPr>
            <p:cNvPr id="7" name="Oval 6"/>
            <p:cNvSpPr/>
            <p:nvPr/>
          </p:nvSpPr>
          <p:spPr>
            <a:xfrm>
              <a:off x="5329645" y="3232588"/>
              <a:ext cx="2048691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 Tokens</a:t>
              </a:r>
              <a:endParaRPr lang="es-AR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6813110" y="2998824"/>
              <a:ext cx="317864" cy="24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4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30" grpId="0" animBg="1"/>
      <p:bldP spid="31" grpId="0" animBg="1"/>
      <p:bldP spid="32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Q-</a:t>
            </a:r>
            <a:r>
              <a:rPr lang="es-AR" b="1" dirty="0" err="1" smtClean="0">
                <a:latin typeface="Comic Sans MS" panose="030F0702030302020204" pitchFamily="66" charset="0"/>
              </a:rPr>
              <a:t>Grams</a:t>
            </a:r>
            <a:r>
              <a:rPr lang="es-AR" b="1" dirty="0" smtClean="0">
                <a:latin typeface="Comic Sans MS" panose="030F0702030302020204" pitchFamily="66" charset="0"/>
              </a:rPr>
              <a:t> (o N-</a:t>
            </a:r>
            <a:r>
              <a:rPr lang="es-AR" b="1" dirty="0" err="1" smtClean="0">
                <a:latin typeface="Comic Sans MS" panose="030F0702030302020204" pitchFamily="66" charset="0"/>
              </a:rPr>
              <a:t>Grams</a:t>
            </a:r>
            <a:r>
              <a:rPr lang="es-AR" b="1" dirty="0" smtClean="0">
                <a:latin typeface="Comic Sans MS" panose="030F0702030302020204" pitchFamily="66" charset="0"/>
              </a:rPr>
              <a:t>)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	Es un algoritmo que consiste en generar los pedazos que componen un </a:t>
            </a:r>
            <a:r>
              <a:rPr lang="es-AR" dirty="0" err="1" smtClean="0">
                <a:latin typeface="Comic Sans MS" panose="030F0702030302020204" pitchFamily="66" charset="0"/>
              </a:rPr>
              <a:t>string</a:t>
            </a:r>
            <a:r>
              <a:rPr lang="es-AR" dirty="0" smtClean="0">
                <a:latin typeface="Comic Sans MS" panose="030F0702030302020204" pitchFamily="66" charset="0"/>
              </a:rPr>
              <a:t>. La distancia entre 2 </a:t>
            </a:r>
            <a:r>
              <a:rPr lang="es-AR" dirty="0" err="1" smtClean="0">
                <a:latin typeface="Comic Sans MS" panose="030F0702030302020204" pitchFamily="66" charset="0"/>
              </a:rPr>
              <a:t>strings</a:t>
            </a:r>
            <a:r>
              <a:rPr lang="es-AR" dirty="0" smtClean="0">
                <a:latin typeface="Comic Sans MS" panose="030F0702030302020204" pitchFamily="66" charset="0"/>
              </a:rPr>
              <a:t> estará dada por la cantidad componentes que tengan en común. 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r>
              <a:rPr lang="es-AR" dirty="0" smtClean="0">
                <a:latin typeface="Comic Sans MS" panose="030F0702030302020204" pitchFamily="66" charset="0"/>
              </a:rPr>
              <a:t>Si  Q es 1 se generan componentes de longitud 1, Si Q es 2 se generan </a:t>
            </a:r>
            <a:r>
              <a:rPr lang="es-AR" dirty="0" err="1" smtClean="0">
                <a:latin typeface="Comic Sans MS" panose="030F0702030302020204" pitchFamily="66" charset="0"/>
              </a:rPr>
              <a:t>bi</a:t>
            </a:r>
            <a:r>
              <a:rPr lang="es-AR" dirty="0" smtClean="0">
                <a:latin typeface="Comic Sans MS" panose="030F0702030302020204" pitchFamily="66" charset="0"/>
              </a:rPr>
              <a:t>-gramas, si Q es 3 se generan </a:t>
            </a:r>
            <a:r>
              <a:rPr lang="es-AR" dirty="0" err="1" smtClean="0">
                <a:latin typeface="Comic Sans MS" panose="030F0702030302020204" pitchFamily="66" charset="0"/>
              </a:rPr>
              <a:t>tri</a:t>
            </a:r>
            <a:r>
              <a:rPr lang="es-AR" dirty="0" smtClean="0">
                <a:latin typeface="Comic Sans MS" panose="030F0702030302020204" pitchFamily="66" charset="0"/>
              </a:rPr>
              <a:t>-gramas.</a:t>
            </a: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	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r>
              <a:rPr lang="es-AR" dirty="0" smtClean="0">
                <a:latin typeface="Comic Sans MS" panose="030F0702030302020204" pitchFamily="66" charset="0"/>
              </a:rPr>
              <a:t>Por ejemplo, para el </a:t>
            </a:r>
            <a:r>
              <a:rPr lang="es-AR" dirty="0" err="1" smtClean="0">
                <a:latin typeface="Comic Sans MS" panose="030F0702030302020204" pitchFamily="66" charset="0"/>
              </a:rPr>
              <a:t>string</a:t>
            </a:r>
            <a:r>
              <a:rPr lang="es-AR" dirty="0" smtClean="0">
                <a:latin typeface="Comic Sans MS" panose="030F0702030302020204" pitchFamily="66" charset="0"/>
              </a:rPr>
              <a:t> “JOHN” si se quiere generar hasta </a:t>
            </a:r>
            <a:r>
              <a:rPr lang="es-AR" dirty="0" err="1" smtClean="0">
                <a:latin typeface="Comic Sans MS" panose="030F0702030302020204" pitchFamily="66" charset="0"/>
              </a:rPr>
              <a:t>tri</a:t>
            </a:r>
            <a:r>
              <a:rPr lang="es-AR" dirty="0" smtClean="0">
                <a:latin typeface="Comic Sans MS" panose="030F0702030302020204" pitchFamily="66" charset="0"/>
              </a:rPr>
              <a:t>-gramas (Q &lt;= 3), puede completarse al comienzo y al final con Q-1 símbolos especiales (que no pertenezcan al alfabeto) y deslizando la ventana imaginaria de tamaño Q, se va generando los Q-gramas.  Sea ‘##JOHN##’: </a:t>
            </a: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(John) = { </a:t>
            </a:r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‘J’, ‘O’, ‘H’, ‘N’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‘#J’, ‘JO’, ‘OH’, ‘HN’, ‘N#’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</a:p>
          <a:p>
            <a:pPr marL="0" indent="0" algn="just">
              <a:buNone/>
            </a:pP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‘JOH’, ‘OHN’, ‘HN#’, ‘N##’</a:t>
            </a:r>
            <a:r>
              <a:rPr lang="es-AR" dirty="0" smtClean="0">
                <a:latin typeface="Comic Sans MS" panose="030F0702030302020204" pitchFamily="66" charset="0"/>
              </a:rPr>
              <a:t>}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8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Q-</a:t>
            </a:r>
            <a:r>
              <a:rPr lang="es-AR" dirty="0" err="1">
                <a:latin typeface="Comic Sans MS" panose="030F0702030302020204" pitchFamily="66" charset="0"/>
              </a:rPr>
              <a:t>grams</a:t>
            </a:r>
            <a:r>
              <a:rPr lang="es-AR" dirty="0">
                <a:latin typeface="Comic Sans MS" panose="030F0702030302020204" pitchFamily="66" charset="0"/>
              </a:rPr>
              <a:t> (John) = { </a:t>
            </a:r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‘J’, ‘O’, ‘H’, ‘N’</a:t>
            </a:r>
            <a:r>
              <a:rPr lang="es-AR" dirty="0">
                <a:latin typeface="Comic Sans MS" panose="030F0702030302020204" pitchFamily="66" charset="0"/>
              </a:rPr>
              <a:t>, </a:t>
            </a:r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‘#J’, ‘JO’, ‘OH’, ‘HN’, ‘N#’</a:t>
            </a:r>
            <a:r>
              <a:rPr lang="es-AR" dirty="0">
                <a:latin typeface="Comic Sans MS" panose="030F0702030302020204" pitchFamily="66" charset="0"/>
              </a:rPr>
              <a:t>, </a:t>
            </a:r>
          </a:p>
          <a:p>
            <a:pPr marL="0" indent="0" algn="just">
              <a:buNone/>
            </a:pPr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‘JOH’, ‘OHN’, ‘HN#’, ‘N##’</a:t>
            </a:r>
            <a:r>
              <a:rPr lang="es-AR" dirty="0">
                <a:latin typeface="Comic Sans MS" panose="030F0702030302020204" pitchFamily="66" charset="0"/>
              </a:rPr>
              <a:t>}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Qué tan distinto es ‘JOHN’ de ‘JOE’ ? ¿Qué calculamos?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Q-</a:t>
            </a:r>
            <a:r>
              <a:rPr lang="es-AR" dirty="0" err="1">
                <a:latin typeface="Comic Sans MS" panose="030F0702030302020204" pitchFamily="66" charset="0"/>
              </a:rPr>
              <a:t>grams</a:t>
            </a:r>
            <a:r>
              <a:rPr lang="es-AR" dirty="0">
                <a:latin typeface="Comic Sans MS" panose="030F0702030302020204" pitchFamily="66" charset="0"/>
              </a:rPr>
              <a:t> (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</a:t>
            </a:r>
            <a:r>
              <a:rPr lang="es-AR" dirty="0">
                <a:latin typeface="Comic Sans MS" panose="030F0702030302020204" pitchFamily="66" charset="0"/>
              </a:rPr>
              <a:t>= { </a:t>
            </a:r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‘J’, ‘O’, </a:t>
            </a:r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‘E’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‘#J’, ‘JO’, ‘</a:t>
            </a:r>
            <a:r>
              <a:rPr lang="es-AR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OE’, ‘E#’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‘JOE’, ‘OE#’, ‘E##’ </a:t>
            </a:r>
            <a:r>
              <a:rPr lang="es-AR" dirty="0" smtClean="0">
                <a:latin typeface="Comic Sans MS" panose="030F0702030302020204" pitchFamily="66" charset="0"/>
              </a:rPr>
              <a:t>}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Los Q-gramas que tienen en común son: </a:t>
            </a:r>
          </a:p>
          <a:p>
            <a:pPr marL="0" indent="0" algn="just">
              <a:buNone/>
            </a:pPr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					</a:t>
            </a: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Distancia(John, 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= 6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Como siempre, se precisa alguna fórmula para pasarlo a un número [0, 1]. Existen varias formas de hacerlo. </a:t>
            </a: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Variantes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más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sofisticadas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existen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err="1" smtClean="0">
                <a:latin typeface="Comic Sans MS" panose="030F0702030302020204" pitchFamily="66" charset="0"/>
              </a:rPr>
              <a:t>Por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ejemplo</a:t>
            </a:r>
            <a:r>
              <a:rPr lang="en-US" dirty="0" smtClean="0">
                <a:latin typeface="Comic Sans MS" panose="030F0702030302020204" pitchFamily="66" charset="0"/>
              </a:rPr>
              <a:t>:  n s</a:t>
            </a:r>
            <a:r>
              <a:rPr lang="es-AR" dirty="0" err="1" smtClean="0">
                <a:latin typeface="Comic Sans MS" panose="030F0702030302020204" pitchFamily="66" charset="0"/>
              </a:rPr>
              <a:t>ólo</a:t>
            </a:r>
            <a:r>
              <a:rPr lang="es-AR" dirty="0" smtClean="0">
                <a:latin typeface="Comic Sans MS" panose="030F0702030302020204" pitchFamily="66" charset="0"/>
              </a:rPr>
              <a:t> calculan los Q-Gramas sino la posición que ocupan en el </a:t>
            </a:r>
            <a:r>
              <a:rPr lang="es-AR" dirty="0" err="1" smtClean="0">
                <a:latin typeface="Comic Sans MS" panose="030F0702030302020204" pitchFamily="66" charset="0"/>
              </a:rPr>
              <a:t>string</a:t>
            </a:r>
            <a:r>
              <a:rPr lang="es-AR" dirty="0" smtClean="0">
                <a:latin typeface="Comic Sans MS" panose="030F0702030302020204" pitchFamily="66" charset="0"/>
              </a:rPr>
              <a:t>. Por lo tanto, no es lo mismo que haya coincidencia exactamente en la misma posición a que coincidan pero en otro lugar.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51314" y="1750423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ounded Rectangle 5"/>
          <p:cNvSpPr/>
          <p:nvPr/>
        </p:nvSpPr>
        <p:spPr>
          <a:xfrm>
            <a:off x="2220685" y="2992701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ounded Rectangle 6"/>
          <p:cNvSpPr/>
          <p:nvPr/>
        </p:nvSpPr>
        <p:spPr>
          <a:xfrm>
            <a:off x="2756262" y="1750423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ounded Rectangle 7"/>
          <p:cNvSpPr/>
          <p:nvPr/>
        </p:nvSpPr>
        <p:spPr>
          <a:xfrm>
            <a:off x="2625633" y="2992701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ounded Rectangle 8"/>
          <p:cNvSpPr/>
          <p:nvPr/>
        </p:nvSpPr>
        <p:spPr>
          <a:xfrm>
            <a:off x="4323805" y="3587932"/>
            <a:ext cx="496389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‘J</a:t>
            </a:r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’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4820194" y="3587932"/>
            <a:ext cx="496389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‘O’</a:t>
            </a:r>
            <a:endParaRPr lang="es-AR" dirty="0"/>
          </a:p>
        </p:txBody>
      </p:sp>
      <p:sp>
        <p:nvSpPr>
          <p:cNvPr id="11" name="Rounded Rectangle 10"/>
          <p:cNvSpPr/>
          <p:nvPr/>
        </p:nvSpPr>
        <p:spPr>
          <a:xfrm>
            <a:off x="5329646" y="3587932"/>
            <a:ext cx="70539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‘#</a:t>
            </a:r>
            <a:r>
              <a:rPr lang="es-AR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J’</a:t>
            </a:r>
            <a:endParaRPr lang="es-AR" dirty="0"/>
          </a:p>
        </p:txBody>
      </p:sp>
      <p:sp>
        <p:nvSpPr>
          <p:cNvPr id="12" name="Rounded Rectangle 11"/>
          <p:cNvSpPr/>
          <p:nvPr/>
        </p:nvSpPr>
        <p:spPr>
          <a:xfrm>
            <a:off x="6048103" y="3587932"/>
            <a:ext cx="70539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JO’</a:t>
            </a:r>
            <a:endParaRPr lang="es-AR" dirty="0"/>
          </a:p>
        </p:txBody>
      </p:sp>
      <p:sp>
        <p:nvSpPr>
          <p:cNvPr id="13" name="Rounded Rectangle 12"/>
          <p:cNvSpPr/>
          <p:nvPr/>
        </p:nvSpPr>
        <p:spPr>
          <a:xfrm>
            <a:off x="6753497" y="3587932"/>
            <a:ext cx="88827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‘##J’</a:t>
            </a:r>
            <a:endParaRPr lang="es-AR" dirty="0"/>
          </a:p>
        </p:txBody>
      </p:sp>
      <p:sp>
        <p:nvSpPr>
          <p:cNvPr id="14" name="Rounded Rectangle 13"/>
          <p:cNvSpPr/>
          <p:nvPr/>
        </p:nvSpPr>
        <p:spPr>
          <a:xfrm>
            <a:off x="7641771" y="3587932"/>
            <a:ext cx="88827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‘#JO’</a:t>
            </a:r>
            <a:endParaRPr lang="es-AR" dirty="0"/>
          </a:p>
        </p:txBody>
      </p:sp>
      <p:sp>
        <p:nvSpPr>
          <p:cNvPr id="15" name="Rounded Rectangle 14"/>
          <p:cNvSpPr/>
          <p:nvPr/>
        </p:nvSpPr>
        <p:spPr>
          <a:xfrm>
            <a:off x="3770811" y="1750423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3274422" y="2992701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4254136" y="1750423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ounded Rectangle 19"/>
          <p:cNvSpPr/>
          <p:nvPr/>
        </p:nvSpPr>
        <p:spPr>
          <a:xfrm>
            <a:off x="3770809" y="2992701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20"/>
          <p:cNvSpPr/>
          <p:nvPr/>
        </p:nvSpPr>
        <p:spPr>
          <a:xfrm>
            <a:off x="441960" y="2171049"/>
            <a:ext cx="655320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ounded Rectangle 21"/>
          <p:cNvSpPr/>
          <p:nvPr/>
        </p:nvSpPr>
        <p:spPr>
          <a:xfrm>
            <a:off x="5182688" y="2992701"/>
            <a:ext cx="655320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1177833" y="2171049"/>
            <a:ext cx="55952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ounded Rectangle 23"/>
          <p:cNvSpPr/>
          <p:nvPr/>
        </p:nvSpPr>
        <p:spPr>
          <a:xfrm>
            <a:off x="5892435" y="2992701"/>
            <a:ext cx="56932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1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es-AR" b="1" dirty="0" smtClean="0">
                    <a:latin typeface="Comic Sans MS" panose="030F0702030302020204" pitchFamily="66" charset="0"/>
                  </a:rPr>
                  <a:t>Algunas implementaciones de los Q-Gramas</a:t>
                </a:r>
              </a:p>
              <a:p>
                <a:pPr marL="0" indent="0" algn="just">
                  <a:buNone/>
                </a:pP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Usa directamente </a:t>
                </a:r>
                <a:r>
                  <a:rPr lang="es-AR" dirty="0" err="1" smtClean="0">
                    <a:latin typeface="Comic Sans MS" panose="030F0702030302020204" pitchFamily="66" charset="0"/>
                  </a:rPr>
                  <a:t>Tri</a:t>
                </a:r>
                <a:r>
                  <a:rPr lang="es-AR" dirty="0" smtClean="0">
                    <a:latin typeface="Comic Sans MS" panose="030F0702030302020204" pitchFamily="66" charset="0"/>
                  </a:rPr>
                  <a:t>-gramas (=3) no posicionales.</a:t>
                </a:r>
              </a:p>
              <a:p>
                <a:pPr marL="0" indent="0" algn="just">
                  <a:buNone/>
                </a:pP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La fórmula para normalizarlo a un número en [0, 1] es la siguiente:</a:t>
                </a:r>
              </a:p>
              <a:p>
                <a:pPr marL="0" indent="0" algn="just">
                  <a:buNone/>
                </a:pP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Q-Gram (str1, str2) =</a:t>
                </a: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−#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𝑇𝐺𝑁𝑜𝑆h𝑎𝑟𝑒𝑑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>
                    <a:latin typeface="Comic Sans MS" panose="030F0702030302020204" pitchFamily="66" charset="0"/>
                  </a:rPr>
                  <a:t>	</a:t>
                </a:r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Donde:</a:t>
                </a: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#TG(str1) es la cantidad de trigramas que se generaron de str1.</a:t>
                </a:r>
              </a:p>
              <a:p>
                <a:pPr marL="0" indent="0" algn="just">
                  <a:buNone/>
                </a:pPr>
                <a:r>
                  <a:rPr lang="es-AR" dirty="0">
                    <a:latin typeface="Comic Sans MS" panose="030F0702030302020204" pitchFamily="66" charset="0"/>
                  </a:rPr>
                  <a:t>#</a:t>
                </a:r>
                <a:r>
                  <a:rPr lang="es-AR" dirty="0" smtClean="0">
                    <a:latin typeface="Comic Sans MS" panose="030F0702030302020204" pitchFamily="66" charset="0"/>
                  </a:rPr>
                  <a:t>TG(str2) </a:t>
                </a:r>
                <a:r>
                  <a:rPr lang="es-AR" dirty="0">
                    <a:latin typeface="Comic Sans MS" panose="030F0702030302020204" pitchFamily="66" charset="0"/>
                  </a:rPr>
                  <a:t>es la cantidad de trigramas que se generaron de </a:t>
                </a:r>
                <a:r>
                  <a:rPr lang="es-AR" dirty="0" smtClean="0">
                    <a:latin typeface="Comic Sans MS" panose="030F0702030302020204" pitchFamily="66" charset="0"/>
                  </a:rPr>
                  <a:t>str2.</a:t>
                </a: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#</a:t>
                </a:r>
                <a:r>
                  <a:rPr lang="es-AR" dirty="0" err="1" smtClean="0">
                    <a:latin typeface="Comic Sans MS" panose="030F0702030302020204" pitchFamily="66" charset="0"/>
                  </a:rPr>
                  <a:t>TGNotShared</a:t>
                </a:r>
                <a:r>
                  <a:rPr lang="es-AR" dirty="0" smtClean="0">
                    <a:latin typeface="Comic Sans MS" panose="030F0702030302020204" pitchFamily="66" charset="0"/>
                  </a:rPr>
                  <a:t>(str1, str2) son la cantidad que no </a:t>
                </a:r>
                <a:r>
                  <a:rPr lang="es-AR" dirty="0" err="1" smtClean="0">
                    <a:latin typeface="Comic Sans MS" panose="030F0702030302020204" pitchFamily="66" charset="0"/>
                  </a:rPr>
                  <a:t>matchearon</a:t>
                </a:r>
                <a:r>
                  <a:rPr lang="es-AR" dirty="0" smtClean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4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Ejemplo,   Q-Gram(‘JOHN’, ‘JOE’) para Q=3, sabiendo que </a:t>
            </a: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</a:t>
            </a:r>
            <a:r>
              <a:rPr lang="es-AR" dirty="0">
                <a:latin typeface="Comic Sans MS" panose="030F0702030302020204" pitchFamily="66" charset="0"/>
              </a:rPr>
              <a:t>(John) </a:t>
            </a:r>
            <a:r>
              <a:rPr lang="es-AR" dirty="0" smtClean="0">
                <a:latin typeface="Comic Sans MS" panose="030F0702030302020204" pitchFamily="66" charset="0"/>
              </a:rPr>
              <a:t>={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</a:t>
            </a:r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J’, ‘#JO’, ‘JOH’, ‘OHN’, ‘HN#’, ‘N##’</a:t>
            </a:r>
            <a:r>
              <a:rPr lang="es-AR" dirty="0">
                <a:latin typeface="Comic Sans MS" panose="030F0702030302020204" pitchFamily="66" charset="0"/>
              </a:rPr>
              <a:t>}</a:t>
            </a: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</a:t>
            </a:r>
            <a:r>
              <a:rPr lang="es-AR" dirty="0">
                <a:latin typeface="Comic Sans MS" panose="030F0702030302020204" pitchFamily="66" charset="0"/>
              </a:rPr>
              <a:t>(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</a:t>
            </a:r>
            <a:r>
              <a:rPr lang="es-AR" dirty="0">
                <a:latin typeface="Comic Sans MS" panose="030F0702030302020204" pitchFamily="66" charset="0"/>
              </a:rPr>
              <a:t>= </a:t>
            </a:r>
            <a:r>
              <a:rPr lang="es-AR" dirty="0" smtClean="0">
                <a:latin typeface="Comic Sans MS" panose="030F0702030302020204" pitchFamily="66" charset="0"/>
              </a:rPr>
              <a:t>{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‘JOE’, ‘OE#’, ‘E##’ </a:t>
            </a:r>
            <a:r>
              <a:rPr lang="es-AR" dirty="0" smtClean="0">
                <a:latin typeface="Comic Sans MS" panose="030F0702030302020204" pitchFamily="66" charset="0"/>
              </a:rPr>
              <a:t>}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Y los Q-gramas que tienen en común son: 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Q-Gram(John, 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= (6 + 5 –  7) /  (6 + 5 ) = 0.3636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Notar que si tuvieran TODOS los 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en común (</a:t>
            </a:r>
            <a:r>
              <a:rPr lang="es-AR" dirty="0" err="1" smtClean="0">
                <a:latin typeface="Comic Sans MS" panose="030F0702030302020204" pitchFamily="66" charset="0"/>
              </a:rPr>
              <a:t>matching</a:t>
            </a:r>
            <a:r>
              <a:rPr lang="es-AR" dirty="0" smtClean="0">
                <a:latin typeface="Comic Sans MS" panose="030F0702030302020204" pitchFamily="66" charset="0"/>
              </a:rPr>
              <a:t> exacto) tendríamos   ( N + N –  0)  /  (N + N)  = 1</a:t>
            </a:r>
          </a:p>
          <a:p>
            <a:pPr marL="0" indent="0" algn="just">
              <a:buNone/>
            </a:pPr>
            <a:endParaRPr lang="en-US" b="1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Q-Gram de 2 </a:t>
            </a:r>
            <a:r>
              <a:rPr lang="en-US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parámetros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da “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similitud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” entre 2 strings: 1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es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máxima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similitud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, 0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es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nula</a:t>
            </a:r>
            <a:endParaRPr lang="es-AR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Para Q </a:t>
            </a:r>
            <a:r>
              <a:rPr lang="en-US" dirty="0" err="1" smtClean="0"/>
              <a:t>exactamente</a:t>
            </a:r>
            <a:r>
              <a:rPr lang="en-US" dirty="0" smtClean="0"/>
              <a:t> 2:</a:t>
            </a:r>
          </a:p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Cúal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similitud</a:t>
            </a:r>
            <a:r>
              <a:rPr lang="en-US" dirty="0" smtClean="0"/>
              <a:t> entre </a:t>
            </a:r>
            <a:r>
              <a:rPr lang="en-US" dirty="0" err="1" smtClean="0">
                <a:solidFill>
                  <a:schemeClr val="accent1"/>
                </a:solidFill>
              </a:rPr>
              <a:t>salesal</a:t>
            </a:r>
            <a:r>
              <a:rPr lang="en-US" dirty="0" smtClean="0"/>
              <a:t> y </a:t>
            </a:r>
            <a:r>
              <a:rPr lang="en-US" dirty="0" smtClean="0">
                <a:solidFill>
                  <a:schemeClr val="accent1"/>
                </a:solidFill>
              </a:rPr>
              <a:t>vale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Justificar</a:t>
            </a:r>
            <a:r>
              <a:rPr lang="en-US" dirty="0" smtClean="0"/>
              <a:t> el </a:t>
            </a:r>
            <a:r>
              <a:rPr lang="en-US" dirty="0" err="1" smtClean="0"/>
              <a:t>cálculo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Q-grams(</a:t>
            </a:r>
            <a:r>
              <a:rPr lang="en-US" dirty="0" err="1" smtClean="0"/>
              <a:t>salesal</a:t>
            </a:r>
            <a:r>
              <a:rPr lang="en-US" dirty="0" smtClean="0"/>
              <a:t>)= { #s, </a:t>
            </a:r>
            <a:r>
              <a:rPr lang="en-US" dirty="0" err="1" smtClean="0"/>
              <a:t>sa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, al, l#)</a:t>
            </a:r>
          </a:p>
          <a:p>
            <a:pPr marL="0" indent="0">
              <a:buNone/>
            </a:pPr>
            <a:r>
              <a:rPr lang="en-US" dirty="0" smtClean="0"/>
              <a:t>Q-grams(vale)= </a:t>
            </a:r>
            <a:r>
              <a:rPr lang="en-US" dirty="0"/>
              <a:t>{ </a:t>
            </a:r>
            <a:r>
              <a:rPr lang="en-US" dirty="0" smtClean="0"/>
              <a:t>#v, </a:t>
            </a:r>
            <a:r>
              <a:rPr lang="en-US" dirty="0" err="1" smtClean="0"/>
              <a:t>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e#}.</a:t>
            </a:r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 2  (</a:t>
            </a:r>
            <a:r>
              <a:rPr lang="en-US" dirty="0" err="1" smtClean="0"/>
              <a:t>ojo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r>
              <a:rPr lang="en-US" dirty="0" smtClean="0"/>
              <a:t>!).</a:t>
            </a:r>
          </a:p>
          <a:p>
            <a:pPr marL="0" indent="0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Q-Gram(</a:t>
            </a:r>
            <a:r>
              <a:rPr lang="es-AR" dirty="0" err="1" smtClean="0">
                <a:latin typeface="Comic Sans MS" panose="030F0702030302020204" pitchFamily="66" charset="0"/>
              </a:rPr>
              <a:t>salesal</a:t>
            </a:r>
            <a:r>
              <a:rPr lang="es-AR" dirty="0" smtClean="0">
                <a:latin typeface="Comic Sans MS" panose="030F0702030302020204" pitchFamily="66" charset="0"/>
              </a:rPr>
              <a:t>, vale) </a:t>
            </a:r>
            <a:r>
              <a:rPr lang="es-AR" dirty="0">
                <a:latin typeface="Comic Sans MS" panose="030F0702030302020204" pitchFamily="66" charset="0"/>
              </a:rPr>
              <a:t>= </a:t>
            </a:r>
            <a:r>
              <a:rPr lang="es-AR" dirty="0" smtClean="0">
                <a:latin typeface="Comic Sans MS" panose="030F0702030302020204" pitchFamily="66" charset="0"/>
              </a:rPr>
              <a:t>(8 + </a:t>
            </a:r>
            <a:r>
              <a:rPr lang="es-AR" dirty="0">
                <a:latin typeface="Comic Sans MS" panose="030F0702030302020204" pitchFamily="66" charset="0"/>
              </a:rPr>
              <a:t>5 –  </a:t>
            </a:r>
            <a:r>
              <a:rPr lang="es-AR" dirty="0" smtClean="0">
                <a:latin typeface="Comic Sans MS" panose="030F0702030302020204" pitchFamily="66" charset="0"/>
              </a:rPr>
              <a:t>9) </a:t>
            </a:r>
            <a:r>
              <a:rPr lang="es-AR" dirty="0">
                <a:latin typeface="Comic Sans MS" panose="030F0702030302020204" pitchFamily="66" charset="0"/>
              </a:rPr>
              <a:t>/  </a:t>
            </a:r>
            <a:r>
              <a:rPr lang="es-AR" dirty="0" smtClean="0">
                <a:latin typeface="Comic Sans MS" panose="030F0702030302020204" pitchFamily="66" charset="0"/>
              </a:rPr>
              <a:t>(8 </a:t>
            </a:r>
            <a:r>
              <a:rPr lang="es-AR" dirty="0">
                <a:latin typeface="Comic Sans MS" panose="030F0702030302020204" pitchFamily="66" charset="0"/>
              </a:rPr>
              <a:t>+ 5 ) = </a:t>
            </a:r>
            <a:r>
              <a:rPr lang="es-AR" dirty="0" smtClean="0">
                <a:latin typeface="Comic Sans MS" panose="030F0702030302020204" pitchFamily="66" charset="0"/>
              </a:rPr>
              <a:t>0.3076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Para Q </a:t>
            </a:r>
            <a:r>
              <a:rPr lang="en-US" dirty="0" err="1" smtClean="0"/>
              <a:t>exactamente</a:t>
            </a:r>
            <a:r>
              <a:rPr lang="en-US" dirty="0" smtClean="0"/>
              <a:t> 2:</a:t>
            </a:r>
          </a:p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Cúal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similitud</a:t>
            </a:r>
            <a:r>
              <a:rPr lang="en-US" dirty="0" smtClean="0"/>
              <a:t> entre </a:t>
            </a:r>
            <a:r>
              <a:rPr lang="en-US" dirty="0" err="1" smtClean="0">
                <a:solidFill>
                  <a:schemeClr val="accent1"/>
                </a:solidFill>
              </a:rPr>
              <a:t>salesal</a:t>
            </a:r>
            <a:r>
              <a:rPr lang="en-US" dirty="0" smtClean="0"/>
              <a:t> y </a:t>
            </a:r>
            <a:r>
              <a:rPr lang="en-US" dirty="0" err="1" smtClean="0">
                <a:solidFill>
                  <a:schemeClr val="accent1"/>
                </a:solidFill>
              </a:rPr>
              <a:t>alale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Justificar</a:t>
            </a:r>
            <a:r>
              <a:rPr lang="en-US" dirty="0" smtClean="0"/>
              <a:t> el </a:t>
            </a:r>
            <a:r>
              <a:rPr lang="en-US" dirty="0" err="1" smtClean="0"/>
              <a:t>cálculo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Q-grams(</a:t>
            </a:r>
            <a:r>
              <a:rPr lang="en-US" dirty="0" err="1" smtClean="0"/>
              <a:t>salesal</a:t>
            </a:r>
            <a:r>
              <a:rPr lang="en-US" dirty="0" smtClean="0"/>
              <a:t>)= { #s, </a:t>
            </a:r>
            <a:r>
              <a:rPr lang="en-US" dirty="0" err="1" smtClean="0"/>
              <a:t>sa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l#)</a:t>
            </a:r>
          </a:p>
          <a:p>
            <a:pPr marL="0" indent="0">
              <a:buNone/>
            </a:pPr>
            <a:r>
              <a:rPr lang="en-US" dirty="0" smtClean="0"/>
              <a:t>Q-grams(</a:t>
            </a:r>
            <a:r>
              <a:rPr lang="en-US" dirty="0" err="1" smtClean="0"/>
              <a:t>alale</a:t>
            </a:r>
            <a:r>
              <a:rPr lang="en-US" dirty="0" smtClean="0"/>
              <a:t>)= </a:t>
            </a:r>
            <a:r>
              <a:rPr lang="en-US" dirty="0"/>
              <a:t>{ </a:t>
            </a:r>
            <a:r>
              <a:rPr lang="en-US" dirty="0" smtClean="0"/>
              <a:t>#a,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la,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e#}.</a:t>
            </a:r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 3  (</a:t>
            </a:r>
            <a:r>
              <a:rPr lang="en-US" dirty="0" err="1" smtClean="0"/>
              <a:t>ojo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r>
              <a:rPr lang="en-US" dirty="0" smtClean="0"/>
              <a:t>!).</a:t>
            </a:r>
          </a:p>
          <a:p>
            <a:pPr marL="0" indent="0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Q-Gram(</a:t>
            </a:r>
            <a:r>
              <a:rPr lang="es-AR" dirty="0" err="1" smtClean="0">
                <a:latin typeface="Comic Sans MS" panose="030F0702030302020204" pitchFamily="66" charset="0"/>
              </a:rPr>
              <a:t>salesal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 err="1" smtClean="0">
                <a:latin typeface="Comic Sans MS" panose="030F0702030302020204" pitchFamily="66" charset="0"/>
              </a:rPr>
              <a:t>alale</a:t>
            </a:r>
            <a:r>
              <a:rPr lang="es-AR" dirty="0" smtClean="0">
                <a:latin typeface="Comic Sans MS" panose="030F0702030302020204" pitchFamily="66" charset="0"/>
              </a:rPr>
              <a:t>) </a:t>
            </a:r>
            <a:r>
              <a:rPr lang="es-AR" dirty="0">
                <a:latin typeface="Comic Sans MS" panose="030F0702030302020204" pitchFamily="66" charset="0"/>
              </a:rPr>
              <a:t>= </a:t>
            </a:r>
            <a:r>
              <a:rPr lang="es-AR" dirty="0" smtClean="0">
                <a:latin typeface="Comic Sans MS" panose="030F0702030302020204" pitchFamily="66" charset="0"/>
              </a:rPr>
              <a:t>(8 + 6 </a:t>
            </a:r>
            <a:r>
              <a:rPr lang="es-AR" dirty="0">
                <a:latin typeface="Comic Sans MS" panose="030F0702030302020204" pitchFamily="66" charset="0"/>
              </a:rPr>
              <a:t>–  </a:t>
            </a:r>
            <a:r>
              <a:rPr lang="es-AR" dirty="0" smtClean="0">
                <a:latin typeface="Comic Sans MS" panose="030F0702030302020204" pitchFamily="66" charset="0"/>
              </a:rPr>
              <a:t>8) </a:t>
            </a:r>
            <a:r>
              <a:rPr lang="es-AR" dirty="0">
                <a:latin typeface="Comic Sans MS" panose="030F0702030302020204" pitchFamily="66" charset="0"/>
              </a:rPr>
              <a:t>/  </a:t>
            </a:r>
            <a:r>
              <a:rPr lang="es-AR" dirty="0" smtClean="0">
                <a:latin typeface="Comic Sans MS" panose="030F0702030302020204" pitchFamily="66" charset="0"/>
              </a:rPr>
              <a:t>(8 </a:t>
            </a:r>
            <a:r>
              <a:rPr lang="es-AR" dirty="0">
                <a:latin typeface="Comic Sans MS" panose="030F0702030302020204" pitchFamily="66" charset="0"/>
              </a:rPr>
              <a:t>+ </a:t>
            </a:r>
            <a:r>
              <a:rPr lang="es-AR" dirty="0" smtClean="0">
                <a:latin typeface="Comic Sans MS" panose="030F0702030302020204" pitchFamily="66" charset="0"/>
              </a:rPr>
              <a:t>6 </a:t>
            </a:r>
            <a:r>
              <a:rPr lang="es-AR" dirty="0">
                <a:latin typeface="Comic Sans MS" panose="030F0702030302020204" pitchFamily="66" charset="0"/>
              </a:rPr>
              <a:t>) = </a:t>
            </a:r>
            <a:r>
              <a:rPr lang="es-AR" dirty="0" smtClean="0">
                <a:latin typeface="Comic Sans MS" panose="030F0702030302020204" pitchFamily="66" charset="0"/>
              </a:rPr>
              <a:t>0.4285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Java que </a:t>
            </a:r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Q-grams para Q </a:t>
            </a:r>
            <a:r>
              <a:rPr lang="en-US" dirty="0" err="1" smtClean="0"/>
              <a:t>exactamente</a:t>
            </a:r>
            <a:r>
              <a:rPr lang="en-US" dirty="0" smtClean="0"/>
              <a:t> “N” de un string dado (N </a:t>
            </a:r>
            <a:r>
              <a:rPr lang="en-US" dirty="0" err="1" smtClean="0"/>
              <a:t>genérico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Deberá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 con 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printTokens</a:t>
            </a:r>
            <a:r>
              <a:rPr lang="en-US" dirty="0" smtClean="0"/>
              <a:t>() </a:t>
            </a:r>
            <a:r>
              <a:rPr lang="en-US" dirty="0" err="1" smtClean="0"/>
              <a:t>tal</a:t>
            </a:r>
            <a:r>
              <a:rPr lang="en-US" dirty="0" smtClean="0"/>
              <a:t> que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grama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devuelva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apariciones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 con el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/>
              <a:t>similarity(“”, “”)</a:t>
            </a:r>
          </a:p>
          <a:p>
            <a:pPr marL="0" indent="0" algn="just">
              <a:buNone/>
            </a:pPr>
            <a:r>
              <a:rPr lang="en-US" dirty="0" smtClean="0"/>
              <a:t>que  </a:t>
            </a:r>
            <a:r>
              <a:rPr lang="en-US" dirty="0" err="1" smtClean="0"/>
              <a:t>devuelva</a:t>
            </a:r>
            <a:r>
              <a:rPr lang="en-US" dirty="0" smtClean="0"/>
              <a:t> la “</a:t>
            </a:r>
            <a:r>
              <a:rPr lang="en-US" dirty="0" err="1" smtClean="0"/>
              <a:t>similitud</a:t>
            </a:r>
            <a:r>
              <a:rPr lang="en-US" dirty="0" smtClean="0"/>
              <a:t>” entre 2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QGram</a:t>
            </a:r>
            <a:r>
              <a:rPr lang="en-US" dirty="0" smtClean="0"/>
              <a:t> g= new </a:t>
            </a:r>
            <a:r>
              <a:rPr lang="en-US" dirty="0" err="1" smtClean="0"/>
              <a:t>Qgram</a:t>
            </a:r>
            <a:r>
              <a:rPr lang="en-US" dirty="0" smtClean="0"/>
              <a:t>(2);  // 1, 2, 3 .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g.printTokens</a:t>
            </a:r>
            <a:r>
              <a:rPr lang="en-US" dirty="0" smtClean="0"/>
              <a:t>(“</a:t>
            </a:r>
            <a:r>
              <a:rPr lang="en-US" dirty="0" err="1" smtClean="0"/>
              <a:t>alal</a:t>
            </a:r>
            <a:r>
              <a:rPr lang="en-US" dirty="0" smtClean="0"/>
              <a:t>”);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#a  1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al   2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la   1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l#   1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 value= </a:t>
            </a:r>
            <a:r>
              <a:rPr lang="en-US" dirty="0" err="1" smtClean="0"/>
              <a:t>g.similarity</a:t>
            </a:r>
            <a:r>
              <a:rPr lang="en-US" dirty="0" smtClean="0"/>
              <a:t>(</a:t>
            </a:r>
            <a:r>
              <a:rPr lang="es-AR" dirty="0"/>
              <a:t>"</a:t>
            </a:r>
            <a:r>
              <a:rPr lang="es-AR" dirty="0" err="1" smtClean="0"/>
              <a:t>salesal</a:t>
            </a:r>
            <a:r>
              <a:rPr lang="es-AR" dirty="0" smtClean="0"/>
              <a:t>“, </a:t>
            </a:r>
            <a:r>
              <a:rPr lang="es-AR" dirty="0"/>
              <a:t>"</a:t>
            </a:r>
            <a:r>
              <a:rPr lang="es-AR" dirty="0" err="1" smtClean="0"/>
              <a:t>alale</a:t>
            </a:r>
            <a:r>
              <a:rPr lang="es-AR" dirty="0" smtClean="0"/>
              <a:t>“);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(value);  // 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23392</TotalTime>
  <Words>1124</Words>
  <Application>Microsoft Office PowerPoint</Application>
  <PresentationFormat>Presentación en pantalla (4:3)</PresentationFormat>
  <Paragraphs>150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Comic Sans MS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String Matching – Q-Grams</vt:lpstr>
      <vt:lpstr>String Matching – Q-Grams</vt:lpstr>
      <vt:lpstr>String Matching – Q-Grams</vt:lpstr>
      <vt:lpstr>String Matching – Q-Grams</vt:lpstr>
      <vt:lpstr>Presentación de PowerPoint</vt:lpstr>
      <vt:lpstr>Presentación de PowerPoint</vt:lpstr>
      <vt:lpstr>Presentación de PowerPoint</vt:lpstr>
      <vt:lpstr>Caso de Uso:</vt:lpstr>
      <vt:lpstr>TP 2A- Ejer 10</vt:lpstr>
      <vt:lpstr>Presentación de PowerPoint</vt:lpstr>
      <vt:lpstr>Comparando algoritmos…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400</cp:revision>
  <dcterms:created xsi:type="dcterms:W3CDTF">2019-02-21T18:33:09Z</dcterms:created>
  <dcterms:modified xsi:type="dcterms:W3CDTF">2024-03-17T22:52:32Z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