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embeddedFontLst>
    <p:embeddedFont>
      <p:font typeface="Palatino Linotype" panose="02040502050505030304" pitchFamily="18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dc8e8355d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11dc8e8355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4d2a6bb2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44d2a6bb2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4d2a6bb2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44d2a6b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2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2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2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1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626A19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1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‹Nº›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apach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</a:t>
            </a:r>
            <a:r>
              <a:rPr lang="en-US" sz="3600" dirty="0" smtClean="0">
                <a:solidFill>
                  <a:schemeClr val="dk2"/>
                </a:solidFill>
              </a:rPr>
              <a:t>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Analizaron cómo obtener para Levenshtein: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Cantidad de sustituciones necesarias? Cantidad de borrados? Cantidad de inserciones?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Rta: lo pueden hacer utilizando la clase LevenshteinDetailedDistance</a:t>
            </a: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2A- Ejer 12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2"/>
          </p:nvPr>
        </p:nvSpPr>
        <p:spPr>
          <a:xfrm>
            <a:off x="4897781" y="596123"/>
            <a:ext cx="3837000" cy="6049154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Usar distancia de Levenshtein para calcular la similitud en Metaphone (que Uds. no lo implementaron from scratch, pero ahora lo tienen gracias a Apache commons! 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87" name="Google Shape;187;p24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4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422" y="4882661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2A- Ejer 13</a:t>
            </a:r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4897781" y="596123"/>
            <a:ext cx="3837000" cy="6049154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Cómo implementó Apache commons Soundex, Metaphone y Levenshtein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Muy distinto a lo que Uds. Pensaron?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Ej: busquen en google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apache commons Soundex.java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96" name="Google Shape;196;p25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5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422" y="4882661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¿Existe alguna otra biblioteca que nos permira trabajar con QGrams?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Usando varias, llegaríamos al objetivo…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En integración de bibliotecas, Maven ayuda…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Agregar al proyecto maven la biblioteca </a:t>
            </a:r>
            <a:r>
              <a:rPr lang="en-US" b="1">
                <a:solidFill>
                  <a:schemeClr val="accent1"/>
                </a:solidFill>
              </a:rPr>
              <a:t>java-string-similarity</a:t>
            </a:r>
            <a:r>
              <a:rPr lang="en-US"/>
              <a:t>. Buscarla en Maven e incluir su dependencia.</a:t>
            </a:r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2045" y="2466372"/>
            <a:ext cx="5381897" cy="370789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body" idx="1"/>
          </p:nvPr>
        </p:nvSpPr>
        <p:spPr>
          <a:xfrm>
            <a:off x="457200" y="1990035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Si se fijan en su documentación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3474720" y="3004457"/>
            <a:ext cx="3030583" cy="796834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5416731" y="6007769"/>
            <a:ext cx="1227909" cy="483326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15" name="Google Shape;215;p27"/>
          <p:cNvCxnSpPr/>
          <p:nvPr/>
        </p:nvCxnSpPr>
        <p:spPr>
          <a:xfrm>
            <a:off x="3971109" y="6319100"/>
            <a:ext cx="1306285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2A- Ejer 14-1 y 14-2</a:t>
            </a: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28"/>
          <p:cNvSpPr txBox="1">
            <a:spLocks noGrp="1"/>
          </p:cNvSpPr>
          <p:nvPr>
            <p:ph type="body" idx="2"/>
          </p:nvPr>
        </p:nvSpPr>
        <p:spPr>
          <a:xfrm>
            <a:off x="4897781" y="596123"/>
            <a:ext cx="3837000" cy="6049154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Agregar al proyecto anterior la dependencia de </a:t>
            </a:r>
            <a:r>
              <a:rPr lang="en-US" sz="2000" b="1">
                <a:solidFill>
                  <a:schemeClr val="dk1"/>
                </a:solidFill>
              </a:rPr>
              <a:t>java-string-similarity</a:t>
            </a:r>
            <a:r>
              <a:rPr lang="en-US" sz="2000">
                <a:solidFill>
                  <a:schemeClr val="dk1"/>
                </a:solidFill>
              </a:rPr>
              <a:t> que permite implementar QGram paramétrico.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Usar la biblioteca para implementar: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similitud entre 2 strings  y printTokens()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Verificar que lo obtenido coincide con la implementación de Uds.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223" name="Google Shape;223;p28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15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8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422" y="4882661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body" idx="1"/>
          </p:nvPr>
        </p:nvSpPr>
        <p:spPr>
          <a:xfrm>
            <a:off x="457200" y="1935475"/>
            <a:ext cx="8229600" cy="46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74320" lvl="0" indent="-164528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&lt;!-- Soundex --&gt;</a:t>
            </a:r>
            <a:endParaRPr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&lt;dependency&gt;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    &lt;groupId&gt;commons-codec&lt;/groupId&gt;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    &lt;artifactId&gt;commons-codec&lt;/artifactId&gt;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    &lt;version&gt;1.5&lt;/version&gt;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&lt;/dependency&gt;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73333"/>
              <a:buNone/>
            </a:pP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&lt;!-- Levenshtein --&gt;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&lt;dependency&gt;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    &lt;groupId&gt;org.apache.commons&lt;/groupId&gt;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    &lt;artifactId&gt;commons-text&lt;/artifactId&gt;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    &lt;version&gt;1.5&lt;/version&gt;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&lt;/dependency&gt;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73333"/>
              <a:buNone/>
            </a:pP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&lt;!-- QGrams --&gt;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&lt;dependency&gt;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    &lt;groupId&gt;info.debatty&lt;/groupId&gt;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    &lt;artifactId&gt;java-string-similarity&lt;/artifactId&gt;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/>
              <a:t>            &lt;version&gt;2.0.0&lt;/version&gt;</a:t>
            </a:r>
            <a:endParaRPr sz="15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73333"/>
              <a:buNone/>
            </a:pPr>
            <a:r>
              <a:rPr lang="en-US" sz="1500"/>
              <a:t>        &lt;/dependency&gt;</a:t>
            </a:r>
            <a:endParaRPr sz="1800"/>
          </a:p>
        </p:txBody>
      </p:sp>
      <p:sp>
        <p:nvSpPr>
          <p:cNvPr id="231" name="Google Shape;231;p2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body" idx="1"/>
          </p:nvPr>
        </p:nvSpPr>
        <p:spPr>
          <a:xfrm>
            <a:off x="457200" y="1935475"/>
            <a:ext cx="8229600" cy="46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import </a:t>
            </a:r>
            <a:r>
              <a:rPr lang="en-US" sz="1500" dirty="0" err="1"/>
              <a:t>org.apache.commons.codec.language.Metaphone</a:t>
            </a:r>
            <a:r>
              <a:rPr lang="en-US" sz="1500" dirty="0"/>
              <a:t>;</a:t>
            </a:r>
            <a:endParaRPr sz="1500" dirty="0"/>
          </a:p>
          <a:p>
            <a:pPr marL="45720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import </a:t>
            </a:r>
            <a:r>
              <a:rPr lang="en-US" sz="1500" dirty="0" err="1"/>
              <a:t>org.apache.commons.codec.language.Soundex</a:t>
            </a:r>
            <a:r>
              <a:rPr lang="en-US" sz="1500" dirty="0"/>
              <a:t>;</a:t>
            </a:r>
            <a:endParaRPr sz="1500" dirty="0"/>
          </a:p>
          <a:p>
            <a:pPr marL="45720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import </a:t>
            </a:r>
            <a:r>
              <a:rPr lang="en-US" sz="1500" dirty="0" err="1"/>
              <a:t>org.apache.commons.text.similarity.LevenshteinDetailedDistance</a:t>
            </a:r>
            <a:r>
              <a:rPr lang="en-US" sz="1500" dirty="0"/>
              <a:t>;</a:t>
            </a:r>
            <a:endParaRPr sz="1500" dirty="0"/>
          </a:p>
          <a:p>
            <a:pPr marL="45720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import </a:t>
            </a:r>
            <a:r>
              <a:rPr lang="en-US" sz="1500" dirty="0" err="1"/>
              <a:t>org.apache.commons.text.similarity.LevenshteinDistance</a:t>
            </a:r>
            <a:r>
              <a:rPr lang="en-US" sz="1500" dirty="0"/>
              <a:t>;</a:t>
            </a:r>
            <a:endParaRPr sz="1500" dirty="0"/>
          </a:p>
          <a:p>
            <a:pPr marL="45720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import </a:t>
            </a:r>
            <a:r>
              <a:rPr lang="en-US" sz="1500" dirty="0" err="1"/>
              <a:t>info.debatty.java.stringsimilarity.QGram</a:t>
            </a:r>
            <a:r>
              <a:rPr lang="en-US" sz="1500" dirty="0"/>
              <a:t>;</a:t>
            </a:r>
            <a:endParaRPr sz="1500" dirty="0"/>
          </a:p>
          <a:p>
            <a:pPr marL="45720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endParaRPr sz="1500" dirty="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	Soundex s = new Soundex();       					</a:t>
            </a:r>
            <a:r>
              <a:rPr lang="en-US" sz="1500" dirty="0" err="1"/>
              <a:t>s.difference</a:t>
            </a:r>
            <a:r>
              <a:rPr lang="en-US" sz="1500" dirty="0"/>
              <a:t>("HELLO", "ALO");</a:t>
            </a:r>
            <a:endParaRPr sz="1500" dirty="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         </a:t>
            </a:r>
            <a:r>
              <a:rPr lang="en-US" sz="1500" dirty="0" smtClean="0"/>
              <a:t>          </a:t>
            </a:r>
            <a:r>
              <a:rPr lang="en-US" sz="1500" dirty="0" err="1"/>
              <a:t>Metaphone</a:t>
            </a:r>
            <a:r>
              <a:rPr lang="en-US" sz="1500" dirty="0"/>
              <a:t> m = new </a:t>
            </a:r>
            <a:r>
              <a:rPr lang="en-US" sz="1500" dirty="0" err="1"/>
              <a:t>Metaphone</a:t>
            </a:r>
            <a:r>
              <a:rPr lang="en-US" sz="1500" dirty="0"/>
              <a:t>();   				</a:t>
            </a:r>
            <a:r>
              <a:rPr lang="en-US" sz="1500" dirty="0" err="1"/>
              <a:t>m.encode</a:t>
            </a:r>
            <a:r>
              <a:rPr lang="en-US" sz="1500" dirty="0"/>
              <a:t>("HELLO");</a:t>
            </a:r>
            <a:endParaRPr sz="1500" dirty="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	</a:t>
            </a:r>
            <a:r>
              <a:rPr lang="en-US" sz="1500" dirty="0" err="1"/>
              <a:t>LevenshteinDistance</a:t>
            </a:r>
            <a:r>
              <a:rPr lang="en-US" sz="1500" dirty="0"/>
              <a:t> l = new </a:t>
            </a:r>
            <a:r>
              <a:rPr lang="en-US" sz="1500" dirty="0" err="1"/>
              <a:t>LevenshteinDistance</a:t>
            </a:r>
            <a:r>
              <a:rPr lang="en-US" sz="1500" dirty="0"/>
              <a:t>();	</a:t>
            </a:r>
            <a:endParaRPr lang="en-US" sz="1500" dirty="0" smtClean="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       </a:t>
            </a:r>
            <a:r>
              <a:rPr lang="en-US" sz="1500" dirty="0" err="1" smtClean="0"/>
              <a:t>l.apply</a:t>
            </a:r>
            <a:r>
              <a:rPr lang="en-US" sz="1500" dirty="0"/>
              <a:t>( "HELLO", "ALO" );</a:t>
            </a:r>
            <a:endParaRPr sz="1500" dirty="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	</a:t>
            </a:r>
            <a:endParaRPr sz="1500" dirty="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	</a:t>
            </a:r>
            <a:r>
              <a:rPr lang="en-US" sz="1500" dirty="0" err="1"/>
              <a:t>QGram</a:t>
            </a:r>
            <a:r>
              <a:rPr lang="en-US" sz="1500" dirty="0"/>
              <a:t> </a:t>
            </a:r>
            <a:r>
              <a:rPr lang="en-US" sz="1500" dirty="0" err="1"/>
              <a:t>qg</a:t>
            </a:r>
            <a:r>
              <a:rPr lang="en-US" sz="1500" dirty="0"/>
              <a:t> = new </a:t>
            </a:r>
            <a:r>
              <a:rPr lang="en-US" sz="1500" dirty="0" err="1"/>
              <a:t>QGram</a:t>
            </a:r>
            <a:r>
              <a:rPr lang="en-US" sz="1500" dirty="0"/>
              <a:t>( 2 );</a:t>
            </a:r>
            <a:endParaRPr sz="1500" dirty="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	</a:t>
            </a:r>
            <a:r>
              <a:rPr lang="en-US" sz="1500" dirty="0" err="1"/>
              <a:t>qg.distance</a:t>
            </a:r>
            <a:r>
              <a:rPr lang="en-US" sz="1500" dirty="0"/>
              <a:t>( "Hello", "</a:t>
            </a:r>
            <a:r>
              <a:rPr lang="en-US" sz="1500" dirty="0" err="1"/>
              <a:t>Alo</a:t>
            </a:r>
            <a:r>
              <a:rPr lang="en-US" sz="1500" dirty="0"/>
              <a:t>" );</a:t>
            </a:r>
            <a:endParaRPr sz="1500" dirty="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ts val="1100"/>
              <a:buNone/>
            </a:pPr>
            <a:r>
              <a:rPr lang="en-US" sz="1500" dirty="0"/>
              <a:t>	</a:t>
            </a:r>
            <a:r>
              <a:rPr lang="en-US" sz="1500" dirty="0" err="1"/>
              <a:t>qg.getProfile</a:t>
            </a:r>
            <a:r>
              <a:rPr lang="en-US" sz="1500" dirty="0"/>
              <a:t>( "Hello" );</a:t>
            </a:r>
            <a:endParaRPr sz="1500" dirty="0"/>
          </a:p>
        </p:txBody>
      </p:sp>
      <p:sp>
        <p:nvSpPr>
          <p:cNvPr id="238" name="Google Shape;238;p3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2A- Ejer 11-1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¿Tiene Java 8 manejo de Strings Matching?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¿Tiene Java estos algoritmos (Soundex, Metaphone, Levenshtein, Q-Grams)?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String Matching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¿Existen bibliotecas externas con estas implementaciones?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Imaginarse que están solos liderando un Proyecto y precisan usar esas funcionalidades. Buscar qué biblioteca/s de  </a:t>
            </a:r>
            <a:r>
              <a:rPr lang="en-US" b="1"/>
              <a:t>Apache Commons </a:t>
            </a:r>
            <a:r>
              <a:rPr lang="en-US"/>
              <a:t>sirven para eso (analizar en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https://commons.apache.org/</a:t>
            </a:r>
            <a:r>
              <a:rPr lang="en-US"/>
              <a:t>) y tienen un manejo avanzado de Strings.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2A- Ejer 11-2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2"/>
          </p:nvPr>
        </p:nvSpPr>
        <p:spPr>
          <a:xfrm>
            <a:off x="4897781" y="596123"/>
            <a:ext cx="3837000" cy="6049154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Crear un nuevo proyecto mvn que utilice las dependencias para manejo de Strings de apache commons.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Usar dichas implementaciones para detectar similitud entre 2 strings por medio de: Soundex, Levenshtein, Qgrams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Donde se puede, agregar métodos para extraer la máxima info posible. Ej: de soundex el enconding, de qGrams printTokens, etc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Verificar que lo obtenido coincide con la implementación de Uds.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/>
              <a:t>Es decir, se busca que el código permita obtener como mínimo:</a:t>
            </a:r>
            <a:endParaRPr/>
          </a:p>
          <a:p>
            <a:pPr marL="274320" lvl="0" indent="-274320" algn="l" rtl="0">
              <a:spcBef>
                <a:spcPts val="442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El </a:t>
            </a:r>
            <a:r>
              <a:rPr lang="en-US">
                <a:solidFill>
                  <a:schemeClr val="accent1"/>
                </a:solidFill>
              </a:rPr>
              <a:t>soundex(“maven”)</a:t>
            </a:r>
            <a:r>
              <a:rPr lang="en-US"/>
              <a:t>, soundex(“meibem”) y la </a:t>
            </a:r>
            <a:r>
              <a:rPr lang="en-US">
                <a:solidFill>
                  <a:schemeClr val="accent1"/>
                </a:solidFill>
              </a:rPr>
              <a:t>similitud de ambo</a:t>
            </a:r>
            <a:r>
              <a:rPr lang="en-US"/>
              <a:t>s, según soundex, que en este caso es 1.</a:t>
            </a: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274320" lvl="0" indent="-274320" algn="l" rtl="0">
              <a:spcBef>
                <a:spcPts val="442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El soundex(“threshold”) y soundex(“hold”) y la similitud de ambos, según soundex, que en este caso es 0.</a:t>
            </a: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274320" lvl="0" indent="-274320" algn="l" rtl="0">
              <a:spcBef>
                <a:spcPts val="442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El soundex(“hold”) y soundex(“joul”) y la similitud de ambos, según soundex, que en este caso es 0.5</a:t>
            </a:r>
            <a:endParaRPr/>
          </a:p>
          <a:p>
            <a:pPr marL="274320" lvl="0" indent="-141001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274320" lvl="0" indent="-274320" algn="l" rtl="0">
              <a:spcBef>
                <a:spcPts val="442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solidFill>
                  <a:schemeClr val="accent1"/>
                </a:solidFill>
              </a:rPr>
              <a:t>LevenshteinDistance</a:t>
            </a:r>
            <a:r>
              <a:rPr lang="en-US"/>
              <a:t>(“exkusa”, “ex-amigo”) y la </a:t>
            </a:r>
            <a:r>
              <a:rPr lang="en-US">
                <a:solidFill>
                  <a:schemeClr val="accent1"/>
                </a:solidFill>
              </a:rPr>
              <a:t>similitud de ambos</a:t>
            </a:r>
            <a:r>
              <a:rPr lang="en-US"/>
              <a:t> que es 1-6/8, o sea 0.25</a:t>
            </a: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44" name="Google Shape;144;p18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5022" y="5712114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3500"/>
              <a:t>Pista:</a:t>
            </a:r>
            <a:endParaRPr sz="350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350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3500"/>
              <a:t>Buscar en: </a:t>
            </a:r>
            <a:r>
              <a:rPr lang="en-US" sz="5000" b="1"/>
              <a:t>codec</a:t>
            </a:r>
            <a:r>
              <a:rPr lang="en-US" sz="3500"/>
              <a:t> y </a:t>
            </a:r>
            <a:r>
              <a:rPr lang="en-US" sz="5000" b="1"/>
              <a:t>text</a:t>
            </a:r>
            <a:endParaRPr sz="5000" b="1"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¿Qué no pudieron hacer?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Como habrán observado, no hay tratamiento de Q-Grams.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Tuvieron que incluir para Soundex (encoding):</a:t>
            </a:r>
            <a:endParaRPr/>
          </a:p>
          <a:p>
            <a:pPr marL="274320" lvl="0" indent="-164528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10"/>
              </a:spcBef>
              <a:spcAft>
                <a:spcPts val="0"/>
              </a:spcAft>
              <a:buSzPct val="95000"/>
              <a:buNone/>
            </a:pPr>
            <a:r>
              <a:rPr lang="en-US" sz="1500"/>
              <a:t>&lt;!-- https://mvnrepository.com/artifact/commons-codec/commons-codec --&gt;</a:t>
            </a:r>
            <a:endParaRPr/>
          </a:p>
          <a:p>
            <a:pPr marL="0" lvl="0" indent="0" algn="l" rtl="0">
              <a:spcBef>
                <a:spcPts val="210"/>
              </a:spcBef>
              <a:spcAft>
                <a:spcPts val="0"/>
              </a:spcAft>
              <a:buSzPct val="95000"/>
              <a:buNone/>
            </a:pPr>
            <a:r>
              <a:rPr lang="en-US" sz="1500"/>
              <a:t>&lt;dependency&gt;</a:t>
            </a:r>
            <a:endParaRPr/>
          </a:p>
          <a:p>
            <a:pPr marL="0" lvl="0" indent="0" algn="l" rtl="0">
              <a:spcBef>
                <a:spcPts val="210"/>
              </a:spcBef>
              <a:spcAft>
                <a:spcPts val="0"/>
              </a:spcAft>
              <a:buSzPct val="95000"/>
              <a:buNone/>
            </a:pPr>
            <a:r>
              <a:rPr lang="en-US" sz="1500"/>
              <a:t>    &lt;groupId&gt;</a:t>
            </a:r>
            <a:r>
              <a:rPr lang="en-US" sz="1500" b="1">
                <a:solidFill>
                  <a:schemeClr val="accent1"/>
                </a:solidFill>
              </a:rPr>
              <a:t>commons-codec</a:t>
            </a:r>
            <a:r>
              <a:rPr lang="en-US" sz="1500"/>
              <a:t>&lt;/groupId&gt;</a:t>
            </a:r>
            <a:endParaRPr/>
          </a:p>
          <a:p>
            <a:pPr marL="0" lvl="0" indent="0" algn="l" rtl="0">
              <a:spcBef>
                <a:spcPts val="210"/>
              </a:spcBef>
              <a:spcAft>
                <a:spcPts val="0"/>
              </a:spcAft>
              <a:buSzPct val="95000"/>
              <a:buNone/>
            </a:pPr>
            <a:r>
              <a:rPr lang="en-US" sz="1500"/>
              <a:t>    &lt;artifactId&gt;</a:t>
            </a:r>
            <a:r>
              <a:rPr lang="en-US" sz="1500" b="1">
                <a:solidFill>
                  <a:schemeClr val="accent1"/>
                </a:solidFill>
              </a:rPr>
              <a:t>commons-codec</a:t>
            </a:r>
            <a:r>
              <a:rPr lang="en-US" sz="1500"/>
              <a:t>&lt;/artifactId&gt;</a:t>
            </a:r>
            <a:endParaRPr/>
          </a:p>
          <a:p>
            <a:pPr marL="0" lvl="0" indent="0" algn="l" rtl="0">
              <a:spcBef>
                <a:spcPts val="210"/>
              </a:spcBef>
              <a:spcAft>
                <a:spcPts val="0"/>
              </a:spcAft>
              <a:buSzPct val="95000"/>
              <a:buNone/>
            </a:pPr>
            <a:r>
              <a:rPr lang="en-US" sz="1500"/>
              <a:t>    &lt;version&gt;1.15&lt;/version&gt;</a:t>
            </a:r>
            <a:endParaRPr/>
          </a:p>
          <a:p>
            <a:pPr marL="0" lvl="0" indent="0" algn="l" rtl="0">
              <a:spcBef>
                <a:spcPts val="210"/>
              </a:spcBef>
              <a:spcAft>
                <a:spcPts val="0"/>
              </a:spcAft>
              <a:buSzPct val="95000"/>
              <a:buNone/>
            </a:pPr>
            <a:r>
              <a:rPr lang="en-US" sz="1500"/>
              <a:t>&lt;/dependency&gt;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	</a:t>
            </a:r>
            <a:endParaRPr/>
          </a:p>
          <a:p>
            <a:pPr marL="274320" lvl="0" indent="-274320" algn="l" rtl="0">
              <a:spcBef>
                <a:spcPts val="364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Tuvieron que incluir para Levenshtein (similitud):</a:t>
            </a:r>
            <a:endParaRPr/>
          </a:p>
          <a:p>
            <a:pPr marL="274320" lvl="0" indent="-164528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95000"/>
              <a:buNone/>
            </a:pPr>
            <a:r>
              <a:rPr lang="en-US" sz="1800"/>
              <a:t>&lt;!-- https://mvnrepository.com/artifact/org.apache.commons/commons-text --&gt;</a:t>
            </a:r>
            <a:endParaRPr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95000"/>
              <a:buNone/>
            </a:pPr>
            <a:r>
              <a:rPr lang="en-US" sz="1800"/>
              <a:t>&lt;dependency&gt;</a:t>
            </a:r>
            <a:endParaRPr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95000"/>
              <a:buNone/>
            </a:pPr>
            <a:r>
              <a:rPr lang="en-US" sz="1800"/>
              <a:t>    &lt;groupId&gt;org.apache.commons&lt;/groupId&gt;</a:t>
            </a:r>
            <a:endParaRPr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95000"/>
              <a:buNone/>
            </a:pPr>
            <a:r>
              <a:rPr lang="en-US" sz="1800"/>
              <a:t>    &lt;artifactId&gt;commons-text&lt;/artifactId&gt;</a:t>
            </a:r>
            <a:endParaRPr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95000"/>
              <a:buNone/>
            </a:pPr>
            <a:r>
              <a:rPr lang="en-US" sz="1800"/>
              <a:t>    &lt;version&gt;1.9&lt;/version&gt;</a:t>
            </a:r>
            <a:endParaRPr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95000"/>
              <a:buNone/>
            </a:pPr>
            <a:r>
              <a:rPr lang="en-US" sz="1800"/>
              <a:t>&lt;/dependency&gt;</a:t>
            </a:r>
            <a:endParaRPr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95000"/>
              <a:buNone/>
            </a:pPr>
            <a:endParaRPr sz="1800"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95000"/>
              <a:buNone/>
            </a:pPr>
            <a:r>
              <a:rPr lang="en-US" sz="1800"/>
              <a:t>Es común que tengamos que utilizar más de una biblioteca en nuestras aplicaciones. Por eso, la ventaja de usar Maven…</a:t>
            </a:r>
            <a:endParaRPr/>
          </a:p>
          <a:p>
            <a:pPr marL="0" lvl="0" indent="0" algn="l" rtl="0">
              <a:spcBef>
                <a:spcPts val="252"/>
              </a:spcBef>
              <a:spcAft>
                <a:spcPts val="0"/>
              </a:spcAft>
              <a:buSzPct val="95000"/>
              <a:buNone/>
            </a:pPr>
            <a:endParaRPr sz="1800"/>
          </a:p>
        </p:txBody>
      </p:sp>
      <p:sp>
        <p:nvSpPr>
          <p:cNvPr id="165" name="Google Shape;165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Analizaron cómo obtener para Levenshtein: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Cantidad de sustituciones necesarias? Cantidad de borrados? Cantidad de inserciones?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792</Words>
  <Application>Microsoft Office PowerPoint</Application>
  <PresentationFormat>Presentación en pantalla (4:3)</PresentationFormat>
  <Paragraphs>140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Palatino Linotype</vt:lpstr>
      <vt:lpstr>Noto Sans Symbols</vt:lpstr>
      <vt:lpstr>Consolas</vt:lpstr>
      <vt:lpstr>Arial</vt:lpstr>
      <vt:lpstr>Century Gothic</vt:lpstr>
      <vt:lpstr>Calibri</vt:lpstr>
      <vt:lpstr>Roboto</vt:lpstr>
      <vt:lpstr>Presentation on brainstorming</vt:lpstr>
      <vt:lpstr>Estructura de Datos y Algoritmos</vt:lpstr>
      <vt:lpstr>TP 2A- Ejer 11-1</vt:lpstr>
      <vt:lpstr>String Matching</vt:lpstr>
      <vt:lpstr>TP 2A- Ejer 11-2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TP 2A- Ejer 12</vt:lpstr>
      <vt:lpstr>TP 2A- Ejer 13</vt:lpstr>
      <vt:lpstr>Presentación de PowerPoint</vt:lpstr>
      <vt:lpstr>Presentación de PowerPoint</vt:lpstr>
      <vt:lpstr>TP 2A- Ejer 14-1 y 14-2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cp:lastModifiedBy>Leticia Irene Gómez</cp:lastModifiedBy>
  <cp:revision>3</cp:revision>
  <dcterms:modified xsi:type="dcterms:W3CDTF">2024-03-17T22:53:07Z</dcterms:modified>
</cp:coreProperties>
</file>