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8"/>
  </p:notesMasterIdLst>
  <p:sldIdLst>
    <p:sldId id="272" r:id="rId2"/>
    <p:sldId id="401" r:id="rId3"/>
    <p:sldId id="421" r:id="rId4"/>
    <p:sldId id="383" r:id="rId5"/>
    <p:sldId id="384" r:id="rId6"/>
    <p:sldId id="422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424" r:id="rId16"/>
    <p:sldId id="425" r:id="rId17"/>
    <p:sldId id="464" r:id="rId18"/>
    <p:sldId id="426" r:id="rId19"/>
    <p:sldId id="427" r:id="rId20"/>
    <p:sldId id="395" r:id="rId21"/>
    <p:sldId id="396" r:id="rId22"/>
    <p:sldId id="397" r:id="rId23"/>
    <p:sldId id="398" r:id="rId24"/>
    <p:sldId id="399" r:id="rId25"/>
    <p:sldId id="400" r:id="rId26"/>
    <p:sldId id="402" r:id="rId27"/>
    <p:sldId id="434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28" r:id="rId51"/>
    <p:sldId id="429" r:id="rId52"/>
    <p:sldId id="403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39" r:id="rId65"/>
    <p:sldId id="440" r:id="rId66"/>
    <p:sldId id="44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45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59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03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3/20/2024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Naive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9" y="3960384"/>
          <a:ext cx="1042219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254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526965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2373834" y="2996284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15" descr="Datei:Symbol &lt;strong&gt;OK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4739983"/>
            <a:ext cx="825910" cy="825910"/>
          </a:xfrm>
          <a:prstGeom prst="rect">
            <a:avLst/>
          </a:prstGeom>
        </p:spPr>
      </p:pic>
      <p:sp>
        <p:nvSpPr>
          <p:cNvPr id="15" name="Up Arrow 14"/>
          <p:cNvSpPr/>
          <p:nvPr/>
        </p:nvSpPr>
        <p:spPr>
          <a:xfrm>
            <a:off x="2902975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Up Arrow 16"/>
          <p:cNvSpPr/>
          <p:nvPr/>
        </p:nvSpPr>
        <p:spPr>
          <a:xfrm>
            <a:off x="1802419" y="4473921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5" descr="PONTE EN FORMA 14: Modificamos una imagen utilizando el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1608" y="5101865"/>
            <a:ext cx="1466383" cy="10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71786"/>
              </p:ext>
            </p:extLst>
          </p:nvPr>
        </p:nvGraphicFramePr>
        <p:xfrm>
          <a:off x="1170037" y="3960384"/>
          <a:ext cx="1735722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523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16529071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1315065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9" descr="Datei:Symbol &lt;strong&gt;OK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4739983"/>
            <a:ext cx="825910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7" y="3960384"/>
          <a:ext cx="1735722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523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16529071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1315065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9" descr="Datei:Symbol &lt;strong&gt;OK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4739983"/>
            <a:ext cx="825910" cy="825910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>
            <a:off x="1817083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775296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0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7" y="3960384"/>
          <a:ext cx="1735722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523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16529071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2402101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2360314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Up Arrow 10"/>
          <p:cNvSpPr/>
          <p:nvPr/>
        </p:nvSpPr>
        <p:spPr>
          <a:xfrm>
            <a:off x="1817083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775296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13" descr="File:Antu dialog-&lt;strong&gt;error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47" y="4999850"/>
            <a:ext cx="1176037" cy="11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7" y="3960384"/>
          <a:ext cx="1735722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523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16529071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2402101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2360314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Up Arrow 10"/>
          <p:cNvSpPr/>
          <p:nvPr/>
        </p:nvSpPr>
        <p:spPr>
          <a:xfrm>
            <a:off x="1817083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283396" y="4417584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3050129" y="4739983"/>
            <a:ext cx="5197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así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continua…</a:t>
            </a:r>
          </a:p>
        </p:txBody>
      </p:sp>
    </p:spTree>
    <p:extLst>
      <p:ext uri="{BB962C8B-B14F-4D97-AF65-F5344CB8AC3E}">
        <p14:creationId xmlns:p14="http://schemas.microsoft.com/office/powerpoint/2010/main" val="8041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Posible solución: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 smtClean="0"/>
              <a:t>public </a:t>
            </a:r>
            <a:r>
              <a:rPr lang="en-US" sz="1200" b="1" dirty="0"/>
              <a:t>static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indexOf</a:t>
            </a:r>
            <a:r>
              <a:rPr lang="en-US" sz="1200" b="1" dirty="0"/>
              <a:t>(char[] query, char[] target)</a:t>
            </a:r>
          </a:p>
          <a:p>
            <a:pPr marL="0" indent="0" algn="just">
              <a:buNone/>
            </a:pPr>
            <a:r>
              <a:rPr lang="es-MX" sz="1200" dirty="0"/>
              <a:t>{</a:t>
            </a:r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int</a:t>
            </a:r>
            <a:r>
              <a:rPr lang="es-MX" sz="1200" b="1" dirty="0" smtClean="0"/>
              <a:t> </a:t>
            </a:r>
            <a:r>
              <a:rPr lang="es-MX" sz="1200" b="1" dirty="0" err="1"/>
              <a:t>idxTarget</a:t>
            </a:r>
            <a:r>
              <a:rPr lang="es-MX" sz="1200" b="1" dirty="0"/>
              <a:t>= 0;</a:t>
            </a:r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int</a:t>
            </a:r>
            <a:r>
              <a:rPr lang="es-MX" sz="1200" b="1" dirty="0" smtClean="0"/>
              <a:t> </a:t>
            </a:r>
            <a:r>
              <a:rPr lang="es-MX" sz="1200" b="1" dirty="0" err="1"/>
              <a:t>idxQuery</a:t>
            </a:r>
            <a:r>
              <a:rPr lang="es-MX" sz="1200" b="1" dirty="0"/>
              <a:t>= 0;</a:t>
            </a:r>
          </a:p>
          <a:p>
            <a:pPr marL="0" indent="0" algn="just">
              <a:buNone/>
            </a:pPr>
            <a:endParaRPr lang="es-MX" sz="1200" dirty="0"/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while</a:t>
            </a:r>
            <a:r>
              <a:rPr lang="es-MX" sz="1200" b="1" dirty="0" smtClean="0"/>
              <a:t>(</a:t>
            </a:r>
            <a:r>
              <a:rPr lang="es-MX" sz="1200" b="1" dirty="0" err="1" smtClean="0"/>
              <a:t>idxTarget</a:t>
            </a:r>
            <a:r>
              <a:rPr lang="es-MX" sz="1200" b="1" dirty="0" smtClean="0"/>
              <a:t> </a:t>
            </a:r>
            <a:r>
              <a:rPr lang="es-MX" sz="1200" b="1" dirty="0"/>
              <a:t>&lt; </a:t>
            </a:r>
            <a:r>
              <a:rPr lang="es-MX" sz="1200" b="1" dirty="0" err="1"/>
              <a:t>target.length</a:t>
            </a:r>
            <a:r>
              <a:rPr lang="es-MX" sz="1200" b="1" dirty="0"/>
              <a:t> </a:t>
            </a:r>
            <a:r>
              <a:rPr lang="es-MX" sz="1200" b="1" dirty="0" smtClean="0"/>
              <a:t>&amp;&amp; </a:t>
            </a:r>
            <a:r>
              <a:rPr lang="es-MX" sz="1200" dirty="0" smtClean="0"/>
              <a:t> </a:t>
            </a:r>
            <a:r>
              <a:rPr lang="es-MX" sz="1200" dirty="0" err="1"/>
              <a:t>idxQuery</a:t>
            </a:r>
            <a:r>
              <a:rPr lang="es-MX" sz="1200" dirty="0"/>
              <a:t> &lt; </a:t>
            </a:r>
            <a:r>
              <a:rPr lang="es-MX" sz="1200" dirty="0" err="1"/>
              <a:t>query.length</a:t>
            </a:r>
            <a:r>
              <a:rPr lang="es-MX" sz="1200" dirty="0" smtClean="0"/>
              <a:t>)  {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b="1" dirty="0" smtClean="0"/>
              <a:t>		</a:t>
            </a:r>
            <a:r>
              <a:rPr lang="es-MX" sz="1200" b="1" dirty="0" err="1" smtClean="0"/>
              <a:t>if</a:t>
            </a:r>
            <a:r>
              <a:rPr lang="es-MX" sz="1200" b="1" dirty="0" smtClean="0"/>
              <a:t> </a:t>
            </a:r>
            <a:r>
              <a:rPr lang="es-MX" sz="1200" b="1" dirty="0"/>
              <a:t>(</a:t>
            </a:r>
            <a:r>
              <a:rPr lang="es-MX" sz="1200" b="1" dirty="0" err="1"/>
              <a:t>query</a:t>
            </a:r>
            <a:r>
              <a:rPr lang="es-MX" sz="1200" b="1" dirty="0"/>
              <a:t>[</a:t>
            </a:r>
            <a:r>
              <a:rPr lang="es-MX" sz="1200" b="1" dirty="0" err="1"/>
              <a:t>idxQuery</a:t>
            </a:r>
            <a:r>
              <a:rPr lang="es-MX" sz="1200" b="1" dirty="0"/>
              <a:t>] == target[</a:t>
            </a:r>
            <a:r>
              <a:rPr lang="es-MX" sz="1200" b="1" dirty="0" err="1"/>
              <a:t>idxTarget</a:t>
            </a:r>
            <a:r>
              <a:rPr lang="es-MX" sz="1200" b="1" dirty="0" smtClean="0"/>
              <a:t>])  </a:t>
            </a:r>
            <a:r>
              <a:rPr lang="es-MX" sz="1200" dirty="0" smtClean="0"/>
              <a:t>{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dirty="0" smtClean="0"/>
              <a:t>			</a:t>
            </a:r>
            <a:r>
              <a:rPr lang="es-MX" sz="1200" dirty="0" err="1" smtClean="0"/>
              <a:t>idxQuery</a:t>
            </a:r>
            <a:r>
              <a:rPr lang="es-MX" sz="1200" dirty="0"/>
              <a:t>++;</a:t>
            </a:r>
          </a:p>
          <a:p>
            <a:pPr marL="0" indent="0" algn="just">
              <a:buNone/>
            </a:pPr>
            <a:r>
              <a:rPr lang="es-MX" sz="1200" dirty="0" smtClean="0"/>
              <a:t>			</a:t>
            </a:r>
            <a:r>
              <a:rPr lang="es-MX" sz="1200" dirty="0" err="1" smtClean="0"/>
              <a:t>idxTarget</a:t>
            </a:r>
            <a:r>
              <a:rPr lang="es-MX" sz="1200" dirty="0"/>
              <a:t>++;</a:t>
            </a:r>
          </a:p>
          <a:p>
            <a:pPr marL="0" indent="0" algn="just">
              <a:buNone/>
            </a:pPr>
            <a:r>
              <a:rPr lang="es-MX" sz="1200" dirty="0" smtClean="0"/>
              <a:t>		}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b="1" dirty="0" smtClean="0"/>
              <a:t>		</a:t>
            </a:r>
            <a:r>
              <a:rPr lang="es-MX" sz="1200" b="1" dirty="0" err="1" smtClean="0"/>
              <a:t>else</a:t>
            </a:r>
            <a:r>
              <a:rPr lang="es-MX" sz="1200" b="1" dirty="0" smtClean="0"/>
              <a:t>  </a:t>
            </a:r>
            <a:r>
              <a:rPr lang="es-MX" sz="1200" dirty="0" smtClean="0"/>
              <a:t>{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dirty="0" smtClean="0"/>
              <a:t>			</a:t>
            </a:r>
            <a:r>
              <a:rPr lang="es-MX" sz="1200" dirty="0" err="1" smtClean="0"/>
              <a:t>idxTarget</a:t>
            </a:r>
            <a:r>
              <a:rPr lang="es-MX" sz="1200" dirty="0"/>
              <a:t>= </a:t>
            </a:r>
            <a:r>
              <a:rPr lang="es-MX" sz="1200" dirty="0" err="1"/>
              <a:t>idxTarget</a:t>
            </a:r>
            <a:r>
              <a:rPr lang="es-MX" sz="1200" dirty="0"/>
              <a:t> - </a:t>
            </a:r>
            <a:r>
              <a:rPr lang="es-MX" sz="1200" dirty="0" err="1"/>
              <a:t>idxQuery</a:t>
            </a:r>
            <a:r>
              <a:rPr lang="es-MX" sz="1200" dirty="0"/>
              <a:t> + 1;</a:t>
            </a:r>
          </a:p>
          <a:p>
            <a:pPr marL="0" indent="0" algn="just">
              <a:buNone/>
            </a:pPr>
            <a:r>
              <a:rPr lang="es-MX" sz="1200" dirty="0" smtClean="0"/>
              <a:t>			</a:t>
            </a:r>
            <a:r>
              <a:rPr lang="es-MX" sz="1200" dirty="0" err="1" smtClean="0"/>
              <a:t>idxQuery</a:t>
            </a:r>
            <a:r>
              <a:rPr lang="es-MX" sz="1200" dirty="0" smtClean="0"/>
              <a:t> </a:t>
            </a:r>
            <a:r>
              <a:rPr lang="es-MX" sz="1200" dirty="0"/>
              <a:t>= 0;</a:t>
            </a:r>
          </a:p>
          <a:p>
            <a:pPr marL="0" indent="0" algn="just">
              <a:buNone/>
            </a:pPr>
            <a:r>
              <a:rPr lang="es-MX" sz="1200" dirty="0" smtClean="0"/>
              <a:t>		}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dirty="0" smtClean="0"/>
              <a:t>	}</a:t>
            </a:r>
            <a:endParaRPr lang="es-MX" sz="1200" dirty="0"/>
          </a:p>
          <a:p>
            <a:pPr marL="0" indent="0" algn="just">
              <a:buNone/>
            </a:pPr>
            <a:endParaRPr lang="es-MX" sz="1200" dirty="0"/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if</a:t>
            </a:r>
            <a:r>
              <a:rPr lang="es-MX" sz="1200" b="1" dirty="0" smtClean="0"/>
              <a:t> </a:t>
            </a:r>
            <a:r>
              <a:rPr lang="es-MX" sz="1200" b="1" dirty="0"/>
              <a:t>(</a:t>
            </a:r>
            <a:r>
              <a:rPr lang="es-MX" sz="1200" b="1" dirty="0" err="1"/>
              <a:t>idxQuery</a:t>
            </a:r>
            <a:r>
              <a:rPr lang="es-MX" sz="1200" b="1" dirty="0"/>
              <a:t> == </a:t>
            </a:r>
            <a:r>
              <a:rPr lang="es-MX" sz="1200" b="1" dirty="0" err="1"/>
              <a:t>query.length</a:t>
            </a:r>
            <a:r>
              <a:rPr lang="es-MX" sz="1200" b="1" dirty="0"/>
              <a:t>) // </a:t>
            </a:r>
            <a:r>
              <a:rPr lang="es-MX" sz="1200" b="1" dirty="0" err="1"/>
              <a:t>found</a:t>
            </a:r>
            <a:r>
              <a:rPr lang="es-MX" sz="1200" b="1" dirty="0"/>
              <a:t>!</a:t>
            </a:r>
          </a:p>
          <a:p>
            <a:pPr marL="0" indent="0" algn="just">
              <a:buNone/>
            </a:pPr>
            <a:r>
              <a:rPr lang="es-MX" sz="1200" b="1" dirty="0" smtClean="0"/>
              <a:t>		</a:t>
            </a:r>
            <a:r>
              <a:rPr lang="es-MX" sz="1200" b="1" dirty="0" err="1" smtClean="0"/>
              <a:t>return</a:t>
            </a:r>
            <a:r>
              <a:rPr lang="es-MX" sz="1200" b="1" dirty="0" smtClean="0"/>
              <a:t> </a:t>
            </a:r>
            <a:r>
              <a:rPr lang="es-MX" sz="1200" b="1" dirty="0" err="1"/>
              <a:t>idxTarget-idxQuery</a:t>
            </a:r>
            <a:r>
              <a:rPr lang="es-MX" sz="1200" b="1" dirty="0"/>
              <a:t>;</a:t>
            </a:r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return</a:t>
            </a:r>
            <a:r>
              <a:rPr lang="es-MX" sz="1200" b="1" dirty="0" smtClean="0"/>
              <a:t> </a:t>
            </a:r>
            <a:r>
              <a:rPr lang="es-MX" sz="1200" b="1" dirty="0"/>
              <a:t>-1;</a:t>
            </a:r>
          </a:p>
          <a:p>
            <a:pPr marL="0" indent="0" algn="just">
              <a:buNone/>
            </a:pPr>
            <a:r>
              <a:rPr lang="es-MX" sz="1200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Otra posible implementación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n-US" sz="3000" b="1" dirty="0"/>
              <a:t>public static </a:t>
            </a:r>
            <a:r>
              <a:rPr lang="en-US" sz="3000" b="1" dirty="0" err="1"/>
              <a:t>int</a:t>
            </a:r>
            <a:r>
              <a:rPr lang="en-US" sz="3000" b="1" dirty="0"/>
              <a:t> </a:t>
            </a:r>
            <a:r>
              <a:rPr lang="en-US" sz="3000" b="1" dirty="0" err="1"/>
              <a:t>indexOf</a:t>
            </a:r>
            <a:r>
              <a:rPr lang="en-US" sz="3000" b="1" dirty="0"/>
              <a:t>(char[] query, char[] target)</a:t>
            </a:r>
          </a:p>
          <a:p>
            <a:pPr marL="0" indent="0" algn="just">
              <a:buNone/>
            </a:pPr>
            <a:r>
              <a:rPr lang="es-MX" sz="3000" dirty="0"/>
              <a:t>{</a:t>
            </a:r>
          </a:p>
          <a:p>
            <a:pPr marL="0" indent="0" algn="just">
              <a:buNone/>
            </a:pPr>
            <a:r>
              <a:rPr lang="es-MX" sz="3000" b="1" dirty="0" smtClean="0"/>
              <a:t>	</a:t>
            </a:r>
            <a:r>
              <a:rPr lang="es-MX" sz="3000" b="1" dirty="0" err="1" smtClean="0"/>
              <a:t>int</a:t>
            </a:r>
            <a:r>
              <a:rPr lang="es-MX" sz="3000" b="1" dirty="0" smtClean="0"/>
              <a:t> </a:t>
            </a:r>
            <a:r>
              <a:rPr lang="es-MX" sz="3000" b="1" dirty="0" err="1"/>
              <a:t>idxTarget</a:t>
            </a:r>
            <a:r>
              <a:rPr lang="es-MX" sz="3000" b="1" dirty="0"/>
              <a:t>= 0;</a:t>
            </a:r>
          </a:p>
          <a:p>
            <a:pPr marL="0" indent="0" algn="just">
              <a:buNone/>
            </a:pPr>
            <a:r>
              <a:rPr lang="es-MX" sz="3000" b="1" dirty="0" smtClean="0"/>
              <a:t>	</a:t>
            </a:r>
            <a:r>
              <a:rPr lang="es-MX" sz="3000" b="1" dirty="0" err="1" smtClean="0"/>
              <a:t>int</a:t>
            </a:r>
            <a:r>
              <a:rPr lang="es-MX" sz="3000" b="1" dirty="0" smtClean="0"/>
              <a:t> </a:t>
            </a:r>
            <a:r>
              <a:rPr lang="es-MX" sz="3000" b="1" dirty="0" err="1" smtClean="0"/>
              <a:t>idxQuery</a:t>
            </a:r>
            <a:r>
              <a:rPr lang="es-MX" sz="3000" b="1" dirty="0" smtClean="0"/>
              <a:t> </a:t>
            </a:r>
            <a:r>
              <a:rPr lang="es-MX" sz="3000" b="1" dirty="0"/>
              <a:t>0;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just">
              <a:buNone/>
            </a:pPr>
            <a:r>
              <a:rPr lang="es-MX" sz="3000" b="1" dirty="0" smtClean="0"/>
              <a:t>	</a:t>
            </a:r>
            <a:r>
              <a:rPr lang="es-MX" sz="3000" b="1" dirty="0" err="1" smtClean="0"/>
              <a:t>while</a:t>
            </a:r>
            <a:r>
              <a:rPr lang="es-MX" sz="3000" b="1" dirty="0" smtClean="0"/>
              <a:t>(</a:t>
            </a:r>
            <a:r>
              <a:rPr lang="es-MX" sz="3000" b="1" dirty="0" err="1" smtClean="0"/>
              <a:t>idxTarget</a:t>
            </a:r>
            <a:r>
              <a:rPr lang="es-MX" sz="3000" b="1" dirty="0" smtClean="0"/>
              <a:t> </a:t>
            </a:r>
            <a:r>
              <a:rPr lang="es-MX" sz="3000" b="1" dirty="0"/>
              <a:t>&lt; </a:t>
            </a:r>
            <a:r>
              <a:rPr lang="es-MX" sz="3000" b="1" dirty="0" err="1"/>
              <a:t>target.length</a:t>
            </a:r>
            <a:r>
              <a:rPr lang="es-MX" sz="3000" b="1" dirty="0"/>
              <a:t> </a:t>
            </a:r>
            <a:r>
              <a:rPr lang="es-MX" sz="3000" b="1" dirty="0" smtClean="0"/>
              <a:t>&amp;&amp; </a:t>
            </a:r>
            <a:r>
              <a:rPr lang="es-MX" sz="3000" dirty="0" smtClean="0"/>
              <a:t> </a:t>
            </a:r>
            <a:r>
              <a:rPr lang="es-MX" sz="3000" dirty="0" err="1"/>
              <a:t>idxQuery</a:t>
            </a:r>
            <a:r>
              <a:rPr lang="es-MX" sz="3000" dirty="0"/>
              <a:t> &lt; </a:t>
            </a:r>
            <a:r>
              <a:rPr lang="es-MX" sz="3000" dirty="0" err="1"/>
              <a:t>query.length</a:t>
            </a:r>
            <a:r>
              <a:rPr lang="es-MX" sz="3000" dirty="0" smtClean="0"/>
              <a:t>) {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b="1" dirty="0" smtClean="0"/>
              <a:t>		</a:t>
            </a:r>
            <a:r>
              <a:rPr lang="es-MX" sz="3000" b="1" dirty="0" err="1" smtClean="0"/>
              <a:t>if</a:t>
            </a:r>
            <a:r>
              <a:rPr lang="es-MX" sz="3000" b="1" dirty="0" smtClean="0"/>
              <a:t> </a:t>
            </a:r>
            <a:r>
              <a:rPr lang="es-MX" sz="3000" b="1" dirty="0"/>
              <a:t>(</a:t>
            </a:r>
            <a:r>
              <a:rPr lang="es-MX" sz="3000" b="1" dirty="0" err="1"/>
              <a:t>query</a:t>
            </a:r>
            <a:r>
              <a:rPr lang="es-MX" sz="3000" b="1" dirty="0"/>
              <a:t>[</a:t>
            </a:r>
            <a:r>
              <a:rPr lang="es-MX" sz="3000" b="1" dirty="0" err="1"/>
              <a:t>idxQuery</a:t>
            </a:r>
            <a:r>
              <a:rPr lang="es-MX" sz="3000" b="1" dirty="0"/>
              <a:t>] == target[</a:t>
            </a:r>
            <a:r>
              <a:rPr lang="es-MX" sz="3000" b="1" dirty="0" err="1"/>
              <a:t>idxTarget</a:t>
            </a:r>
            <a:r>
              <a:rPr lang="es-MX" sz="3000" b="1" dirty="0" smtClean="0"/>
              <a:t>])   </a:t>
            </a:r>
            <a:r>
              <a:rPr lang="es-MX" sz="3000" dirty="0" smtClean="0"/>
              <a:t>{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dirty="0" smtClean="0"/>
              <a:t>			</a:t>
            </a:r>
            <a:r>
              <a:rPr lang="es-MX" sz="3000" dirty="0" err="1" smtClean="0"/>
              <a:t>idxQuery</a:t>
            </a:r>
            <a:r>
              <a:rPr lang="es-MX" sz="3000" dirty="0"/>
              <a:t>++;</a:t>
            </a:r>
          </a:p>
          <a:p>
            <a:pPr marL="0" indent="0" algn="just">
              <a:buNone/>
            </a:pPr>
            <a:r>
              <a:rPr lang="es-MX" sz="3000" dirty="0" smtClean="0"/>
              <a:t>			</a:t>
            </a:r>
            <a:r>
              <a:rPr lang="es-MX" sz="3000" dirty="0" err="1" smtClean="0"/>
              <a:t>idxTarget</a:t>
            </a:r>
            <a:r>
              <a:rPr lang="es-MX" sz="3000" dirty="0"/>
              <a:t>++;</a:t>
            </a:r>
          </a:p>
          <a:p>
            <a:pPr marL="0" indent="0" algn="just">
              <a:buNone/>
            </a:pPr>
            <a:r>
              <a:rPr lang="es-MX" sz="3000" b="1" dirty="0" smtClean="0"/>
              <a:t>			</a:t>
            </a:r>
            <a:r>
              <a:rPr lang="es-MX" sz="3000" b="1" dirty="0" err="1" smtClean="0"/>
              <a:t>if</a:t>
            </a:r>
            <a:r>
              <a:rPr lang="es-MX" sz="3000" b="1" dirty="0" smtClean="0"/>
              <a:t> </a:t>
            </a:r>
            <a:r>
              <a:rPr lang="es-MX" sz="3000" b="1" dirty="0"/>
              <a:t>(</a:t>
            </a:r>
            <a:r>
              <a:rPr lang="es-MX" sz="3000" b="1" dirty="0" err="1"/>
              <a:t>idxQuery</a:t>
            </a:r>
            <a:r>
              <a:rPr lang="es-MX" sz="3000" b="1" dirty="0"/>
              <a:t> == </a:t>
            </a:r>
            <a:r>
              <a:rPr lang="es-MX" sz="3000" b="1" dirty="0" err="1"/>
              <a:t>query.length</a:t>
            </a:r>
            <a:r>
              <a:rPr lang="es-MX" sz="3000" b="1" dirty="0"/>
              <a:t>)</a:t>
            </a:r>
          </a:p>
          <a:p>
            <a:pPr marL="0" indent="0" algn="just">
              <a:buNone/>
            </a:pPr>
            <a:r>
              <a:rPr lang="es-MX" sz="3000" b="1" dirty="0" smtClean="0"/>
              <a:t>				</a:t>
            </a:r>
            <a:r>
              <a:rPr lang="es-MX" sz="3000" b="1" dirty="0" err="1" smtClean="0"/>
              <a:t>return</a:t>
            </a:r>
            <a:r>
              <a:rPr lang="es-MX" sz="3000" b="1" dirty="0" smtClean="0"/>
              <a:t> </a:t>
            </a:r>
            <a:r>
              <a:rPr lang="es-MX" sz="3000" b="1" dirty="0" err="1"/>
              <a:t>idxTarget-idxQuery</a:t>
            </a:r>
            <a:r>
              <a:rPr lang="es-MX" sz="3000" b="1" dirty="0"/>
              <a:t>;</a:t>
            </a:r>
          </a:p>
          <a:p>
            <a:pPr marL="0" indent="0" algn="just">
              <a:buNone/>
            </a:pPr>
            <a:r>
              <a:rPr lang="es-MX" sz="3000" dirty="0" smtClean="0"/>
              <a:t>		}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b="1" dirty="0" smtClean="0"/>
              <a:t>		</a:t>
            </a:r>
            <a:r>
              <a:rPr lang="es-MX" sz="3000" b="1" dirty="0" err="1" smtClean="0"/>
              <a:t>else</a:t>
            </a:r>
            <a:r>
              <a:rPr lang="es-MX" sz="3000" b="1" dirty="0" smtClean="0"/>
              <a:t>  </a:t>
            </a:r>
            <a:r>
              <a:rPr lang="es-MX" sz="3000" dirty="0" smtClean="0"/>
              <a:t>{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dirty="0" smtClean="0"/>
              <a:t>			</a:t>
            </a:r>
            <a:r>
              <a:rPr lang="es-MX" sz="3000" dirty="0" err="1" smtClean="0"/>
              <a:t>idxTarget</a:t>
            </a:r>
            <a:r>
              <a:rPr lang="es-MX" sz="3000" dirty="0"/>
              <a:t>= </a:t>
            </a:r>
            <a:r>
              <a:rPr lang="es-MX" sz="3000" dirty="0" err="1"/>
              <a:t>idxTarget</a:t>
            </a:r>
            <a:r>
              <a:rPr lang="es-MX" sz="3000" dirty="0"/>
              <a:t> - </a:t>
            </a:r>
            <a:r>
              <a:rPr lang="es-MX" sz="3000" dirty="0" err="1"/>
              <a:t>idxQuery</a:t>
            </a:r>
            <a:r>
              <a:rPr lang="es-MX" sz="3000" dirty="0"/>
              <a:t> + 1;</a:t>
            </a:r>
          </a:p>
          <a:p>
            <a:pPr marL="0" indent="0" algn="just">
              <a:buNone/>
            </a:pPr>
            <a:r>
              <a:rPr lang="es-MX" sz="3000" dirty="0" smtClean="0"/>
              <a:t>			</a:t>
            </a:r>
            <a:r>
              <a:rPr lang="es-MX" sz="3000" dirty="0" err="1" smtClean="0"/>
              <a:t>idxQuery</a:t>
            </a:r>
            <a:r>
              <a:rPr lang="es-MX" sz="3000" dirty="0" smtClean="0"/>
              <a:t> </a:t>
            </a:r>
            <a:r>
              <a:rPr lang="es-MX" sz="3000" dirty="0"/>
              <a:t>= 0;</a:t>
            </a:r>
          </a:p>
          <a:p>
            <a:pPr marL="0" indent="0" algn="just">
              <a:buNone/>
            </a:pPr>
            <a:r>
              <a:rPr lang="es-MX" sz="3000" dirty="0" smtClean="0"/>
              <a:t>		}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dirty="0" smtClean="0"/>
              <a:t>	}</a:t>
            </a:r>
            <a:r>
              <a:rPr lang="es-MX" sz="3000" dirty="0"/>
              <a:t>	</a:t>
            </a:r>
          </a:p>
          <a:p>
            <a:pPr marL="0" indent="0" algn="just">
              <a:buNone/>
            </a:pPr>
            <a:r>
              <a:rPr lang="es-MX" sz="3000" b="1" dirty="0" smtClean="0"/>
              <a:t>	</a:t>
            </a:r>
            <a:r>
              <a:rPr lang="es-MX" sz="3000" b="1" dirty="0" err="1" smtClean="0"/>
              <a:t>return</a:t>
            </a:r>
            <a:r>
              <a:rPr lang="es-MX" sz="3000" b="1" dirty="0" smtClean="0"/>
              <a:t> </a:t>
            </a:r>
            <a:r>
              <a:rPr lang="es-MX" sz="3000" b="1" dirty="0"/>
              <a:t>-1;</a:t>
            </a:r>
          </a:p>
          <a:p>
            <a:pPr marL="0" indent="0" algn="just">
              <a:buNone/>
            </a:pPr>
            <a:r>
              <a:rPr lang="es-MX" sz="3000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1.2 y 1.3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Cuál es el peor caso?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Complejidad espacial?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Complejidad temporal?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El </a:t>
            </a:r>
            <a:r>
              <a:rPr lang="en-US" sz="1800" dirty="0" err="1" smtClean="0"/>
              <a:t>algoritmo</a:t>
            </a:r>
            <a:r>
              <a:rPr lang="en-US" sz="1800" dirty="0" smtClean="0"/>
              <a:t> anterior se </a:t>
            </a:r>
            <a:r>
              <a:rPr lang="en-US" sz="1800" dirty="0" err="1" smtClean="0"/>
              <a:t>denomina</a:t>
            </a:r>
            <a:r>
              <a:rPr lang="en-US" sz="1800" dirty="0" smtClean="0"/>
              <a:t> “naïve”.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dirty="0" smtClean="0"/>
              <a:t>¿</a:t>
            </a:r>
            <a:r>
              <a:rPr lang="en-US" sz="1800" dirty="0" err="1"/>
              <a:t>Cuál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el </a:t>
            </a:r>
            <a:r>
              <a:rPr lang="en-US" sz="1800" dirty="0" err="1"/>
              <a:t>peor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?	Que el query no se </a:t>
            </a:r>
            <a:r>
              <a:rPr lang="en-US" sz="1800" dirty="0" err="1"/>
              <a:t>encuentre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smtClean="0"/>
              <a:t>target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temporal?   O ( n * m )  Sea |target|= n   y  |source| = </a:t>
            </a:r>
            <a:r>
              <a:rPr lang="en-US" sz="1800" dirty="0" smtClean="0"/>
              <a:t>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espacial</a:t>
            </a:r>
            <a:r>
              <a:rPr lang="en-US" sz="1800" dirty="0"/>
              <a:t>?     O(1)</a:t>
            </a:r>
            <a:endParaRPr lang="es-A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3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1.4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Buscar cómo implementa Java el 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String.indexOf</a:t>
            </a: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Es el algoritmo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naive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para </a:t>
            </a:r>
            <a:r>
              <a:rPr lang="en-US" dirty="0" err="1"/>
              <a:t>texto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manejan</a:t>
            </a:r>
            <a:r>
              <a:rPr lang="en-US" dirty="0"/>
              <a:t> “</a:t>
            </a:r>
            <a:r>
              <a:rPr lang="en-US" dirty="0" err="1"/>
              <a:t>similitud</a:t>
            </a:r>
            <a:r>
              <a:rPr lang="en-US" dirty="0"/>
              <a:t>” entre strings o </a:t>
            </a:r>
            <a:r>
              <a:rPr lang="en-US" dirty="0" err="1"/>
              <a:t>textos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smtClean="0"/>
              <a:t>que no </a:t>
            </a:r>
            <a:r>
              <a:rPr lang="en-US" dirty="0" err="1" smtClean="0"/>
              <a:t>necesariamente</a:t>
            </a:r>
            <a:r>
              <a:rPr lang="en-US" dirty="0" smtClean="0"/>
              <a:t> </a:t>
            </a:r>
            <a:r>
              <a:rPr lang="en-US" dirty="0" err="1" smtClean="0"/>
              <a:t>buscan</a:t>
            </a:r>
            <a:r>
              <a:rPr lang="en-US" dirty="0" smtClean="0"/>
              <a:t> matching </a:t>
            </a:r>
            <a:r>
              <a:rPr lang="en-US" dirty="0" err="1" smtClean="0"/>
              <a:t>exacto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desafíos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“</a:t>
            </a:r>
            <a:r>
              <a:rPr lang="en-US" dirty="0" err="1" smtClean="0">
                <a:solidFill>
                  <a:srgbClr val="00B050"/>
                </a:solidFill>
              </a:rPr>
              <a:t>búsqueda</a:t>
            </a:r>
            <a:r>
              <a:rPr lang="en-US" dirty="0" smtClean="0">
                <a:solidFill>
                  <a:srgbClr val="00B050"/>
                </a:solidFill>
              </a:rPr>
              <a:t> exacta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Lengua y creación: 20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3" y="4636980"/>
            <a:ext cx="2131938" cy="16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¿</a:t>
            </a:r>
            <a:r>
              <a:rPr lang="en-US" sz="2000" dirty="0" err="1"/>
              <a:t>Habrá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? ¿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lo temporal o </a:t>
            </a:r>
            <a:r>
              <a:rPr lang="en-US" sz="2000" dirty="0" err="1"/>
              <a:t>en</a:t>
            </a:r>
            <a:r>
              <a:rPr lang="en-US" sz="2000" dirty="0"/>
              <a:t> lo </a:t>
            </a:r>
            <a:r>
              <a:rPr lang="en-US" sz="2000" dirty="0" err="1"/>
              <a:t>espacial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algortimo</a:t>
            </a:r>
            <a:r>
              <a:rPr lang="en-US" sz="2000" dirty="0"/>
              <a:t> Naïve no </a:t>
            </a:r>
            <a:r>
              <a:rPr lang="en-US" sz="2000" dirty="0" err="1"/>
              <a:t>aprovecha</a:t>
            </a:r>
            <a:r>
              <a:rPr lang="en-US" sz="2000" dirty="0"/>
              <a:t> lo que </a:t>
            </a:r>
            <a:r>
              <a:rPr lang="en-US" sz="2000" dirty="0" err="1"/>
              <a:t>aprendió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el </a:t>
            </a:r>
            <a:r>
              <a:rPr lang="en-US" sz="2000" dirty="0" err="1"/>
              <a:t>recorrido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encuentra</a:t>
            </a:r>
            <a:r>
              <a:rPr lang="en-US" sz="2000" dirty="0"/>
              <a:t> un mismatch. </a:t>
            </a:r>
            <a:r>
              <a:rPr lang="en-US" sz="2000" dirty="0" err="1"/>
              <a:t>Hace</a:t>
            </a:r>
            <a:r>
              <a:rPr lang="en-US" sz="2000" dirty="0"/>
              <a:t> </a:t>
            </a:r>
            <a:r>
              <a:rPr lang="en-US" sz="2000" b="1" dirty="0"/>
              <a:t>backtracking </a:t>
            </a:r>
            <a:r>
              <a:rPr lang="en-US" sz="2000" b="1" dirty="0" err="1"/>
              <a:t>en</a:t>
            </a:r>
            <a:r>
              <a:rPr lang="en-US" sz="2000" b="1" dirty="0"/>
              <a:t> el query y </a:t>
            </a:r>
            <a:r>
              <a:rPr lang="en-US" sz="2000" b="1" dirty="0" err="1"/>
              <a:t>en</a:t>
            </a:r>
            <a:r>
              <a:rPr lang="en-US" sz="2000" b="1" dirty="0"/>
              <a:t> el target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El </a:t>
            </a:r>
            <a:r>
              <a:rPr lang="en-US" sz="2000" b="1" dirty="0" err="1" smtClean="0"/>
              <a:t>algoritmo</a:t>
            </a:r>
            <a:r>
              <a:rPr lang="en-US" sz="2000" b="1" dirty="0" smtClean="0"/>
              <a:t> </a:t>
            </a:r>
            <a:r>
              <a:rPr lang="en-US" sz="2000" b="1" dirty="0"/>
              <a:t>Knuth-Morris-Pratt</a:t>
            </a:r>
            <a:r>
              <a:rPr lang="en-US" sz="2000" dirty="0"/>
              <a:t>:  no </a:t>
            </a:r>
            <a:r>
              <a:rPr lang="en-US" sz="2000" dirty="0" err="1"/>
              <a:t>vuelve</a:t>
            </a:r>
            <a:r>
              <a:rPr lang="en-US" sz="2000" dirty="0"/>
              <a:t> a </a:t>
            </a:r>
            <a:r>
              <a:rPr lang="en-US" sz="2000" dirty="0" err="1"/>
              <a:t>chequear</a:t>
            </a:r>
            <a:r>
              <a:rPr lang="en-US" sz="2000" dirty="0"/>
              <a:t> un </a:t>
            </a:r>
            <a:r>
              <a:rPr lang="en-US" sz="2000" dirty="0" err="1"/>
              <a:t>caracter</a:t>
            </a:r>
            <a:r>
              <a:rPr lang="en-US" sz="2000" dirty="0"/>
              <a:t> que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sabe</a:t>
            </a:r>
            <a:r>
              <a:rPr lang="en-US" sz="2000" dirty="0"/>
              <a:t> que </a:t>
            </a:r>
            <a:r>
              <a:rPr lang="en-US" sz="2000" dirty="0" err="1"/>
              <a:t>matcheó</a:t>
            </a:r>
            <a:r>
              <a:rPr lang="en-US" sz="2000" dirty="0"/>
              <a:t>! No </a:t>
            </a:r>
            <a:r>
              <a:rPr lang="en-US" sz="2000" dirty="0" err="1"/>
              <a:t>hace</a:t>
            </a:r>
            <a:r>
              <a:rPr lang="en-US" sz="2000" dirty="0"/>
              <a:t> backtracking </a:t>
            </a:r>
            <a:r>
              <a:rPr lang="en-US" sz="2000" dirty="0" err="1"/>
              <a:t>en</a:t>
            </a:r>
            <a:r>
              <a:rPr lang="en-US" sz="2000" dirty="0"/>
              <a:t> el target.</a:t>
            </a:r>
          </a:p>
          <a:p>
            <a:pPr marL="0" indent="0">
              <a:buNone/>
            </a:pPr>
            <a:r>
              <a:rPr lang="en-US" sz="2000" dirty="0"/>
              <a:t>Primero la idea…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Knuth-Morris-Pratt. 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s-AR" dirty="0" err="1"/>
              <a:t>Scanea</a:t>
            </a:r>
            <a:r>
              <a:rPr lang="es-AR" dirty="0"/>
              <a:t> el </a:t>
            </a:r>
            <a:r>
              <a:rPr lang="es-AR" dirty="0" smtClean="0"/>
              <a:t>target </a:t>
            </a:r>
            <a:r>
              <a:rPr lang="es-AR" dirty="0"/>
              <a:t>de izquierda a derecha, pero usa conocimiento sobre los caracteres comparados antes de determinar la próxima posición del patrón a usar.</a:t>
            </a:r>
          </a:p>
          <a:p>
            <a:pPr algn="just"/>
            <a:endParaRPr lang="es-AR" dirty="0"/>
          </a:p>
          <a:p>
            <a:pPr algn="just"/>
            <a:r>
              <a:rPr lang="es-AR" dirty="0" err="1"/>
              <a:t>Preprocesa</a:t>
            </a:r>
            <a:r>
              <a:rPr lang="es-AR" dirty="0"/>
              <a:t> el </a:t>
            </a:r>
            <a:r>
              <a:rPr lang="es-AR" dirty="0" err="1" smtClean="0"/>
              <a:t>query</a:t>
            </a:r>
            <a:r>
              <a:rPr lang="es-AR" dirty="0" smtClean="0"/>
              <a:t>  </a:t>
            </a:r>
            <a:r>
              <a:rPr lang="es-AR" dirty="0"/>
              <a:t>antes de la búsqueda  </a:t>
            </a:r>
            <a:r>
              <a:rPr lang="es-AR" dirty="0" smtClean="0"/>
              <a:t>una </a:t>
            </a:r>
            <a:r>
              <a:rPr lang="es-AR" dirty="0"/>
              <a:t>vez, con el objetivo de analizar la estructura (las características del patrón </a:t>
            </a:r>
            <a:r>
              <a:rPr lang="es-AR" dirty="0" err="1"/>
              <a:t>query</a:t>
            </a:r>
            <a:r>
              <a:rPr lang="es-AR" dirty="0"/>
              <a:t>). Para ello construye una tabla </a:t>
            </a:r>
            <a:r>
              <a:rPr lang="es-AR" dirty="0" err="1"/>
              <a:t>Next</a:t>
            </a:r>
            <a:r>
              <a:rPr lang="es-AR" dirty="0"/>
              <a:t> del mismo tamaño del </a:t>
            </a:r>
            <a:r>
              <a:rPr lang="es-AR" dirty="0" err="1"/>
              <a:t>query</a:t>
            </a:r>
            <a:r>
              <a:rPr lang="es-AR" dirty="0"/>
              <a:t>. </a:t>
            </a:r>
          </a:p>
          <a:p>
            <a:pPr algn="just"/>
            <a:endParaRPr lang="es-AR" dirty="0"/>
          </a:p>
          <a:p>
            <a:pPr algn="just"/>
            <a:r>
              <a:rPr lang="en-US" dirty="0"/>
              <a:t>La </a:t>
            </a:r>
            <a:r>
              <a:rPr lang="en-US" dirty="0" err="1"/>
              <a:t>tabla</a:t>
            </a:r>
            <a:r>
              <a:rPr lang="en-US" dirty="0"/>
              <a:t> de Next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“</a:t>
            </a:r>
            <a:r>
              <a:rPr lang="en-US" dirty="0" err="1"/>
              <a:t>i</a:t>
            </a:r>
            <a:r>
              <a:rPr lang="en-US" dirty="0"/>
              <a:t>“  la </a:t>
            </a:r>
            <a:r>
              <a:rPr lang="en-US" dirty="0" err="1"/>
              <a:t>longitud</a:t>
            </a:r>
            <a:r>
              <a:rPr lang="en-US" dirty="0"/>
              <a:t> del </a:t>
            </a:r>
            <a:r>
              <a:rPr lang="en-US" b="1" dirty="0" err="1"/>
              <a:t>borde</a:t>
            </a:r>
            <a:r>
              <a:rPr lang="en-US" b="1" dirty="0"/>
              <a:t> </a:t>
            </a:r>
            <a:r>
              <a:rPr lang="en-US" b="1" dirty="0" err="1"/>
              <a:t>propio</a:t>
            </a:r>
            <a:r>
              <a:rPr lang="en-US" b="1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para el substring query </a:t>
            </a:r>
            <a:r>
              <a:rPr lang="en-US" dirty="0" err="1"/>
              <a:t>desde</a:t>
            </a:r>
            <a:r>
              <a:rPr lang="en-US" dirty="0"/>
              <a:t> 0 hasta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0206" y="184708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3911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Knuth-Morris-Pratt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Cálculo</a:t>
            </a:r>
            <a:r>
              <a:rPr lang="en-US" dirty="0"/>
              <a:t> de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Next[2]? 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prefijos</a:t>
            </a:r>
            <a:r>
              <a:rPr lang="en-US" sz="1400" dirty="0"/>
              <a:t> son: </a:t>
            </a:r>
            <a:r>
              <a:rPr lang="en-US" sz="1400" dirty="0">
                <a:sym typeface="Symbol" panose="05050102010706020507" pitchFamily="18" charset="2"/>
              </a:rPr>
              <a:t></a:t>
            </a:r>
            <a:r>
              <a:rPr lang="en-US" sz="1400" dirty="0"/>
              <a:t>, A, AB, ABA.   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sufijos</a:t>
            </a:r>
            <a:r>
              <a:rPr lang="en-US" sz="1400" dirty="0"/>
              <a:t> son: </a:t>
            </a:r>
            <a:r>
              <a:rPr lang="en-US" sz="1400" dirty="0">
                <a:sym typeface="Symbol" panose="05050102010706020507" pitchFamily="18" charset="2"/>
              </a:rPr>
              <a:t></a:t>
            </a:r>
            <a:r>
              <a:rPr lang="en-US" sz="1400" dirty="0"/>
              <a:t>, A, BA, ABA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bordes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, A, ABA.   Pero el </a:t>
            </a:r>
            <a:r>
              <a:rPr lang="en-US" sz="1400" dirty="0" err="1">
                <a:sym typeface="Symbol" panose="05050102010706020507" pitchFamily="18" charset="2"/>
              </a:rPr>
              <a:t>más</a:t>
            </a:r>
            <a:r>
              <a:rPr lang="en-US" sz="1400" dirty="0">
                <a:sym typeface="Symbol" panose="05050102010706020507" pitchFamily="18" charset="2"/>
              </a:rPr>
              <a:t> largo </a:t>
            </a:r>
            <a:r>
              <a:rPr lang="en-US" sz="1400" dirty="0" err="1">
                <a:sym typeface="Symbol" panose="05050102010706020507" pitchFamily="18" charset="2"/>
              </a:rPr>
              <a:t>propio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 err="1">
                <a:sym typeface="Symbol" panose="05050102010706020507" pitchFamily="18" charset="2"/>
              </a:rPr>
              <a:t>es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 err="1">
                <a:sym typeface="Symbol" panose="05050102010706020507" pitchFamily="18" charset="2"/>
              </a:rPr>
              <a:t>longitud</a:t>
            </a:r>
            <a:r>
              <a:rPr lang="en-US" sz="1400" dirty="0">
                <a:sym typeface="Symbol" panose="05050102010706020507" pitchFamily="18" charset="2"/>
              </a:rPr>
              <a:t> 1 (A)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Next[1]? 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prefijos</a:t>
            </a:r>
            <a:r>
              <a:rPr lang="en-US" sz="1400" dirty="0"/>
              <a:t> son: </a:t>
            </a:r>
            <a:r>
              <a:rPr lang="en-US" sz="1400" dirty="0">
                <a:sym typeface="Symbol" panose="05050102010706020507" pitchFamily="18" charset="2"/>
              </a:rPr>
              <a:t></a:t>
            </a:r>
            <a:r>
              <a:rPr lang="en-US" sz="1400" dirty="0"/>
              <a:t>, A, AB.   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sufijos</a:t>
            </a:r>
            <a:r>
              <a:rPr lang="en-US" sz="1400" dirty="0"/>
              <a:t> son: </a:t>
            </a:r>
            <a:r>
              <a:rPr lang="en-US" sz="1400" dirty="0">
                <a:sym typeface="Symbol" panose="05050102010706020507" pitchFamily="18" charset="2"/>
              </a:rPr>
              <a:t></a:t>
            </a:r>
            <a:r>
              <a:rPr lang="en-US" sz="1400" dirty="0"/>
              <a:t>, B, AB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bordes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, AB.   Pero el </a:t>
            </a:r>
            <a:r>
              <a:rPr lang="en-US" sz="1400" dirty="0" err="1">
                <a:sym typeface="Symbol" panose="05050102010706020507" pitchFamily="18" charset="2"/>
              </a:rPr>
              <a:t>más</a:t>
            </a:r>
            <a:r>
              <a:rPr lang="en-US" sz="1400" dirty="0">
                <a:sym typeface="Symbol" panose="05050102010706020507" pitchFamily="18" charset="2"/>
              </a:rPr>
              <a:t> largo </a:t>
            </a:r>
            <a:r>
              <a:rPr lang="en-US" sz="1400" dirty="0" err="1">
                <a:sym typeface="Symbol" panose="05050102010706020507" pitchFamily="18" charset="2"/>
              </a:rPr>
              <a:t>propio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 err="1">
                <a:sym typeface="Symbol" panose="05050102010706020507" pitchFamily="18" charset="2"/>
              </a:rPr>
              <a:t>es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 err="1">
                <a:sym typeface="Symbol" panose="05050102010706020507" pitchFamily="18" charset="2"/>
              </a:rPr>
              <a:t>longitud</a:t>
            </a:r>
            <a:r>
              <a:rPr lang="en-US" sz="1400" dirty="0">
                <a:sym typeface="Symbol" panose="05050102010706020507" pitchFamily="18" charset="2"/>
              </a:rPr>
              <a:t> 0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Next[0]  </a:t>
            </a:r>
          </a:p>
          <a:p>
            <a:pPr marL="0" indent="0">
              <a:buNone/>
            </a:pPr>
            <a:r>
              <a:rPr lang="en-US" sz="1400" dirty="0" err="1"/>
              <a:t>siempre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0!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s-A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0206" y="184708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83752"/>
              </p:ext>
            </p:extLst>
          </p:nvPr>
        </p:nvGraphicFramePr>
        <p:xfrm>
          <a:off x="1367246" y="2944848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125922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8185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269735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6941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2899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93325" y="3316406"/>
            <a:ext cx="1487606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434482" y="3316406"/>
            <a:ext cx="1487606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5948864" y="3316406"/>
            <a:ext cx="1487606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17"/>
          <p:cNvSpPr/>
          <p:nvPr/>
        </p:nvSpPr>
        <p:spPr>
          <a:xfrm>
            <a:off x="457200" y="3856587"/>
            <a:ext cx="5464888" cy="6471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83976" y="4851686"/>
            <a:ext cx="5464888" cy="6471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483976" y="5871339"/>
            <a:ext cx="5464888" cy="6471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09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Knuth-Morris-Pratt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Ejercicio</a:t>
            </a:r>
            <a:r>
              <a:rPr lang="en-US" sz="2400" dirty="0"/>
              <a:t> 1. </a:t>
            </a:r>
            <a:r>
              <a:rPr lang="en-US" sz="2400" dirty="0" err="1"/>
              <a:t>Calcular</a:t>
            </a:r>
            <a:r>
              <a:rPr lang="en-US" sz="2400" dirty="0"/>
              <a:t> el next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0206" y="184708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53597"/>
              </p:ext>
            </p:extLst>
          </p:nvPr>
        </p:nvGraphicFramePr>
        <p:xfrm>
          <a:off x="457200" y="2311914"/>
          <a:ext cx="6096000" cy="78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25512"/>
              </p:ext>
            </p:extLst>
          </p:nvPr>
        </p:nvGraphicFramePr>
        <p:xfrm>
          <a:off x="2048072" y="3265467"/>
          <a:ext cx="6096000" cy="78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45009" y="2730643"/>
            <a:ext cx="4961417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3187659" y="3685042"/>
            <a:ext cx="4961417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04525"/>
              </p:ext>
            </p:extLst>
          </p:nvPr>
        </p:nvGraphicFramePr>
        <p:xfrm>
          <a:off x="510427" y="4563887"/>
          <a:ext cx="6095999" cy="7496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052522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65479505"/>
                    </a:ext>
                  </a:extLst>
                </a:gridCol>
              </a:tblGrid>
              <a:tr h="378823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5" name="Rectangle 12"/>
          <p:cNvSpPr/>
          <p:nvPr/>
        </p:nvSpPr>
        <p:spPr>
          <a:xfrm>
            <a:off x="1400844" y="4938718"/>
            <a:ext cx="5152355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8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6269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smtClean="0"/>
              <a:t>Knuth-Morris-Pratt</a:t>
            </a:r>
            <a:r>
              <a:rPr lang="en-US" dirty="0"/>
              <a:t>. </a:t>
            </a:r>
            <a:r>
              <a:rPr lang="en-US" dirty="0" err="1"/>
              <a:t>Cálculo</a:t>
            </a:r>
            <a:r>
              <a:rPr lang="en-US" dirty="0"/>
              <a:t> de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s-A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0206" y="184708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63386"/>
              </p:ext>
            </p:extLst>
          </p:nvPr>
        </p:nvGraphicFramePr>
        <p:xfrm>
          <a:off x="982639" y="2816367"/>
          <a:ext cx="678293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0403">
                  <a:extLst>
                    <a:ext uri="{9D8B030D-6E8A-4147-A177-3AD203B41FA5}">
                      <a16:colId xmlns:a16="http://schemas.microsoft.com/office/drawing/2014/main" val="2298817563"/>
                    </a:ext>
                  </a:extLst>
                </a:gridCol>
                <a:gridCol w="526332">
                  <a:extLst>
                    <a:ext uri="{9D8B030D-6E8A-4147-A177-3AD203B41FA5}">
                      <a16:colId xmlns:a16="http://schemas.microsoft.com/office/drawing/2014/main" val="3694300633"/>
                    </a:ext>
                  </a:extLst>
                </a:gridCol>
                <a:gridCol w="522990">
                  <a:extLst>
                    <a:ext uri="{9D8B030D-6E8A-4147-A177-3AD203B41FA5}">
                      <a16:colId xmlns:a16="http://schemas.microsoft.com/office/drawing/2014/main" val="878225846"/>
                    </a:ext>
                  </a:extLst>
                </a:gridCol>
                <a:gridCol w="463582">
                  <a:extLst>
                    <a:ext uri="{9D8B030D-6E8A-4147-A177-3AD203B41FA5}">
                      <a16:colId xmlns:a16="http://schemas.microsoft.com/office/drawing/2014/main" val="2240443749"/>
                    </a:ext>
                  </a:extLst>
                </a:gridCol>
                <a:gridCol w="426983">
                  <a:extLst>
                    <a:ext uri="{9D8B030D-6E8A-4147-A177-3AD203B41FA5}">
                      <a16:colId xmlns:a16="http://schemas.microsoft.com/office/drawing/2014/main" val="800092843"/>
                    </a:ext>
                  </a:extLst>
                </a:gridCol>
                <a:gridCol w="524580">
                  <a:extLst>
                    <a:ext uri="{9D8B030D-6E8A-4147-A177-3AD203B41FA5}">
                      <a16:colId xmlns:a16="http://schemas.microsoft.com/office/drawing/2014/main" val="1004161868"/>
                    </a:ext>
                  </a:extLst>
                </a:gridCol>
                <a:gridCol w="548979">
                  <a:extLst>
                    <a:ext uri="{9D8B030D-6E8A-4147-A177-3AD203B41FA5}">
                      <a16:colId xmlns:a16="http://schemas.microsoft.com/office/drawing/2014/main" val="219740845"/>
                    </a:ext>
                  </a:extLst>
                </a:gridCol>
                <a:gridCol w="487982">
                  <a:extLst>
                    <a:ext uri="{9D8B030D-6E8A-4147-A177-3AD203B41FA5}">
                      <a16:colId xmlns:a16="http://schemas.microsoft.com/office/drawing/2014/main" val="2391952861"/>
                    </a:ext>
                  </a:extLst>
                </a:gridCol>
                <a:gridCol w="494067">
                  <a:extLst>
                    <a:ext uri="{9D8B030D-6E8A-4147-A177-3AD203B41FA5}">
                      <a16:colId xmlns:a16="http://schemas.microsoft.com/office/drawing/2014/main" val="3315068657"/>
                    </a:ext>
                  </a:extLst>
                </a:gridCol>
                <a:gridCol w="545911">
                  <a:extLst>
                    <a:ext uri="{9D8B030D-6E8A-4147-A177-3AD203B41FA5}">
                      <a16:colId xmlns:a16="http://schemas.microsoft.com/office/drawing/2014/main" val="199540298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451288881"/>
                    </a:ext>
                  </a:extLst>
                </a:gridCol>
                <a:gridCol w="777924">
                  <a:extLst>
                    <a:ext uri="{9D8B030D-6E8A-4147-A177-3AD203B41FA5}">
                      <a16:colId xmlns:a16="http://schemas.microsoft.com/office/drawing/2014/main" val="303410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6985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869743" y="3177528"/>
            <a:ext cx="5895835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49707"/>
              </p:ext>
            </p:extLst>
          </p:nvPr>
        </p:nvGraphicFramePr>
        <p:xfrm>
          <a:off x="982639" y="3895426"/>
          <a:ext cx="6096000" cy="78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03996" y="4314155"/>
            <a:ext cx="4857923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42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err="1"/>
              <a:t>Revisando</a:t>
            </a:r>
            <a:r>
              <a:rPr lang="en-US" sz="3200" dirty="0"/>
              <a:t> </a:t>
            </a:r>
            <a:r>
              <a:rPr lang="en-US" sz="3200" dirty="0" err="1"/>
              <a:t>propiedades</a:t>
            </a:r>
            <a:r>
              <a:rPr lang="en-US" sz="3200" dirty="0"/>
              <a:t> de </a:t>
            </a:r>
            <a:r>
              <a:rPr lang="en-US" sz="3200" dirty="0" err="1"/>
              <a:t>los</a:t>
            </a:r>
            <a:r>
              <a:rPr lang="en-US" sz="3200" dirty="0"/>
              <a:t> next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42358"/>
              </p:ext>
            </p:extLst>
          </p:nvPr>
        </p:nvGraphicFramePr>
        <p:xfrm>
          <a:off x="511789" y="1935480"/>
          <a:ext cx="3336880" cy="7329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4220">
                  <a:extLst>
                    <a:ext uri="{9D8B030D-6E8A-4147-A177-3AD203B41FA5}">
                      <a16:colId xmlns:a16="http://schemas.microsoft.com/office/drawing/2014/main" val="1212592228"/>
                    </a:ext>
                  </a:extLst>
                </a:gridCol>
                <a:gridCol w="834220">
                  <a:extLst>
                    <a:ext uri="{9D8B030D-6E8A-4147-A177-3AD203B41FA5}">
                      <a16:colId xmlns:a16="http://schemas.microsoft.com/office/drawing/2014/main" val="4238185287"/>
                    </a:ext>
                  </a:extLst>
                </a:gridCol>
                <a:gridCol w="834220">
                  <a:extLst>
                    <a:ext uri="{9D8B030D-6E8A-4147-A177-3AD203B41FA5}">
                      <a16:colId xmlns:a16="http://schemas.microsoft.com/office/drawing/2014/main" val="1726973569"/>
                    </a:ext>
                  </a:extLst>
                </a:gridCol>
                <a:gridCol w="834220">
                  <a:extLst>
                    <a:ext uri="{9D8B030D-6E8A-4147-A177-3AD203B41FA5}">
                      <a16:colId xmlns:a16="http://schemas.microsoft.com/office/drawing/2014/main" val="3116941776"/>
                    </a:ext>
                  </a:extLst>
                </a:gridCol>
              </a:tblGrid>
              <a:tr h="367191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0635"/>
                  </a:ext>
                </a:extLst>
              </a:tr>
              <a:tr h="311133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289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16897"/>
              </p:ext>
            </p:extLst>
          </p:nvPr>
        </p:nvGraphicFramePr>
        <p:xfrm>
          <a:off x="4421875" y="236478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0222"/>
              </p:ext>
            </p:extLst>
          </p:nvPr>
        </p:nvGraphicFramePr>
        <p:xfrm>
          <a:off x="247023" y="2826836"/>
          <a:ext cx="3964675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293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79293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79293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79293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79293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261399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149371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9608"/>
              </p:ext>
            </p:extLst>
          </p:nvPr>
        </p:nvGraphicFramePr>
        <p:xfrm>
          <a:off x="2839896" y="3866585"/>
          <a:ext cx="5846904" cy="7633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5272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107114773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3345287394"/>
                    </a:ext>
                  </a:extLst>
                </a:gridCol>
              </a:tblGrid>
              <a:tr h="39760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227203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26415"/>
              </p:ext>
            </p:extLst>
          </p:nvPr>
        </p:nvGraphicFramePr>
        <p:xfrm>
          <a:off x="457200" y="4811745"/>
          <a:ext cx="678293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0403">
                  <a:extLst>
                    <a:ext uri="{9D8B030D-6E8A-4147-A177-3AD203B41FA5}">
                      <a16:colId xmlns:a16="http://schemas.microsoft.com/office/drawing/2014/main" val="2298817563"/>
                    </a:ext>
                  </a:extLst>
                </a:gridCol>
                <a:gridCol w="526332">
                  <a:extLst>
                    <a:ext uri="{9D8B030D-6E8A-4147-A177-3AD203B41FA5}">
                      <a16:colId xmlns:a16="http://schemas.microsoft.com/office/drawing/2014/main" val="3694300633"/>
                    </a:ext>
                  </a:extLst>
                </a:gridCol>
                <a:gridCol w="522990">
                  <a:extLst>
                    <a:ext uri="{9D8B030D-6E8A-4147-A177-3AD203B41FA5}">
                      <a16:colId xmlns:a16="http://schemas.microsoft.com/office/drawing/2014/main" val="878225846"/>
                    </a:ext>
                  </a:extLst>
                </a:gridCol>
                <a:gridCol w="463582">
                  <a:extLst>
                    <a:ext uri="{9D8B030D-6E8A-4147-A177-3AD203B41FA5}">
                      <a16:colId xmlns:a16="http://schemas.microsoft.com/office/drawing/2014/main" val="2240443749"/>
                    </a:ext>
                  </a:extLst>
                </a:gridCol>
                <a:gridCol w="426983">
                  <a:extLst>
                    <a:ext uri="{9D8B030D-6E8A-4147-A177-3AD203B41FA5}">
                      <a16:colId xmlns:a16="http://schemas.microsoft.com/office/drawing/2014/main" val="800092843"/>
                    </a:ext>
                  </a:extLst>
                </a:gridCol>
                <a:gridCol w="524580">
                  <a:extLst>
                    <a:ext uri="{9D8B030D-6E8A-4147-A177-3AD203B41FA5}">
                      <a16:colId xmlns:a16="http://schemas.microsoft.com/office/drawing/2014/main" val="1004161868"/>
                    </a:ext>
                  </a:extLst>
                </a:gridCol>
                <a:gridCol w="548979">
                  <a:extLst>
                    <a:ext uri="{9D8B030D-6E8A-4147-A177-3AD203B41FA5}">
                      <a16:colId xmlns:a16="http://schemas.microsoft.com/office/drawing/2014/main" val="219740845"/>
                    </a:ext>
                  </a:extLst>
                </a:gridCol>
                <a:gridCol w="487982">
                  <a:extLst>
                    <a:ext uri="{9D8B030D-6E8A-4147-A177-3AD203B41FA5}">
                      <a16:colId xmlns:a16="http://schemas.microsoft.com/office/drawing/2014/main" val="2391952861"/>
                    </a:ext>
                  </a:extLst>
                </a:gridCol>
                <a:gridCol w="494067">
                  <a:extLst>
                    <a:ext uri="{9D8B030D-6E8A-4147-A177-3AD203B41FA5}">
                      <a16:colId xmlns:a16="http://schemas.microsoft.com/office/drawing/2014/main" val="3315068657"/>
                    </a:ext>
                  </a:extLst>
                </a:gridCol>
                <a:gridCol w="545911">
                  <a:extLst>
                    <a:ext uri="{9D8B030D-6E8A-4147-A177-3AD203B41FA5}">
                      <a16:colId xmlns:a16="http://schemas.microsoft.com/office/drawing/2014/main" val="199540298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451288881"/>
                    </a:ext>
                  </a:extLst>
                </a:gridCol>
                <a:gridCol w="777924">
                  <a:extLst>
                    <a:ext uri="{9D8B030D-6E8A-4147-A177-3AD203B41FA5}">
                      <a16:colId xmlns:a16="http://schemas.microsoft.com/office/drawing/2014/main" val="303410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6985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36442"/>
              </p:ext>
            </p:extLst>
          </p:nvPr>
        </p:nvGraphicFramePr>
        <p:xfrm>
          <a:off x="4069763" y="5681472"/>
          <a:ext cx="4455995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1199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57523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17178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683" y="5727884"/>
            <a:ext cx="303935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N[</a:t>
            </a:r>
            <a:r>
              <a:rPr lang="en-US" dirty="0" err="1"/>
              <a:t>i</a:t>
            </a:r>
            <a:r>
              <a:rPr lang="en-US" dirty="0"/>
              <a:t> ] </a:t>
            </a:r>
            <a:r>
              <a:rPr lang="en-US" dirty="0" smtClean="0"/>
              <a:t>&lt;= </a:t>
            </a:r>
            <a:r>
              <a:rPr lang="en-US" dirty="0"/>
              <a:t>N[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/>
              <a:t>] </a:t>
            </a:r>
            <a:r>
              <a:rPr lang="en-US" smtClean="0"/>
              <a:t>+ </a:t>
            </a:r>
            <a:r>
              <a:rPr lang="en-US" dirty="0"/>
              <a:t>1 </a:t>
            </a:r>
            <a:r>
              <a:rPr lang="en-US" dirty="0" smtClean="0"/>
              <a:t>Pero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que N[</a:t>
            </a:r>
            <a:r>
              <a:rPr lang="en-US" dirty="0" err="1"/>
              <a:t>i</a:t>
            </a:r>
            <a:r>
              <a:rPr lang="en-US" dirty="0"/>
              <a:t>]= 0</a:t>
            </a:r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17160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Implementacion</a:t>
            </a:r>
            <a:r>
              <a:rPr lang="es-AR" dirty="0" smtClean="0"/>
              <a:t> Original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Next para un </a:t>
            </a:r>
            <a:r>
              <a:rPr lang="en-US" dirty="0" err="1"/>
              <a:t>cierto</a:t>
            </a:r>
            <a:r>
              <a:rPr lang="en-US" dirty="0"/>
              <a:t> String.</a:t>
            </a:r>
          </a:p>
          <a:p>
            <a:pPr marL="0" indent="0">
              <a:buNone/>
            </a:pPr>
            <a:r>
              <a:rPr lang="en-US" dirty="0" err="1"/>
              <a:t>Aprovechando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r>
              <a:rPr lang="en-US" dirty="0"/>
              <a:t> de Next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18" y="2873250"/>
            <a:ext cx="7505256" cy="3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Otra forma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5" y="1847088"/>
            <a:ext cx="6000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77402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52156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00891" y="2103119"/>
            <a:ext cx="4937760" cy="125493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3594538" y="59591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4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1328329" y="4776952"/>
            <a:ext cx="4937760" cy="80404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3594538" y="59591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36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para </a:t>
            </a:r>
            <a:r>
              <a:rPr lang="en-US" dirty="0" err="1"/>
              <a:t>texto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Búsqueda</a:t>
            </a:r>
            <a:r>
              <a:rPr lang="en-US" dirty="0" smtClean="0"/>
              <a:t> exacta: ideal,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para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realizamos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búsqueda</a:t>
            </a:r>
            <a:r>
              <a:rPr lang="en-US" dirty="0" smtClean="0"/>
              <a:t> (</a:t>
            </a:r>
            <a:r>
              <a:rPr lang="en-US" dirty="0" err="1" smtClean="0"/>
              <a:t>opcionalmente</a:t>
            </a:r>
            <a:r>
              <a:rPr lang="en-US" dirty="0" smtClean="0"/>
              <a:t> para </a:t>
            </a:r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reemplazo</a:t>
            </a:r>
            <a:r>
              <a:rPr lang="en-US" dirty="0" smtClean="0"/>
              <a:t>) </a:t>
            </a:r>
            <a:r>
              <a:rPr lang="en-US" dirty="0" err="1" smtClean="0"/>
              <a:t>en</a:t>
            </a:r>
            <a:r>
              <a:rPr lang="en-US" dirty="0" smtClean="0"/>
              <a:t> un editor de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Ej</a:t>
            </a:r>
            <a:r>
              <a:rPr lang="en-US" dirty="0" smtClean="0"/>
              <a:t>: notepad, vi, etc.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Lengua y creación: 20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4162948"/>
            <a:ext cx="2785081" cy="2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91502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55075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9" name="Flecha abajo 8"/>
          <p:cNvSpPr/>
          <p:nvPr/>
        </p:nvSpPr>
        <p:spPr>
          <a:xfrm>
            <a:off x="4430111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20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867104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4430111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41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3648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4430111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60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394138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4430111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0412" y="4028120"/>
            <a:ext cx="4937760" cy="394138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653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7767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31321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3648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099442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31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099442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43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099442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13658" y="4813846"/>
            <a:ext cx="4937760" cy="68831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41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19893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51886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930538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138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930538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47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930538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13658" y="4813846"/>
            <a:ext cx="4937760" cy="68831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7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/>
              <a:t>Problema</a:t>
            </a:r>
            <a:r>
              <a:rPr lang="en-US" b="1" dirty="0"/>
              <a:t> 1</a:t>
            </a:r>
          </a:p>
          <a:p>
            <a:pPr marL="0" indent="0" algn="just">
              <a:buNone/>
            </a:pPr>
            <a:r>
              <a:rPr lang="en-US" dirty="0"/>
              <a:t>Dado dos </a:t>
            </a:r>
            <a:r>
              <a:rPr lang="en-US" dirty="0" err="1"/>
              <a:t>arreglos</a:t>
            </a:r>
            <a:r>
              <a:rPr lang="en-US" dirty="0"/>
              <a:t> de chars (no strings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) target y query,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código</a:t>
            </a:r>
            <a:r>
              <a:rPr lang="en-US" dirty="0"/>
              <a:t> Java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aparición</a:t>
            </a:r>
            <a:r>
              <a:rPr lang="en-US" dirty="0"/>
              <a:t> de source </a:t>
            </a:r>
            <a:r>
              <a:rPr lang="en-US" dirty="0" err="1"/>
              <a:t>en</a:t>
            </a:r>
            <a:r>
              <a:rPr lang="en-US" dirty="0"/>
              <a:t> target, o -1 </a:t>
            </a:r>
            <a:r>
              <a:rPr lang="en-US" dirty="0" err="1"/>
              <a:t>si</a:t>
            </a:r>
            <a:r>
              <a:rPr lang="en-US" dirty="0"/>
              <a:t> no hay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aparición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target=“abracadabra”   query=“</a:t>
            </a:r>
            <a:r>
              <a:rPr lang="en-US" dirty="0" err="1"/>
              <a:t>ra</a:t>
            </a:r>
            <a:r>
              <a:rPr lang="en-US" dirty="0"/>
              <a:t>” 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obtiene</a:t>
            </a:r>
            <a:r>
              <a:rPr lang="en-US" dirty="0"/>
              <a:t> 2</a:t>
            </a:r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target=“abracadabra”   query=“</a:t>
            </a:r>
            <a:r>
              <a:rPr lang="en-US" dirty="0" err="1"/>
              <a:t>abra</a:t>
            </a:r>
            <a:r>
              <a:rPr lang="en-US" dirty="0"/>
              <a:t>” 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obtiene</a:t>
            </a:r>
            <a:r>
              <a:rPr lang="en-US" dirty="0"/>
              <a:t> 0</a:t>
            </a:r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target=“abracadabra”   query=“aba” 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obtiene</a:t>
            </a:r>
            <a:r>
              <a:rPr lang="en-US" dirty="0"/>
              <a:t> -1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viene</a:t>
            </a:r>
            <a:r>
              <a:rPr lang="en-US" dirty="0"/>
              <a:t> con </a:t>
            </a:r>
            <a:r>
              <a:rPr lang="en-US" dirty="0" err="1"/>
              <a:t>indexOf</a:t>
            </a:r>
            <a:r>
              <a:rPr lang="en-US" dirty="0"/>
              <a:t> para Strings. Pero antes de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estrategia</a:t>
            </a:r>
            <a:r>
              <a:rPr lang="en-US" dirty="0"/>
              <a:t> </a:t>
            </a:r>
            <a:r>
              <a:rPr lang="en-US" dirty="0" err="1"/>
              <a:t>siguieron</a:t>
            </a:r>
            <a:r>
              <a:rPr lang="en-US" dirty="0"/>
              <a:t>, </a:t>
            </a:r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79003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13171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734580" y="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441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8828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734580" y="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22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5224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734580" y="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45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9954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734580" y="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0412" y="4792582"/>
            <a:ext cx="4937760" cy="709584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3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71229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02150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9954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7373007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73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9954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7373007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0412" y="4792582"/>
            <a:ext cx="4937760" cy="709584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4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48158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74342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3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1"/>
            <a:ext cx="4937760" cy="89863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8135007" y="7883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1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1"/>
            <a:ext cx="4937760" cy="28378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8135007" y="7883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66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1"/>
            <a:ext cx="4937760" cy="45720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8135007" y="7883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0412" y="4127502"/>
            <a:ext cx="4937760" cy="33413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95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01957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82068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571585" y="5880537"/>
            <a:ext cx="4937760" cy="22071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8702641" y="7883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2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From</a:t>
            </a:r>
            <a:r>
              <a:rPr lang="es-AR" dirty="0" smtClean="0"/>
              <a:t> </a:t>
            </a:r>
            <a:r>
              <a:rPr lang="es-AR" dirty="0" err="1" smtClean="0"/>
              <a:t>scratch</a:t>
            </a:r>
            <a:r>
              <a:rPr lang="es-AR" dirty="0" smtClean="0"/>
              <a:t> (no usar API)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4" y="1907160"/>
            <a:ext cx="8229600" cy="4389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Lo </a:t>
            </a:r>
            <a:r>
              <a:rPr lang="en-US" b="1" dirty="0" err="1"/>
              <a:t>invocaríamos</a:t>
            </a:r>
            <a:r>
              <a:rPr lang="en-US" b="1" dirty="0"/>
              <a:t> </a:t>
            </a:r>
            <a:r>
              <a:rPr lang="en-US" b="1" dirty="0" err="1"/>
              <a:t>así</a:t>
            </a:r>
            <a:r>
              <a:rPr lang="en-US" b="1" dirty="0"/>
              <a:t>:  </a:t>
            </a:r>
            <a:r>
              <a:rPr lang="en-US" b="1" dirty="0" err="1" smtClean="0"/>
              <a:t>ExactSearch.indexOf</a:t>
            </a:r>
            <a:r>
              <a:rPr lang="en-US" b="1" dirty="0"/>
              <a:t>( char[] query, char[] target)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"abracadabra".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"</a:t>
            </a:r>
            <a:r>
              <a:rPr lang="es-AR" sz="1800" b="1" dirty="0" err="1"/>
              <a:t>ra</a:t>
            </a:r>
            <a:r>
              <a:rPr lang="es-AR" sz="1800" b="1" dirty="0"/>
              <a:t>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>
                <a:solidFill>
                  <a:srgbClr val="00B050"/>
                </a:solidFill>
              </a:rPr>
              <a:t>System.</a:t>
            </a:r>
            <a:r>
              <a:rPr lang="es-AR" sz="1800" b="1" i="1" dirty="0" err="1">
                <a:solidFill>
                  <a:srgbClr val="00B050"/>
                </a:solidFill>
              </a:rPr>
              <a:t>out.println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//2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"abracadabra".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“abra".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//0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"abracadabra".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“aba".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</a:t>
            </a:r>
            <a:r>
              <a:rPr lang="en-US" sz="1800" b="1" i="1" dirty="0">
                <a:solidFill>
                  <a:srgbClr val="00B050"/>
                </a:solidFill>
              </a:rPr>
              <a:t>-</a:t>
            </a:r>
            <a:r>
              <a:rPr lang="en-US" sz="1800" b="1" i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"</a:t>
            </a:r>
            <a:r>
              <a:rPr lang="es-AR" sz="1800" b="1" dirty="0" smtClean="0"/>
              <a:t>ab".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“aba".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</a:t>
            </a:r>
            <a:r>
              <a:rPr lang="en-US" sz="1800" b="1" i="1" dirty="0">
                <a:solidFill>
                  <a:srgbClr val="00B050"/>
                </a:solidFill>
              </a:rPr>
              <a:t>-</a:t>
            </a:r>
            <a:r>
              <a:rPr lang="en-US" sz="1800" b="1" i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</a:t>
            </a:r>
            <a:r>
              <a:rPr lang="es-AR" sz="1800" b="1" dirty="0" smtClean="0"/>
              <a:t>“</a:t>
            </a:r>
            <a:r>
              <a:rPr lang="es-AR" sz="1800" b="1" dirty="0" err="1" smtClean="0"/>
              <a:t>xa</a:t>
            </a:r>
            <a:r>
              <a:rPr lang="es-AR" sz="1800" b="1" dirty="0" smtClean="0"/>
              <a:t>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“aba".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</a:t>
            </a:r>
            <a:r>
              <a:rPr lang="en-US" sz="1800" b="1" i="1" dirty="0">
                <a:solidFill>
                  <a:srgbClr val="00B050"/>
                </a:solidFill>
              </a:rPr>
              <a:t>-</a:t>
            </a:r>
            <a:r>
              <a:rPr lang="en-US" sz="1800" b="1" i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sz="1800" b="1" dirty="0" err="1" smtClean="0"/>
              <a:t>char</a:t>
            </a:r>
            <a:r>
              <a:rPr lang="es-AR" sz="1800" b="1" dirty="0" smtClean="0"/>
              <a:t>[] target= "abracadabras".</a:t>
            </a:r>
            <a:r>
              <a:rPr lang="es-AR" sz="1800" b="1" dirty="0" err="1" smtClean="0"/>
              <a:t>toCharArray</a:t>
            </a:r>
            <a:r>
              <a:rPr lang="es-AR" sz="1800" b="1" dirty="0" smtClean="0"/>
              <a:t>();</a:t>
            </a:r>
          </a:p>
          <a:p>
            <a:pPr marL="0" indent="0">
              <a:buNone/>
            </a:pPr>
            <a:r>
              <a:rPr lang="es-AR" sz="1800" b="1" dirty="0" err="1" smtClean="0"/>
              <a:t>char</a:t>
            </a:r>
            <a:r>
              <a:rPr lang="es-AR" sz="1800" b="1" dirty="0" smtClean="0"/>
              <a:t>[] </a:t>
            </a:r>
            <a:r>
              <a:rPr lang="es-AR" sz="1800" b="1" dirty="0" err="1" smtClean="0"/>
              <a:t>query</a:t>
            </a:r>
            <a:r>
              <a:rPr lang="es-AR" sz="1800" b="1" dirty="0" smtClean="0"/>
              <a:t>= “abras".</a:t>
            </a:r>
            <a:r>
              <a:rPr lang="es-AR" sz="1800" b="1" dirty="0" err="1" smtClean="0"/>
              <a:t>toCharArray</a:t>
            </a:r>
            <a:r>
              <a:rPr lang="es-AR" sz="1800" b="1" dirty="0" smtClean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</a:t>
            </a:r>
            <a:r>
              <a:rPr lang="es-AR" sz="1800" b="1" i="1" dirty="0" smtClean="0">
                <a:solidFill>
                  <a:srgbClr val="00B050"/>
                </a:solidFill>
              </a:rPr>
              <a:t>//</a:t>
            </a:r>
            <a:r>
              <a:rPr lang="en-US" sz="1800" b="1" i="1" dirty="0" smtClean="0">
                <a:solidFill>
                  <a:srgbClr val="00B050"/>
                </a:solidFill>
              </a:rPr>
              <a:t>7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r>
              <a:rPr lang="en-US" dirty="0" smtClean="0"/>
              <a:t> que </a:t>
            </a:r>
            <a:r>
              <a:rPr lang="en-US" dirty="0" err="1" smtClean="0"/>
              <a:t>calcula</a:t>
            </a:r>
            <a:r>
              <a:rPr lang="en-US" dirty="0" smtClean="0"/>
              <a:t> next </a:t>
            </a:r>
            <a:r>
              <a:rPr lang="en-US" dirty="0" err="1" smtClean="0"/>
              <a:t>tiene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Complejidad</a:t>
            </a:r>
            <a:r>
              <a:rPr lang="en-US" dirty="0" smtClean="0"/>
              <a:t> especial:  O(m)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Complejidad</a:t>
            </a:r>
            <a:r>
              <a:rPr lang="en-US" dirty="0" smtClean="0"/>
              <a:t> temporal: O(m)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2.1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Escribir la clase KMP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smtClean="0">
                <a:solidFill>
                  <a:schemeClr val="tx1"/>
                </a:solidFill>
                <a:latin typeface="+mj-lt"/>
              </a:rPr>
              <a:t>Agregar el 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método de clase 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nextComputation</a:t>
            </a: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calculada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Next,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search sin </a:t>
            </a:r>
            <a:r>
              <a:rPr lang="en-US" dirty="0" err="1"/>
              <a:t>hacer</a:t>
            </a:r>
            <a:r>
              <a:rPr lang="en-US" dirty="0"/>
              <a:t> backtracking </a:t>
            </a:r>
            <a:r>
              <a:rPr lang="en-US" dirty="0" err="1"/>
              <a:t>en</a:t>
            </a:r>
            <a:r>
              <a:rPr lang="en-US" dirty="0"/>
              <a:t> el text?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Idea: </a:t>
            </a:r>
          </a:p>
          <a:p>
            <a:pPr marL="0" indent="0" algn="just">
              <a:buNone/>
            </a:pPr>
            <a:r>
              <a:rPr lang="en-US" dirty="0" err="1"/>
              <a:t>Supongamos</a:t>
            </a:r>
            <a:r>
              <a:rPr lang="en-US" dirty="0"/>
              <a:t> un </a:t>
            </a:r>
            <a:r>
              <a:rPr lang="en-US" b="1" dirty="0"/>
              <a:t>rec</a:t>
            </a:r>
            <a:r>
              <a:rPr lang="en-US" dirty="0"/>
              <a:t> que </a:t>
            </a:r>
            <a:r>
              <a:rPr lang="en-US" dirty="0" err="1"/>
              <a:t>apunta</a:t>
            </a:r>
            <a:r>
              <a:rPr lang="en-US" dirty="0"/>
              <a:t> al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target</a:t>
            </a:r>
            <a:r>
              <a:rPr lang="en-US" dirty="0"/>
              <a:t> y que </a:t>
            </a:r>
            <a:r>
              <a:rPr lang="en-US" b="1" dirty="0" err="1"/>
              <a:t>pquery</a:t>
            </a:r>
            <a:r>
              <a:rPr lang="en-US" dirty="0"/>
              <a:t> que </a:t>
            </a:r>
            <a:r>
              <a:rPr lang="en-US" dirty="0" err="1"/>
              <a:t>apunta</a:t>
            </a:r>
            <a:r>
              <a:rPr lang="en-US" dirty="0"/>
              <a:t> a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query</a:t>
            </a:r>
          </a:p>
          <a:p>
            <a:pPr marL="0" indent="0">
              <a:buNone/>
            </a:pP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avanzo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ambos.</a:t>
            </a:r>
          </a:p>
          <a:p>
            <a:pPr marL="0" indent="0" algn="just">
              <a:buNone/>
            </a:pPr>
            <a:r>
              <a:rPr lang="en-US" dirty="0" err="1"/>
              <a:t>Cuando</a:t>
            </a:r>
            <a:r>
              <a:rPr lang="en-US" dirty="0"/>
              <a:t> no la </a:t>
            </a:r>
            <a:r>
              <a:rPr lang="en-US" dirty="0" err="1"/>
              <a:t>haya</a:t>
            </a:r>
            <a:r>
              <a:rPr lang="en-US" dirty="0"/>
              <a:t> se “</a:t>
            </a:r>
            <a:r>
              <a:rPr lang="en-US" dirty="0" err="1"/>
              <a:t>shiftea</a:t>
            </a:r>
            <a:r>
              <a:rPr lang="en-US" dirty="0"/>
              <a:t>” query a next[pquery-1], salvo que </a:t>
            </a:r>
            <a:r>
              <a:rPr lang="en-US" dirty="0" err="1"/>
              <a:t>pquery</a:t>
            </a:r>
            <a:r>
              <a:rPr lang="en-US" dirty="0"/>
              <a:t> sea 0,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hay que </a:t>
            </a:r>
            <a:r>
              <a:rPr lang="en-US" dirty="0" err="1"/>
              <a:t>avanzar</a:t>
            </a:r>
            <a:r>
              <a:rPr lang="en-US" dirty="0"/>
              <a:t> </a:t>
            </a:r>
            <a:r>
              <a:rPr lang="en-US" b="1" dirty="0"/>
              <a:t>rec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target</a:t>
            </a: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476873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78339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457200" y="2743200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Up Arrow 13"/>
          <p:cNvSpPr/>
          <p:nvPr/>
        </p:nvSpPr>
        <p:spPr>
          <a:xfrm>
            <a:off x="2873114" y="4484558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/>
              <a:t>Pero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0, o sea,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avanza</a:t>
            </a:r>
            <a:r>
              <a:rPr lang="en-US" dirty="0"/>
              <a:t> </a:t>
            </a:r>
            <a:r>
              <a:rPr lang="en-US" b="1" dirty="0"/>
              <a:t>rec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1254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97258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36225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1191718" y="2734667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2873114" y="4484558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91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89921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70792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1970064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3734014" y="447672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4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77799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8372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2779533" y="263744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4572000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83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187446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61893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3610345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5471410" y="447672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apunta</a:t>
            </a:r>
            <a:r>
              <a:rPr lang="en-US" dirty="0"/>
              <a:t> a la “b” de la </a:t>
            </a:r>
            <a:r>
              <a:rPr lang="en-US" dirty="0" err="1"/>
              <a:t>posicion</a:t>
            </a:r>
            <a:r>
              <a:rPr lang="en-US" dirty="0"/>
              <a:t>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67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82665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58607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3610345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3734014" y="447672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apunta</a:t>
            </a:r>
            <a:r>
              <a:rPr lang="en-US" dirty="0"/>
              <a:t> a la “a” de la </a:t>
            </a:r>
            <a:r>
              <a:rPr lang="en-US" dirty="0" err="1"/>
              <a:t>posición</a:t>
            </a:r>
            <a:r>
              <a:rPr lang="en-US" dirty="0"/>
              <a:t> 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84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051260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4552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3610345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2849595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/>
              <a:t>Pero </a:t>
            </a:r>
            <a:r>
              <a:rPr lang="en-US" dirty="0" err="1"/>
              <a:t>es</a:t>
            </a:r>
            <a:r>
              <a:rPr lang="en-US" dirty="0"/>
              <a:t> 0. </a:t>
            </a:r>
            <a:r>
              <a:rPr lang="en-US" dirty="0" err="1"/>
              <a:t>Entonces</a:t>
            </a:r>
            <a:r>
              <a:rPr lang="en-US" dirty="0"/>
              <a:t> solo </a:t>
            </a:r>
            <a:r>
              <a:rPr lang="en-US" dirty="0" err="1"/>
              <a:t>avanza</a:t>
            </a:r>
            <a:r>
              <a:rPr lang="en-US" dirty="0"/>
              <a:t> 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00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1.1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Implementarlo (sin usar métodos Java, es un arreglo de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chars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!!!)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943273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80229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4448331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2849595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0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255183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77850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5287780" y="262162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3726518" y="431970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9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85192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6059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6086117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4562221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04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83994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9813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6880596" y="261120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5431651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53653"/>
            <a:ext cx="701987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alcancé</a:t>
            </a:r>
            <a:r>
              <a:rPr lang="en-US" dirty="0"/>
              <a:t> el final de query, lo </a:t>
            </a:r>
            <a:r>
              <a:rPr lang="en-US" dirty="0" err="1"/>
              <a:t>encontre</a:t>
            </a:r>
            <a:r>
              <a:rPr lang="en-US" dirty="0"/>
              <a:t>!!!</a:t>
            </a:r>
          </a:p>
          <a:p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cálculo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encontrada</a:t>
            </a:r>
            <a:r>
              <a:rPr lang="en-US" dirty="0"/>
              <a:t>?  Rec - </a:t>
            </a:r>
            <a:r>
              <a:rPr lang="en-US" dirty="0" err="1"/>
              <a:t>pquery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77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Otro ejemplo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 ejemplo</a:t>
            </a:r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809877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80351"/>
              </p:ext>
            </p:extLst>
          </p:nvPr>
        </p:nvGraphicFramePr>
        <p:xfrm>
          <a:off x="1327202" y="3615550"/>
          <a:ext cx="4882584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97512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2416781262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473373622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457200" y="2743200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Up Arrow 13"/>
          <p:cNvSpPr/>
          <p:nvPr/>
        </p:nvSpPr>
        <p:spPr>
          <a:xfrm>
            <a:off x="2755548" y="4625887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/>
              <a:t>Pero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0, o sea,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avanza</a:t>
            </a:r>
            <a:r>
              <a:rPr lang="en-US" dirty="0"/>
              <a:t> </a:t>
            </a:r>
            <a:r>
              <a:rPr lang="en-US" b="1" dirty="0"/>
              <a:t>rec</a:t>
            </a:r>
            <a:endParaRPr lang="es-AR" b="1" dirty="0"/>
          </a:p>
        </p:txBody>
      </p:sp>
      <p:sp>
        <p:nvSpPr>
          <p:cNvPr id="9" name="Up Arrow 12"/>
          <p:cNvSpPr/>
          <p:nvPr/>
        </p:nvSpPr>
        <p:spPr>
          <a:xfrm>
            <a:off x="1079863" y="2734667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Up Arrow 13"/>
          <p:cNvSpPr/>
          <p:nvPr/>
        </p:nvSpPr>
        <p:spPr>
          <a:xfrm>
            <a:off x="3378211" y="461735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Up Arrow 12"/>
          <p:cNvSpPr/>
          <p:nvPr/>
        </p:nvSpPr>
        <p:spPr>
          <a:xfrm>
            <a:off x="1924091" y="2740671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Up Arrow 13"/>
          <p:cNvSpPr/>
          <p:nvPr/>
        </p:nvSpPr>
        <p:spPr>
          <a:xfrm>
            <a:off x="3978528" y="4625887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Up Arrow 12"/>
          <p:cNvSpPr/>
          <p:nvPr/>
        </p:nvSpPr>
        <p:spPr>
          <a:xfrm>
            <a:off x="2755548" y="274726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Up Arrow 13"/>
          <p:cNvSpPr/>
          <p:nvPr/>
        </p:nvSpPr>
        <p:spPr>
          <a:xfrm>
            <a:off x="4493840" y="461735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Up Arrow 12"/>
          <p:cNvSpPr/>
          <p:nvPr/>
        </p:nvSpPr>
        <p:spPr>
          <a:xfrm>
            <a:off x="3588462" y="2743200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Up Arrow 13"/>
          <p:cNvSpPr/>
          <p:nvPr/>
        </p:nvSpPr>
        <p:spPr>
          <a:xfrm>
            <a:off x="5058899" y="4647505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ayo 4"/>
          <p:cNvSpPr/>
          <p:nvPr/>
        </p:nvSpPr>
        <p:spPr>
          <a:xfrm>
            <a:off x="4493840" y="2733070"/>
            <a:ext cx="1358320" cy="879943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6479177" y="4297680"/>
            <a:ext cx="251222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El </a:t>
            </a:r>
            <a:r>
              <a:rPr lang="es-AR" dirty="0" err="1" smtClean="0"/>
              <a:t>next</a:t>
            </a:r>
            <a:r>
              <a:rPr lang="es-AR" dirty="0" smtClean="0"/>
              <a:t>[pquery-1] dice </a:t>
            </a:r>
          </a:p>
          <a:p>
            <a:r>
              <a:rPr lang="es-AR" dirty="0" smtClean="0"/>
              <a:t>de donde seguir</a:t>
            </a:r>
          </a:p>
        </p:txBody>
      </p:sp>
    </p:spTree>
    <p:extLst>
      <p:ext uri="{BB962C8B-B14F-4D97-AF65-F5344CB8AC3E}">
        <p14:creationId xmlns:p14="http://schemas.microsoft.com/office/powerpoint/2010/main" val="34675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 ejemplo</a:t>
            </a:r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27202" y="3615550"/>
          <a:ext cx="4882584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97512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2416781262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473373622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/>
              <a:t>Pero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0, o sea,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avanza</a:t>
            </a:r>
            <a:r>
              <a:rPr lang="en-US" dirty="0"/>
              <a:t> </a:t>
            </a:r>
            <a:r>
              <a:rPr lang="en-US" b="1" dirty="0"/>
              <a:t>rec</a:t>
            </a:r>
            <a:endParaRPr lang="es-AR" b="1" dirty="0"/>
          </a:p>
        </p:txBody>
      </p:sp>
      <p:sp>
        <p:nvSpPr>
          <p:cNvPr id="10" name="Up Arrow 13"/>
          <p:cNvSpPr/>
          <p:nvPr/>
        </p:nvSpPr>
        <p:spPr>
          <a:xfrm>
            <a:off x="3378211" y="461735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Up Arrow 12"/>
          <p:cNvSpPr/>
          <p:nvPr/>
        </p:nvSpPr>
        <p:spPr>
          <a:xfrm>
            <a:off x="4433513" y="2722830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6479177" y="4297680"/>
            <a:ext cx="116634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Y sigue…</a:t>
            </a:r>
          </a:p>
        </p:txBody>
      </p:sp>
    </p:spTree>
    <p:extLst>
      <p:ext uri="{BB962C8B-B14F-4D97-AF65-F5344CB8AC3E}">
        <p14:creationId xmlns:p14="http://schemas.microsoft.com/office/powerpoint/2010/main" val="36739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10247"/>
              </p:ext>
            </p:extLst>
          </p:nvPr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9381"/>
              </p:ext>
            </p:extLst>
          </p:nvPr>
        </p:nvGraphicFramePr>
        <p:xfrm>
          <a:off x="1170039" y="3960384"/>
          <a:ext cx="1042219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254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526965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1315065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14" descr="File:Antu dialog-&lt;strong&gt;error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53" y="4999850"/>
            <a:ext cx="1176037" cy="11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Naive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9" y="3960384"/>
          <a:ext cx="1042219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254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526965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1784554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302774" y="2983892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Up Arrow 13"/>
          <p:cNvSpPr/>
          <p:nvPr/>
        </p:nvSpPr>
        <p:spPr>
          <a:xfrm>
            <a:off x="1273278" y="44286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14" descr="File:Antu dialog-&lt;strong&gt;error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47" y="4999850"/>
            <a:ext cx="1176037" cy="11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Naive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9" y="3960384"/>
          <a:ext cx="1042219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254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526965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2373834" y="2996284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770134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Up Arrow 13"/>
          <p:cNvSpPr/>
          <p:nvPr/>
        </p:nvSpPr>
        <p:spPr>
          <a:xfrm>
            <a:off x="1273278" y="44286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15" descr="Datei:Symbol &lt;strong&gt;OK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4739983"/>
            <a:ext cx="825910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25423</TotalTime>
  <Words>2328</Words>
  <Application>Microsoft Office PowerPoint</Application>
  <PresentationFormat>Presentación en pantalla (4:3)</PresentationFormat>
  <Paragraphs>1147</Paragraphs>
  <Slides>66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66</vt:i4>
      </vt:variant>
    </vt:vector>
  </HeadingPairs>
  <TitlesOfParts>
    <vt:vector size="75" baseType="lpstr">
      <vt:lpstr>Arial</vt:lpstr>
      <vt:lpstr>Calibri</vt:lpstr>
      <vt:lpstr>Century Gothic</vt:lpstr>
      <vt:lpstr>Consolas</vt:lpstr>
      <vt:lpstr>Palatino Linotype</vt:lpstr>
      <vt:lpstr>Roboto</vt:lpstr>
      <vt:lpstr>Symbol</vt:lpstr>
      <vt:lpstr>Wingdings 2</vt:lpstr>
      <vt:lpstr>Presentation on brainstorming</vt:lpstr>
      <vt:lpstr>Estructura de Datos y Algoritmos</vt:lpstr>
      <vt:lpstr>Algoritmos para texto</vt:lpstr>
      <vt:lpstr>Algoritmos para texto</vt:lpstr>
      <vt:lpstr>Presentación de PowerPoint</vt:lpstr>
      <vt:lpstr>From scratch (no usar API)</vt:lpstr>
      <vt:lpstr>TP 2B- Ejer 1.1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Posible solución:</vt:lpstr>
      <vt:lpstr>Otra posible implementación</vt:lpstr>
      <vt:lpstr>TP 2B- Ejer 1.2 y 1.3</vt:lpstr>
      <vt:lpstr>Presentación de PowerPoint</vt:lpstr>
      <vt:lpstr>TP 2B- Ejer 1.4</vt:lpstr>
      <vt:lpstr>Presentación de PowerPoint</vt:lpstr>
      <vt:lpstr>Algoritmo Knuth-Morris-Pratt. </vt:lpstr>
      <vt:lpstr>Algoritmo Knuth-Morris-Pratt</vt:lpstr>
      <vt:lpstr>Algoritmo Knuth-Morris-Pratt</vt:lpstr>
      <vt:lpstr>Presentación de PowerPoint</vt:lpstr>
      <vt:lpstr>Revisando propiedades de los next</vt:lpstr>
      <vt:lpstr>Implementacion Original</vt:lpstr>
      <vt:lpstr>Otra forma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2B- Ejer 2.1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Otro ejemplo</vt:lpstr>
      <vt:lpstr>Otro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444</cp:revision>
  <dcterms:created xsi:type="dcterms:W3CDTF">2019-02-21T18:33:09Z</dcterms:created>
  <dcterms:modified xsi:type="dcterms:W3CDTF">2024-03-20T09:24:00Z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