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72" r:id="rId2"/>
    <p:sldId id="426" r:id="rId3"/>
    <p:sldId id="401" r:id="rId4"/>
    <p:sldId id="424" r:id="rId5"/>
    <p:sldId id="448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27" r:id="rId15"/>
    <p:sldId id="456" r:id="rId16"/>
    <p:sldId id="457" r:id="rId17"/>
    <p:sldId id="458" r:id="rId18"/>
    <p:sldId id="459" r:id="rId19"/>
    <p:sldId id="461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3/25/2024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garci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nilo@gmail.com" TargetMode="External"/><Relationship Id="rId4" Type="http://schemas.openxmlformats.org/officeDocument/2006/relationships/hyperlink" Target="mailto:pconte@gmail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nilo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pconte@gmail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onte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lnilo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 smtClean="0"/>
              <a:t>20</a:t>
            </a:r>
            <a:endParaRPr lang="en-US" dirty="0"/>
          </a:p>
          <a:p>
            <a:r>
              <a:rPr lang="en-US" dirty="0" smtClean="0"/>
              <a:t>19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smtClean="0"/>
              <a:t>20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3975310" y="518843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sin </a:t>
            </a:r>
            <a:r>
              <a:rPr lang="en-US" dirty="0" err="1"/>
              <a:t>compactar</a:t>
            </a:r>
            <a:endParaRPr lang="es-AR" dirty="0"/>
          </a:p>
        </p:txBody>
      </p:sp>
      <p:sp>
        <p:nvSpPr>
          <p:cNvPr id="3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58622, Ana </a:t>
            </a:r>
            <a:r>
              <a:rPr lang="en-US" dirty="0"/>
              <a:t>Garcia, 20, </a:t>
            </a:r>
            <a:r>
              <a:rPr lang="en-US" dirty="0">
                <a:hlinkClick r:id="rId3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58333, Pablo </a:t>
            </a:r>
            <a:r>
              <a:rPr lang="en-US" dirty="0"/>
              <a:t>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smtClean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5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650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dirty="0" smtClean="0"/>
              <a:t>20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19</a:t>
            </a:r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6104366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Ins="0" bIns="0" rtlCol="0" anchor="t" anchorCtr="0"/>
          <a:lstStyle/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 smtClean="0"/>
              <a:t>&gt;,…,&lt;</a:t>
            </a:r>
            <a:r>
              <a:rPr lang="en-US" dirty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3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 smtClean="0"/>
              <a:t>&gt;,...</a:t>
            </a:r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4153362" y="477710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con </a:t>
            </a:r>
            <a:r>
              <a:rPr lang="en-US" dirty="0" err="1"/>
              <a:t>compactación</a:t>
            </a:r>
            <a:endParaRPr lang="es-A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Caracterísiticas</a:t>
            </a:r>
            <a:r>
              <a:rPr lang="en-US" dirty="0"/>
              <a:t> de Indices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o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.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 </a:t>
            </a:r>
            <a:r>
              <a:rPr lang="en-US" dirty="0" err="1"/>
              <a:t>compactación</a:t>
            </a:r>
            <a:r>
              <a:rPr lang="en-US" dirty="0"/>
              <a:t>. </a:t>
            </a:r>
            <a:r>
              <a:rPr lang="en-US" dirty="0" smtClean="0"/>
              <a:t>Si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repetirse</a:t>
            </a:r>
            <a:r>
              <a:rPr lang="en-US" dirty="0" smtClean="0"/>
              <a:t>, 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 info </a:t>
            </a:r>
            <a:r>
              <a:rPr lang="en-US" dirty="0" err="1" smtClean="0"/>
              <a:t>asociada</a:t>
            </a:r>
            <a:r>
              <a:rPr lang="en-US" dirty="0" smtClean="0"/>
              <a:t> </a:t>
            </a:r>
            <a:r>
              <a:rPr lang="en-US" dirty="0" err="1"/>
              <a:t>compactada</a:t>
            </a:r>
            <a:r>
              <a:rPr lang="en-US" dirty="0"/>
              <a:t> o no.</a:t>
            </a:r>
          </a:p>
          <a:p>
            <a:endParaRPr lang="en-US" dirty="0"/>
          </a:p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la info </a:t>
            </a:r>
            <a:r>
              <a:rPr lang="en-US" dirty="0" err="1"/>
              <a:t>adicional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el </a:t>
            </a:r>
            <a:r>
              <a:rPr lang="en-US" dirty="0" err="1"/>
              <a:t>índice</a:t>
            </a:r>
            <a:r>
              <a:rPr lang="en-US" dirty="0"/>
              <a:t> no </a:t>
            </a: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para “</a:t>
            </a:r>
            <a:r>
              <a:rPr lang="en-US" dirty="0" err="1"/>
              <a:t>buscar</a:t>
            </a:r>
            <a:r>
              <a:rPr lang="en-US" dirty="0"/>
              <a:t>”. Hay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b="1" dirty="0" err="1"/>
              <a:t>necesarias</a:t>
            </a:r>
            <a:r>
              <a:rPr lang="en-US" b="1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 ¿</a:t>
            </a:r>
            <a:r>
              <a:rPr lang="en-US" dirty="0" err="1"/>
              <a:t>Cúales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Búsqueda</a:t>
            </a:r>
            <a:r>
              <a:rPr lang="en-US" dirty="0"/>
              <a:t> =&gt;</a:t>
            </a:r>
            <a:r>
              <a:rPr lang="en-US" dirty="0" err="1"/>
              <a:t>obvio</a:t>
            </a:r>
            <a:r>
              <a:rPr lang="en-US" dirty="0"/>
              <a:t>, para </a:t>
            </a:r>
            <a:r>
              <a:rPr lang="en-US" dirty="0" err="1"/>
              <a:t>ello</a:t>
            </a:r>
            <a:r>
              <a:rPr lang="en-US" dirty="0"/>
              <a:t> se lo </a:t>
            </a:r>
            <a:r>
              <a:rPr lang="en-US" dirty="0" err="1"/>
              <a:t>construye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Inserción</a:t>
            </a:r>
            <a:r>
              <a:rPr lang="en-US" dirty="0"/>
              <a:t>=&gt;el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inserto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Borrado</a:t>
            </a:r>
            <a:r>
              <a:rPr lang="en-US" dirty="0"/>
              <a:t>=&gt; 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borro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las que </a:t>
            </a:r>
            <a:r>
              <a:rPr lang="en-US" dirty="0" err="1"/>
              <a:t>conocen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  </a:t>
            </a:r>
            <a:r>
              <a:rPr lang="en-US" b="1" dirty="0" err="1"/>
              <a:t>Supongamos</a:t>
            </a:r>
            <a:r>
              <a:rPr lang="en-US" b="1" dirty="0"/>
              <a:t> que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repetidos</a:t>
            </a:r>
            <a:r>
              <a:rPr lang="en-US" b="1" dirty="0"/>
              <a:t> no se </a:t>
            </a:r>
            <a:r>
              <a:rPr lang="en-US" b="1" dirty="0" err="1" smtClean="0"/>
              <a:t>compactan</a:t>
            </a:r>
            <a:r>
              <a:rPr lang="en-US" b="1" dirty="0"/>
              <a:t> </a:t>
            </a:r>
            <a:r>
              <a:rPr lang="en-US" b="1" dirty="0" smtClean="0"/>
              <a:t>y que hay </a:t>
            </a:r>
            <a:r>
              <a:rPr lang="en-US" b="1" dirty="0" err="1" smtClean="0"/>
              <a:t>espacio</a:t>
            </a:r>
            <a:r>
              <a:rPr lang="en-US" b="1" dirty="0" smtClean="0"/>
              <a:t> </a:t>
            </a:r>
            <a:r>
              <a:rPr lang="en-US" b="1" dirty="0" err="1" smtClean="0"/>
              <a:t>prealocado</a:t>
            </a:r>
            <a:r>
              <a:rPr lang="en-US" b="1" dirty="0" smtClean="0"/>
              <a:t> </a:t>
            </a:r>
            <a:r>
              <a:rPr lang="en-US" b="1" dirty="0" err="1" smtClean="0"/>
              <a:t>suficiente</a:t>
            </a:r>
            <a:r>
              <a:rPr lang="en-US" b="1" dirty="0"/>
              <a:t> </a:t>
            </a:r>
            <a:r>
              <a:rPr lang="en-US" b="1" dirty="0" smtClean="0"/>
              <a:t>para las </a:t>
            </a:r>
            <a:r>
              <a:rPr lang="en-US" b="1" dirty="0" err="1" smtClean="0"/>
              <a:t>inserciones</a:t>
            </a:r>
            <a:r>
              <a:rPr lang="en-US" b="1" dirty="0" smtClean="0"/>
              <a:t>.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52236"/>
              </p:ext>
            </p:extLst>
          </p:nvPr>
        </p:nvGraphicFramePr>
        <p:xfrm>
          <a:off x="613954" y="4307840"/>
          <a:ext cx="7916092" cy="205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6787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10345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cualquiera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desordenado</a:t>
                      </a:r>
                      <a:r>
                        <a:rPr lang="en-US" dirty="0" smtClean="0"/>
                        <a:t>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(los agrego al final)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Formalicemos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 smtClean="0"/>
              <a:t>clasificación</a:t>
            </a:r>
            <a:r>
              <a:rPr lang="en-US" dirty="0" smtClean="0"/>
              <a:t>… </a:t>
            </a:r>
            <a:r>
              <a:rPr lang="en-US" dirty="0" err="1"/>
              <a:t>Calculemos</a:t>
            </a:r>
            <a:r>
              <a:rPr lang="en-US" dirty="0"/>
              <a:t> </a:t>
            </a:r>
            <a:r>
              <a:rPr lang="en-US" dirty="0" err="1"/>
              <a:t>compejidad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(</a:t>
            </a:r>
            <a:r>
              <a:rPr lang="en-US" dirty="0" err="1" smtClean="0"/>
              <a:t>asumimos</a:t>
            </a:r>
            <a:r>
              <a:rPr lang="en-US" dirty="0" smtClean="0"/>
              <a:t> </a:t>
            </a:r>
            <a:r>
              <a:rPr lang="en-US" b="1" dirty="0" smtClean="0"/>
              <a:t>que </a:t>
            </a:r>
            <a:r>
              <a:rPr lang="en-US" b="1" dirty="0"/>
              <a:t>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 smtClean="0"/>
              <a:t>inserciones</a:t>
            </a:r>
            <a:r>
              <a:rPr lang="en-US" b="1" dirty="0" smtClean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1900" dirty="0" smtClean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</a:t>
            </a:r>
            <a:r>
              <a:rPr lang="en-US" sz="1900" dirty="0" err="1"/>
              <a:t>arreglo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que </a:t>
            </a:r>
            <a:r>
              <a:rPr lang="en-US" sz="1900" dirty="0" err="1"/>
              <a:t>tiene</a:t>
            </a:r>
            <a:r>
              <a:rPr lang="en-US" sz="1900" dirty="0"/>
              <a:t> que </a:t>
            </a:r>
            <a:r>
              <a:rPr lang="en-US" sz="1900" dirty="0" err="1"/>
              <a:t>garantizar</a:t>
            </a:r>
            <a:r>
              <a:rPr lang="en-US" sz="1900" dirty="0"/>
              <a:t> </a:t>
            </a:r>
            <a:r>
              <a:rPr lang="en-US" sz="1900" dirty="0" err="1"/>
              <a:t>contiguidad</a:t>
            </a:r>
            <a:r>
              <a:rPr lang="en-US" sz="1900" dirty="0"/>
              <a:t> de </a:t>
            </a:r>
            <a:r>
              <a:rPr lang="en-US" sz="1900" dirty="0" err="1"/>
              <a:t>sus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hashing </a:t>
            </a:r>
            <a:r>
              <a:rPr lang="en-US" sz="1900" dirty="0" err="1"/>
              <a:t>es</a:t>
            </a:r>
            <a:r>
              <a:rPr lang="en-US" sz="1900" dirty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</a:t>
            </a:r>
            <a:r>
              <a:rPr lang="en-US" sz="1900" dirty="0" err="1"/>
              <a:t>tiene</a:t>
            </a:r>
            <a:r>
              <a:rPr lang="en-US" sz="1900" dirty="0"/>
              <a:t> que resolver </a:t>
            </a:r>
            <a:r>
              <a:rPr lang="en-US" sz="1900" dirty="0" err="1"/>
              <a:t>colisiones</a:t>
            </a:r>
            <a:r>
              <a:rPr lang="en-US" sz="1900" dirty="0"/>
              <a:t>. Si no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colisiones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O(1), </a:t>
            </a:r>
            <a:r>
              <a:rPr lang="en-US" sz="1900" dirty="0" err="1"/>
              <a:t>pero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ideal</a:t>
            </a:r>
            <a:r>
              <a:rPr lang="en-US" sz="1900" dirty="0" smtClean="0"/>
              <a:t>…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1900" dirty="0" smtClean="0"/>
              <a:t>Los 3 </a:t>
            </a:r>
            <a:r>
              <a:rPr lang="en-US" sz="1900" dirty="0" err="1" smtClean="0"/>
              <a:t>casos</a:t>
            </a:r>
            <a:r>
              <a:rPr lang="en-US" sz="1900" dirty="0" smtClean="0"/>
              <a:t> se </a:t>
            </a:r>
            <a:r>
              <a:rPr lang="en-US" sz="1900" dirty="0" err="1" smtClean="0"/>
              <a:t>penalizan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“se </a:t>
            </a:r>
            <a:r>
              <a:rPr lang="en-US" sz="1900" dirty="0" err="1" smtClean="0"/>
              <a:t>acaba</a:t>
            </a:r>
            <a:r>
              <a:rPr lang="en-US" sz="1900" dirty="0" smtClean="0"/>
              <a:t> el </a:t>
            </a:r>
            <a:r>
              <a:rPr lang="en-US" sz="1900" dirty="0" err="1" smtClean="0"/>
              <a:t>espacio</a:t>
            </a:r>
            <a:r>
              <a:rPr lang="en-US" sz="1900" dirty="0" smtClean="0"/>
              <a:t> </a:t>
            </a:r>
            <a:r>
              <a:rPr lang="en-US" sz="1900" dirty="0" err="1" smtClean="0"/>
              <a:t>prealocado</a:t>
            </a:r>
            <a:r>
              <a:rPr lang="en-US" sz="1900" dirty="0" smtClean="0"/>
              <a:t>”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s-AR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AR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A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s-AR" baseline="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247561" t="-126667" r="-18252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130040" y="3398251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130040" y="3747184"/>
            <a:ext cx="4243252" cy="656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30040" y="4417426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0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Pareciera</a:t>
            </a:r>
            <a:r>
              <a:rPr lang="en-US" dirty="0"/>
              <a:t> que hashing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propicio</a:t>
            </a:r>
            <a:r>
              <a:rPr lang="en-US" dirty="0"/>
              <a:t> para un </a:t>
            </a:r>
            <a:r>
              <a:rPr lang="en-US" dirty="0" err="1"/>
              <a:t>índice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 smtClean="0"/>
              <a:t>comportaría</a:t>
            </a:r>
            <a:r>
              <a:rPr lang="en-US" dirty="0" smtClean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 smtClean="0"/>
              <a:t>típicas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/>
              <a:t>de un </a:t>
            </a:r>
            <a:r>
              <a:rPr lang="en-US" dirty="0" err="1" smtClean="0"/>
              <a:t>índice</a:t>
            </a:r>
            <a:r>
              <a:rPr lang="en-US" dirty="0" smtClean="0"/>
              <a:t>: </a:t>
            </a:r>
            <a:endParaRPr lang="en-US" dirty="0"/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Búsqueda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rangos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Devolver</a:t>
            </a:r>
            <a:r>
              <a:rPr lang="en-US" dirty="0">
                <a:solidFill>
                  <a:srgbClr val="C00000"/>
                </a:solidFill>
              </a:rPr>
              <a:t> el </a:t>
            </a:r>
            <a:r>
              <a:rPr lang="en-US" dirty="0" err="1">
                <a:solidFill>
                  <a:srgbClr val="C00000"/>
                </a:solidFill>
              </a:rPr>
              <a:t>máximo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mínimo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elemento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legajos</a:t>
            </a:r>
            <a:r>
              <a:rPr lang="en-US" dirty="0"/>
              <a:t> entre 1000 y 2000. 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hay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perfectas. </a:t>
            </a:r>
            <a:r>
              <a:rPr lang="en-US" dirty="0" err="1"/>
              <a:t>Dependen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se </a:t>
            </a:r>
            <a:r>
              <a:rPr lang="en-US" dirty="0" err="1"/>
              <a:t>contraponen</a:t>
            </a:r>
            <a:r>
              <a:rPr lang="en-US" dirty="0"/>
              <a:t> y hay que </a:t>
            </a:r>
            <a:r>
              <a:rPr lang="en-US" dirty="0" err="1"/>
              <a:t>buscar</a:t>
            </a:r>
            <a:r>
              <a:rPr lang="en-US" dirty="0"/>
              <a:t> un trade-off.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Como nada </a:t>
            </a:r>
            <a:r>
              <a:rPr lang="en-US" dirty="0" err="1"/>
              <a:t>es</a:t>
            </a:r>
            <a:r>
              <a:rPr lang="en-US" dirty="0"/>
              <a:t> perfecto,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comenzar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arreglos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clave de </a:t>
            </a:r>
            <a:r>
              <a:rPr lang="en-US" b="1" dirty="0" err="1"/>
              <a:t>búsqueda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¿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dijimos</a:t>
                </a:r>
                <a:r>
                  <a:rPr lang="en-US" sz="2400" dirty="0"/>
                  <a:t> que la 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puntual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</a:t>
                </a:r>
                <a:r>
                  <a:rPr lang="en-US" sz="2400" dirty="0"/>
                  <a:t> 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sz="2400" dirty="0" smtClean="0"/>
                  <a:t>?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err="1"/>
                  <a:t>Veamos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algoritmo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toma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estar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ordenado</a:t>
                </a:r>
                <a:r>
                  <a:rPr lang="en-US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Se llama “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binaria</a:t>
                </a:r>
                <a:r>
                  <a:rPr lang="en-US" sz="2400" dirty="0"/>
                  <a:t>”.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Lo </a:t>
                </a:r>
                <a:r>
                  <a:rPr lang="en-US" sz="2400" dirty="0" err="1"/>
                  <a:t>mostramos</a:t>
                </a:r>
                <a:r>
                  <a:rPr lang="en-US" sz="2400" dirty="0"/>
                  <a:t> para claves </a:t>
                </a:r>
                <a:r>
                  <a:rPr lang="en-US" sz="2400" dirty="0" err="1"/>
                  <a:t>numéricas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enteras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tipo</a:t>
                </a:r>
                <a:r>
                  <a:rPr lang="en-US" sz="2400" dirty="0"/>
                  <a:t> long.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  <a:blipFill>
                <a:blip r:embed="rId2"/>
                <a:stretch>
                  <a:fillRect l="-1111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52182"/>
              </p:ext>
            </p:extLst>
          </p:nvPr>
        </p:nvGraphicFramePr>
        <p:xfrm>
          <a:off x="4552280" y="4768596"/>
          <a:ext cx="1792938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7646">
                  <a:extLst>
                    <a:ext uri="{9D8B030D-6E8A-4147-A177-3AD203B41FA5}">
                      <a16:colId xmlns:a16="http://schemas.microsoft.com/office/drawing/2014/main" val="4203060505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2024691229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3411239329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66273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Busco el 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82"/>
              </p:ext>
            </p:extLst>
          </p:nvPr>
        </p:nvGraphicFramePr>
        <p:xfrm>
          <a:off x="45720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3824"/>
              </p:ext>
            </p:extLst>
          </p:nvPr>
        </p:nvGraphicFramePr>
        <p:xfrm>
          <a:off x="455228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66880" y="236728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8211"/>
              </p:ext>
            </p:extLst>
          </p:nvPr>
        </p:nvGraphicFramePr>
        <p:xfrm>
          <a:off x="4552280" y="357327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345219" y="344424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5146189" y="4621784"/>
            <a:ext cx="605120" cy="6664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/>
              <a:t>una</a:t>
            </a:r>
            <a:r>
              <a:rPr lang="en-US" dirty="0"/>
              <a:t>/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Dejar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 </a:t>
            </a:r>
            <a:r>
              <a:rPr lang="en-US" dirty="0" err="1"/>
              <a:t>ingeniárselas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Naïve y de KMP.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caso</a:t>
            </a:r>
            <a:r>
              <a:rPr lang="en-US" dirty="0"/>
              <a:t>, el “</a:t>
            </a:r>
            <a:r>
              <a:rPr lang="en-US" dirty="0" err="1"/>
              <a:t>texto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y no se </a:t>
            </a:r>
            <a:r>
              <a:rPr lang="en-US" dirty="0" err="1"/>
              <a:t>modifica</a:t>
            </a:r>
            <a:r>
              <a:rPr lang="en-US" dirty="0"/>
              <a:t> para que no se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.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,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dirty="0"/>
              <a:t>,  que </a:t>
            </a:r>
            <a:r>
              <a:rPr lang="en-US" dirty="0" err="1"/>
              <a:t>facilite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b="1" i="1" dirty="0" err="1"/>
              <a:t>archivo</a:t>
            </a:r>
            <a:r>
              <a:rPr lang="en-US" b="1" i="1" dirty="0"/>
              <a:t> </a:t>
            </a:r>
            <a:r>
              <a:rPr lang="en-US" b="1" i="1" dirty="0" err="1"/>
              <a:t>invertido</a:t>
            </a:r>
            <a:r>
              <a:rPr lang="en-US" dirty="0"/>
              <a:t>. Los </a:t>
            </a:r>
            <a:r>
              <a:rPr lang="en-US" dirty="0" err="1"/>
              <a:t>documentos</a:t>
            </a:r>
            <a:r>
              <a:rPr lang="en-US" dirty="0"/>
              <a:t> no se </a:t>
            </a:r>
            <a:r>
              <a:rPr lang="en-US" dirty="0" err="1"/>
              <a:t>modifican</a:t>
            </a:r>
            <a:r>
              <a:rPr lang="en-US" dirty="0"/>
              <a:t> para que no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b="1" i="1" dirty="0" err="1"/>
              <a:t>índice</a:t>
            </a:r>
            <a:r>
              <a:rPr lang="en-US" b="1" i="1" dirty="0"/>
              <a:t>. S</a:t>
            </a:r>
            <a:r>
              <a:rPr lang="en-US" dirty="0"/>
              <a:t>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b="1" i="1" dirty="0"/>
              <a:t>. </a:t>
            </a:r>
            <a:r>
              <a:rPr lang="en-US" dirty="0"/>
              <a:t>Si la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llega</a:t>
            </a:r>
            <a:r>
              <a:rPr lang="en-US" dirty="0"/>
              <a:t> al </a:t>
            </a:r>
            <a:r>
              <a:rPr lang="en-US" dirty="0" err="1"/>
              <a:t>documento</a:t>
            </a:r>
            <a:r>
              <a:rPr lang="en-US" dirty="0"/>
              <a:t>.</a:t>
            </a:r>
            <a:endParaRPr lang="es-A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smtClean="0"/>
              <a:t>¿Cómo </a:t>
            </a:r>
            <a:r>
              <a:rPr lang="es-AR" dirty="0" smtClean="0"/>
              <a:t>calcular complejidades en </a:t>
            </a:r>
            <a:r>
              <a:rPr lang="es-AR" smtClean="0"/>
              <a:t>algoritmos recursivos?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En </a:t>
            </a:r>
            <a:r>
              <a:rPr lang="es-AR" dirty="0" err="1" smtClean="0"/>
              <a:t>Pgm</a:t>
            </a:r>
            <a:r>
              <a:rPr lang="es-AR" dirty="0" smtClean="0"/>
              <a:t> imperativa y POO han usado la técnica de programación </a:t>
            </a:r>
            <a:r>
              <a:rPr lang="es-AR" b="1" dirty="0" smtClean="0"/>
              <a:t>Divide y Triunfarás (Divide and </a:t>
            </a:r>
            <a:r>
              <a:rPr lang="es-AR" b="1" dirty="0" err="1" smtClean="0"/>
              <a:t>Conquer</a:t>
            </a:r>
            <a:r>
              <a:rPr lang="es-AR" b="1" dirty="0" smtClean="0"/>
              <a:t>)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La solución de un problema de tamaño de entrada N se </a:t>
            </a:r>
            <a:r>
              <a:rPr lang="es-AR" b="1" dirty="0" smtClean="0"/>
              <a:t>divide en problemas de tamaño menor </a:t>
            </a:r>
            <a:r>
              <a:rPr lang="es-AR" dirty="0" smtClean="0"/>
              <a:t>hasta que la solución es trivial. Finalmente, </a:t>
            </a:r>
            <a:r>
              <a:rPr lang="es-AR" b="1" dirty="0" smtClean="0"/>
              <a:t>se combinan los resultados parciales </a:t>
            </a:r>
            <a:r>
              <a:rPr lang="es-AR" dirty="0" smtClean="0"/>
              <a:t>para dar solución al problema original.</a:t>
            </a:r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Típicamente, puede plantearse con un algoritmo recursivo.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¿Ejemplos? </a:t>
            </a:r>
          </a:p>
          <a:p>
            <a:pPr marL="0" indent="0">
              <a:buNone/>
            </a:pPr>
            <a:r>
              <a:rPr lang="es-AR" dirty="0" smtClean="0"/>
              <a:t>Los números de </a:t>
            </a:r>
            <a:r>
              <a:rPr lang="es-AR" dirty="0"/>
              <a:t>F</a:t>
            </a:r>
            <a:r>
              <a:rPr lang="es-AR" dirty="0" smtClean="0"/>
              <a:t>ibonacci para  N &gt;= 0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 smtClean="0"/>
              <a:t>		</a:t>
            </a:r>
            <a:r>
              <a:rPr lang="es-AR" dirty="0" err="1" smtClean="0"/>
              <a:t>Fibo</a:t>
            </a:r>
            <a:r>
              <a:rPr lang="es-AR" dirty="0" smtClean="0"/>
              <a:t>(N-1) + </a:t>
            </a:r>
            <a:r>
              <a:rPr lang="es-AR" dirty="0" err="1" smtClean="0"/>
              <a:t>Fibo</a:t>
            </a:r>
            <a:r>
              <a:rPr lang="es-AR" dirty="0" smtClean="0"/>
              <a:t>(N-2) 	si N &gt;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33303" y="43222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9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Teorema Maestro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T(N) = </a:t>
                </a:r>
                <a:r>
                  <a:rPr lang="es-AR" dirty="0"/>
                  <a:t>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</a:t>
                </a:r>
                <a:r>
                  <a:rPr lang="es-AR" dirty="0" smtClean="0"/>
                  <a:t>   +      </a:t>
                </a:r>
                <a:r>
                  <a:rPr lang="es-AR" dirty="0"/>
                  <a:t>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Donde:</a:t>
                </a:r>
              </a:p>
              <a:p>
                <a:pPr marL="0" indent="0">
                  <a:buNone/>
                </a:pPr>
                <a:r>
                  <a:rPr lang="es-AR" dirty="0" smtClean="0"/>
                  <a:t>N es el tamaño de entrada del problema</a:t>
                </a:r>
              </a:p>
              <a:p>
                <a:pPr marL="0" indent="0">
                  <a:buNone/>
                </a:pPr>
                <a:r>
                  <a:rPr lang="es-AR" dirty="0" smtClean="0"/>
                  <a:t>a </a:t>
                </a:r>
                <a:r>
                  <a:rPr lang="es-AR" dirty="0" smtClean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 smtClean="0"/>
                  <a:t>     (¿cuántas invocaciones recursivas realiza ese paso?)</a:t>
                </a:r>
              </a:p>
              <a:p>
                <a:pPr marL="0" indent="0">
                  <a:buNone/>
                </a:pPr>
                <a:r>
                  <a:rPr lang="es-AR" dirty="0" smtClean="0"/>
                  <a:t>b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 smtClean="0">
                    <a:sym typeface="Symbol" panose="05050102010706020507" pitchFamily="18" charset="2"/>
                  </a:rPr>
                  <a:t>     (mide tasa en que se reduce el tamaño del input)</a:t>
                </a:r>
              </a:p>
              <a:p>
                <a:pPr marL="0" indent="0">
                  <a:buNone/>
                </a:pPr>
                <a:r>
                  <a:rPr lang="es-AR" dirty="0" smtClean="0"/>
                  <a:t>c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r>
                  <a:rPr lang="es-AR" dirty="0" smtClean="0"/>
                  <a:t>d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 smtClean="0"/>
                  <a:t>      </a:t>
                </a: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1466306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Invocación recursiva que divide en </a:t>
            </a:r>
            <a:r>
              <a:rPr lang="es-AR" dirty="0" err="1" smtClean="0"/>
              <a:t>subproblemas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07822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Combinación de soluciones parciales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4114800" y="2965268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3138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 smtClean="0"/>
                  <a:t>)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>
                    <a:solidFill>
                      <a:srgbClr val="00B050"/>
                    </a:solidFill>
                  </a:rPr>
                  <a:t>Entonces la complejidad O grande está dada por los siguientes 3 casos (c no cuenta):</a:t>
                </a: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 *  log N)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r>
                  <a:rPr lang="es-AR" dirty="0" smtClean="0">
                    <a:solidFill>
                      <a:srgbClr val="00B050"/>
                    </a:solidFill>
                  </a:rPr>
                  <a:t>Si 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endParaRPr lang="es-AR" dirty="0"/>
              </a:p>
              <a:p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944" r="-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El Teorema Maestro es una herramienta muy útil para resolver recurrencias.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Ejemplo 1: ¿Se podrá aplicar a Fibonacci?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&gt;= </a:t>
            </a:r>
            <a:r>
              <a:rPr lang="es-AR" dirty="0" smtClean="0"/>
              <a:t>1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Times(N) = Times(N-1) + Times(N-2) + 4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20240" y="24934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1" y="4251688"/>
            <a:ext cx="3612969" cy="152260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88331" y="4893865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79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Times(N)= Times(N-1) + Times(N-2) + 4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endParaRPr lang="es-A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AR" dirty="0" smtClean="0">
                <a:solidFill>
                  <a:srgbClr val="C00000"/>
                </a:solidFill>
              </a:rPr>
              <a:t>No.</a:t>
            </a:r>
            <a:r>
              <a:rPr lang="es-AR" dirty="0" smtClean="0"/>
              <a:t> No hay  b&gt;= 1 que divida N/b. Tenemos que buscar otra forma de calcular su complejidad temporal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04949" y="4075611"/>
            <a:ext cx="8281851" cy="13585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???</a:t>
            </a:r>
            <a:endParaRPr lang="es-AR" dirty="0"/>
          </a:p>
        </p:txBody>
      </p:sp>
      <p:sp>
        <p:nvSpPr>
          <p:cNvPr id="8" name="Elipse 7"/>
          <p:cNvSpPr/>
          <p:nvPr/>
        </p:nvSpPr>
        <p:spPr>
          <a:xfrm>
            <a:off x="5991496" y="1040440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036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1935480"/>
            <a:ext cx="8321040" cy="4420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AR" dirty="0" smtClean="0"/>
              <a:t>En general, la </a:t>
            </a:r>
            <a:r>
              <a:rPr lang="es-AR" b="1" dirty="0" smtClean="0"/>
              <a:t>Técnica Divide y Triunfarás </a:t>
            </a:r>
            <a:r>
              <a:rPr lang="es-AR" dirty="0" smtClean="0"/>
              <a:t>procede de la siguiente forma: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Divide el problema en </a:t>
            </a:r>
            <a:r>
              <a:rPr lang="es-AR" dirty="0" err="1" smtClean="0"/>
              <a:t>subproblemas</a:t>
            </a:r>
            <a:r>
              <a:rPr lang="es-AR" dirty="0" smtClean="0"/>
              <a:t> de un </a:t>
            </a:r>
            <a:r>
              <a:rPr lang="es-AR" b="1" dirty="0" smtClean="0"/>
              <a:t>mismo tamaño</a:t>
            </a:r>
            <a:r>
              <a:rPr lang="es-A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Resuelve cada </a:t>
            </a:r>
            <a:r>
              <a:rPr lang="es-AR" dirty="0" err="1" smtClean="0"/>
              <a:t>subproblema</a:t>
            </a:r>
            <a:r>
              <a:rPr lang="es-AR" dirty="0" smtClean="0"/>
              <a:t> en forma independiente, por recursión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 smtClean="0"/>
              <a:t>Combina los resultados parciales para dar solución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 smtClean="0"/>
          </a:p>
          <a:p>
            <a:pPr algn="just"/>
            <a:r>
              <a:rPr lang="es-AR" dirty="0" smtClean="0"/>
              <a:t>Cuando esto ocurre, puede aplicarse el </a:t>
            </a:r>
            <a:r>
              <a:rPr lang="es-AR" b="1" dirty="0" smtClean="0"/>
              <a:t>Teorema Maestro</a:t>
            </a:r>
            <a:r>
              <a:rPr lang="es-AR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89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Ejemplo 2: ¿Se podrá aplicar a </a:t>
            </a:r>
            <a:r>
              <a:rPr lang="es-AR" b="1" dirty="0" smtClean="0"/>
              <a:t>búsqueda binaria</a:t>
            </a:r>
            <a:r>
              <a:rPr lang="es-AR" dirty="0" smtClean="0"/>
              <a:t> en arreglo ordenado?</a:t>
            </a:r>
          </a:p>
          <a:p>
            <a:pPr marL="0" indent="0">
              <a:buNone/>
            </a:pPr>
            <a:r>
              <a:rPr lang="es-AR" dirty="0" smtClean="0"/>
              <a:t>Podríamos comenzar garantizando que todo llega bien al algoritmo de búsqueda binaria, pero el cálculo lo tenemos que aplicar al algoritmo recurrente</a:t>
            </a:r>
            <a:r>
              <a:rPr lang="es-AR" dirty="0"/>
              <a:t>	</a:t>
            </a:r>
            <a:r>
              <a:rPr lang="es-AR" dirty="0" smtClean="0"/>
              <a:t> (no acá):</a:t>
            </a:r>
            <a:r>
              <a:rPr lang="es-AR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7" y="4183064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Siendo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 que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la </a:t>
            </a:r>
            <a:r>
              <a:rPr lang="en-US" b="1" dirty="0" err="1"/>
              <a:t>búsqueda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la </a:t>
            </a:r>
            <a:r>
              <a:rPr lang="en-US" b="1" dirty="0" err="1"/>
              <a:t>mismo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eficiente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Índice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definición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(lookup).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 smtClean="0"/>
              <a:t>La parte recurrente podría programarse así: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sz="2200" dirty="0" smtClean="0"/>
          </a:p>
          <a:p>
            <a:pPr marL="0" indent="0">
              <a:buNone/>
            </a:pPr>
            <a:r>
              <a:rPr lang="es-AR" sz="2200" dirty="0" smtClean="0"/>
              <a:t>O sea, Times(N)=  Times(N/2)   +  6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05" y="2279876"/>
            <a:ext cx="6076652" cy="2657884"/>
          </a:xfrm>
          <a:prstGeom prst="rect">
            <a:avLst/>
          </a:prstGeom>
        </p:spPr>
      </p:pic>
      <p:sp>
        <p:nvSpPr>
          <p:cNvPr id="9" name="Proceso 8"/>
          <p:cNvSpPr/>
          <p:nvPr/>
        </p:nvSpPr>
        <p:spPr>
          <a:xfrm>
            <a:off x="1809205" y="3793239"/>
            <a:ext cx="5081451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 recursiones excluyentes.</a:t>
            </a:r>
          </a:p>
          <a:p>
            <a:pPr algn="ctr"/>
            <a:r>
              <a:rPr lang="es-AR" dirty="0" smtClean="0"/>
              <a:t>El tamaño se divide a la mitad</a:t>
            </a:r>
            <a:endParaRPr lang="es-AR" dirty="0"/>
          </a:p>
        </p:txBody>
      </p:sp>
      <p:sp>
        <p:nvSpPr>
          <p:cNvPr id="10" name="Proceso 9"/>
          <p:cNvSpPr/>
          <p:nvPr/>
        </p:nvSpPr>
        <p:spPr>
          <a:xfrm>
            <a:off x="457200" y="5753055"/>
            <a:ext cx="8338457" cy="5546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9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2200" dirty="0" smtClean="0"/>
              <a:t>¿Cuáles </a:t>
            </a:r>
            <a:r>
              <a:rPr lang="es-AR" sz="2200" dirty="0"/>
              <a:t>son las constantes a, b, c, y d? ¿Qué caso aplica? ¿Cuál es la complejidad O grande</a:t>
            </a:r>
            <a:r>
              <a:rPr lang="es-AR" sz="2200" dirty="0" smtClean="0"/>
              <a:t>?</a:t>
            </a:r>
          </a:p>
          <a:p>
            <a:pPr marL="0" indent="0">
              <a:buNone/>
            </a:pPr>
            <a:r>
              <a:rPr lang="es-AR" sz="2200" dirty="0" err="1" smtClean="0"/>
              <a:t>Rta</a:t>
            </a:r>
            <a:r>
              <a:rPr lang="es-AR" sz="2200" dirty="0" smtClean="0"/>
              <a:t>: a= 1 (parte recursiva son invocaciones excluyentes), b= 2 (divido por la mitad),  c (no cuenta) y d = 0 (no depende de N afuera de la recursión)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8" name="Proceso 7"/>
          <p:cNvSpPr/>
          <p:nvPr/>
        </p:nvSpPr>
        <p:spPr>
          <a:xfrm>
            <a:off x="348343" y="5038430"/>
            <a:ext cx="8338457" cy="128617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96834" y="2059798"/>
            <a:ext cx="71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O sea, Times(N)=  Times(N/2)   +  6                                </a:t>
            </a:r>
          </a:p>
        </p:txBody>
      </p:sp>
      <p:sp>
        <p:nvSpPr>
          <p:cNvPr id="9" name="Elipse 8"/>
          <p:cNvSpPr/>
          <p:nvPr/>
        </p:nvSpPr>
        <p:spPr>
          <a:xfrm>
            <a:off x="4097382" y="975186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9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Entonces la complejidad O grande está dada por los siguientes 3 casos (c no cuenta):</a:t>
                </a:r>
              </a:p>
              <a:p>
                <a:r>
                  <a:rPr lang="es-AR" dirty="0" smtClean="0"/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)</a:t>
                </a:r>
              </a:p>
              <a:p>
                <a:r>
                  <a:rPr lang="es-AR" dirty="0" smtClean="0"/>
                  <a:t>Si  </a:t>
                </a:r>
                <a:r>
                  <a:rPr lang="es-AR" dirty="0"/>
                  <a:t>a </a:t>
                </a:r>
                <a:r>
                  <a:rPr lang="es-AR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 smtClean="0"/>
                  <a:t> *  log N)</a:t>
                </a:r>
                <a:endParaRPr lang="es-AR" dirty="0"/>
              </a:p>
              <a:p>
                <a:r>
                  <a:rPr lang="es-AR" dirty="0" smtClean="0"/>
                  <a:t>Si  </a:t>
                </a:r>
                <a:r>
                  <a:rPr lang="es-AR" dirty="0"/>
                  <a:t>a </a:t>
                </a:r>
                <a:r>
                  <a:rPr lang="es-AR" dirty="0" smtClean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</a:t>
                </a:r>
                <a:r>
                  <a:rPr lang="es-A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/>
                  <a:t>)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En búsqueda binaria (a=1, b=2, d=0), ¿Cuál de ellos aplica? ¿Cuál es la complejidad O grande?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caso 2, o sea </a:t>
                </a:r>
                <a:r>
                  <a:rPr lang="es-A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/>
                  <a:t> *  log N</a:t>
                </a:r>
                <a:r>
                  <a:rPr lang="es-AR" dirty="0" smtClean="0"/>
                  <a:t>) o sea,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O(log </a:t>
                </a:r>
                <a:r>
                  <a:rPr lang="es-AR" dirty="0">
                    <a:solidFill>
                      <a:srgbClr val="00B050"/>
                    </a:solidFill>
                  </a:rPr>
                  <a:t>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endParaRPr lang="es-AR" dirty="0"/>
              </a:p>
              <a:p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248195" y="5592811"/>
            <a:ext cx="8338457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5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Hay otra alternativa al Master </a:t>
            </a:r>
            <a:r>
              <a:rPr lang="es-AR" dirty="0" err="1" smtClean="0"/>
              <a:t>Theorem</a:t>
            </a:r>
            <a:r>
              <a:rPr lang="es-AR" dirty="0" smtClean="0"/>
              <a:t>: el Algoritmo de Expansión recursiva.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191382" y="27649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995440" y="2764953"/>
            <a:ext cx="2515808" cy="1379231"/>
            <a:chOff x="3986834" y="2712701"/>
            <a:chExt cx="2515808" cy="1379231"/>
          </a:xfrm>
        </p:grpSpPr>
        <p:grpSp>
          <p:nvGrpSpPr>
            <p:cNvPr id="23" name="Grupo 22"/>
            <p:cNvGrpSpPr/>
            <p:nvPr/>
          </p:nvGrpSpPr>
          <p:grpSpPr>
            <a:xfrm>
              <a:off x="3986834" y="2878698"/>
              <a:ext cx="2227267" cy="1213234"/>
              <a:chOff x="1110343" y="2978484"/>
              <a:chExt cx="2227267" cy="1213234"/>
            </a:xfrm>
          </p:grpSpPr>
          <p:sp>
            <p:nvSpPr>
              <p:cNvPr id="24" name="Flecha abajo 23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1306285" y="3545387"/>
                <a:ext cx="20313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30" name="Forma libre 29"/>
          <p:cNvSpPr/>
          <p:nvPr/>
        </p:nvSpPr>
        <p:spPr>
          <a:xfrm>
            <a:off x="914291" y="2468880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086879" y="3287558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995440" y="4164895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165256" y="4868774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 smtClean="0"/>
              <a:t>………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Times(1)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………</a:t>
            </a:r>
            <a:endParaRPr lang="es-AR" dirty="0"/>
          </a:p>
          <a:p>
            <a:endParaRPr lang="es-AR" dirty="0" err="1" smtClean="0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41966" y="5598210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Cuántas veces?</a:t>
            </a:r>
          </a:p>
        </p:txBody>
      </p:sp>
    </p:spTree>
    <p:extLst>
      <p:ext uri="{BB962C8B-B14F-4D97-AF65-F5344CB8AC3E}">
        <p14:creationId xmlns:p14="http://schemas.microsoft.com/office/powerpoint/2010/main" val="22181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Un </a:t>
            </a:r>
            <a:r>
              <a:rPr lang="en-US" sz="2400" dirty="0" err="1"/>
              <a:t>índice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compuesto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que </a:t>
            </a:r>
            <a:r>
              <a:rPr lang="en-US" sz="2400" dirty="0" err="1"/>
              <a:t>representan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que </a:t>
            </a:r>
            <a:r>
              <a:rPr lang="en-US" sz="2400" dirty="0" err="1"/>
              <a:t>indizan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</a:t>
                </a:r>
                <a:r>
                  <a:rPr lang="es-AR" dirty="0" smtClean="0"/>
                  <a:t>)            + 6</a:t>
                </a:r>
                <a:r>
                  <a:rPr lang="es-AR" dirty="0"/>
                  <a:t>	</a:t>
                </a:r>
              </a:p>
              <a:p>
                <a:endParaRPr lang="es-AR" dirty="0" err="1" smtClean="0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Times(N)</a:t>
              </a:r>
              <a:r>
                <a:rPr lang="es-AR" dirty="0"/>
                <a:t>	</a:t>
              </a:r>
              <a:r>
                <a:rPr lang="es-AR" dirty="0" smtClean="0"/>
                <a:t>+ 6</a:t>
              </a:r>
              <a:endParaRPr lang="es-AR" dirty="0"/>
            </a:p>
            <a:p>
              <a:endParaRPr lang="es-AR" dirty="0" err="1" smtClean="0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Times(N/4)            +  6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 smtClean="0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Times(1)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………</a:t>
            </a:r>
            <a:endParaRPr lang="es-AR" dirty="0"/>
          </a:p>
          <a:p>
            <a:endParaRPr lang="es-AR" dirty="0" err="1" smtClean="0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-49589" y="561953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</a:t>
                </a:r>
                <a:r>
                  <a:rPr lang="es-AR" dirty="0"/>
                  <a:t> </a:t>
                </a:r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0: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</a:t>
                </a:r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1: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)</a:t>
                </a:r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2: Times</a:t>
                </a:r>
                <a:r>
                  <a:rPr lang="es-AR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 smtClean="0"/>
              </a:p>
              <a:p>
                <a:r>
                  <a:rPr lang="es-AR" dirty="0" err="1" smtClean="0"/>
                  <a:t>Step</a:t>
                </a:r>
                <a:r>
                  <a:rPr lang="es-AR" dirty="0" smtClean="0"/>
                  <a:t> 3: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 smtClean="0"/>
              </a:p>
              <a:p>
                <a:endParaRPr lang="es-AR" dirty="0" smtClean="0"/>
              </a:p>
              <a:p>
                <a:endParaRPr lang="es-AR" dirty="0"/>
              </a:p>
              <a:p>
                <a:r>
                  <a:rPr lang="es-AR" dirty="0" smtClean="0"/>
                  <a:t>Ultimo </a:t>
                </a:r>
                <a:r>
                  <a:rPr lang="es-AR" dirty="0" err="1" smtClean="0"/>
                  <a:t>step</a:t>
                </a:r>
                <a:r>
                  <a:rPr lang="es-AR" dirty="0" smtClean="0"/>
                  <a:t> s: </a:t>
                </a:r>
                <a:r>
                  <a:rPr lang="es-AR" dirty="0"/>
                  <a:t>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) y eso es  Times(1)</a:t>
                </a:r>
                <a:endParaRPr lang="es-AR" dirty="0"/>
              </a:p>
              <a:p>
                <a:endParaRPr lang="es-AR" dirty="0" smtClean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blipFill>
                <a:blip r:embed="rId2"/>
                <a:stretch>
                  <a:fillRect l="-1178" t="-5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Entonces, 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 smtClean="0"/>
                  <a:t>= 1  </a:t>
                </a:r>
              </a:p>
              <a:p>
                <a:r>
                  <a:rPr lang="es-AR" dirty="0" smtClean="0"/>
                  <a:t>Entonces ,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s-AR" dirty="0" smtClean="0"/>
              </a:p>
              <a:p>
                <a:endParaRPr lang="es-AR" dirty="0">
                  <a:solidFill>
                    <a:schemeClr val="accent1"/>
                  </a:solidFill>
                </a:endParaRPr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La cantidad de </a:t>
                </a:r>
                <a:r>
                  <a:rPr lang="es-AR" dirty="0" err="1" smtClean="0">
                    <a:solidFill>
                      <a:schemeClr val="accent1"/>
                    </a:solidFill>
                  </a:rPr>
                  <a:t>steps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/>
                  <a:t>Times(N)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nary>
                  </m:oMath>
                </a14:m>
                <a:endParaRPr lang="es-AR" sz="1600" i="1" dirty="0" smtClean="0">
                  <a:latin typeface="Cambria Math" panose="02040503050406030204" pitchFamily="18" charset="0"/>
                </a:endParaRPr>
              </a:p>
              <a:p>
                <a:endParaRPr lang="es-AR" dirty="0" smtClean="0"/>
              </a:p>
              <a:p>
                <a:r>
                  <a:rPr lang="es-AR" dirty="0" smtClean="0"/>
                  <a:t>Times(N)= 6 * log</a:t>
                </a:r>
                <a:r>
                  <a:rPr lang="es-AR" sz="1600" dirty="0" smtClean="0"/>
                  <a:t>2</a:t>
                </a:r>
                <a:r>
                  <a:rPr lang="es-AR" dirty="0" smtClean="0"/>
                  <a:t> </a:t>
                </a:r>
                <a:r>
                  <a:rPr lang="es-AR" dirty="0"/>
                  <a:t>N</a:t>
                </a:r>
                <a:endParaRPr lang="es-AR" dirty="0" smtClean="0"/>
              </a:p>
              <a:p>
                <a:r>
                  <a:rPr lang="es-AR" dirty="0" smtClean="0"/>
                  <a:t>..</a:t>
                </a:r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O(log</a:t>
                </a:r>
                <a:r>
                  <a:rPr lang="es-AR" sz="16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blipFill>
                <a:blip r:embed="rId2"/>
                <a:stretch>
                  <a:fillRect l="-1178" b="-182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Ahora bien, ese cálculo lo hemos realizado partiendo de Times(N).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O sea, que lo importante es saber calcular Times(N) a partir de código.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dirty="0" smtClean="0"/>
              <a:t>Para el calculo de Times(N):</a:t>
            </a:r>
            <a:endParaRPr lang="es-AR" b="1" dirty="0"/>
          </a:p>
          <a:p>
            <a:pPr marL="0" indent="0" algn="just">
              <a:buNone/>
            </a:pPr>
            <a:r>
              <a:rPr lang="es-AR" dirty="0" smtClean="0"/>
              <a:t>Cuando el código es </a:t>
            </a:r>
            <a:r>
              <a:rPr lang="es-AR" b="1" dirty="0" smtClean="0"/>
              <a:t>no-recursivo</a:t>
            </a:r>
            <a:r>
              <a:rPr lang="es-AR" dirty="0" smtClean="0"/>
              <a:t> miramos las invocaciones, ciclos  (paralelos vs anidados), etc.</a:t>
            </a:r>
          </a:p>
          <a:p>
            <a:pPr marL="0" indent="0" algn="just">
              <a:buNone/>
            </a:pPr>
            <a:r>
              <a:rPr lang="es-AR" dirty="0" smtClean="0"/>
              <a:t>Si el código es </a:t>
            </a:r>
            <a:r>
              <a:rPr lang="es-AR" b="1" dirty="0" smtClean="0"/>
              <a:t>recursivo</a:t>
            </a:r>
            <a:r>
              <a:rPr lang="es-AR" dirty="0" smtClean="0"/>
              <a:t> hay que considerar la cantidad de invocaciones realizadas también.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Ejemplo de un código no recursivo </a:t>
            </a:r>
            <a:r>
              <a:rPr lang="es-AR" sz="2000" dirty="0" smtClean="0"/>
              <a:t>(</a:t>
            </a:r>
            <a:r>
              <a:rPr lang="es-AR" sz="2000" dirty="0" err="1" smtClean="0"/>
              <a:t>aca</a:t>
            </a:r>
            <a:r>
              <a:rPr lang="es-AR" sz="2000" dirty="0" smtClean="0"/>
              <a:t> a N lo llamé </a:t>
            </a:r>
            <a:r>
              <a:rPr lang="es-AR" sz="2000" dirty="0" err="1" smtClean="0"/>
              <a:t>dim</a:t>
            </a:r>
            <a:r>
              <a:rPr lang="es-AR" sz="2000" dirty="0" smtClean="0"/>
              <a:t>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90775"/>
            <a:ext cx="383857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</m:t>
                        </m:r>
                        <m:nary>
                          <m:naryPr>
                            <m:chr m:val="∑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nary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blipFill>
                <a:blip r:embed="rId3"/>
                <a:stretch>
                  <a:fillRect l="-1019" t="-91781" b="-1452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+1)+1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blipFill>
                <a:blip r:embed="rId4"/>
                <a:stretch>
                  <a:fillRect l="-694" t="-100000" b="-16176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blipFill>
                <a:blip r:embed="rId5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blipFill>
                <a:blip r:embed="rId2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blipFill>
                <a:blip r:embed="rId3"/>
                <a:stretch>
                  <a:fillRect l="-868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 5 </m:t>
                        </m:r>
                        <m:func>
                          <m:func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−2)</m:t>
                            </m:r>
                          </m:e>
                        </m:func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blipFill>
                <a:blip r:embed="rId4"/>
                <a:stretch>
                  <a:fillRect l="-91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 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e>
                        </m:nary>
                      </m:e>
                    </m:nary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blipFill>
                <a:blip r:embed="rId5"/>
                <a:stretch>
                  <a:fillRect l="-821" t="-106154" b="-17230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 smtClean="0"/>
                  <a:t>Times(</a:t>
                </a:r>
                <a:r>
                  <a:rPr lang="es-AR" dirty="0" err="1" smtClean="0"/>
                  <a:t>dim</a:t>
                </a:r>
                <a:r>
                  <a:rPr lang="es-AR" dirty="0" smtClean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</m:oMath>
                </a14:m>
                <a:r>
                  <a:rPr lang="es-AR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−1+1)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 err="1" smtClean="0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blipFill>
                <a:blip r:embed="rId6"/>
                <a:stretch>
                  <a:fillRect l="-759" b="-71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𝑑𝑖𝑚</m:t>
                        </m:r>
                      </m:e>
                      <m:sup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blipFill>
                <a:blip r:embed="rId8"/>
                <a:stretch>
                  <a:fillRect l="-1178" t="-8065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209" y="3869353"/>
            <a:ext cx="1619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Ejercicio</a:t>
            </a:r>
          </a:p>
          <a:p>
            <a:pPr marL="0" indent="0">
              <a:buNone/>
            </a:pPr>
            <a:r>
              <a:rPr lang="es-AR" dirty="0" smtClean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2989897"/>
            <a:ext cx="3211285" cy="178522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+ 4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1" name="Elipse 10"/>
          <p:cNvSpPr/>
          <p:nvPr/>
        </p:nvSpPr>
        <p:spPr>
          <a:xfrm>
            <a:off x="4036422" y="4397765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2078081" y="4397765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3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smtClean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Sí. a=2, b=3, c=4 y d=0</a:t>
                </a:r>
              </a:p>
              <a:p>
                <a:pPr marL="0" indent="0">
                  <a:buNone/>
                </a:pPr>
                <a:r>
                  <a:rPr lang="es-AR" dirty="0" smtClean="0"/>
                  <a:t>Como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es caso 3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 o sea 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= </a:t>
                </a:r>
                <a:r>
                  <a:rPr lang="es-AR" dirty="0">
                    <a:solidFill>
                      <a:srgbClr val="00B050"/>
                    </a:solidFill>
                  </a:rPr>
                  <a:t> O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</m:sup>
                    </m:sSup>
                  </m:oMath>
                </a14:m>
                <a:r>
                  <a:rPr lang="es-AR" dirty="0" smtClean="0">
                    <a:solidFill>
                      <a:srgbClr val="00B050"/>
                    </a:solidFill>
                  </a:rPr>
                  <a:t>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+ 4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2" name="Elipse 11"/>
          <p:cNvSpPr/>
          <p:nvPr/>
        </p:nvSpPr>
        <p:spPr>
          <a:xfrm>
            <a:off x="3931920" y="1419433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O(1)</a:t>
            </a:r>
            <a:endParaRPr lang="es-AR" dirty="0"/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223156" y="4778497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0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Ejercicio (variante)</a:t>
            </a:r>
          </a:p>
          <a:p>
            <a:pPr marL="0" indent="0">
              <a:buNone/>
            </a:pPr>
            <a:r>
              <a:rPr lang="es-AR" dirty="0" smtClean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O(N)  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    si  N &lt; 4</a:t>
            </a:r>
            <a:endParaRPr lang="es-AR" dirty="0"/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01368"/>
            <a:ext cx="2933700" cy="22669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82584" y="4782140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4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smtClean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Sí. a=2, b=3 y d=1</a:t>
                </a:r>
              </a:p>
              <a:p>
                <a:pPr marL="0" indent="0">
                  <a:buNone/>
                </a:pPr>
                <a:r>
                  <a:rPr lang="es-AR" dirty="0" smtClean="0"/>
                  <a:t>Como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AR" dirty="0">
                    <a:solidFill>
                      <a:srgbClr val="00B050"/>
                    </a:solidFill>
                  </a:rPr>
                  <a:t>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es caso 1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 o sea  O(N)</a:t>
                </a:r>
                <a:endParaRPr lang="es-AR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Times(N</a:t>
            </a:r>
            <a:r>
              <a:rPr lang="es-AR" dirty="0"/>
              <a:t>) </a:t>
            </a:r>
            <a:r>
              <a:rPr lang="es-AR" dirty="0" smtClean="0"/>
              <a:t>=	 2 </a:t>
            </a:r>
            <a:r>
              <a:rPr lang="es-AR" dirty="0"/>
              <a:t>* </a:t>
            </a:r>
            <a:r>
              <a:rPr lang="es-AR" dirty="0" smtClean="0"/>
              <a:t>Times(N/3) + O(N)          si N &gt;= 4</a:t>
            </a:r>
          </a:p>
          <a:p>
            <a:r>
              <a:rPr lang="es-AR" dirty="0"/>
              <a:t> </a:t>
            </a:r>
            <a:r>
              <a:rPr lang="es-AR" dirty="0" smtClean="0"/>
              <a:t>                    	 1   		           si  N &lt; 4</a:t>
            </a:r>
            <a:endParaRPr lang="es-AR" dirty="0"/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57200" y="4746745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Resumiendo</a:t>
            </a:r>
          </a:p>
          <a:p>
            <a:pPr marL="0" indent="0" algn="just">
              <a:buNone/>
            </a:pPr>
            <a:r>
              <a:rPr lang="es-AR" dirty="0" smtClean="0"/>
              <a:t>Existen diferentes formas de calcular complejidad. </a:t>
            </a:r>
          </a:p>
          <a:p>
            <a:pPr marL="0" indent="0" algn="just">
              <a:buNone/>
            </a:pPr>
            <a:r>
              <a:rPr lang="es-AR" dirty="0" smtClean="0"/>
              <a:t>Hay que </a:t>
            </a:r>
            <a:r>
              <a:rPr lang="es-AR" smtClean="0"/>
              <a:t>calcular correctamente Times(N).</a:t>
            </a:r>
          </a:p>
          <a:p>
            <a:pPr marL="0" indent="0" algn="just">
              <a:buNone/>
            </a:pPr>
            <a:endParaRPr lang="es-AR" smtClean="0"/>
          </a:p>
          <a:p>
            <a:pPr marL="0" indent="0" algn="just">
              <a:buNone/>
            </a:pPr>
            <a:r>
              <a:rPr lang="es-AR" dirty="0" smtClean="0"/>
              <a:t>Para el caso concreto de las recurrentes:</a:t>
            </a:r>
          </a:p>
          <a:p>
            <a:pPr algn="just"/>
            <a:r>
              <a:rPr lang="es-AR" dirty="0" smtClean="0"/>
              <a:t>Si aplican las condiciones, podemos aplicar Teorema Maestro</a:t>
            </a:r>
          </a:p>
          <a:p>
            <a:pPr algn="just"/>
            <a:r>
              <a:rPr lang="es-AR" dirty="0" smtClean="0"/>
              <a:t>Se puede expandir el árbol de invocaciones.</a:t>
            </a:r>
          </a:p>
          <a:p>
            <a:pPr algn="just"/>
            <a:r>
              <a:rPr lang="es-AR" dirty="0" smtClean="0"/>
              <a:t>Etc.</a:t>
            </a:r>
          </a:p>
          <a:p>
            <a:pPr marL="0" indent="0" algn="just">
              <a:buNone/>
            </a:pPr>
            <a:endParaRPr lang="es-AR" dirty="0" smtClean="0"/>
          </a:p>
          <a:p>
            <a:pPr algn="just"/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(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invertido</a:t>
            </a:r>
            <a:r>
              <a:rPr lang="en-US" sz="2000" dirty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9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1786" y="4575879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b="1" dirty="0" err="1" smtClean="0"/>
              <a:t>una</a:t>
            </a:r>
            <a:endParaRPr lang="en-US" dirty="0"/>
          </a:p>
          <a:p>
            <a:r>
              <a:rPr lang="en-US" b="1" dirty="0" err="1" smtClean="0"/>
              <a:t>técnica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b="1" dirty="0" smtClean="0"/>
              <a:t>EDA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459443" y="4575879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i="1" dirty="0" smtClean="0"/>
              <a:t>&lt;doc1.txt</a:t>
            </a:r>
            <a:r>
              <a:rPr lang="en-US" i="1" dirty="0"/>
              <a:t>, doc2.txt, doc3.txt</a:t>
            </a:r>
            <a:r>
              <a:rPr lang="en-US" dirty="0"/>
              <a:t>&gt;</a:t>
            </a:r>
          </a:p>
          <a:p>
            <a:r>
              <a:rPr lang="en-US" i="1" dirty="0" smtClean="0"/>
              <a:t>&lt;doc1.txt</a:t>
            </a:r>
            <a:r>
              <a:rPr lang="en-US" i="1" dirty="0"/>
              <a:t>, doc2.txt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i="1" dirty="0" smtClean="0"/>
              <a:t>&lt;doc3.txt</a:t>
            </a:r>
            <a:r>
              <a:rPr lang="en-US" dirty="0"/>
              <a:t>&gt;</a:t>
            </a:r>
          </a:p>
          <a:p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dirty="0" err="1"/>
              <a:t>l</a:t>
            </a:r>
            <a:r>
              <a:rPr lang="en-US" sz="2000" b="1" dirty="0" err="1"/>
              <a:t>egajo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8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 smtClean="0"/>
              <a:t>58622</a:t>
            </a:r>
            <a:endParaRPr lang="en-US" dirty="0"/>
          </a:p>
          <a:p>
            <a:r>
              <a:rPr lang="en-US" dirty="0" smtClean="0"/>
              <a:t>58333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 smtClean="0"/>
              <a:t>45382 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58622, Ana </a:t>
            </a:r>
            <a:r>
              <a:rPr lang="en-US" dirty="0"/>
              <a:t>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smtClean="0"/>
              <a:t>58333, Pablo </a:t>
            </a:r>
            <a:r>
              <a:rPr lang="en-US" dirty="0"/>
              <a:t>Conte, 19, </a:t>
            </a:r>
            <a:r>
              <a:rPr lang="en-US" dirty="0">
                <a:hlinkClick r:id="rId3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</a:t>
            </a:r>
            <a:r>
              <a:rPr lang="en-US" dirty="0" smtClean="0"/>
              <a:t>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 smtClean="0">
                <a:hlinkClick r:id="rId4"/>
              </a:rPr>
              <a:t>lnilo@gmail.com</a:t>
            </a:r>
            <a:r>
              <a:rPr lang="en-US" dirty="0" smtClean="0"/>
              <a:t>&gt;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b="1" dirty="0" err="1"/>
              <a:t>edad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 smtClean="0">
                  <a:solidFill>
                    <a:srgbClr val="1EA907"/>
                  </a:solidFill>
                </a:rPr>
                <a:t>58622</a:t>
              </a:r>
              <a:endParaRPr lang="en-US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26592</TotalTime>
  <Words>3073</Words>
  <Application>Microsoft Office PowerPoint</Application>
  <PresentationFormat>Presentación en pantalla (4:3)</PresentationFormat>
  <Paragraphs>607</Paragraphs>
  <Slides>49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Corbel</vt:lpstr>
      <vt:lpstr>Palatino Linotype</vt:lpstr>
      <vt:lpstr>Symbol</vt:lpstr>
      <vt:lpstr>Wingdings</vt:lpstr>
      <vt:lpstr>Wingdings 2</vt:lpstr>
      <vt:lpstr>Presentation on brainstorming</vt:lpstr>
      <vt:lpstr>Estructura de Datos y Algoritmos</vt:lpstr>
      <vt:lpstr>Buscando apariciones…</vt:lpstr>
      <vt:lpstr>Algoritmos sobre índices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Caracterísiticas de Indices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Arreglos ordenados</vt:lpstr>
      <vt:lpstr>Presentación de PowerPoint</vt:lpstr>
      <vt:lpstr>Presentación de PowerPoint</vt:lpstr>
      <vt:lpstr>Presentación de PowerPoint</vt:lpstr>
      <vt:lpstr>Presentación de PowerPoint</vt:lpstr>
      <vt:lpstr>Teorema Maestro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529</cp:revision>
  <dcterms:created xsi:type="dcterms:W3CDTF">2019-02-21T18:33:09Z</dcterms:created>
  <dcterms:modified xsi:type="dcterms:W3CDTF">2024-03-25T10:41:30Z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