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hgrJtcmPgChl9MiD9cPYxGWW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D5692-B1DB-42C3-93D1-63EDA5CB9423}">
  <a:tblStyle styleId="{F02D5692-B1DB-42C3-93D1-63EDA5CB9423}" styleName="Table_0"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tcBdr/>
        <a:fill>
          <a:solidFill>
            <a:srgbClr val="CFDE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E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/>
        <a:fill>
          <a:solidFill>
            <a:srgbClr val="549E39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/>
        <a:fill>
          <a:solidFill>
            <a:srgbClr val="549E39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49E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49E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e635d222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fe635d2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a04e94f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fa04e94f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MX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MX" sz="3600" dirty="0">
                <a:solidFill>
                  <a:schemeClr val="dk2"/>
                </a:solidFill>
              </a:rPr>
              <a:t>ITBA     </a:t>
            </a:r>
            <a:r>
              <a:rPr lang="es-MX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/>
              <a:t>Vamos a usar un arreglo ordenado como soporte para un índice.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MX"/>
              <a:t>TP 3A- Ejer 1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Crear el índice con los siguientes servicios y chequear con Junit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Leer bien la especificaciòn sobre el insert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MX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139337" y="1524000"/>
            <a:ext cx="9004663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b="1" dirty="0" err="1"/>
              <a:t>package</a:t>
            </a:r>
            <a:r>
              <a:rPr lang="es-MX" dirty="0"/>
              <a:t> </a:t>
            </a:r>
            <a:r>
              <a:rPr lang="es-MX" dirty="0" err="1"/>
              <a:t>eda</a:t>
            </a:r>
            <a:r>
              <a:rPr lang="es-MX" dirty="0"/>
              <a:t>;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b="1" dirty="0" err="1"/>
              <a:t>public</a:t>
            </a:r>
            <a:r>
              <a:rPr lang="es-MX" dirty="0"/>
              <a:t> </a:t>
            </a:r>
            <a:r>
              <a:rPr lang="es-MX" b="1" dirty="0"/>
              <a:t>interface</a:t>
            </a:r>
            <a:r>
              <a:rPr lang="es-MX" dirty="0"/>
              <a:t> </a:t>
            </a:r>
            <a:r>
              <a:rPr lang="es-MX" sz="2900" b="1" dirty="0" err="1">
                <a:solidFill>
                  <a:srgbClr val="00B050"/>
                </a:solidFill>
              </a:rPr>
              <a:t>IndexService</a:t>
            </a:r>
            <a:r>
              <a:rPr lang="es-MX" dirty="0"/>
              <a:t> {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i="1" dirty="0"/>
              <a:t>// </a:t>
            </a:r>
            <a:r>
              <a:rPr lang="es-MX" i="1" dirty="0" err="1"/>
              <a:t>elements</a:t>
            </a:r>
            <a:r>
              <a:rPr lang="es-MX" i="1" dirty="0"/>
              <a:t> serán los valores del índice, los anteriores se descartan.</a:t>
            </a:r>
            <a:endParaRPr i="1"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i="1" dirty="0"/>
              <a:t>      	// lanza </a:t>
            </a:r>
            <a:r>
              <a:rPr lang="es-MX" i="1" dirty="0" err="1"/>
              <a:t>excepction</a:t>
            </a:r>
            <a:r>
              <a:rPr lang="es-MX" i="1" dirty="0"/>
              <a:t> si </a:t>
            </a:r>
            <a:r>
              <a:rPr lang="es-MX" i="1" dirty="0" err="1"/>
              <a:t>elements</a:t>
            </a:r>
            <a:r>
              <a:rPr lang="es-MX" i="1" dirty="0"/>
              <a:t> </a:t>
            </a:r>
            <a:r>
              <a:rPr lang="es-MX" i="1" dirty="0" err="1"/>
              <a:t>is</a:t>
            </a:r>
            <a:r>
              <a:rPr lang="es-MX" i="1" dirty="0"/>
              <a:t> </a:t>
            </a:r>
            <a:r>
              <a:rPr lang="es-MX" i="1" dirty="0" err="1"/>
              <a:t>null</a:t>
            </a:r>
            <a:r>
              <a:rPr lang="es-MX" i="1" dirty="0"/>
              <a:t> y deja los valores anteriores.</a:t>
            </a:r>
            <a:endParaRPr i="1"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initialize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[] </a:t>
            </a:r>
            <a:r>
              <a:rPr lang="es-MX" dirty="0" err="1">
                <a:solidFill>
                  <a:srgbClr val="0070C0"/>
                </a:solidFill>
              </a:rPr>
              <a:t>elements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// busca una </a:t>
            </a:r>
            <a:r>
              <a:rPr lang="es-MX" dirty="0" err="1"/>
              <a:t>key</a:t>
            </a:r>
            <a:r>
              <a:rPr lang="es-MX" dirty="0"/>
              <a:t> en el índice, O(log2 N)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boolean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search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// inserta el </a:t>
            </a:r>
            <a:r>
              <a:rPr lang="es-MX" dirty="0" err="1"/>
              <a:t>key</a:t>
            </a:r>
            <a:r>
              <a:rPr lang="es-MX" dirty="0"/>
              <a:t> en pos correcta. Crece automáticamente de a </a:t>
            </a:r>
            <a:r>
              <a:rPr lang="es-MX" dirty="0" err="1"/>
              <a:t>chunks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insert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	// borra el </a:t>
            </a:r>
            <a:r>
              <a:rPr lang="es-MX" dirty="0" err="1"/>
              <a:t>key</a:t>
            </a:r>
            <a:r>
              <a:rPr lang="es-MX" dirty="0"/>
              <a:t> si lo hay, sino lo ignora. 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     	// decrece automáticamente de a </a:t>
            </a:r>
            <a:r>
              <a:rPr lang="es-MX" dirty="0" err="1"/>
              <a:t>chunks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b="1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delete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     	// devuelve la cantidad de apariciones de la clave especificada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occurrences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 smtClean="0"/>
              <a:t>}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pic>
        <p:nvPicPr>
          <p:cNvPr id="136" name="Google Shape;136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914" y="4621647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b="1" dirty="0"/>
              <a:t>Caso de Uso</a:t>
            </a:r>
            <a:r>
              <a:rPr lang="es-MX" dirty="0"/>
              <a:t>: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>
                <a:solidFill>
                  <a:srgbClr val="00B050"/>
                </a:solidFill>
              </a:rPr>
              <a:t>IndexService</a:t>
            </a:r>
            <a:r>
              <a:rPr lang="es-MX" dirty="0"/>
              <a:t>  </a:t>
            </a:r>
            <a:r>
              <a:rPr lang="es-MX" dirty="0" err="1"/>
              <a:t>myIndex</a:t>
            </a:r>
            <a:r>
              <a:rPr lang="es-MX" dirty="0"/>
              <a:t>= new </a:t>
            </a:r>
            <a:r>
              <a:rPr lang="es-MX" sz="2900" b="1" dirty="0" err="1">
                <a:solidFill>
                  <a:srgbClr val="0070C0"/>
                </a:solidFill>
              </a:rPr>
              <a:t>IndexWithDuplicates</a:t>
            </a:r>
            <a:r>
              <a:rPr lang="es-MX" sz="2900" b="1" dirty="0">
                <a:solidFill>
                  <a:srgbClr val="0070C0"/>
                </a:solidFill>
              </a:rPr>
              <a:t>()</a:t>
            </a:r>
            <a:r>
              <a:rPr lang="es-MX" b="1" dirty="0"/>
              <a:t>;</a:t>
            </a:r>
            <a:endParaRPr b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( 10 ) );  </a:t>
            </a:r>
            <a:r>
              <a:rPr lang="es-MX" i="1" dirty="0"/>
              <a:t>// se obtiene </a:t>
            </a:r>
            <a:r>
              <a:rPr lang="es-MX" b="1" i="1" dirty="0"/>
              <a:t>0</a:t>
            </a:r>
            <a:endParaRPr b="1"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delete</a:t>
            </a:r>
            <a:r>
              <a:rPr lang="es-MX" dirty="0"/>
              <a:t>( 10 );  </a:t>
            </a:r>
            <a:r>
              <a:rPr lang="es-MX" i="1" dirty="0"/>
              <a:t>// ignora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( 10 ) );  </a:t>
            </a:r>
            <a:r>
              <a:rPr lang="es-MX" i="1" dirty="0"/>
              <a:t>// se obtiene false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( 80 );  </a:t>
            </a:r>
            <a:r>
              <a:rPr lang="es-MX" i="1" dirty="0"/>
              <a:t>// almacena [80]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( 20 );  </a:t>
            </a:r>
            <a:r>
              <a:rPr lang="es-MX" i="1" dirty="0"/>
              <a:t>// almacena [20, 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( 80 );  </a:t>
            </a:r>
            <a:r>
              <a:rPr lang="es-MX" i="1" dirty="0"/>
              <a:t>// almacena [20, 80, 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57199" y="1184366"/>
            <a:ext cx="8686801" cy="514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try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{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initialize</a:t>
            </a:r>
            <a:r>
              <a:rPr lang="es-MX" dirty="0"/>
              <a:t>( new </a:t>
            </a:r>
            <a:r>
              <a:rPr lang="es-MX" dirty="0" err="1"/>
              <a:t>int</a:t>
            </a:r>
            <a:r>
              <a:rPr lang="es-MX" dirty="0"/>
              <a:t>[] {100, 50, 30, 50, 80, 100, 100, 30} );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catch(</a:t>
            </a:r>
            <a:r>
              <a:rPr lang="es-MX" dirty="0" err="1"/>
              <a:t>Exception</a:t>
            </a:r>
            <a:r>
              <a:rPr lang="es-MX" dirty="0"/>
              <a:t> e) 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{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i="1" dirty="0"/>
              <a:t>// el índice posee [30, 30, 50, 50, 80, 100, 100, 100]</a:t>
            </a:r>
            <a:endParaRPr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( 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( 20 ));   </a:t>
            </a:r>
            <a:r>
              <a:rPr lang="es-MX" i="1" dirty="0"/>
              <a:t>// se obtiene </a:t>
            </a:r>
            <a:r>
              <a:rPr lang="es-MX" b="1" i="1" dirty="0"/>
              <a:t>false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( 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( 80 ));   </a:t>
            </a:r>
            <a:r>
              <a:rPr lang="es-MX" i="1" dirty="0"/>
              <a:t>// se obtiene </a:t>
            </a:r>
            <a:r>
              <a:rPr lang="es-MX" b="1" i="1" dirty="0"/>
              <a:t>true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( 50 ) );  </a:t>
            </a:r>
            <a:r>
              <a:rPr lang="es-MX" i="1" dirty="0"/>
              <a:t>// se obtiene </a:t>
            </a:r>
            <a:r>
              <a:rPr lang="es-MX" b="1" i="1" dirty="0"/>
              <a:t>2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delete</a:t>
            </a:r>
            <a:r>
              <a:rPr lang="es-MX" dirty="0"/>
              <a:t>( 50 );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( 50 ) );  </a:t>
            </a:r>
            <a:r>
              <a:rPr lang="es-MX" i="1" dirty="0"/>
              <a:t>// se obtiene </a:t>
            </a:r>
            <a:r>
              <a:rPr lang="es-MX" b="1" i="1" dirty="0"/>
              <a:t>1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…</a:t>
            </a:r>
            <a:endParaRPr dirty="0"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e635d2229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6" name="Google Shape;156;gfe635d2229_0_0"/>
          <p:cNvSpPr txBox="1">
            <a:spLocks noGrp="1"/>
          </p:cNvSpPr>
          <p:nvPr>
            <p:ph type="body" idx="1"/>
          </p:nvPr>
        </p:nvSpPr>
        <p:spPr>
          <a:xfrm>
            <a:off x="293700" y="1935475"/>
            <a:ext cx="85542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Detalles de implementación: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declarar una constante con el tamaño de </a:t>
            </a:r>
            <a:r>
              <a:rPr lang="es-MX" b="1" dirty="0" err="1"/>
              <a:t>chunksize</a:t>
            </a:r>
            <a:r>
              <a:rPr lang="es-MX" dirty="0"/>
              <a:t> por el que irá creciendo el arreglo.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para crecer el arreglo usar </a:t>
            </a:r>
            <a:r>
              <a:rPr lang="es-MX" b="1" dirty="0" err="1"/>
              <a:t>Arrays.copyOf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implementar un método privado </a:t>
            </a:r>
            <a:r>
              <a:rPr lang="es-MX" b="1" dirty="0" err="1"/>
              <a:t>getClosestPosition</a:t>
            </a:r>
            <a:r>
              <a:rPr lang="es-MX" dirty="0"/>
              <a:t> que devuelve: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/>
              <a:t>si no existe la </a:t>
            </a:r>
            <a:r>
              <a:rPr lang="es-MX" dirty="0" err="1"/>
              <a:t>key</a:t>
            </a:r>
            <a:r>
              <a:rPr lang="es-MX" dirty="0"/>
              <a:t> la posición donde insertarla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/>
              <a:t>si existe la </a:t>
            </a:r>
            <a:r>
              <a:rPr lang="es-MX" dirty="0" err="1"/>
              <a:t>key</a:t>
            </a:r>
            <a:r>
              <a:rPr lang="es-MX" dirty="0"/>
              <a:t> la posición de alguna de las repeticiones</a:t>
            </a:r>
            <a:endParaRPr dirty="0"/>
          </a:p>
        </p:txBody>
      </p:sp>
      <p:sp>
        <p:nvSpPr>
          <p:cNvPr id="157" name="Google Shape;157;gfe635d2229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MX" sz="2400"/>
              <a:t>Quiero insertar el 25</a:t>
            </a:r>
            <a:endParaRPr sz="2400"/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457200" y="25247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7"/>
          <p:cNvGraphicFramePr/>
          <p:nvPr/>
        </p:nvGraphicFramePr>
        <p:xfrm>
          <a:off x="4552280" y="25247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7"/>
          <p:cNvGraphicFramePr/>
          <p:nvPr/>
        </p:nvGraphicFramePr>
        <p:xfrm>
          <a:off x="428925" y="36110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7"/>
          <p:cNvGraphicFramePr/>
          <p:nvPr/>
        </p:nvGraphicFramePr>
        <p:xfrm>
          <a:off x="4524005" y="36110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7"/>
          <p:cNvSpPr/>
          <p:nvPr/>
        </p:nvSpPr>
        <p:spPr>
          <a:xfrm>
            <a:off x="4099100" y="3108200"/>
            <a:ext cx="3138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2367600" y="3053225"/>
            <a:ext cx="18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latin typeface="Palatino Linotype"/>
                <a:ea typeface="Palatino Linotype"/>
                <a:cs typeface="Palatino Linotype"/>
                <a:sym typeface="Palatino Linotype"/>
              </a:rPr>
              <a:t>GetClosestPosition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428925" y="4541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7"/>
          <p:cNvGraphicFramePr/>
          <p:nvPr/>
        </p:nvGraphicFramePr>
        <p:xfrm>
          <a:off x="4524005" y="4541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/>
          <p:nvPr/>
        </p:nvSpPr>
        <p:spPr>
          <a:xfrm>
            <a:off x="6530050" y="4106250"/>
            <a:ext cx="762000" cy="40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4642025" y="4113950"/>
            <a:ext cx="19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Muevo los elementos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428925" y="5303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4524005" y="5303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76;p7"/>
          <p:cNvGraphicFramePr/>
          <p:nvPr/>
        </p:nvGraphicFramePr>
        <p:xfrm>
          <a:off x="457200" y="623281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dirty="0"/>
                        <a:t>25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77;p7"/>
          <p:cNvGraphicFramePr/>
          <p:nvPr/>
        </p:nvGraphicFramePr>
        <p:xfrm>
          <a:off x="4552280" y="623281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  <a:tableStyleId>{F02D5692-B1DB-42C3-93D1-63EDA5CB9423}</a:tableStyleId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7"/>
          <p:cNvSpPr/>
          <p:nvPr/>
        </p:nvSpPr>
        <p:spPr>
          <a:xfrm>
            <a:off x="4099100" y="5812750"/>
            <a:ext cx="3138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543600" y="5798050"/>
            <a:ext cx="27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Inserto en la posición correcta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003975" y="490725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Resultado después de mover los elementos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57200" y="2026025"/>
            <a:ext cx="19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Índice al inicio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a04e94f7c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7" name="Google Shape;187;g1fa04e94f7c_0_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/>
              <a:t>¿Qué complejidad temporal y espacial tienen los algoritmos propuestos?</a:t>
            </a:r>
            <a:endParaRPr/>
          </a:p>
        </p:txBody>
      </p:sp>
      <p:sp>
        <p:nvSpPr>
          <p:cNvPr id="188" name="Google Shape;188;g1fa04e94f7c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509</Words>
  <Application>Microsoft Office PowerPoint</Application>
  <PresentationFormat>Presentación en pantalla 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Consolas</vt:lpstr>
      <vt:lpstr>Century Gothic</vt:lpstr>
      <vt:lpstr>Calibri</vt:lpstr>
      <vt:lpstr>Noto Sans Symbols</vt:lpstr>
      <vt:lpstr>Palatino Linotype</vt:lpstr>
      <vt:lpstr>Roboto</vt:lpstr>
      <vt:lpstr>Presentation on brainstorming</vt:lpstr>
      <vt:lpstr>Estructura de Datos y Algoritmos</vt:lpstr>
      <vt:lpstr>Presentación de PowerPoint</vt:lpstr>
      <vt:lpstr>TP 3A- Ejer 1</vt:lpstr>
      <vt:lpstr>Presentación de PowerPoint</vt:lpstr>
      <vt:lpstr>Presentación de PowerPoint</vt:lpstr>
      <vt:lpstr>Presentación de PowerPoint</vt:lpstr>
      <vt:lpstr>Presentación de PowerPoint</vt:lpstr>
      <vt:lpstr>Quiero insertar el 25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DARIO ALEJANDRO PEÑALOZA</cp:lastModifiedBy>
  <cp:revision>5</cp:revision>
  <dcterms:created xsi:type="dcterms:W3CDTF">2019-02-21T18:33:09Z</dcterms:created>
  <dcterms:modified xsi:type="dcterms:W3CDTF">2024-04-03T11:20:04Z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