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72" r:id="rId2"/>
    <p:sldId id="517" r:id="rId3"/>
    <p:sldId id="518" r:id="rId4"/>
    <p:sldId id="520" r:id="rId5"/>
    <p:sldId id="519" r:id="rId6"/>
    <p:sldId id="521" r:id="rId7"/>
    <p:sldId id="522" r:id="rId8"/>
    <p:sldId id="523" r:id="rId9"/>
    <p:sldId id="524" r:id="rId10"/>
    <p:sldId id="525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58" r:id="rId28"/>
    <p:sldId id="548" r:id="rId29"/>
    <p:sldId id="547" r:id="rId30"/>
    <p:sldId id="549" r:id="rId31"/>
    <p:sldId id="550" r:id="rId32"/>
    <p:sldId id="551" r:id="rId33"/>
    <p:sldId id="543" r:id="rId34"/>
    <p:sldId id="553" r:id="rId35"/>
    <p:sldId id="55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23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4/15/2024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optOpenJDK/openjdk-jdk14u/blob/master/src/java.base/share/classes/java/util/Stack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 se lo </a:t>
            </a:r>
            <a:r>
              <a:rPr lang="en-US" dirty="0" err="1"/>
              <a:t>implementara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. ¿</a:t>
            </a:r>
            <a:r>
              <a:rPr lang="en-US" dirty="0" err="1"/>
              <a:t>Tenemos</a:t>
            </a:r>
            <a:r>
              <a:rPr lang="en-US" dirty="0"/>
              <a:t> el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navegación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r>
              <a:rPr lang="en-US" dirty="0"/>
              <a:t>: No.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Stack solo se </a:t>
            </a:r>
            <a:r>
              <a:rPr lang="en-US" dirty="0" err="1"/>
              <a:t>acceden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tope. </a:t>
            </a:r>
            <a:r>
              <a:rPr lang="en-US" dirty="0" err="1"/>
              <a:t>Es</a:t>
            </a:r>
            <a:r>
              <a:rPr lang="en-US" dirty="0"/>
              <a:t> solo </a:t>
            </a:r>
            <a:r>
              <a:rPr lang="en-US" dirty="0" err="1"/>
              <a:t>cuestión</a:t>
            </a:r>
            <a:r>
              <a:rPr lang="en-US" dirty="0"/>
              <a:t> de “</a:t>
            </a:r>
            <a:r>
              <a:rPr lang="en-US" dirty="0" err="1"/>
              <a:t>apuntar</a:t>
            </a:r>
            <a:r>
              <a:rPr lang="en-US" dirty="0"/>
              <a:t>“ el tope al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conveniente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el primer </a:t>
            </a:r>
            <a:r>
              <a:rPr lang="en-US" dirty="0" err="1"/>
              <a:t>elemento</a:t>
            </a:r>
            <a:r>
              <a:rPr lang="en-US" dirty="0"/>
              <a:t> de la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Así</a:t>
            </a:r>
            <a:r>
              <a:rPr lang="en-US" dirty="0"/>
              <a:t>, </a:t>
            </a:r>
            <a:r>
              <a:rPr lang="en-US" dirty="0" err="1"/>
              <a:t>jamás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recorrer</a:t>
            </a:r>
            <a:r>
              <a:rPr lang="en-US" dirty="0"/>
              <a:t> para push/pop.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04253"/>
              </p:ext>
            </p:extLst>
          </p:nvPr>
        </p:nvGraphicFramePr>
        <p:xfrm>
          <a:off x="740228" y="5953760"/>
          <a:ext cx="1101634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44517"/>
              </p:ext>
            </p:extLst>
          </p:nvPr>
        </p:nvGraphicFramePr>
        <p:xfrm>
          <a:off x="2512422" y="5953760"/>
          <a:ext cx="1101634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06373"/>
              </p:ext>
            </p:extLst>
          </p:nvPr>
        </p:nvGraphicFramePr>
        <p:xfrm>
          <a:off x="4360815" y="5953397"/>
          <a:ext cx="1101634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5817"/>
              </p:ext>
            </p:extLst>
          </p:nvPr>
        </p:nvGraphicFramePr>
        <p:xfrm>
          <a:off x="6151514" y="5930538"/>
          <a:ext cx="1101634" cy="3937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sp>
        <p:nvSpPr>
          <p:cNvPr id="10" name="Flecha derecha 9"/>
          <p:cNvSpPr/>
          <p:nvPr/>
        </p:nvSpPr>
        <p:spPr>
          <a:xfrm>
            <a:off x="1841862" y="5952671"/>
            <a:ext cx="670560" cy="2521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>
            <a:off x="3648345" y="5930538"/>
            <a:ext cx="670560" cy="2521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 derecha 11"/>
          <p:cNvSpPr/>
          <p:nvPr/>
        </p:nvSpPr>
        <p:spPr>
          <a:xfrm>
            <a:off x="5506537" y="5936071"/>
            <a:ext cx="670560" cy="2521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98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Java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equipada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para el Stack.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>
                <a:hlinkClick r:id="rId2"/>
              </a:rPr>
              <a:t>https</a:t>
            </a:r>
            <a:r>
              <a:rPr lang="es-AR">
                <a:hlinkClick r:id="rId2"/>
              </a:rPr>
              <a:t>://</a:t>
            </a:r>
            <a:r>
              <a:rPr lang="es-AR" smtClean="0">
                <a:hlinkClick r:id="rId2"/>
              </a:rPr>
              <a:t>github.com/AdoptOpenJDK/openjdk-jdk14u/blob/master/src/java.base/share/classes/java/util/Stack.java</a:t>
            </a:r>
            <a:endParaRPr lang="es-AR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Analizar el código y discutir:</a:t>
            </a:r>
          </a:p>
          <a:p>
            <a:pPr marL="514350" indent="-514350">
              <a:buAutoNum type="alphaLcParenR"/>
            </a:pPr>
            <a:r>
              <a:rPr lang="es-AR" dirty="0"/>
              <a:t>Cómo está implementada internamente</a:t>
            </a:r>
          </a:p>
          <a:p>
            <a:pPr marL="514350" indent="-514350">
              <a:buAutoNum type="alphaLcParenR"/>
            </a:pPr>
            <a:r>
              <a:rPr lang="es-AR" dirty="0"/>
              <a:t>Desde el punto de vista de OOP, ¿es correcto de dónde extiende comportamiento? ¿Por qué?</a:t>
            </a:r>
            <a:r>
              <a:rPr lang="en-US" dirty="0"/>
              <a:t>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según</a:t>
            </a:r>
            <a:r>
              <a:rPr lang="en-US" dirty="0"/>
              <a:t> Java, </a:t>
            </a:r>
            <a:r>
              <a:rPr lang="en-US" dirty="0" err="1"/>
              <a:t>compilaría</a:t>
            </a:r>
            <a:r>
              <a:rPr lang="en-US" dirty="0"/>
              <a:t> y </a:t>
            </a:r>
            <a:r>
              <a:rPr lang="en-US" dirty="0" err="1"/>
              <a:t>ejecutaría</a:t>
            </a:r>
            <a:r>
              <a:rPr lang="en-US" dirty="0"/>
              <a:t>. ¿Tiene </a:t>
            </a:r>
            <a:r>
              <a:rPr lang="en-US" dirty="0" err="1"/>
              <a:t>sentido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&lt;String&gt; myStack = 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new Stack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1");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("paste 1");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1");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2");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3");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(3, 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2");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myStack.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(System.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out::println);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Java se </a:t>
            </a:r>
            <a:r>
              <a:rPr lang="en-US" dirty="0" err="1"/>
              <a:t>cometió</a:t>
            </a:r>
            <a:r>
              <a:rPr lang="en-US" dirty="0"/>
              <a:t> un </a:t>
            </a:r>
            <a:r>
              <a:rPr lang="en-US" dirty="0" err="1"/>
              <a:t>importante</a:t>
            </a:r>
            <a:r>
              <a:rPr lang="en-US" dirty="0"/>
              <a:t> error de </a:t>
            </a:r>
            <a:r>
              <a:rPr lang="en-US" dirty="0" err="1"/>
              <a:t>diseño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correcta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Stack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encapsulando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US" dirty="0"/>
              <a:t> (o </a:t>
            </a:r>
            <a:r>
              <a:rPr lang="en-US" dirty="0" err="1"/>
              <a:t>arreglo</a:t>
            </a:r>
            <a:r>
              <a:rPr lang="en-US" dirty="0"/>
              <a:t>). No </a:t>
            </a:r>
            <a:r>
              <a:rPr lang="en-US" dirty="0" err="1"/>
              <a:t>especializando</a:t>
            </a:r>
            <a:r>
              <a:rPr lang="en-US" dirty="0"/>
              <a:t> </a:t>
            </a:r>
            <a:r>
              <a:rPr lang="en-US" dirty="0" err="1"/>
              <a:t>alguno</a:t>
            </a:r>
            <a:r>
              <a:rPr lang="en-US" dirty="0"/>
              <a:t> de </a:t>
            </a:r>
            <a:r>
              <a:rPr lang="en-US" dirty="0" err="1"/>
              <a:t>ellos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s-A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 {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private </a:t>
            </a:r>
            <a:r>
              <a:rPr lang="de-DE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s-A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(T v) { data.</a:t>
            </a:r>
            <a:r>
              <a:rPr lang="es-A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addFirst</a:t>
            </a: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(v);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T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getFirst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T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removeFirst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Faltaría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el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excepciones</a:t>
            </a:r>
            <a:r>
              <a:rPr lang="en-US" dirty="0"/>
              <a:t>… (que no </a:t>
            </a:r>
            <a:r>
              <a:rPr lang="en-US" dirty="0" err="1"/>
              <a:t>aparezcan</a:t>
            </a:r>
            <a:r>
              <a:rPr lang="en-US" dirty="0"/>
              <a:t> </a:t>
            </a:r>
            <a:r>
              <a:rPr lang="en-US" dirty="0" err="1"/>
              <a:t>excepciones</a:t>
            </a:r>
            <a:r>
              <a:rPr lang="en-US" dirty="0"/>
              <a:t> de LinkedList).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: </a:t>
            </a:r>
            <a:r>
              <a:rPr lang="en-US" dirty="0" err="1"/>
              <a:t>Evaluador</a:t>
            </a:r>
            <a:r>
              <a:rPr lang="en-US" dirty="0"/>
              <a:t> de </a:t>
            </a:r>
            <a:r>
              <a:rPr lang="en-US" dirty="0" err="1"/>
              <a:t>expresiones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y </a:t>
            </a:r>
            <a:r>
              <a:rPr lang="en-US" dirty="0" err="1"/>
              <a:t>operandos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discusión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considerar</a:t>
            </a:r>
            <a:r>
              <a:rPr lang="en-US" dirty="0"/>
              <a:t> un </a:t>
            </a:r>
            <a:r>
              <a:rPr lang="en-US" dirty="0" err="1"/>
              <a:t>subconjunto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:  solo </a:t>
            </a:r>
            <a:r>
              <a:rPr lang="en-US" dirty="0" err="1"/>
              <a:t>binarios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expresiones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clasificar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la </a:t>
            </a:r>
            <a:r>
              <a:rPr lang="en-US" dirty="0" err="1"/>
              <a:t>notación</a:t>
            </a:r>
            <a:r>
              <a:rPr lang="en-US" dirty="0"/>
              <a:t> que </a:t>
            </a:r>
            <a:r>
              <a:rPr lang="en-US" dirty="0" err="1"/>
              <a:t>utilizan</a:t>
            </a:r>
            <a:r>
              <a:rPr lang="en-US" dirty="0"/>
              <a:t>: </a:t>
            </a:r>
          </a:p>
          <a:p>
            <a:pPr marL="514350" indent="-514350">
              <a:buAutoNum type="alphaLcParenR"/>
            </a:pPr>
            <a:r>
              <a:rPr lang="en-US" b="1" dirty="0" err="1"/>
              <a:t>prefija</a:t>
            </a:r>
            <a:r>
              <a:rPr lang="en-US" dirty="0"/>
              <a:t>: el </a:t>
            </a:r>
            <a:r>
              <a:rPr lang="en-US" dirty="0" err="1"/>
              <a:t>operador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u="sng" dirty="0"/>
              <a:t>antes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aplica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b="1" dirty="0" err="1"/>
              <a:t>infija</a:t>
            </a:r>
            <a:r>
              <a:rPr lang="en-US" dirty="0"/>
              <a:t>: el </a:t>
            </a:r>
            <a:r>
              <a:rPr lang="en-US" dirty="0" err="1"/>
              <a:t>operador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u="sng" dirty="0"/>
              <a:t>entre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aplica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b="1" dirty="0" err="1"/>
              <a:t>postfija</a:t>
            </a:r>
            <a:r>
              <a:rPr lang="en-US" dirty="0"/>
              <a:t>: el </a:t>
            </a:r>
            <a:r>
              <a:rPr lang="en-US" dirty="0" err="1"/>
              <a:t>operador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u="sng" dirty="0" err="1"/>
              <a:t>detrás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aplica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Ej</a:t>
            </a:r>
            <a:r>
              <a:rPr lang="en-US" dirty="0"/>
              <a:t>: 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notación</a:t>
            </a:r>
            <a:r>
              <a:rPr lang="en-US" dirty="0"/>
              <a:t> que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general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Rta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Infija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 + 3 - 100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Dados 2 </a:t>
            </a:r>
            <a:r>
              <a:rPr lang="en-US" dirty="0" err="1"/>
              <a:t>operandos</a:t>
            </a:r>
            <a:r>
              <a:rPr lang="en-US" dirty="0"/>
              <a:t> A y B, el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*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posibilidades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53857"/>
              </p:ext>
            </p:extLst>
          </p:nvPr>
        </p:nvGraphicFramePr>
        <p:xfrm>
          <a:off x="1406435" y="3388360"/>
          <a:ext cx="6096000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6533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8381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81117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07736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488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07317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Prefija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Infija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Postfija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Prefija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Inversa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Infija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Inversa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Postfija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Inversa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A 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 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 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B 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* A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/>
                        <a:t>B </a:t>
                      </a:r>
                      <a:r>
                        <a:rPr lang="en-US" dirty="0" smtClean="0"/>
                        <a:t>A *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11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El problema con la evaluación de una expresión infija es que existen ambigüedades cuando dos operadores tienen la misma precedencia. ¿ Por ejemplo?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r>
              <a:rPr lang="en-US" dirty="0"/>
              <a:t>  10  -  2  -  3 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evalúa</a:t>
            </a:r>
            <a:r>
              <a:rPr lang="en-US" dirty="0"/>
              <a:t>?</a:t>
            </a: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Algo así </a:t>
            </a:r>
            <a:r>
              <a:rPr lang="es-AR" dirty="0"/>
              <a:t>debe resolverse con asociatividad. Pero se complica más aún cuando aparecen paréntesis que cambian las prioridades.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notaciones</a:t>
            </a:r>
            <a:r>
              <a:rPr lang="en-US" dirty="0"/>
              <a:t> </a:t>
            </a:r>
            <a:r>
              <a:rPr lang="en-US" dirty="0" err="1"/>
              <a:t>prefija</a:t>
            </a:r>
            <a:r>
              <a:rPr lang="en-US" dirty="0"/>
              <a:t> y </a:t>
            </a:r>
            <a:r>
              <a:rPr lang="en-US" dirty="0" err="1"/>
              <a:t>postfija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paréntesis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innecesario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 que el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el </a:t>
            </a:r>
            <a:r>
              <a:rPr lang="en-US" dirty="0" err="1"/>
              <a:t>orden</a:t>
            </a:r>
            <a:r>
              <a:rPr lang="en-US" dirty="0"/>
              <a:t>  real de las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expresiones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Solución</a:t>
            </a:r>
            <a:r>
              <a:rPr lang="en-US" dirty="0"/>
              <a:t> a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allá</a:t>
            </a:r>
            <a:r>
              <a:rPr lang="en-US" dirty="0"/>
              <a:t> de la </a:t>
            </a:r>
            <a:r>
              <a:rPr lang="en-US" dirty="0" err="1"/>
              <a:t>problemática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“</a:t>
            </a:r>
            <a:r>
              <a:rPr lang="en-US" dirty="0" err="1"/>
              <a:t>índices</a:t>
            </a:r>
            <a:r>
              <a:rPr lang="en-US" dirty="0"/>
              <a:t>”,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que </a:t>
            </a:r>
            <a:r>
              <a:rPr lang="en-US" dirty="0" err="1"/>
              <a:t>requieren</a:t>
            </a:r>
            <a:r>
              <a:rPr lang="en-US" dirty="0"/>
              <a:t> de </a:t>
            </a:r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sencillas</a:t>
            </a:r>
            <a:r>
              <a:rPr lang="en-US" dirty="0"/>
              <a:t> (que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con un </a:t>
            </a:r>
            <a:r>
              <a:rPr lang="en-US" dirty="0" err="1"/>
              <a:t>arreglo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Analicemos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de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expression que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esté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:</a:t>
            </a:r>
          </a:p>
          <a:p>
            <a:pPr lvl="0"/>
            <a:r>
              <a:rPr lang="es-AR" dirty="0"/>
              <a:t>Cada operador en una expresión postfija se refiere a los </a:t>
            </a:r>
            <a:r>
              <a:rPr lang="es-AR" dirty="0" err="1"/>
              <a:t>operandos</a:t>
            </a:r>
            <a:r>
              <a:rPr lang="es-AR" dirty="0"/>
              <a:t> previos en la misma. </a:t>
            </a:r>
          </a:p>
          <a:p>
            <a:pPr lvl="0"/>
            <a:r>
              <a:rPr lang="es-AR" dirty="0"/>
              <a:t>Cuando aparece un operando hay que postergarlo porque no se puede hacer nada con él hasta que no llegue el operador, y como la notación es postfija el operador va a llegar después. Por lo tanto cada vez que se encuentre un operando la acción a tomar es “</a:t>
            </a:r>
            <a:r>
              <a:rPr lang="es-AR" b="1" dirty="0"/>
              <a:t>pushearlo” en una pila</a:t>
            </a:r>
            <a:endParaRPr lang="es-AR" dirty="0"/>
          </a:p>
          <a:p>
            <a:pPr lvl="0"/>
            <a:r>
              <a:rPr lang="es-AR" dirty="0"/>
              <a:t>Cuando aparezca un operador en la expresión implica que llegó el momento de aplicárselo a los operandos que lo preceden, por lo tanto se deben “</a:t>
            </a:r>
            <a:r>
              <a:rPr lang="es-AR" b="1" dirty="0"/>
              <a:t>popear” los dos elementos más recientes de la pila</a:t>
            </a:r>
            <a:r>
              <a:rPr lang="es-AR" dirty="0"/>
              <a:t> , aplicarles el operador y volver a dejar el resultado en la pila porque dicho valor puede ser operando para otra subexpresión (al resultado habrá que aplicársele el próximo operador que aparezca).</a:t>
            </a:r>
          </a:p>
          <a:p>
            <a:pPr lvl="0"/>
            <a:r>
              <a:rPr lang="es-AR" dirty="0"/>
              <a:t>Cuando se termine de analizar al expresión de entrada el resultado de su evaluación es el único valor que quedó en la </a:t>
            </a:r>
            <a:r>
              <a:rPr lang="es-AR" b="1" dirty="0"/>
              <a:t>pila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¿Es un buen diseño elegir una pila para implementar este algoritmo? 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 err="1"/>
              <a:t>Rta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Obviamente    sí,  porque como se observó la única forma de acceso a la estructura de datos fue a través de su tope. 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Jamás se necesitó navegar por dentro de la estructura en busca de otras componentes. Siempre se respetó el orden de llegada de los elementos a la estructura. Nada mejor que una pila para esto.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i="1" dirty="0"/>
              <a:t>Ejemplo:</a:t>
            </a:r>
            <a:endParaRPr lang="es-AR" dirty="0"/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Supongamos que tenemos la expresión postfija  </a:t>
            </a:r>
            <a:r>
              <a:rPr lang="es-AR" b="1" dirty="0"/>
              <a:t> </a:t>
            </a:r>
          </a:p>
          <a:p>
            <a:pPr marL="0" indent="0">
              <a:buNone/>
            </a:pPr>
            <a:r>
              <a:rPr lang="es-AR" b="1" dirty="0"/>
              <a:t>3  10  +   2  - 5  4 *  -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(que corresponde a la infija: (3 + 10) - 2 - 5 * 4  )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El algoritmo funciona así: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471737"/>
            <a:ext cx="6505575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1" y="4652964"/>
            <a:ext cx="67722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6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126755"/>
            <a:ext cx="6819900" cy="1590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717430"/>
            <a:ext cx="6505575" cy="1476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5193805"/>
            <a:ext cx="6743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0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80" y="2143220"/>
            <a:ext cx="6276975" cy="1504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46" y="3648170"/>
            <a:ext cx="6267450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946" y="5015871"/>
            <a:ext cx="6743700" cy="162877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5E94D84-FB5B-DC49-9CFA-C09D9350FC92}"/>
              </a:ext>
            </a:extLst>
          </p:cNvPr>
          <p:cNvSpPr/>
          <p:nvPr/>
        </p:nvSpPr>
        <p:spPr>
          <a:xfrm>
            <a:off x="4023360" y="5524500"/>
            <a:ext cx="12954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409B2A-21CA-0449-8EFE-ED44356F7F38}"/>
              </a:ext>
            </a:extLst>
          </p:cNvPr>
          <p:cNvSpPr txBox="1"/>
          <p:nvPr/>
        </p:nvSpPr>
        <p:spPr>
          <a:xfrm>
            <a:off x="3970020" y="5425440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5710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18" y="2156460"/>
            <a:ext cx="6734175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18" y="3604260"/>
            <a:ext cx="6457950" cy="1685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18" y="5052060"/>
            <a:ext cx="6762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3B- </a:t>
            </a:r>
            <a:r>
              <a:rPr lang="es-419" dirty="0" err="1" smtClean="0"/>
              <a:t>Ejer</a:t>
            </a:r>
            <a:r>
              <a:rPr lang="es-419" smtClean="0"/>
              <a:t> 2</a:t>
            </a:r>
            <a:br>
              <a:rPr lang="es-419" smtClean="0"/>
            </a:br>
            <a:r>
              <a:rPr lang="es-419" smtClean="0"/>
              <a:t>(2.2  y  2.3)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Como </a:t>
            </a:r>
            <a:r>
              <a:rPr lang="en-US" sz="2000" dirty="0" err="1" smtClean="0">
                <a:solidFill>
                  <a:schemeClr val="tx1"/>
                </a:solidFill>
              </a:rPr>
              <a:t>funciona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</a:rPr>
              <a:t> para </a:t>
            </a:r>
            <a:r>
              <a:rPr lang="en-US" sz="2000" dirty="0" err="1" smtClean="0">
                <a:solidFill>
                  <a:schemeClr val="tx1"/>
                </a:solidFill>
              </a:rPr>
              <a:t>evaluar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postfija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Seguimiento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gráfico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papel</a:t>
            </a:r>
            <a:r>
              <a:rPr lang="en-US" sz="2000" dirty="0" smtClean="0">
                <a:solidFill>
                  <a:schemeClr val="tx1"/>
                </a:solidFill>
              </a:rPr>
              <a:t> (snapshot </a:t>
            </a:r>
            <a:r>
              <a:rPr lang="en-US" sz="2000" dirty="0" err="1" smtClean="0">
                <a:solidFill>
                  <a:schemeClr val="tx1"/>
                </a:solidFill>
              </a:rPr>
              <a:t>instante</a:t>
            </a:r>
            <a:r>
              <a:rPr lang="en-US" sz="2000" dirty="0" smtClean="0">
                <a:solidFill>
                  <a:schemeClr val="tx1"/>
                </a:solidFill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</a:rPr>
              <a:t>instante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qué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hace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705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2.2)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/>
              <a:t>paso</a:t>
            </a:r>
            <a:r>
              <a:rPr lang="en-US" dirty="0"/>
              <a:t> a </a:t>
            </a:r>
            <a:r>
              <a:rPr lang="en-US" dirty="0" err="1"/>
              <a:t>paso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analiza</a:t>
            </a:r>
            <a:r>
              <a:rPr lang="en-US" dirty="0"/>
              <a:t> el input, se </a:t>
            </a:r>
            <a:r>
              <a:rPr lang="en-US" dirty="0" err="1"/>
              <a:t>utiliza</a:t>
            </a:r>
            <a:r>
              <a:rPr lang="en-US" dirty="0"/>
              <a:t> la pila y se </a:t>
            </a:r>
            <a:r>
              <a:rPr lang="en-US" dirty="0" err="1"/>
              <a:t>evalúa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 smtClean="0"/>
              <a:t>postfija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dirty="0"/>
              <a:t>2    -0.1   +   10    2  *  /</a:t>
            </a:r>
          </a:p>
          <a:p>
            <a:pPr marL="514350" indent="-514350">
              <a:buAutoNum type="arabicPlain" startAt="2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</a:t>
            </a:r>
            <a:r>
              <a:rPr lang="en-US" dirty="0" err="1"/>
              <a:t>dibujito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pizarrón</a:t>
            </a:r>
            <a:r>
              <a:rPr lang="en-US" dirty="0"/>
              <a:t> y valor </a:t>
            </a:r>
            <a:r>
              <a:rPr lang="en-US" dirty="0" err="1"/>
              <a:t>devuelto</a:t>
            </a:r>
            <a:r>
              <a:rPr lang="en-US" dirty="0"/>
              <a:t> 0.095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Ejercicio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¿A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 </a:t>
            </a:r>
            <a:r>
              <a:rPr lang="en-US" dirty="0" err="1"/>
              <a:t>correspondía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   (2  +  -0.1)   /  (10  *  2 )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|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2.3)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/>
              <a:t>paso</a:t>
            </a:r>
            <a:r>
              <a:rPr lang="en-US" dirty="0"/>
              <a:t> a </a:t>
            </a:r>
            <a:r>
              <a:rPr lang="en-US" dirty="0" err="1"/>
              <a:t>paso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analiza</a:t>
            </a:r>
            <a:r>
              <a:rPr lang="en-US" dirty="0"/>
              <a:t> el input, se </a:t>
            </a:r>
            <a:r>
              <a:rPr lang="en-US" dirty="0" err="1"/>
              <a:t>utiliza</a:t>
            </a:r>
            <a:r>
              <a:rPr lang="en-US" dirty="0"/>
              <a:t> la pila y se </a:t>
            </a:r>
            <a:r>
              <a:rPr lang="en-US" dirty="0" err="1"/>
              <a:t>evalúa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 </a:t>
            </a:r>
            <a:r>
              <a:rPr lang="en-US" dirty="0" err="1" smtClean="0"/>
              <a:t>postfija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dirty="0"/>
              <a:t>-9   -1   -   10    2  *  /   1    5   -   2    -3    /    /   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</a:t>
            </a:r>
            <a:r>
              <a:rPr lang="en-US" dirty="0" err="1"/>
              <a:t>dibujito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pizarrón</a:t>
            </a:r>
            <a:r>
              <a:rPr lang="en-US" dirty="0" smtClean="0"/>
              <a:t> </a:t>
            </a:r>
            <a:r>
              <a:rPr lang="en-US" dirty="0"/>
              <a:t>y valor </a:t>
            </a:r>
            <a:r>
              <a:rPr lang="en-US" dirty="0" err="1"/>
              <a:t>devuelto</a:t>
            </a:r>
            <a:r>
              <a:rPr lang="en-US" dirty="0"/>
              <a:t> -2.4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Ejercicio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¿A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 </a:t>
            </a:r>
            <a:r>
              <a:rPr lang="en-US" dirty="0" err="1"/>
              <a:t>correspondía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   ((-9  -  -1)   /  (10  *  2 )) *  ( (1  -  5)   /  (2  /    -3)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llegada</a:t>
            </a:r>
            <a:r>
              <a:rPr lang="en-US" dirty="0"/>
              <a:t>…	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El </a:t>
            </a:r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dirty="0" err="1"/>
              <a:t>búsqueda</a:t>
            </a:r>
            <a:r>
              <a:rPr lang="en-US" dirty="0"/>
              <a:t> de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llevó</a:t>
            </a:r>
            <a:r>
              <a:rPr lang="en-US" dirty="0"/>
              <a:t> a la idea de </a:t>
            </a:r>
            <a:r>
              <a:rPr lang="en-US" dirty="0" err="1"/>
              <a:t>precisar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 para </a:t>
            </a:r>
            <a:r>
              <a:rPr lang="en-US" dirty="0" err="1"/>
              <a:t>facilitar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Pero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precisamos</a:t>
            </a:r>
            <a:r>
              <a:rPr lang="en-US" dirty="0"/>
              <a:t> “</a:t>
            </a:r>
            <a:r>
              <a:rPr lang="en-US" dirty="0" err="1"/>
              <a:t>buscar</a:t>
            </a:r>
            <a:r>
              <a:rPr lang="en-US" dirty="0"/>
              <a:t>” </a:t>
            </a:r>
            <a:r>
              <a:rPr lang="en-US" dirty="0" err="1"/>
              <a:t>elementos</a:t>
            </a:r>
            <a:r>
              <a:rPr lang="en-US" dirty="0"/>
              <a:t>?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siquiera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compararlos</a:t>
            </a:r>
            <a:r>
              <a:rPr lang="en-US" dirty="0"/>
              <a:t> entre </a:t>
            </a:r>
            <a:r>
              <a:rPr lang="en-US" dirty="0" err="1"/>
              <a:t>sí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“</a:t>
            </a:r>
            <a:r>
              <a:rPr lang="en-US" dirty="0" err="1"/>
              <a:t>orden</a:t>
            </a:r>
            <a:r>
              <a:rPr lang="en-US" dirty="0"/>
              <a:t>” de </a:t>
            </a:r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que </a:t>
            </a:r>
            <a:r>
              <a:rPr lang="en-US" dirty="0" err="1"/>
              <a:t>ver</a:t>
            </a:r>
            <a:r>
              <a:rPr lang="en-US" dirty="0"/>
              <a:t> con el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se </a:t>
            </a:r>
            <a:r>
              <a:rPr lang="en-US" dirty="0" err="1"/>
              <a:t>generan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llegada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Acá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2 </a:t>
            </a:r>
            <a:r>
              <a:rPr lang="en-US" dirty="0" err="1"/>
              <a:t>subproblemas</a:t>
            </a:r>
            <a:r>
              <a:rPr lang="en-US" dirty="0"/>
              <a:t>:</a:t>
            </a:r>
          </a:p>
          <a:p>
            <a:pPr marL="514350" indent="-514350">
              <a:buAutoNum type="alphaLcParenR"/>
            </a:pP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parsear</a:t>
            </a:r>
            <a:r>
              <a:rPr lang="en-US" dirty="0"/>
              <a:t> un string de entrada para </a:t>
            </a:r>
            <a:r>
              <a:rPr lang="en-US" dirty="0" err="1"/>
              <a:t>separarlo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tokens </a:t>
            </a:r>
            <a:r>
              <a:rPr lang="en-US" dirty="0" err="1"/>
              <a:t>válidos</a:t>
            </a:r>
            <a:r>
              <a:rPr lang="en-US" dirty="0"/>
              <a:t> (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terminan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)</a:t>
            </a:r>
          </a:p>
          <a:p>
            <a:pPr marL="514350" indent="-514350">
              <a:buAutoNum type="alphaLcParenR"/>
            </a:pPr>
            <a:r>
              <a:rPr lang="en-US" dirty="0"/>
              <a:t>La </a:t>
            </a:r>
            <a:r>
              <a:rPr lang="en-US" dirty="0" err="1"/>
              <a:t>evaluación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 de 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.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incluye</a:t>
            </a:r>
            <a:r>
              <a:rPr lang="en-US" dirty="0"/>
              <a:t> el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errores</a:t>
            </a:r>
            <a:r>
              <a:rPr lang="en-US" dirty="0"/>
              <a:t>.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admitidos</a:t>
            </a:r>
            <a:r>
              <a:rPr lang="en-US" dirty="0"/>
              <a:t> son +  -   *   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Proponer</a:t>
            </a:r>
            <a:r>
              <a:rPr lang="en-US" dirty="0"/>
              <a:t> </a:t>
            </a:r>
            <a:r>
              <a:rPr lang="en-US" dirty="0" err="1"/>
              <a:t>cuáles</a:t>
            </a:r>
            <a:r>
              <a:rPr lang="en-US" dirty="0"/>
              <a:t> </a:t>
            </a:r>
            <a:r>
              <a:rPr lang="en-US" dirty="0" err="1"/>
              <a:t>serían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inválidas</a:t>
            </a:r>
            <a:r>
              <a:rPr lang="en-US" dirty="0"/>
              <a:t> y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excepción</a:t>
            </a:r>
            <a:r>
              <a:rPr lang="en-US" dirty="0"/>
              <a:t>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lanzarse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  3   -  4     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inválida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el – </a:t>
            </a:r>
            <a:r>
              <a:rPr lang="en-US" dirty="0" err="1"/>
              <a:t>espera</a:t>
            </a:r>
            <a:r>
              <a:rPr lang="en-US" dirty="0"/>
              <a:t> un operando </a:t>
            </a:r>
            <a:r>
              <a:rPr lang="en-US" dirty="0" err="1"/>
              <a:t>previo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  0.2   3   ? 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inválida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el ?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/>
              <a:t>válido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  4   3  1  -  4 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inválida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faltan</a:t>
            </a:r>
            <a:r>
              <a:rPr lang="en-US" dirty="0"/>
              <a:t> </a:t>
            </a:r>
            <a:r>
              <a:rPr lang="en-US" dirty="0" err="1"/>
              <a:t>operadores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Empecemos</a:t>
            </a:r>
            <a:r>
              <a:rPr lang="en-US" dirty="0"/>
              <a:t> </a:t>
            </a:r>
            <a:r>
              <a:rPr lang="en-US" dirty="0" err="1"/>
              <a:t>analizando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Java me </a:t>
            </a:r>
            <a:r>
              <a:rPr lang="en-US" dirty="0" err="1"/>
              <a:t>simplifica</a:t>
            </a:r>
            <a:r>
              <a:rPr lang="en-US" dirty="0"/>
              <a:t> el </a:t>
            </a:r>
            <a:r>
              <a:rPr lang="en-US" dirty="0" err="1"/>
              <a:t>análisis</a:t>
            </a:r>
            <a:r>
              <a:rPr lang="en-US" dirty="0"/>
              <a:t> de tokens…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b="1" dirty="0"/>
              <a:t>Scanner </a:t>
            </a:r>
            <a:r>
              <a:rPr lang="en-US" dirty="0" err="1"/>
              <a:t>permite</a:t>
            </a:r>
            <a:r>
              <a:rPr lang="en-US" dirty="0"/>
              <a:t> leer de </a:t>
            </a:r>
            <a:r>
              <a:rPr lang="en-US" dirty="0" err="1"/>
              <a:t>estandar</a:t>
            </a:r>
            <a:r>
              <a:rPr lang="en-US" dirty="0"/>
              <a:t> input/archive/string  </a:t>
            </a:r>
            <a:r>
              <a:rPr lang="en-US" dirty="0" err="1"/>
              <a:t>información</a:t>
            </a:r>
            <a:r>
              <a:rPr lang="en-US" dirty="0"/>
              <a:t>,  </a:t>
            </a:r>
            <a:r>
              <a:rPr lang="en-US" dirty="0" err="1"/>
              <a:t>indicarle</a:t>
            </a:r>
            <a:r>
              <a:rPr lang="en-US" dirty="0"/>
              <a:t> </a:t>
            </a:r>
            <a:r>
              <a:rPr lang="en-US" dirty="0" err="1"/>
              <a:t>cuáles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separadores</a:t>
            </a:r>
            <a:r>
              <a:rPr lang="en-US" dirty="0"/>
              <a:t> y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tokens (</a:t>
            </a:r>
            <a:r>
              <a:rPr lang="en-US" dirty="0" err="1"/>
              <a:t>iterador</a:t>
            </a:r>
            <a:r>
              <a:rPr lang="en-US" dirty="0"/>
              <a:t>).</a:t>
            </a:r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Probar</a:t>
            </a:r>
            <a:r>
              <a:rPr lang="en-US" sz="1600" dirty="0"/>
              <a:t> el </a:t>
            </a:r>
            <a:r>
              <a:rPr lang="en-US" sz="1600" dirty="0" err="1"/>
              <a:t>siguiente</a:t>
            </a:r>
            <a:r>
              <a:rPr lang="en-US" sz="1600" dirty="0"/>
              <a:t> </a:t>
            </a:r>
            <a:r>
              <a:rPr lang="en-US" sz="1600" dirty="0" err="1"/>
              <a:t>código</a:t>
            </a:r>
            <a:r>
              <a:rPr lang="en-US" sz="1600" dirty="0"/>
              <a:t> que </a:t>
            </a:r>
            <a:r>
              <a:rPr lang="en-US" sz="1600" dirty="0" err="1"/>
              <a:t>toma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línea</a:t>
            </a:r>
            <a:r>
              <a:rPr lang="en-US" sz="1600" dirty="0"/>
              <a:t> de la </a:t>
            </a:r>
            <a:r>
              <a:rPr lang="en-US" sz="1600" b="1" dirty="0"/>
              <a:t>entrada </a:t>
            </a:r>
            <a:r>
              <a:rPr lang="en-US" sz="1600" b="1" dirty="0" err="1"/>
              <a:t>estándard</a:t>
            </a:r>
            <a:r>
              <a:rPr lang="en-US" sz="1600" b="1" dirty="0"/>
              <a:t> </a:t>
            </a:r>
            <a:r>
              <a:rPr lang="en-US" sz="1600" dirty="0"/>
              <a:t>que </a:t>
            </a:r>
            <a:r>
              <a:rPr lang="en-US" sz="1600" dirty="0" err="1"/>
              <a:t>termina</a:t>
            </a:r>
            <a:r>
              <a:rPr lang="en-US" sz="1600" dirty="0"/>
              <a:t> con \n. A ese primer scanner lo </a:t>
            </a:r>
            <a:r>
              <a:rPr lang="en-US" sz="1600" dirty="0" err="1"/>
              <a:t>llamamos</a:t>
            </a:r>
            <a:r>
              <a:rPr lang="en-US" sz="1600" dirty="0"/>
              <a:t>  </a:t>
            </a:r>
            <a:r>
              <a:rPr lang="en-US" sz="1600" dirty="0" err="1">
                <a:solidFill>
                  <a:srgbClr val="00B050"/>
                </a:solidFill>
              </a:rPr>
              <a:t>inputScanner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err="1"/>
              <a:t>Luego</a:t>
            </a:r>
            <a:r>
              <a:rPr lang="en-US" sz="1600" dirty="0"/>
              <a:t> </a:t>
            </a:r>
            <a:r>
              <a:rPr lang="en-US" sz="1600" dirty="0" err="1"/>
              <a:t>usa</a:t>
            </a:r>
            <a:r>
              <a:rPr lang="en-US" sz="1600" dirty="0"/>
              <a:t> </a:t>
            </a:r>
            <a:r>
              <a:rPr lang="en-US" sz="1600" dirty="0" err="1"/>
              <a:t>otro</a:t>
            </a:r>
            <a:r>
              <a:rPr lang="en-US" sz="1600" dirty="0"/>
              <a:t> scanner </a:t>
            </a:r>
            <a:r>
              <a:rPr lang="en-US" sz="1600" dirty="0" err="1"/>
              <a:t>sobre</a:t>
            </a:r>
            <a:r>
              <a:rPr lang="en-US" sz="1600" dirty="0"/>
              <a:t> la </a:t>
            </a:r>
            <a:r>
              <a:rPr lang="en-US" sz="1600" dirty="0" err="1"/>
              <a:t>línea</a:t>
            </a:r>
            <a:r>
              <a:rPr lang="en-US" sz="1600" dirty="0"/>
              <a:t> </a:t>
            </a:r>
            <a:r>
              <a:rPr lang="en-US" sz="1600" dirty="0" err="1"/>
              <a:t>previamente</a:t>
            </a:r>
            <a:r>
              <a:rPr lang="en-US" sz="1600" dirty="0"/>
              <a:t> </a:t>
            </a:r>
            <a:r>
              <a:rPr lang="en-US" sz="1600" dirty="0" err="1"/>
              <a:t>leida</a:t>
            </a:r>
            <a:r>
              <a:rPr lang="en-US" sz="1600" dirty="0"/>
              <a:t> y la </a:t>
            </a:r>
            <a:r>
              <a:rPr lang="en-US" sz="1600" dirty="0" err="1"/>
              <a:t>tokeniza</a:t>
            </a:r>
            <a:r>
              <a:rPr lang="en-US" sz="1600" dirty="0"/>
              <a:t> </a:t>
            </a:r>
            <a:r>
              <a:rPr lang="en-US" sz="1600" dirty="0" err="1"/>
              <a:t>separando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espacios</a:t>
            </a:r>
            <a:r>
              <a:rPr lang="en-US" sz="1600" dirty="0"/>
              <a:t> (</a:t>
            </a:r>
            <a:r>
              <a:rPr lang="en-US" sz="1600" dirty="0" err="1"/>
              <a:t>blancos</a:t>
            </a:r>
            <a:r>
              <a:rPr lang="en-US" sz="1600" dirty="0"/>
              <a:t>, </a:t>
            </a:r>
            <a:r>
              <a:rPr lang="en-US" sz="1600" dirty="0" err="1"/>
              <a:t>tabulador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). Ese </a:t>
            </a:r>
            <a:r>
              <a:rPr lang="en-US" sz="1600" dirty="0" err="1" smtClean="0"/>
              <a:t>segundo</a:t>
            </a:r>
            <a:r>
              <a:rPr lang="en-US" sz="1600" dirty="0" smtClean="0"/>
              <a:t> </a:t>
            </a:r>
            <a:r>
              <a:rPr lang="en-US" sz="1600" dirty="0"/>
              <a:t>scanner lo </a:t>
            </a:r>
            <a:r>
              <a:rPr lang="en-US" sz="1600" dirty="0" err="1"/>
              <a:t>llamamos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lineScanner</a:t>
            </a:r>
            <a:endParaRPr lang="en-US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primer scanner: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separador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enter</a:t>
            </a:r>
          </a:p>
          <a:p>
            <a:pPr marL="0" indent="0" algn="just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Scanner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inputScanner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Scanner(System.in).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useDelimiter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("\\n");</a:t>
            </a:r>
          </a:p>
          <a:p>
            <a:pPr marL="0" indent="0" algn="just">
              <a:buNone/>
            </a:pP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s-A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("Introduzca la expresión en notación postfija: ");</a:t>
            </a:r>
          </a:p>
          <a:p>
            <a:pPr marL="0" indent="0" algn="just">
              <a:buNone/>
            </a:pPr>
            <a:endParaRPr lang="es-A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line = </a:t>
            </a:r>
            <a:r>
              <a:rPr lang="es-AR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inputScanner.next</a:t>
            </a:r>
            <a:r>
              <a:rPr lang="es-AR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s-AR" sz="1600" dirty="0"/>
              <a:t>// </a:t>
            </a:r>
            <a:r>
              <a:rPr lang="es-AR" sz="1600" u="sng" dirty="0"/>
              <a:t>si</a:t>
            </a:r>
            <a:r>
              <a:rPr lang="es-AR" sz="1600" dirty="0"/>
              <a:t> </a:t>
            </a:r>
            <a:r>
              <a:rPr lang="es-AR" sz="1600" u="sng" dirty="0"/>
              <a:t>usan</a:t>
            </a:r>
            <a:r>
              <a:rPr lang="es-AR" sz="1600" dirty="0"/>
              <a:t> </a:t>
            </a:r>
            <a:r>
              <a:rPr lang="es-AR" sz="1600" dirty="0" err="1"/>
              <a:t>nextLine</a:t>
            </a:r>
            <a:r>
              <a:rPr lang="es-AR" sz="1600" dirty="0"/>
              <a:t>() no </a:t>
            </a:r>
            <a:r>
              <a:rPr lang="es-AR" sz="1600" u="sng" dirty="0"/>
              <a:t>poner</a:t>
            </a:r>
            <a:r>
              <a:rPr lang="es-AR" sz="1600" dirty="0"/>
              <a:t> \\r</a:t>
            </a:r>
          </a:p>
          <a:p>
            <a:pPr marL="0" indent="0" algn="just">
              <a:buNone/>
            </a:pPr>
            <a:endParaRPr lang="es-AR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segundo scanner: separador espacios sobre el anterior	</a:t>
            </a:r>
          </a:p>
          <a:p>
            <a:pPr marL="0" indent="0" algn="just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Scanner 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Scanner(line).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useDelimiter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("\\s+");</a:t>
            </a:r>
          </a:p>
          <a:p>
            <a:pPr marL="0" indent="0" algn="just">
              <a:buNone/>
            </a:pP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</a:t>
            </a:r>
            <a:r>
              <a:rPr lang="es-A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 algn="just">
              <a:buNone/>
            </a:pP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A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s-A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lineScanner.next</a:t>
            </a:r>
            <a:r>
              <a:rPr lang="es-AR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A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s-A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 smtClean="0"/>
              <a:t>chequearlo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regular.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la </a:t>
            </a:r>
            <a:r>
              <a:rPr lang="en-US" dirty="0" err="1"/>
              <a:t>enumeración</a:t>
            </a:r>
            <a:r>
              <a:rPr lang="en-US" dirty="0"/>
              <a:t> de </a:t>
            </a:r>
            <a:r>
              <a:rPr lang="en-US" dirty="0" err="1"/>
              <a:t>opciones</a:t>
            </a:r>
            <a:r>
              <a:rPr lang="en-US" dirty="0"/>
              <a:t> </a:t>
            </a:r>
            <a:r>
              <a:rPr lang="en-US" dirty="0" err="1"/>
              <a:t>válidas</a:t>
            </a:r>
            <a:r>
              <a:rPr lang="en-US" dirty="0"/>
              <a:t> se </a:t>
            </a:r>
            <a:r>
              <a:rPr lang="en-US" dirty="0" err="1"/>
              <a:t>escriben</a:t>
            </a:r>
            <a:r>
              <a:rPr lang="en-US" dirty="0"/>
              <a:t> </a:t>
            </a:r>
            <a:r>
              <a:rPr lang="en-US" dirty="0" err="1"/>
              <a:t>separadas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pipe.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token = 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lineScanner.next();</a:t>
            </a:r>
          </a:p>
          <a:p>
            <a:pPr marL="0" indent="0">
              <a:buNone/>
            </a:pP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token.matches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¡!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") )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("OK</a:t>
            </a:r>
            <a:r>
              <a:rPr lang="es-A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:“: </a:t>
            </a:r>
            <a:r>
              <a:rPr lang="es-A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s-A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s-A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s-A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invalid</a:t>
            </a:r>
            <a:r>
              <a:rPr lang="es-AR" sz="200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" +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err="1"/>
              <a:t>Agregar</a:t>
            </a:r>
            <a:r>
              <a:rPr lang="en-US" sz="2000" b="1" dirty="0"/>
              <a:t>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chequeo</a:t>
            </a:r>
            <a:r>
              <a:rPr lang="en-US" sz="2000" b="1" dirty="0"/>
              <a:t> al </a:t>
            </a:r>
            <a:r>
              <a:rPr lang="en-US" sz="2000" b="1" dirty="0" err="1"/>
              <a:t>código</a:t>
            </a:r>
            <a:r>
              <a:rPr lang="en-US" sz="2000" b="1" dirty="0"/>
              <a:t> anterior y </a:t>
            </a:r>
            <a:r>
              <a:rPr lang="en-US" sz="2000" b="1" dirty="0" err="1"/>
              <a:t>ver</a:t>
            </a:r>
            <a:r>
              <a:rPr lang="en-US" sz="2000" b="1" dirty="0"/>
              <a:t> que </a:t>
            </a:r>
            <a:r>
              <a:rPr lang="en-US" sz="2000" b="1" dirty="0" err="1"/>
              <a:t>valida</a:t>
            </a:r>
            <a:r>
              <a:rPr lang="en-US" sz="2000" b="1" dirty="0"/>
              <a:t> </a:t>
            </a:r>
            <a:r>
              <a:rPr lang="en-US" sz="2000" b="1" dirty="0" err="1"/>
              <a:t>correctamente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Ejercicio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anterior para que </a:t>
            </a:r>
            <a:r>
              <a:rPr lang="en-US" dirty="0" err="1"/>
              <a:t>acepte</a:t>
            </a:r>
            <a:r>
              <a:rPr lang="en-US" dirty="0"/>
              <a:t> un token </a:t>
            </a:r>
            <a:r>
              <a:rPr lang="en-US" dirty="0" err="1"/>
              <a:t>más</a:t>
            </a:r>
            <a:r>
              <a:rPr lang="en-US" dirty="0"/>
              <a:t>:  </a:t>
            </a:r>
            <a:r>
              <a:rPr lang="en-US" dirty="0">
                <a:solidFill>
                  <a:srgbClr val="C00000"/>
                </a:solidFill>
              </a:rPr>
              <a:t>¿?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/>
              <a:t>Chequearlo</a:t>
            </a:r>
            <a:r>
              <a:rPr lang="en-US" dirty="0"/>
              <a:t> con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válidas</a:t>
            </a:r>
            <a:r>
              <a:rPr lang="en-US" dirty="0"/>
              <a:t> e </a:t>
            </a:r>
            <a:r>
              <a:rPr lang="en-US" dirty="0" err="1"/>
              <a:t>inválidas</a:t>
            </a:r>
            <a:r>
              <a:rPr lang="en-US" dirty="0"/>
              <a:t>. ¿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mal 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if (token.matches("¿?|¡!|,|;|##") ) </a:t>
            </a:r>
            <a:r>
              <a:rPr lang="es-AR" dirty="0"/>
              <a:t>porque el símbolo “?” es metasímbolo y significa opcionalidad </a:t>
            </a:r>
          </a:p>
          <a:p>
            <a:pPr marL="0" indent="0">
              <a:buNone/>
            </a:pPr>
            <a:r>
              <a:rPr lang="en-US" dirty="0"/>
              <a:t>La forma </a:t>
            </a:r>
            <a:r>
              <a:rPr lang="en-US" dirty="0" err="1"/>
              <a:t>correcta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escaparlo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token.matches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("¿\\?|¡!|,|;|##")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1:  </a:t>
            </a:r>
            <a:r>
              <a:rPr lang="en-US" sz="2000" b="1" dirty="0" err="1"/>
              <a:t>Editores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/>
              <a:t>Los </a:t>
            </a:r>
            <a:r>
              <a:rPr lang="en-US" sz="2000" dirty="0" err="1"/>
              <a:t>editores</a:t>
            </a:r>
            <a:r>
              <a:rPr lang="en-US" sz="2000" dirty="0"/>
              <a:t> de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permiten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operaciones</a:t>
            </a:r>
            <a:r>
              <a:rPr lang="en-US" sz="2000" dirty="0"/>
              <a:t>: copy, paste, move, etc.  y </a:t>
            </a:r>
            <a:r>
              <a:rPr lang="en-US" sz="2000" dirty="0" err="1"/>
              <a:t>afortunadamente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avanzados</a:t>
            </a:r>
            <a:r>
              <a:rPr lang="en-US" sz="2000" dirty="0"/>
              <a:t> </a:t>
            </a:r>
            <a:r>
              <a:rPr lang="en-US" sz="2000" dirty="0" err="1"/>
              <a:t>permiten</a:t>
            </a:r>
            <a:r>
              <a:rPr lang="en-US" sz="2000" dirty="0"/>
              <a:t> “</a:t>
            </a:r>
            <a:r>
              <a:rPr lang="en-US" sz="2000" dirty="0" err="1"/>
              <a:t>deshacer</a:t>
            </a:r>
            <a:r>
              <a:rPr lang="en-US" sz="2000" dirty="0"/>
              <a:t>” las </a:t>
            </a:r>
            <a:r>
              <a:rPr lang="en-US" sz="2000" dirty="0" err="1"/>
              <a:t>últimas</a:t>
            </a:r>
            <a:r>
              <a:rPr lang="en-US" sz="2000" dirty="0"/>
              <a:t> </a:t>
            </a:r>
            <a:r>
              <a:rPr lang="en-US" sz="2000" dirty="0" err="1"/>
              <a:t>acciones</a:t>
            </a:r>
            <a:r>
              <a:rPr lang="en-US" sz="2000" dirty="0"/>
              <a:t> </a:t>
            </a:r>
            <a:r>
              <a:rPr lang="en-US" sz="2000" dirty="0" err="1"/>
              <a:t>realizadas</a:t>
            </a:r>
            <a:r>
              <a:rPr lang="en-US" sz="2000" dirty="0"/>
              <a:t>. </a:t>
            </a:r>
            <a:r>
              <a:rPr lang="en-US" sz="2000" dirty="0" err="1"/>
              <a:t>Permiten</a:t>
            </a:r>
            <a:r>
              <a:rPr lang="en-US" sz="2000" dirty="0"/>
              <a:t> “</a:t>
            </a:r>
            <a:r>
              <a:rPr lang="en-US" sz="2000" dirty="0" err="1"/>
              <a:t>arrepentirse</a:t>
            </a:r>
            <a:r>
              <a:rPr lang="en-US" sz="2000" dirty="0"/>
              <a:t>” e </a:t>
            </a:r>
            <a:r>
              <a:rPr lang="en-US" sz="2000" dirty="0" err="1"/>
              <a:t>inspeccionar</a:t>
            </a:r>
            <a:r>
              <a:rPr lang="en-US" sz="2000" dirty="0"/>
              <a:t> la </a:t>
            </a:r>
            <a:r>
              <a:rPr lang="en-US" sz="2000" dirty="0" err="1"/>
              <a:t>herramienta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estructura</a:t>
            </a:r>
            <a:r>
              <a:rPr lang="en-US" sz="2000" dirty="0"/>
              <a:t> </a:t>
            </a:r>
            <a:r>
              <a:rPr lang="en-US" sz="2000" dirty="0" err="1"/>
              <a:t>auxiliar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implementar</a:t>
            </a:r>
            <a:r>
              <a:rPr lang="en-US" sz="2000" dirty="0"/>
              <a:t> </a:t>
            </a:r>
          </a:p>
          <a:p>
            <a:pPr marL="0" indent="0" algn="just">
              <a:buNone/>
            </a:pP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característica</a:t>
            </a:r>
            <a:r>
              <a:rPr lang="en-US" sz="2000" dirty="0"/>
              <a:t>?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err="1"/>
              <a:t>Rta</a:t>
            </a:r>
            <a:r>
              <a:rPr lang="en-US" sz="2000" dirty="0"/>
              <a:t>:   Pila (Stack o LIFO)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 descr="Java – Crear un &lt;strong&gt;editor de texto&lt;/strong&gt; | Dark[byte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33" y="4130040"/>
            <a:ext cx="3486367" cy="19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2: Runtime execution</a:t>
            </a:r>
          </a:p>
          <a:p>
            <a:pPr marL="0" indent="0" algn="just">
              <a:buNone/>
            </a:pP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ejecución</a:t>
            </a:r>
            <a:r>
              <a:rPr lang="en-US" sz="2000" dirty="0"/>
              <a:t> de </a:t>
            </a:r>
            <a:r>
              <a:rPr lang="en-US" sz="2000" dirty="0" err="1"/>
              <a:t>invoca</a:t>
            </a:r>
            <a:r>
              <a:rPr lang="en-US" sz="2000" dirty="0"/>
              <a:t> a un </a:t>
            </a:r>
            <a:r>
              <a:rPr lang="en-US" sz="2000" dirty="0" err="1"/>
              <a:t>método</a:t>
            </a:r>
            <a:r>
              <a:rPr lang="en-US" sz="2000" dirty="0"/>
              <a:t> se </a:t>
            </a:r>
            <a:r>
              <a:rPr lang="en-US" sz="2000" dirty="0" err="1"/>
              <a:t>utiliza</a:t>
            </a:r>
            <a:r>
              <a:rPr lang="en-US" sz="2000" dirty="0"/>
              <a:t> el stack del runtime para </a:t>
            </a:r>
            <a:r>
              <a:rPr lang="en-US" sz="2000" dirty="0" err="1"/>
              <a:t>almacenar</a:t>
            </a:r>
            <a:r>
              <a:rPr lang="en-US" sz="2000" dirty="0"/>
              <a:t>: </a:t>
            </a:r>
            <a:r>
              <a:rPr lang="en-US" sz="2000" dirty="0" err="1"/>
              <a:t>parámetros</a:t>
            </a:r>
            <a:r>
              <a:rPr lang="en-US" sz="2000" dirty="0"/>
              <a:t>, variables locales y </a:t>
            </a:r>
            <a:r>
              <a:rPr lang="en-US" sz="2000" dirty="0" err="1"/>
              <a:t>dirección</a:t>
            </a:r>
            <a:r>
              <a:rPr lang="en-US" sz="2000" dirty="0"/>
              <a:t> de </a:t>
            </a:r>
            <a:r>
              <a:rPr lang="en-US" sz="2000" dirty="0" err="1"/>
              <a:t>retorno</a:t>
            </a:r>
            <a:r>
              <a:rPr lang="en-US" sz="2000" dirty="0"/>
              <a:t>.  </a:t>
            </a:r>
            <a:r>
              <a:rPr lang="es-AR" sz="2000" dirty="0"/>
              <a:t> Esto también pasa en recursión.</a:t>
            </a:r>
          </a:p>
          <a:p>
            <a:pPr marL="0" indent="0">
              <a:buNone/>
            </a:pPr>
            <a:r>
              <a:rPr lang="en-US" sz="2000" dirty="0" err="1"/>
              <a:t>Existen</a:t>
            </a:r>
            <a:r>
              <a:rPr lang="en-US" sz="2000" dirty="0"/>
              <a:t> </a:t>
            </a:r>
            <a:r>
              <a:rPr lang="en-US" sz="2000" dirty="0" err="1"/>
              <a:t>algoritmos</a:t>
            </a:r>
            <a:r>
              <a:rPr lang="en-US" sz="2000" dirty="0"/>
              <a:t> que son </a:t>
            </a:r>
            <a:r>
              <a:rPr lang="en-US" sz="2000" dirty="0" err="1"/>
              <a:t>ideales</a:t>
            </a:r>
            <a:r>
              <a:rPr lang="en-US" sz="2000" dirty="0"/>
              <a:t> para </a:t>
            </a:r>
            <a:r>
              <a:rPr lang="en-US" sz="2000" dirty="0" err="1"/>
              <a:t>programar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forma </a:t>
            </a:r>
            <a:r>
              <a:rPr lang="en-US" sz="2000" dirty="0" err="1"/>
              <a:t>recursiva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Si un </a:t>
            </a:r>
            <a:r>
              <a:rPr lang="en-US" sz="2000" dirty="0" err="1"/>
              <a:t>lenguaje</a:t>
            </a:r>
            <a:r>
              <a:rPr lang="en-US" sz="2000" dirty="0"/>
              <a:t> de </a:t>
            </a:r>
            <a:r>
              <a:rPr lang="en-US" sz="2000" dirty="0" err="1"/>
              <a:t>programación</a:t>
            </a:r>
            <a:r>
              <a:rPr lang="en-US" sz="2000" dirty="0"/>
              <a:t> no dispone de </a:t>
            </a:r>
            <a:r>
              <a:rPr lang="en-US" sz="2000" dirty="0" err="1"/>
              <a:t>recursión</a:t>
            </a:r>
            <a:r>
              <a:rPr lang="en-US" sz="2000" dirty="0"/>
              <a:t>, y el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de </a:t>
            </a:r>
            <a:r>
              <a:rPr lang="en-US" sz="2000" dirty="0" err="1"/>
              <a:t>naturaleza</a:t>
            </a:r>
            <a:r>
              <a:rPr lang="en-US" sz="2000" dirty="0"/>
              <a:t> </a:t>
            </a:r>
            <a:r>
              <a:rPr lang="en-US" sz="2000" dirty="0" err="1"/>
              <a:t>recursiva</a:t>
            </a:r>
            <a:r>
              <a:rPr lang="en-US" sz="2000" dirty="0"/>
              <a:t>.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hacer</a:t>
            </a:r>
            <a:r>
              <a:rPr lang="en-US" sz="2000" dirty="0"/>
              <a:t>?</a:t>
            </a:r>
          </a:p>
          <a:p>
            <a:pPr marL="0" indent="0" algn="just">
              <a:buNone/>
            </a:pPr>
            <a:r>
              <a:rPr lang="en-US" sz="2000" b="1" dirty="0" err="1"/>
              <a:t>Rta</a:t>
            </a:r>
            <a:r>
              <a:rPr lang="en-US" sz="2000" b="1" dirty="0"/>
              <a:t>:  </a:t>
            </a:r>
            <a:r>
              <a:rPr lang="en-US" sz="2000" dirty="0" err="1"/>
              <a:t>usar</a:t>
            </a:r>
            <a:r>
              <a:rPr lang="en-US" sz="2000" dirty="0"/>
              <a:t> un Stack para </a:t>
            </a:r>
            <a:r>
              <a:rPr lang="en-US" sz="2000" dirty="0" err="1"/>
              <a:t>solucionar</a:t>
            </a:r>
            <a:r>
              <a:rPr lang="en-US" sz="2000" dirty="0"/>
              <a:t> </a:t>
            </a:r>
            <a:r>
              <a:rPr lang="en-US" sz="2000" dirty="0" err="1"/>
              <a:t>esa</a:t>
            </a:r>
            <a:r>
              <a:rPr lang="en-US" sz="2000" dirty="0"/>
              <a:t> </a:t>
            </a:r>
            <a:r>
              <a:rPr lang="en-US" sz="2000" dirty="0" err="1"/>
              <a:t>dificultad</a:t>
            </a:r>
            <a:r>
              <a:rPr lang="en-US" sz="2000" dirty="0"/>
              <a:t>. </a:t>
            </a:r>
          </a:p>
        </p:txBody>
      </p:sp>
      <p:pic>
        <p:nvPicPr>
          <p:cNvPr id="3" name="Picture 2" descr="&lt;strong&gt;Recursion&lt;/strong&gt; / Piano de caracol 1 | Buscando nuevos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83" y="3390449"/>
            <a:ext cx="1809931" cy="18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4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: </a:t>
            </a:r>
            <a:r>
              <a:rPr lang="en-US" sz="2000" b="1" dirty="0" err="1"/>
              <a:t>Chequeos</a:t>
            </a:r>
            <a:r>
              <a:rPr lang="en-US" sz="2000" b="1" dirty="0"/>
              <a:t> de </a:t>
            </a:r>
            <a:r>
              <a:rPr lang="en-US" sz="2000" b="1" dirty="0" err="1"/>
              <a:t>compilación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/>
              <a:t>Los </a:t>
            </a:r>
            <a:r>
              <a:rPr lang="en-US" sz="2000" dirty="0" err="1"/>
              <a:t>lenguajes</a:t>
            </a:r>
            <a:r>
              <a:rPr lang="en-US" sz="2000" dirty="0"/>
              <a:t> </a:t>
            </a:r>
            <a:r>
              <a:rPr lang="en-US" sz="2000" dirty="0" err="1"/>
              <a:t>precisan</a:t>
            </a:r>
            <a:r>
              <a:rPr lang="en-US" sz="2000" dirty="0"/>
              <a:t> de </a:t>
            </a:r>
            <a:r>
              <a:rPr lang="en-US" sz="2000" dirty="0" err="1"/>
              <a:t>ciertos</a:t>
            </a:r>
            <a:r>
              <a:rPr lang="en-US" sz="2000" dirty="0"/>
              <a:t> </a:t>
            </a:r>
            <a:r>
              <a:rPr lang="en-US" sz="2000" dirty="0" err="1"/>
              <a:t>chequeos</a:t>
            </a:r>
            <a:r>
              <a:rPr lang="en-US" sz="2000" dirty="0"/>
              <a:t> </a:t>
            </a:r>
            <a:r>
              <a:rPr lang="en-US" sz="2000" dirty="0" err="1"/>
              <a:t>sintácticos</a:t>
            </a:r>
            <a:r>
              <a:rPr lang="en-US" sz="2000" dirty="0"/>
              <a:t>. Tal </a:t>
            </a:r>
            <a:r>
              <a:rPr lang="en-US" sz="2000" dirty="0" err="1"/>
              <a:t>es</a:t>
            </a:r>
            <a:r>
              <a:rPr lang="en-US" sz="2000" dirty="0"/>
              <a:t> el </a:t>
            </a:r>
            <a:r>
              <a:rPr lang="en-US" sz="2000" dirty="0" err="1"/>
              <a:t>caso</a:t>
            </a:r>
            <a:r>
              <a:rPr lang="en-US" sz="2000" dirty="0"/>
              <a:t> de las </a:t>
            </a:r>
            <a:r>
              <a:rPr lang="en-US" sz="2000" dirty="0" err="1"/>
              <a:t>expresiones</a:t>
            </a:r>
            <a:r>
              <a:rPr lang="en-US" sz="2000" dirty="0"/>
              <a:t> </a:t>
            </a:r>
            <a:r>
              <a:rPr lang="en-US" sz="2000" dirty="0" err="1"/>
              <a:t>matemáticas</a:t>
            </a:r>
            <a:r>
              <a:rPr lang="en-US" sz="2000" dirty="0"/>
              <a:t>.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ellas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operadores</a:t>
            </a:r>
            <a:r>
              <a:rPr lang="en-US" sz="2000" dirty="0"/>
              <a:t> que </a:t>
            </a:r>
            <a:r>
              <a:rPr lang="en-US" sz="2000" dirty="0" err="1"/>
              <a:t>utilizamos</a:t>
            </a:r>
            <a:r>
              <a:rPr lang="en-US" sz="2000" dirty="0"/>
              <a:t> </a:t>
            </a:r>
            <a:r>
              <a:rPr lang="en-US" sz="2000" dirty="0" err="1"/>
              <a:t>presentan</a:t>
            </a:r>
            <a:r>
              <a:rPr lang="en-US" sz="2000" dirty="0"/>
              <a:t> </a:t>
            </a:r>
            <a:r>
              <a:rPr lang="en-US" sz="2000" dirty="0" err="1"/>
              <a:t>diferente</a:t>
            </a:r>
            <a:r>
              <a:rPr lang="en-US" sz="2000" dirty="0"/>
              <a:t> “</a:t>
            </a:r>
            <a:r>
              <a:rPr lang="en-US" sz="2000" dirty="0" err="1"/>
              <a:t>precedencia</a:t>
            </a:r>
            <a:r>
              <a:rPr lang="en-US" sz="2000" dirty="0"/>
              <a:t>” la </a:t>
            </a:r>
            <a:r>
              <a:rPr lang="en-US" sz="2000" dirty="0" err="1"/>
              <a:t>cual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cambiarse</a:t>
            </a:r>
            <a:r>
              <a:rPr lang="en-US" sz="2000" dirty="0"/>
              <a:t> con </a:t>
            </a:r>
            <a:r>
              <a:rPr lang="en-US" sz="2000" dirty="0" err="1"/>
              <a:t>tal</a:t>
            </a:r>
            <a:r>
              <a:rPr lang="en-US" sz="2000" dirty="0"/>
              <a:t> de </a:t>
            </a:r>
            <a:r>
              <a:rPr lang="en-US" sz="2000" dirty="0" err="1"/>
              <a:t>usar</a:t>
            </a:r>
            <a:r>
              <a:rPr lang="en-US" sz="2000" dirty="0"/>
              <a:t> “</a:t>
            </a:r>
            <a:r>
              <a:rPr lang="en-US" sz="2000" dirty="0" err="1"/>
              <a:t>paréntesis</a:t>
            </a:r>
            <a:r>
              <a:rPr lang="en-US" sz="2000" dirty="0"/>
              <a:t>”. </a:t>
            </a:r>
          </a:p>
          <a:p>
            <a:pPr marL="0" indent="0" algn="just">
              <a:buNone/>
            </a:pPr>
            <a:r>
              <a:rPr lang="en-US" sz="2000" dirty="0"/>
              <a:t>Si </a:t>
            </a:r>
            <a:r>
              <a:rPr lang="en-US" sz="2000" dirty="0" err="1"/>
              <a:t>bien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paréntesis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anidarse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lo que </a:t>
            </a:r>
            <a:r>
              <a:rPr lang="en-US" sz="2000" dirty="0" err="1"/>
              <a:t>querramos</a:t>
            </a:r>
            <a:r>
              <a:rPr lang="en-US" sz="2000" dirty="0"/>
              <a:t>,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aparearse</a:t>
            </a:r>
            <a:r>
              <a:rPr lang="en-US" sz="2000" dirty="0"/>
              <a:t> </a:t>
            </a:r>
            <a:r>
              <a:rPr lang="en-US" sz="2000" dirty="0" err="1"/>
              <a:t>correctamente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¿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resolverse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chequeos</a:t>
            </a:r>
            <a:r>
              <a:rPr lang="en-US" sz="2000" dirty="0"/>
              <a:t> </a:t>
            </a:r>
            <a:r>
              <a:rPr lang="en-US" sz="2000" dirty="0" err="1"/>
              <a:t>sintácticos</a:t>
            </a:r>
            <a:r>
              <a:rPr lang="en-US" sz="2000" dirty="0"/>
              <a:t> de ese </a:t>
            </a:r>
            <a:r>
              <a:rPr lang="en-US" sz="2000" dirty="0" err="1"/>
              <a:t>tipo</a:t>
            </a:r>
            <a:r>
              <a:rPr lang="en-US" sz="2000" dirty="0"/>
              <a:t>?</a:t>
            </a:r>
          </a:p>
          <a:p>
            <a:pPr marL="0" indent="0" algn="just">
              <a:buNone/>
            </a:pPr>
            <a:r>
              <a:rPr lang="en-US" sz="2000" dirty="0" err="1"/>
              <a:t>Rta</a:t>
            </a:r>
            <a:r>
              <a:rPr lang="en-US" sz="2000" dirty="0"/>
              <a:t>: Con </a:t>
            </a:r>
            <a:r>
              <a:rPr lang="en-US" sz="2000" dirty="0" err="1"/>
              <a:t>una</a:t>
            </a:r>
            <a:r>
              <a:rPr lang="en-US" sz="2000" dirty="0"/>
              <a:t> PILA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40" y="3805847"/>
            <a:ext cx="15525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Definición</a:t>
            </a:r>
            <a:r>
              <a:rPr lang="en-US" dirty="0"/>
              <a:t> Stack/LIFO/Pila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Colección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llegada</a:t>
            </a:r>
            <a:r>
              <a:rPr lang="en-US" dirty="0"/>
              <a:t>. La </a:t>
            </a:r>
            <a:r>
              <a:rPr lang="en-US" dirty="0" err="1"/>
              <a:t>única</a:t>
            </a:r>
            <a:r>
              <a:rPr lang="en-US" dirty="0"/>
              <a:t> forma de </a:t>
            </a:r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 de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distinguido</a:t>
            </a:r>
            <a:r>
              <a:rPr lang="en-US" dirty="0"/>
              <a:t>: TOPE que </a:t>
            </a:r>
            <a:r>
              <a:rPr lang="en-US" dirty="0" err="1"/>
              <a:t>es</a:t>
            </a:r>
            <a:r>
              <a:rPr lang="en-US" dirty="0"/>
              <a:t> el ultimo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lleg</a:t>
            </a:r>
            <a:r>
              <a:rPr lang="en-US" dirty="0" err="1"/>
              <a:t>ó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operaciones</a:t>
            </a:r>
            <a:r>
              <a:rPr lang="en-US" dirty="0"/>
              <a:t> que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ofrecer</a:t>
            </a:r>
            <a:r>
              <a:rPr lang="en-US" dirty="0"/>
              <a:t> son:</a:t>
            </a:r>
          </a:p>
          <a:p>
            <a:r>
              <a:rPr lang="en-US" b="1" dirty="0"/>
              <a:t>push</a:t>
            </a:r>
            <a:r>
              <a:rPr lang="en-US" dirty="0"/>
              <a:t>: </a:t>
            </a:r>
            <a:r>
              <a:rPr lang="en-US" dirty="0" err="1"/>
              <a:t>agrega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a la </a:t>
            </a:r>
            <a:r>
              <a:rPr lang="en-US" dirty="0" err="1"/>
              <a:t>colección</a:t>
            </a:r>
            <a:r>
              <a:rPr lang="en-US" dirty="0"/>
              <a:t> y se </a:t>
            </a:r>
            <a:r>
              <a:rPr lang="en-US" dirty="0" err="1"/>
              <a:t>convierte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nuevo</a:t>
            </a:r>
            <a:r>
              <a:rPr lang="en-US" dirty="0"/>
              <a:t> tope.</a:t>
            </a:r>
          </a:p>
          <a:p>
            <a:r>
              <a:rPr lang="en-US" b="1" dirty="0"/>
              <a:t>pop</a:t>
            </a:r>
            <a:r>
              <a:rPr lang="en-US" dirty="0"/>
              <a:t>: </a:t>
            </a:r>
            <a:r>
              <a:rPr lang="en-US" dirty="0" err="1"/>
              <a:t>quita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 y cambia el tope de la pila.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destructiva</a:t>
            </a:r>
            <a:r>
              <a:rPr lang="en-US" dirty="0"/>
              <a:t> y solo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vacía</a:t>
            </a:r>
            <a:r>
              <a:rPr lang="en-US" dirty="0"/>
              <a:t>.</a:t>
            </a:r>
          </a:p>
          <a:p>
            <a:r>
              <a:rPr lang="en-US" b="1" dirty="0" err="1"/>
              <a:t>isEmpty</a:t>
            </a:r>
            <a:r>
              <a:rPr lang="en-US" dirty="0"/>
              <a:t>: </a:t>
            </a:r>
            <a:r>
              <a:rPr lang="en-US" dirty="0" err="1"/>
              <a:t>devuelve</a:t>
            </a:r>
            <a:r>
              <a:rPr lang="en-US" dirty="0"/>
              <a:t> true/false </a:t>
            </a:r>
            <a:r>
              <a:rPr lang="en-US" dirty="0" err="1"/>
              <a:t>segun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o no </a:t>
            </a:r>
            <a:r>
              <a:rPr lang="en-US" dirty="0" err="1"/>
              <a:t>elementos</a:t>
            </a:r>
            <a:endParaRPr lang="en-US" dirty="0"/>
          </a:p>
          <a:p>
            <a:pPr algn="just"/>
            <a:r>
              <a:rPr lang="en-US" b="1" dirty="0"/>
              <a:t>peek</a:t>
            </a:r>
            <a:r>
              <a:rPr lang="en-US" dirty="0"/>
              <a:t>: </a:t>
            </a:r>
            <a:r>
              <a:rPr lang="en-US" dirty="0" err="1"/>
              <a:t>devuelve</a:t>
            </a:r>
            <a:r>
              <a:rPr lang="en-US" dirty="0"/>
              <a:t> el </a:t>
            </a:r>
            <a:r>
              <a:rPr lang="en-US" dirty="0" err="1"/>
              <a:t>elemento</a:t>
            </a:r>
            <a:r>
              <a:rPr lang="en-US" dirty="0"/>
              <a:t> tope </a:t>
            </a:r>
            <a:r>
              <a:rPr lang="en-US" dirty="0" err="1"/>
              <a:t>pero</a:t>
            </a:r>
            <a:r>
              <a:rPr lang="en-US" dirty="0"/>
              <a:t> sin </a:t>
            </a:r>
            <a:r>
              <a:rPr lang="en-US" dirty="0" err="1"/>
              <a:t>removerlo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de </a:t>
            </a:r>
            <a:r>
              <a:rPr lang="en-US" dirty="0" err="1"/>
              <a:t>lectura</a:t>
            </a:r>
            <a:r>
              <a:rPr lang="en-US" dirty="0"/>
              <a:t> y solo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vacía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implementación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¿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con un </a:t>
            </a:r>
            <a:r>
              <a:rPr lang="en-US" dirty="0" err="1"/>
              <a:t>arreglo</a:t>
            </a:r>
            <a:r>
              <a:rPr lang="en-US" dirty="0"/>
              <a:t>? ¿Con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? ¿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doblemente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 se lo </a:t>
            </a:r>
            <a:r>
              <a:rPr lang="en-US" dirty="0" err="1"/>
              <a:t>implementara</a:t>
            </a:r>
            <a:r>
              <a:rPr lang="en-US" dirty="0"/>
              <a:t> con un </a:t>
            </a:r>
            <a:r>
              <a:rPr lang="en-US" dirty="0" err="1"/>
              <a:t>arreglo</a:t>
            </a:r>
            <a:r>
              <a:rPr lang="en-US" dirty="0"/>
              <a:t>. ¿</a:t>
            </a:r>
            <a:r>
              <a:rPr lang="en-US" dirty="0" err="1"/>
              <a:t>Tenemos</a:t>
            </a:r>
            <a:r>
              <a:rPr lang="en-US" dirty="0"/>
              <a:t> el </a:t>
            </a:r>
            <a:r>
              <a:rPr lang="en-US" dirty="0" err="1"/>
              <a:t>problema</a:t>
            </a:r>
            <a:r>
              <a:rPr lang="en-US" dirty="0"/>
              <a:t> de “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”?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r>
              <a:rPr lang="en-US" dirty="0"/>
              <a:t>: la </a:t>
            </a:r>
            <a:r>
              <a:rPr lang="en-US" dirty="0" err="1"/>
              <a:t>contiguedad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garantizada</a:t>
            </a:r>
            <a:r>
              <a:rPr lang="en-US" dirty="0"/>
              <a:t>.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quedarían</a:t>
            </a:r>
            <a:r>
              <a:rPr lang="en-US" dirty="0"/>
              <a:t> </a:t>
            </a:r>
            <a:r>
              <a:rPr lang="en-US" dirty="0" err="1"/>
              <a:t>huecos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y no </a:t>
            </a:r>
            <a:r>
              <a:rPr lang="en-US" dirty="0" err="1"/>
              <a:t>haría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mover </a:t>
            </a:r>
            <a:r>
              <a:rPr lang="en-US" dirty="0" err="1"/>
              <a:t>elementos</a:t>
            </a:r>
            <a:r>
              <a:rPr lang="en-US" dirty="0"/>
              <a:t> para </a:t>
            </a:r>
            <a:r>
              <a:rPr lang="en-US" dirty="0" err="1"/>
              <a:t>garantizar</a:t>
            </a:r>
            <a:r>
              <a:rPr lang="en-US" dirty="0"/>
              <a:t> </a:t>
            </a:r>
            <a:r>
              <a:rPr lang="es-AR" dirty="0"/>
              <a:t>contigüidad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las </a:t>
            </a:r>
            <a:r>
              <a:rPr lang="en-US" dirty="0" err="1"/>
              <a:t>operaciones</a:t>
            </a:r>
            <a:r>
              <a:rPr lang="en-US" dirty="0"/>
              <a:t> solo se </a:t>
            </a:r>
            <a:r>
              <a:rPr lang="en-US" dirty="0" err="1"/>
              <a:t>acceden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TOPE.</a:t>
            </a:r>
          </a:p>
          <a:p>
            <a:pPr marL="0" indent="0" algn="just">
              <a:buNone/>
            </a:pPr>
            <a:r>
              <a:rPr lang="en-US" dirty="0"/>
              <a:t>Sin embargo,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acaba</a:t>
            </a:r>
            <a:r>
              <a:rPr lang="en-US" dirty="0"/>
              <a:t> 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contiguo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y </a:t>
            </a:r>
            <a:r>
              <a:rPr lang="en-US" dirty="0" err="1"/>
              <a:t>copiar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conviene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crecer</a:t>
            </a:r>
            <a:r>
              <a:rPr lang="en-US" dirty="0"/>
              <a:t>/</a:t>
            </a:r>
            <a:r>
              <a:rPr lang="en-US" dirty="0" err="1"/>
              <a:t>decrecer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de a “chunks”.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93582"/>
              </p:ext>
            </p:extLst>
          </p:nvPr>
        </p:nvGraphicFramePr>
        <p:xfrm>
          <a:off x="1432560" y="6139180"/>
          <a:ext cx="609599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90400712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902733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382773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009289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790960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045301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257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2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58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28230</TotalTime>
  <Words>2019</Words>
  <Application>Microsoft Office PowerPoint</Application>
  <PresentationFormat>Presentación en pantalla (4:3)</PresentationFormat>
  <Paragraphs>262</Paragraphs>
  <Slides>35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3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Solución a otros problemas</vt:lpstr>
      <vt:lpstr>Orden de llegada… </vt:lpstr>
      <vt:lpstr>Problemas</vt:lpstr>
      <vt:lpstr>Problemas</vt:lpstr>
      <vt:lpstr>Presentación de PowerPoint</vt:lpstr>
      <vt:lpstr>Stack</vt:lpstr>
      <vt:lpstr>Stack: su implementación</vt:lpstr>
      <vt:lpstr>Stack</vt:lpstr>
      <vt:lpstr>Stack</vt:lpstr>
      <vt:lpstr>Stack</vt:lpstr>
      <vt:lpstr>Stack</vt:lpstr>
      <vt:lpstr>Stack</vt:lpstr>
      <vt:lpstr>Stack</vt:lpstr>
      <vt:lpstr>Stack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TP 3B- Ejer 2 (2.2  y  2.3)</vt:lpstr>
      <vt:lpstr>Presentación de PowerPoint</vt:lpstr>
      <vt:lpstr>|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725</cp:revision>
  <dcterms:created xsi:type="dcterms:W3CDTF">2019-02-21T18:33:09Z</dcterms:created>
  <dcterms:modified xsi:type="dcterms:W3CDTF">2024-04-15T11:00:07Z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