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272" r:id="rId2"/>
    <p:sldId id="634" r:id="rId3"/>
    <p:sldId id="635" r:id="rId4"/>
    <p:sldId id="650" r:id="rId5"/>
    <p:sldId id="651" r:id="rId6"/>
    <p:sldId id="637" r:id="rId7"/>
    <p:sldId id="638" r:id="rId8"/>
    <p:sldId id="639" r:id="rId9"/>
    <p:sldId id="640" r:id="rId10"/>
    <p:sldId id="642" r:id="rId11"/>
    <p:sldId id="643" r:id="rId12"/>
    <p:sldId id="644" r:id="rId13"/>
    <p:sldId id="645" r:id="rId14"/>
    <p:sldId id="646" r:id="rId15"/>
    <p:sldId id="647" r:id="rId16"/>
    <p:sldId id="648" r:id="rId17"/>
    <p:sldId id="649" r:id="rId18"/>
    <p:sldId id="617" r:id="rId19"/>
    <p:sldId id="618" r:id="rId20"/>
    <p:sldId id="619" r:id="rId21"/>
    <p:sldId id="620" r:id="rId22"/>
    <p:sldId id="621" r:id="rId23"/>
    <p:sldId id="622" r:id="rId24"/>
    <p:sldId id="623" r:id="rId25"/>
    <p:sldId id="624" r:id="rId26"/>
    <p:sldId id="625" r:id="rId27"/>
    <p:sldId id="626" r:id="rId28"/>
    <p:sldId id="627" r:id="rId29"/>
    <p:sldId id="628" r:id="rId30"/>
    <p:sldId id="629" r:id="rId31"/>
    <p:sldId id="630" r:id="rId32"/>
    <p:sldId id="631" r:id="rId33"/>
    <p:sldId id="632" r:id="rId34"/>
    <p:sldId id="63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00"/>
    <a:srgbClr val="ECE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4/17/2024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Order_of_operatio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</a:t>
            </a:r>
            <a:r>
              <a:rPr lang="es-AR" sz="3600" dirty="0" smtClean="0">
                <a:solidFill>
                  <a:schemeClr val="tx2"/>
                </a:solidFill>
              </a:rPr>
              <a:t>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Ejercicio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Ahora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incorporar</a:t>
            </a:r>
            <a:r>
              <a:rPr lang="en-US" dirty="0" smtClean="0"/>
              <a:t> el </a:t>
            </a:r>
            <a:r>
              <a:rPr lang="en-US" dirty="0" err="1" smtClean="0"/>
              <a:t>operador</a:t>
            </a:r>
            <a:r>
              <a:rPr lang="en-US" dirty="0" smtClean="0"/>
              <a:t> ^  </a:t>
            </a:r>
          </a:p>
          <a:p>
            <a:pPr marL="0" indent="0">
              <a:buNone/>
            </a:pPr>
            <a:r>
              <a:rPr lang="en-US" dirty="0" smtClean="0"/>
              <a:t>La </a:t>
            </a:r>
            <a:r>
              <a:rPr lang="en-US" dirty="0" err="1" smtClean="0"/>
              <a:t>precedencia</a:t>
            </a:r>
            <a:r>
              <a:rPr lang="en-US" dirty="0" smtClean="0"/>
              <a:t> entre </a:t>
            </a:r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dado </a:t>
            </a:r>
            <a:r>
              <a:rPr lang="en-US" dirty="0" err="1" smtClean="0"/>
              <a:t>por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Pero </a:t>
            </a:r>
            <a:r>
              <a:rPr lang="en-US" dirty="0" err="1"/>
              <a:t>atención</a:t>
            </a:r>
            <a:r>
              <a:rPr lang="en-US" dirty="0"/>
              <a:t>, el </a:t>
            </a:r>
            <a:r>
              <a:rPr lang="en-US" dirty="0" err="1"/>
              <a:t>operador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es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asociativo</a:t>
            </a:r>
            <a:r>
              <a:rPr lang="en-US" dirty="0">
                <a:solidFill>
                  <a:srgbClr val="00B050"/>
                </a:solidFill>
              </a:rPr>
              <a:t> a </a:t>
            </a:r>
            <a:r>
              <a:rPr lang="en-US" dirty="0" err="1" smtClean="0">
                <a:solidFill>
                  <a:srgbClr val="00B050"/>
                </a:solidFill>
              </a:rPr>
              <a:t>derecha</a:t>
            </a:r>
            <a:r>
              <a:rPr lang="en-US" dirty="0" smtClean="0">
                <a:solidFill>
                  <a:srgbClr val="00B050"/>
                </a:solidFill>
              </a:rPr>
              <a:t>!!!!</a:t>
            </a:r>
            <a:r>
              <a:rPr lang="en-US" dirty="0" smtClean="0"/>
              <a:t>. 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745" y="3795169"/>
            <a:ext cx="31051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9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>
                <a:hlinkClick r:id="rId2"/>
              </a:rPr>
              <a:t>Ver</a:t>
            </a:r>
          </a:p>
          <a:p>
            <a:pPr marL="0" indent="0">
              <a:buNone/>
            </a:pPr>
            <a:r>
              <a:rPr lang="es-AR" dirty="0" smtClean="0">
                <a:hlinkClick r:id="rId2"/>
              </a:rPr>
              <a:t>https</a:t>
            </a:r>
            <a:r>
              <a:rPr lang="es-AR" dirty="0">
                <a:hlinkClick r:id="rId2"/>
              </a:rPr>
              <a:t>://</a:t>
            </a:r>
            <a:r>
              <a:rPr lang="es-AR" dirty="0" smtClean="0">
                <a:hlinkClick r:id="rId2"/>
              </a:rPr>
              <a:t>en.wikipedia.org/wiki/Order_of_operations</a:t>
            </a:r>
            <a:endParaRPr lang="es-A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(Serial Exponentiation)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512" y="3894908"/>
            <a:ext cx="3768836" cy="160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4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69448" y="4496437"/>
          <a:ext cx="6096000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712758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83526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8315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70234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24660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4281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5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2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76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3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4129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Completemos</a:t>
            </a:r>
            <a:r>
              <a:rPr lang="en-US" sz="2000" dirty="0" smtClean="0"/>
              <a:t> la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</a:t>
            </a:r>
            <a:r>
              <a:rPr lang="en-US" sz="2000" dirty="0" err="1" smtClean="0"/>
              <a:t>tabla</a:t>
            </a:r>
            <a:r>
              <a:rPr lang="en-US" sz="2000" dirty="0" smtClean="0"/>
              <a:t> </a:t>
            </a:r>
            <a:r>
              <a:rPr lang="en-US" sz="2000" dirty="0" err="1" smtClean="0"/>
              <a:t>sabiendo</a:t>
            </a:r>
            <a:r>
              <a:rPr lang="en-US" sz="2000" dirty="0" smtClean="0"/>
              <a:t> que ^</a:t>
            </a:r>
            <a:r>
              <a:rPr lang="en-US" sz="2000" dirty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asociativa</a:t>
            </a:r>
            <a:r>
              <a:rPr lang="en-US" sz="2000" dirty="0" smtClean="0"/>
              <a:t> a </a:t>
            </a:r>
            <a:r>
              <a:rPr lang="en-US" sz="2000" dirty="0" err="1" smtClean="0"/>
              <a:t>derecha</a:t>
            </a:r>
            <a:r>
              <a:rPr lang="en-US" sz="2000" dirty="0" smtClean="0"/>
              <a:t>. </a:t>
            </a:r>
            <a:r>
              <a:rPr lang="en-US" sz="2000" dirty="0"/>
              <a:t>Lo que </a:t>
            </a:r>
            <a:r>
              <a:rPr lang="en-US" sz="2000" dirty="0" err="1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celda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precedencia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el tope de la pila </a:t>
            </a:r>
            <a:r>
              <a:rPr lang="en-US" sz="2000" dirty="0" err="1"/>
              <a:t>tiene</a:t>
            </a:r>
            <a:r>
              <a:rPr lang="en-US" sz="2000" dirty="0"/>
              <a:t> mayor </a:t>
            </a:r>
            <a:r>
              <a:rPr lang="en-US" sz="2000" dirty="0" err="1"/>
              <a:t>precedencia</a:t>
            </a:r>
            <a:r>
              <a:rPr lang="en-US" sz="2000" dirty="0"/>
              <a:t> que el </a:t>
            </a:r>
            <a:r>
              <a:rPr lang="en-US" sz="2000" dirty="0" err="1"/>
              <a:t>elemento</a:t>
            </a:r>
            <a:r>
              <a:rPr lang="en-US" sz="2000" dirty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6088" y="4224009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el tope</a:t>
            </a:r>
          </a:p>
          <a:p>
            <a:r>
              <a:rPr lang="en-US" dirty="0" smtClean="0"/>
              <a:t> de la pila (</a:t>
            </a:r>
            <a:r>
              <a:rPr lang="en-US" dirty="0" err="1" smtClean="0"/>
              <a:t>previo</a:t>
            </a:r>
            <a:r>
              <a:rPr lang="en-US" dirty="0" smtClean="0"/>
              <a:t>)</a:t>
            </a:r>
            <a:endParaRPr lang="es-AR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1737361" y="4159812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siendo</a:t>
            </a:r>
            <a:r>
              <a:rPr lang="en-US" dirty="0" smtClean="0"/>
              <a:t> </a:t>
            </a:r>
            <a:r>
              <a:rPr lang="en-US" dirty="0" err="1" smtClean="0"/>
              <a:t>analizado</a:t>
            </a:r>
            <a:r>
              <a:rPr lang="en-US" dirty="0" smtClean="0"/>
              <a:t> (actual)</a:t>
            </a:r>
            <a:endParaRPr lang="es-AR" dirty="0" err="1" smtClean="0"/>
          </a:p>
        </p:txBody>
      </p:sp>
      <p:sp>
        <p:nvSpPr>
          <p:cNvPr id="9" name="Rectangle 8"/>
          <p:cNvSpPr/>
          <p:nvPr/>
        </p:nvSpPr>
        <p:spPr>
          <a:xfrm>
            <a:off x="2610400" y="6369605"/>
            <a:ext cx="4014095" cy="3386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6624495" y="4843641"/>
            <a:ext cx="1040953" cy="14809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angle 10"/>
          <p:cNvSpPr/>
          <p:nvPr/>
        </p:nvSpPr>
        <p:spPr>
          <a:xfrm>
            <a:off x="6634026" y="6324098"/>
            <a:ext cx="1031421" cy="384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88937"/>
            <a:ext cx="31051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69448" y="4496437"/>
          <a:ext cx="6096000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712758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83526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8315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70234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24660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4281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5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2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76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3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4129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Completemos</a:t>
            </a:r>
            <a:r>
              <a:rPr lang="en-US" sz="2000" dirty="0" smtClean="0"/>
              <a:t> la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</a:t>
            </a:r>
            <a:r>
              <a:rPr lang="en-US" sz="2000" dirty="0" err="1" smtClean="0"/>
              <a:t>tabla</a:t>
            </a:r>
            <a:r>
              <a:rPr lang="en-US" sz="2000" dirty="0" smtClean="0"/>
              <a:t> </a:t>
            </a:r>
            <a:r>
              <a:rPr lang="en-US" sz="2000" dirty="0" err="1" smtClean="0"/>
              <a:t>sabiendo</a:t>
            </a:r>
            <a:r>
              <a:rPr lang="en-US" sz="2000" dirty="0" smtClean="0"/>
              <a:t> que ^</a:t>
            </a:r>
            <a:r>
              <a:rPr lang="en-US" sz="2000" dirty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asociativa</a:t>
            </a:r>
            <a:r>
              <a:rPr lang="en-US" sz="2000" dirty="0" smtClean="0"/>
              <a:t> a </a:t>
            </a:r>
            <a:r>
              <a:rPr lang="en-US" sz="2000" dirty="0" err="1" smtClean="0"/>
              <a:t>derecha</a:t>
            </a:r>
            <a:r>
              <a:rPr lang="en-US" sz="2000" dirty="0" smtClean="0"/>
              <a:t>. </a:t>
            </a:r>
            <a:r>
              <a:rPr lang="en-US" sz="2000" dirty="0"/>
              <a:t>Lo que </a:t>
            </a:r>
            <a:r>
              <a:rPr lang="en-US" sz="2000" dirty="0" err="1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celda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precedencia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el tope de la pila </a:t>
            </a:r>
            <a:r>
              <a:rPr lang="en-US" sz="2000" dirty="0" err="1"/>
              <a:t>tiene</a:t>
            </a:r>
            <a:r>
              <a:rPr lang="en-US" sz="2000" dirty="0"/>
              <a:t> mayor </a:t>
            </a:r>
            <a:r>
              <a:rPr lang="en-US" sz="2000" dirty="0" err="1"/>
              <a:t>precedencia</a:t>
            </a:r>
            <a:r>
              <a:rPr lang="en-US" sz="2000" dirty="0"/>
              <a:t> que el </a:t>
            </a:r>
            <a:r>
              <a:rPr lang="en-US" sz="2000" dirty="0" err="1"/>
              <a:t>elemento</a:t>
            </a:r>
            <a:r>
              <a:rPr lang="en-US" sz="2000" dirty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6088" y="4224009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el tope</a:t>
            </a:r>
          </a:p>
          <a:p>
            <a:r>
              <a:rPr lang="en-US" dirty="0" smtClean="0"/>
              <a:t> de la pila (</a:t>
            </a:r>
            <a:r>
              <a:rPr lang="en-US" dirty="0" err="1" smtClean="0"/>
              <a:t>previo</a:t>
            </a:r>
            <a:r>
              <a:rPr lang="en-US" dirty="0" smtClean="0"/>
              <a:t>)</a:t>
            </a:r>
            <a:endParaRPr lang="es-AR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1737361" y="4159812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siendo</a:t>
            </a:r>
            <a:r>
              <a:rPr lang="en-US" dirty="0" smtClean="0"/>
              <a:t> </a:t>
            </a:r>
            <a:r>
              <a:rPr lang="en-US" dirty="0" err="1" smtClean="0"/>
              <a:t>analizado</a:t>
            </a:r>
            <a:r>
              <a:rPr lang="en-US" dirty="0" smtClean="0"/>
              <a:t> (actual)</a:t>
            </a:r>
            <a:endParaRPr lang="es-AR" dirty="0" err="1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88937"/>
            <a:ext cx="31051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7232"/>
            <a:ext cx="8229600" cy="4389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Modificar</a:t>
            </a:r>
            <a:r>
              <a:rPr lang="en-US" dirty="0" smtClean="0"/>
              <a:t> la </a:t>
            </a:r>
            <a:r>
              <a:rPr lang="en-US" dirty="0" err="1" smtClean="0"/>
              <a:t>precedencia</a:t>
            </a:r>
            <a:r>
              <a:rPr lang="en-US" dirty="0" smtClean="0"/>
              <a:t> </a:t>
            </a:r>
            <a:r>
              <a:rPr lang="en-US" dirty="0" err="1" smtClean="0"/>
              <a:t>agregando</a:t>
            </a:r>
            <a:r>
              <a:rPr lang="en-US" dirty="0" smtClean="0"/>
              <a:t> el Nuevo </a:t>
            </a:r>
            <a:r>
              <a:rPr lang="en-US" dirty="0" err="1" smtClean="0"/>
              <a:t>operador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Chequear</a:t>
            </a:r>
            <a:r>
              <a:rPr lang="en-US" dirty="0" smtClean="0"/>
              <a:t> con las </a:t>
            </a:r>
            <a:r>
              <a:rPr lang="en-US" dirty="0" err="1" smtClean="0"/>
              <a:t>expresiones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s-AR" b="1" dirty="0"/>
              <a:t>3 + 10 * 2 / </a:t>
            </a:r>
            <a:r>
              <a:rPr lang="es-AR" b="1" dirty="0" smtClean="0"/>
              <a:t>1  (deberían obtener   3  10  2  *  1  /   +      y evalúa a 23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s-AR" b="1" dirty="0" smtClean="0"/>
              <a:t>13  ^ 2 - 1 * 7   (deberían obtener 13  2  ^ 1 7  * -  y evalúa a 162</a:t>
            </a:r>
          </a:p>
          <a:p>
            <a:pPr marL="514350" indent="-514350">
              <a:buAutoNum type="arabicPlain" startAt="13"/>
            </a:pPr>
            <a:endParaRPr lang="en-US" b="1" dirty="0" smtClean="0"/>
          </a:p>
          <a:p>
            <a:pPr marL="0" indent="0" algn="just">
              <a:buNone/>
            </a:pPr>
            <a:r>
              <a:rPr lang="en-US" b="1" dirty="0" smtClean="0"/>
              <a:t>5 ^ 2  ^ 3  -  1   (</a:t>
            </a:r>
            <a:r>
              <a:rPr lang="en-US" b="1" dirty="0" err="1" smtClean="0"/>
              <a:t>debería</a:t>
            </a:r>
            <a:r>
              <a:rPr lang="en-US" b="1" dirty="0"/>
              <a:t> </a:t>
            </a:r>
            <a:r>
              <a:rPr lang="en-US" b="1" dirty="0" err="1" smtClean="0"/>
              <a:t>obtenerse</a:t>
            </a:r>
            <a:r>
              <a:rPr lang="en-US" b="1" dirty="0" smtClean="0"/>
              <a:t>  5  2  3  ^  ^ 1 -  y </a:t>
            </a:r>
            <a:r>
              <a:rPr lang="en-US" b="1" dirty="0" err="1" smtClean="0"/>
              <a:t>eval</a:t>
            </a:r>
            <a:r>
              <a:rPr lang="en-US" b="1" dirty="0" err="1"/>
              <a:t>ú</a:t>
            </a:r>
            <a:r>
              <a:rPr lang="en-US" b="1" dirty="0" err="1" smtClean="0"/>
              <a:t>a</a:t>
            </a:r>
            <a:r>
              <a:rPr lang="en-US" b="1" dirty="0" smtClean="0"/>
              <a:t> a 390624 </a:t>
            </a:r>
            <a:endParaRPr lang="en-US" b="1" dirty="0"/>
          </a:p>
          <a:p>
            <a:pPr marL="514350" indent="-514350">
              <a:buAutoNum type="arabicPlain" startAt="13"/>
            </a:pPr>
            <a:endParaRPr lang="es-AR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Ejercicio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Java el parser de </a:t>
            </a:r>
            <a:r>
              <a:rPr lang="en-US" dirty="0" err="1" smtClean="0"/>
              <a:t>precedencia</a:t>
            </a:r>
            <a:r>
              <a:rPr lang="en-US" dirty="0" smtClean="0"/>
              <a:t> de </a:t>
            </a:r>
            <a:r>
              <a:rPr lang="en-US" dirty="0" err="1" smtClean="0"/>
              <a:t>operadores</a:t>
            </a:r>
            <a:r>
              <a:rPr lang="en-US" dirty="0" smtClean="0"/>
              <a:t> que </a:t>
            </a:r>
            <a:r>
              <a:rPr lang="en-US" dirty="0" err="1" smtClean="0"/>
              <a:t>transforme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expresión</a:t>
            </a:r>
            <a:r>
              <a:rPr lang="en-US" dirty="0" smtClean="0"/>
              <a:t> de </a:t>
            </a:r>
            <a:r>
              <a:rPr lang="en-US" dirty="0" err="1" smtClean="0"/>
              <a:t>notación</a:t>
            </a:r>
            <a:r>
              <a:rPr lang="en-US" dirty="0" smtClean="0"/>
              <a:t> </a:t>
            </a:r>
            <a:r>
              <a:rPr lang="en-US" dirty="0" err="1" smtClean="0"/>
              <a:t>infija</a:t>
            </a:r>
            <a:r>
              <a:rPr lang="en-US" dirty="0" smtClean="0"/>
              <a:t> a </a:t>
            </a:r>
            <a:r>
              <a:rPr lang="en-US" dirty="0" err="1" smtClean="0"/>
              <a:t>postfija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la </a:t>
            </a:r>
            <a:r>
              <a:rPr lang="en-US" dirty="0" err="1" smtClean="0"/>
              <a:t>tabla</a:t>
            </a:r>
            <a:r>
              <a:rPr lang="en-US" dirty="0" smtClean="0"/>
              <a:t> de </a:t>
            </a:r>
            <a:r>
              <a:rPr lang="en-US" dirty="0" err="1" smtClean="0"/>
              <a:t>precedencia</a:t>
            </a:r>
            <a:r>
              <a:rPr lang="en-US" dirty="0" smtClean="0"/>
              <a:t> </a:t>
            </a:r>
            <a:r>
              <a:rPr lang="en-US" dirty="0" err="1" smtClean="0"/>
              <a:t>discutida</a:t>
            </a:r>
            <a:r>
              <a:rPr lang="en-US" dirty="0" smtClean="0"/>
              <a:t>, </a:t>
            </a:r>
            <a:r>
              <a:rPr lang="en-US" dirty="0" err="1" smtClean="0"/>
              <a:t>incorporando</a:t>
            </a:r>
            <a:r>
              <a:rPr lang="en-US" dirty="0" smtClean="0"/>
              <a:t> la </a:t>
            </a:r>
            <a:r>
              <a:rPr lang="en-US" dirty="0" err="1" smtClean="0"/>
              <a:t>exponenciación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4557714"/>
            <a:ext cx="53625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algoritmo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Posible</a:t>
            </a:r>
            <a:r>
              <a:rPr lang="en-US" b="1" dirty="0" smtClean="0"/>
              <a:t> </a:t>
            </a:r>
            <a:r>
              <a:rPr lang="en-US" b="1" dirty="0" err="1" smtClean="0"/>
              <a:t>solución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Solo </a:t>
            </a:r>
            <a:r>
              <a:rPr lang="en-US" dirty="0" err="1" smtClean="0"/>
              <a:t>agregar</a:t>
            </a:r>
            <a:r>
              <a:rPr lang="en-US" dirty="0" smtClean="0"/>
              <a:t> a la </a:t>
            </a:r>
            <a:r>
              <a:rPr lang="en-US" dirty="0" err="1" smtClean="0"/>
              <a:t>tabla</a:t>
            </a:r>
            <a:r>
              <a:rPr lang="en-US" dirty="0" smtClean="0"/>
              <a:t> de </a:t>
            </a:r>
            <a:r>
              <a:rPr lang="en-US" dirty="0" err="1" smtClean="0"/>
              <a:t>precedencia</a:t>
            </a:r>
            <a:r>
              <a:rPr lang="en-US" dirty="0" smtClean="0"/>
              <a:t> el ^    </a:t>
            </a:r>
          </a:p>
          <a:p>
            <a:pPr marL="0" indent="0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actualizar</a:t>
            </a:r>
            <a:r>
              <a:rPr lang="en-US" dirty="0" smtClean="0"/>
              <a:t> </a:t>
            </a:r>
            <a:r>
              <a:rPr lang="en-US" dirty="0" err="1" smtClean="0"/>
              <a:t>eval</a:t>
            </a:r>
            <a:r>
              <a:rPr lang="en-US" dirty="0" smtClean="0"/>
              <a:t>() para que </a:t>
            </a:r>
            <a:r>
              <a:rPr lang="en-US" dirty="0" err="1" smtClean="0"/>
              <a:t>considere</a:t>
            </a:r>
            <a:r>
              <a:rPr lang="en-US" dirty="0" smtClean="0"/>
              <a:t> ^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válido</a:t>
            </a:r>
            <a:r>
              <a:rPr lang="en-US" dirty="0" smtClean="0"/>
              <a:t>, </a:t>
            </a:r>
            <a:r>
              <a:rPr lang="en-US" dirty="0" err="1" smtClean="0"/>
              <a:t>devolviendo</a:t>
            </a:r>
            <a:r>
              <a:rPr lang="en-US" dirty="0" smtClean="0"/>
              <a:t>  </a:t>
            </a:r>
            <a:r>
              <a:rPr lang="en-US" dirty="0" err="1" smtClean="0"/>
              <a:t>Math.pow</a:t>
            </a:r>
            <a:r>
              <a:rPr lang="en-US" dirty="0" smtClean="0"/>
              <a:t>(a, b).  No </a:t>
            </a:r>
            <a:r>
              <a:rPr lang="en-US" dirty="0" err="1" smtClean="0"/>
              <a:t>olvidar</a:t>
            </a:r>
            <a:r>
              <a:rPr lang="en-US" dirty="0" smtClean="0"/>
              <a:t> que matches </a:t>
            </a: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acepta</a:t>
            </a:r>
            <a:r>
              <a:rPr lang="en-US" dirty="0" smtClean="0"/>
              <a:t> el </a:t>
            </a:r>
            <a:r>
              <a:rPr lang="en-US" dirty="0" err="1" smtClean="0"/>
              <a:t>nuevo</a:t>
            </a:r>
            <a:r>
              <a:rPr lang="en-US" dirty="0" smtClean="0"/>
              <a:t> ^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dirty="0" smtClean="0"/>
              <a:t>Ejemplo:</a:t>
            </a:r>
          </a:p>
          <a:p>
            <a:pPr marL="0" indent="0">
              <a:buNone/>
            </a:pPr>
            <a:endParaRPr lang="es-AR" dirty="0"/>
          </a:p>
          <a:p>
            <a:r>
              <a:rPr lang="es-MX" dirty="0"/>
              <a:t>2 - 3 ^ -3    devuelve 1.9629</a:t>
            </a:r>
          </a:p>
          <a:p>
            <a:endParaRPr lang="es-MX" dirty="0"/>
          </a:p>
          <a:p>
            <a:r>
              <a:rPr lang="es-MX" dirty="0"/>
              <a:t>2 ^ 4 ^ 2     devuelve  65536  ( y no 256)</a:t>
            </a:r>
          </a:p>
          <a:p>
            <a:pPr marL="0" indent="0">
              <a:buNone/>
            </a:pPr>
            <a:r>
              <a:rPr lang="es-ES" dirty="0"/>
              <a:t> </a:t>
            </a:r>
            <a:endParaRPr lang="es-MX" dirty="0"/>
          </a:p>
          <a:p>
            <a:pPr algn="just"/>
            <a:r>
              <a:rPr lang="es-AR" dirty="0"/>
              <a:t>3 + 10 * 2 / 1    (</a:t>
            </a:r>
            <a:r>
              <a:rPr lang="es-AR" dirty="0" err="1"/>
              <a:t>toPostfija</a:t>
            </a:r>
            <a:r>
              <a:rPr lang="es-AR" dirty="0"/>
              <a:t>() da   3  10  2  *  1  /   +    )   y </a:t>
            </a:r>
            <a:r>
              <a:rPr lang="es-AR" dirty="0" smtClean="0"/>
              <a:t>evalúa </a:t>
            </a:r>
            <a:r>
              <a:rPr lang="es-AR" dirty="0"/>
              <a:t>a 23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pPr algn="just"/>
            <a:r>
              <a:rPr lang="es-AR" dirty="0"/>
              <a:t>13  ^ 2 - </a:t>
            </a:r>
            <a:r>
              <a:rPr lang="es-AR" dirty="0" smtClean="0"/>
              <a:t>1 </a:t>
            </a:r>
            <a:r>
              <a:rPr lang="es-AR" dirty="0"/>
              <a:t>* 7   (</a:t>
            </a:r>
            <a:r>
              <a:rPr lang="es-AR" dirty="0" err="1"/>
              <a:t>toPostfija</a:t>
            </a:r>
            <a:r>
              <a:rPr lang="es-AR" dirty="0"/>
              <a:t>() da 13  2  ^ </a:t>
            </a:r>
            <a:r>
              <a:rPr lang="es-AR" dirty="0" smtClean="0"/>
              <a:t>1 </a:t>
            </a:r>
            <a:r>
              <a:rPr lang="es-AR" dirty="0"/>
              <a:t>7  * -  ) y evalúa a </a:t>
            </a:r>
            <a:r>
              <a:rPr lang="es-AR" dirty="0" smtClean="0"/>
              <a:t>162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pPr algn="just"/>
            <a:r>
              <a:rPr lang="en-US" dirty="0"/>
              <a:t>5 ^ 2  ^ 3  -  1   (</a:t>
            </a:r>
            <a:r>
              <a:rPr lang="en-US" dirty="0" err="1"/>
              <a:t>toPostfija</a:t>
            </a:r>
            <a:r>
              <a:rPr lang="en-US" dirty="0"/>
              <a:t>() da  5  2  3  ^  ^ 1 -  ) y </a:t>
            </a:r>
            <a:r>
              <a:rPr lang="en-US" dirty="0" err="1" smtClean="0"/>
              <a:t>evalúa</a:t>
            </a:r>
            <a:r>
              <a:rPr lang="en-US" dirty="0" smtClean="0"/>
              <a:t> </a:t>
            </a:r>
            <a:r>
              <a:rPr lang="en-US" dirty="0"/>
              <a:t>a 390624 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ampliado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bien</a:t>
            </a:r>
            <a:r>
              <a:rPr lang="en-US" dirty="0"/>
              <a:t>,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incorporamos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paréntesis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expresiones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Los </a:t>
            </a:r>
            <a:r>
              <a:rPr lang="en-US" dirty="0" err="1" smtClean="0"/>
              <a:t>mismos</a:t>
            </a:r>
            <a:r>
              <a:rPr lang="en-US" dirty="0" smtClean="0"/>
              <a:t> no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salida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que no son </a:t>
            </a:r>
            <a:r>
              <a:rPr lang="en-US" dirty="0" err="1" smtClean="0"/>
              <a:t>necesarios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las </a:t>
            </a:r>
            <a:r>
              <a:rPr lang="en-US" dirty="0" err="1" smtClean="0"/>
              <a:t>expresiones</a:t>
            </a:r>
            <a:r>
              <a:rPr lang="en-US" dirty="0" smtClean="0"/>
              <a:t> </a:t>
            </a:r>
            <a:r>
              <a:rPr lang="en-US" dirty="0" err="1" smtClean="0"/>
              <a:t>postfijas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prefijas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Extensión</a:t>
            </a:r>
            <a:r>
              <a:rPr lang="en-US" dirty="0" smtClean="0"/>
              <a:t> del </a:t>
            </a:r>
            <a:r>
              <a:rPr lang="en-US" dirty="0" err="1" smtClean="0"/>
              <a:t>algoritmo</a:t>
            </a:r>
            <a:r>
              <a:rPr lang="en-US" dirty="0" smtClean="0"/>
              <a:t>: ()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Una</a:t>
            </a:r>
            <a:r>
              <a:rPr lang="en-US" dirty="0" smtClean="0"/>
              <a:t> forma </a:t>
            </a:r>
            <a:r>
              <a:rPr lang="en-US" dirty="0" err="1" smtClean="0"/>
              <a:t>sencilla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considerarlos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especiales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 smtClean="0"/>
              <a:t>Si el </a:t>
            </a:r>
            <a:r>
              <a:rPr lang="en-US" dirty="0" err="1" smtClean="0"/>
              <a:t>operador</a:t>
            </a:r>
            <a:r>
              <a:rPr lang="en-US" dirty="0" smtClean="0"/>
              <a:t> current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un</a:t>
            </a:r>
            <a:r>
              <a:rPr lang="en-US" dirty="0" smtClean="0"/>
              <a:t> “(“,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postergarse</a:t>
            </a:r>
            <a:r>
              <a:rPr lang="en-US" dirty="0" smtClean="0"/>
              <a:t> hasta que </a:t>
            </a:r>
            <a:r>
              <a:rPr lang="en-US" dirty="0" err="1" smtClean="0"/>
              <a:t>aparezca</a:t>
            </a:r>
            <a:r>
              <a:rPr lang="en-US" dirty="0" smtClean="0"/>
              <a:t> “)”.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, </a:t>
            </a:r>
            <a:r>
              <a:rPr lang="en-US" dirty="0" err="1" smtClean="0"/>
              <a:t>completar</a:t>
            </a:r>
            <a:r>
              <a:rPr lang="en-US" dirty="0" smtClean="0"/>
              <a:t> la </a:t>
            </a:r>
            <a:r>
              <a:rPr lang="en-US" dirty="0" err="1" smtClean="0"/>
              <a:t>tabla</a:t>
            </a:r>
            <a:r>
              <a:rPr lang="en-US" dirty="0" smtClean="0"/>
              <a:t> para que se lo </a:t>
            </a:r>
            <a:r>
              <a:rPr lang="en-US" dirty="0" err="1" smtClean="0"/>
              <a:t>pushee</a:t>
            </a:r>
            <a:r>
              <a:rPr lang="en-US" dirty="0" smtClean="0"/>
              <a:t> </a:t>
            </a:r>
            <a:r>
              <a:rPr lang="en-US" dirty="0" err="1" smtClean="0"/>
              <a:t>siempre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Si el </a:t>
            </a:r>
            <a:r>
              <a:rPr lang="en-US" dirty="0" err="1" smtClean="0"/>
              <a:t>operador</a:t>
            </a:r>
            <a:r>
              <a:rPr lang="en-US" dirty="0" smtClean="0"/>
              <a:t> current </a:t>
            </a:r>
            <a:r>
              <a:rPr lang="en-US" dirty="0" err="1" smtClean="0"/>
              <a:t>es</a:t>
            </a:r>
            <a:r>
              <a:rPr lang="en-US" dirty="0" smtClean="0"/>
              <a:t> un “)”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sacar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operadores</a:t>
            </a:r>
            <a:r>
              <a:rPr lang="en-US" dirty="0" smtClean="0"/>
              <a:t> de la pila y </a:t>
            </a:r>
            <a:r>
              <a:rPr lang="en-US" dirty="0" err="1" smtClean="0"/>
              <a:t>concatenarlos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string de </a:t>
            </a:r>
            <a:r>
              <a:rPr lang="en-US" dirty="0" err="1" smtClean="0"/>
              <a:t>salida</a:t>
            </a:r>
            <a:r>
              <a:rPr lang="en-US" dirty="0" smtClean="0"/>
              <a:t> hasta </a:t>
            </a:r>
            <a:r>
              <a:rPr lang="en-US" dirty="0" err="1" smtClean="0"/>
              <a:t>encontrar</a:t>
            </a:r>
            <a:r>
              <a:rPr lang="en-US" dirty="0" smtClean="0"/>
              <a:t> el “(“ que </a:t>
            </a:r>
            <a:r>
              <a:rPr lang="en-US" dirty="0" err="1" smtClean="0"/>
              <a:t>aparea</a:t>
            </a:r>
            <a:r>
              <a:rPr lang="en-US" dirty="0" smtClean="0"/>
              <a:t> con </a:t>
            </a:r>
            <a:r>
              <a:rPr lang="en-US" dirty="0" err="1" smtClean="0"/>
              <a:t>él</a:t>
            </a:r>
            <a:r>
              <a:rPr lang="en-US" dirty="0" smtClean="0"/>
              <a:t>.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tope </a:t>
            </a:r>
            <a:r>
              <a:rPr lang="en-US" dirty="0" err="1" smtClean="0"/>
              <a:t>aparezca</a:t>
            </a:r>
            <a:r>
              <a:rPr lang="en-US" dirty="0" smtClean="0"/>
              <a:t> el “(“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sacarlo</a:t>
            </a:r>
            <a:r>
              <a:rPr lang="en-US" dirty="0" smtClean="0"/>
              <a:t> del tope de la pila </a:t>
            </a:r>
            <a:r>
              <a:rPr lang="en-US" dirty="0" err="1" smtClean="0"/>
              <a:t>pero</a:t>
            </a:r>
            <a:r>
              <a:rPr lang="en-US" dirty="0" smtClean="0"/>
              <a:t> no </a:t>
            </a:r>
            <a:r>
              <a:rPr lang="en-US" dirty="0" err="1" smtClean="0"/>
              <a:t>concatenarlo</a:t>
            </a:r>
            <a:r>
              <a:rPr lang="en-US" dirty="0" smtClean="0"/>
              <a:t> (</a:t>
            </a:r>
            <a:r>
              <a:rPr lang="en-US" dirty="0" err="1" smtClean="0"/>
              <a:t>ya</a:t>
            </a:r>
            <a:r>
              <a:rPr lang="en-US" dirty="0" smtClean="0"/>
              <a:t> que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paréntesis</a:t>
            </a:r>
            <a:r>
              <a:rPr lang="en-US" dirty="0" smtClean="0"/>
              <a:t> no van a la </a:t>
            </a:r>
            <a:r>
              <a:rPr lang="en-US" dirty="0" err="1" smtClean="0"/>
              <a:t>expresión</a:t>
            </a:r>
            <a:r>
              <a:rPr lang="en-US" dirty="0" smtClean="0"/>
              <a:t> </a:t>
            </a:r>
            <a:r>
              <a:rPr lang="en-US" dirty="0" err="1" smtClean="0"/>
              <a:t>postfija</a:t>
            </a:r>
            <a:r>
              <a:rPr lang="en-US" dirty="0" smtClean="0"/>
              <a:t>). </a:t>
            </a:r>
            <a:r>
              <a:rPr lang="en-US" dirty="0" err="1" smtClean="0"/>
              <a:t>Completar</a:t>
            </a:r>
            <a:r>
              <a:rPr lang="en-US" dirty="0" smtClean="0"/>
              <a:t> la </a:t>
            </a:r>
            <a:r>
              <a:rPr lang="en-US" dirty="0" err="1" smtClean="0"/>
              <a:t>tabla</a:t>
            </a:r>
            <a:r>
              <a:rPr lang="en-US" dirty="0" smtClean="0"/>
              <a:t> para </a:t>
            </a:r>
            <a:r>
              <a:rPr lang="en-US" dirty="0" err="1" smtClean="0"/>
              <a:t>manejar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situación</a:t>
            </a:r>
            <a:r>
              <a:rPr lang="en-US" dirty="0" smtClean="0"/>
              <a:t> y </a:t>
            </a:r>
            <a:r>
              <a:rPr lang="en-US" dirty="0" err="1" smtClean="0"/>
              <a:t>colocar</a:t>
            </a:r>
            <a:r>
              <a:rPr lang="en-US" dirty="0" smtClean="0"/>
              <a:t> que la </a:t>
            </a:r>
            <a:r>
              <a:rPr lang="en-US" dirty="0" err="1" smtClean="0"/>
              <a:t>precendencia</a:t>
            </a:r>
            <a:r>
              <a:rPr lang="en-US" dirty="0" smtClean="0"/>
              <a:t> entre “(“ y “)”  </a:t>
            </a:r>
            <a:r>
              <a:rPr lang="en-US" dirty="0" err="1" smtClean="0"/>
              <a:t>es</a:t>
            </a:r>
            <a:r>
              <a:rPr lang="en-US" dirty="0" smtClean="0"/>
              <a:t> false para </a:t>
            </a:r>
            <a:r>
              <a:rPr lang="en-US" dirty="0" err="1" smtClean="0"/>
              <a:t>manejarla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un </a:t>
            </a:r>
            <a:r>
              <a:rPr lang="en-US" dirty="0" err="1" smtClean="0"/>
              <a:t>caso</a:t>
            </a:r>
            <a:r>
              <a:rPr lang="en-US" dirty="0" smtClean="0"/>
              <a:t> especial =&gt; </a:t>
            </a:r>
            <a:r>
              <a:rPr lang="en-US" dirty="0" err="1" smtClean="0"/>
              <a:t>sino</a:t>
            </a:r>
            <a:r>
              <a:rPr lang="en-US" dirty="0" smtClean="0"/>
              <a:t> se </a:t>
            </a:r>
            <a:r>
              <a:rPr lang="en-US" dirty="0" err="1" smtClean="0"/>
              <a:t>vacía</a:t>
            </a:r>
            <a:r>
              <a:rPr lang="en-US" dirty="0" smtClean="0"/>
              <a:t> la pila!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4310743" y="6324600"/>
            <a:ext cx="3370217" cy="3968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Ej</a:t>
            </a:r>
            <a:r>
              <a:rPr lang="es-AR" dirty="0" smtClean="0"/>
              <a:t>:  (  (  4 – 3  ) *  2 )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61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Ejercicio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MX" dirty="0"/>
              <a:t>Agregar </a:t>
            </a:r>
            <a:r>
              <a:rPr lang="es-MX" dirty="0" smtClean="0"/>
              <a:t>a la clase </a:t>
            </a:r>
            <a:r>
              <a:rPr lang="es-MX" dirty="0" err="1" smtClean="0"/>
              <a:t>Evaluator</a:t>
            </a:r>
            <a:r>
              <a:rPr lang="es-MX" dirty="0" smtClean="0"/>
              <a:t>  el </a:t>
            </a:r>
            <a:r>
              <a:rPr lang="es-MX" dirty="0"/>
              <a:t>método </a:t>
            </a:r>
            <a:r>
              <a:rPr lang="es-MX" b="1" dirty="0" err="1"/>
              <a:t>private</a:t>
            </a:r>
            <a:r>
              <a:rPr lang="es-MX" b="1" dirty="0"/>
              <a:t> </a:t>
            </a:r>
            <a:r>
              <a:rPr lang="es-MX" b="1" dirty="0" err="1"/>
              <a:t>String</a:t>
            </a:r>
            <a:r>
              <a:rPr lang="es-MX" b="1" dirty="0"/>
              <a:t> </a:t>
            </a:r>
            <a:r>
              <a:rPr lang="es-MX" b="1" dirty="0" err="1"/>
              <a:t>infijaToPostfija</a:t>
            </a:r>
            <a:r>
              <a:rPr lang="es-MX" b="1" dirty="0"/>
              <a:t>()</a:t>
            </a:r>
            <a:r>
              <a:rPr lang="es-MX" dirty="0"/>
              <a:t> </a:t>
            </a:r>
            <a:r>
              <a:rPr lang="es-MX" dirty="0" smtClean="0"/>
              <a:t>para </a:t>
            </a:r>
            <a:r>
              <a:rPr lang="es-MX" dirty="0"/>
              <a:t>implementar el </a:t>
            </a:r>
            <a:r>
              <a:rPr lang="es-MX" dirty="0" err="1"/>
              <a:t>parser</a:t>
            </a:r>
            <a:r>
              <a:rPr lang="es-MX" dirty="0"/>
              <a:t> de precedencia que utiliza la tabla antes diseñada.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: </a:t>
            </a:r>
            <a:r>
              <a:rPr lang="es-AR" dirty="0"/>
              <a:t>Supongamos que tenemos la expresión infija  </a:t>
            </a:r>
            <a:r>
              <a:rPr lang="es-AR" b="1" dirty="0" smtClean="0"/>
              <a:t>( 3 </a:t>
            </a:r>
            <a:r>
              <a:rPr lang="es-AR" b="1" dirty="0"/>
              <a:t>+ </a:t>
            </a:r>
            <a:r>
              <a:rPr lang="es-AR" b="1" dirty="0" smtClean="0"/>
              <a:t>10 ) </a:t>
            </a:r>
            <a:r>
              <a:rPr lang="es-AR" b="1" dirty="0"/>
              <a:t>^ 2 - 5 * </a:t>
            </a:r>
            <a:r>
              <a:rPr lang="es-AR" b="1" dirty="0" smtClean="0"/>
              <a:t>7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59" y="2998605"/>
            <a:ext cx="4924425" cy="1304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159" y="4740276"/>
            <a:ext cx="44767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4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95" y="2076178"/>
            <a:ext cx="4752975" cy="1085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695" y="3381304"/>
            <a:ext cx="4848225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257" y="4696244"/>
            <a:ext cx="49911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4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03" y="2178231"/>
            <a:ext cx="489585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03" y="3783874"/>
            <a:ext cx="4867275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503" y="5203827"/>
            <a:ext cx="50863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4" y="2047603"/>
            <a:ext cx="49911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04" y="3554032"/>
            <a:ext cx="5191125" cy="1095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04" y="5012836"/>
            <a:ext cx="52292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9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68" y="2205309"/>
            <a:ext cx="53244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0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7232"/>
            <a:ext cx="8229600" cy="43891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Ejercicio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papel</a:t>
            </a:r>
            <a:r>
              <a:rPr lang="en-US" dirty="0" smtClean="0"/>
              <a:t>, </a:t>
            </a:r>
            <a:r>
              <a:rPr lang="en-US" dirty="0" err="1" smtClean="0"/>
              <a:t>mostrar</a:t>
            </a:r>
            <a:r>
              <a:rPr lang="en-US" dirty="0" smtClean="0"/>
              <a:t> el </a:t>
            </a:r>
            <a:r>
              <a:rPr lang="en-US" dirty="0" err="1" smtClean="0"/>
              <a:t>pasaje</a:t>
            </a:r>
            <a:r>
              <a:rPr lang="en-US" dirty="0" smtClean="0"/>
              <a:t> a </a:t>
            </a:r>
            <a:r>
              <a:rPr lang="en-US" dirty="0" err="1" smtClean="0"/>
              <a:t>postfija</a:t>
            </a:r>
            <a:r>
              <a:rPr lang="en-US" dirty="0" smtClean="0"/>
              <a:t> y la pila </a:t>
            </a:r>
            <a:r>
              <a:rPr lang="en-US" dirty="0" err="1" smtClean="0"/>
              <a:t>instante</a:t>
            </a:r>
            <a:r>
              <a:rPr lang="en-US" dirty="0" smtClean="0"/>
              <a:t> a </a:t>
            </a:r>
            <a:r>
              <a:rPr lang="en-US" dirty="0" err="1" smtClean="0"/>
              <a:t>instante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de las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expresiones</a:t>
            </a:r>
            <a:r>
              <a:rPr lang="en-US" dirty="0"/>
              <a:t> </a:t>
            </a:r>
            <a:r>
              <a:rPr lang="en-US" dirty="0" err="1" smtClean="0"/>
              <a:t>infijas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 *  (   (   5  -  10.2 ) / 0.5 ) -  2</a:t>
            </a:r>
          </a:p>
          <a:p>
            <a:pPr marL="0" indent="0">
              <a:buNone/>
            </a:pPr>
            <a:r>
              <a:rPr lang="en-US" dirty="0" err="1" smtClean="0"/>
              <a:t>Rta</a:t>
            </a:r>
            <a:r>
              <a:rPr lang="en-US" dirty="0" smtClean="0"/>
              <a:t>      3   5  10.2  -   0.5  /  *  2  -</a:t>
            </a:r>
          </a:p>
          <a:p>
            <a:pPr marL="0" indent="0">
              <a:buNone/>
            </a:pPr>
            <a:r>
              <a:rPr lang="en-US" dirty="0" smtClean="0"/>
              <a:t>Y </a:t>
            </a:r>
            <a:r>
              <a:rPr lang="en-US" dirty="0" err="1" smtClean="0"/>
              <a:t>evalúa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-33.19999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*  (   (   5  -  10.2 </a:t>
            </a:r>
            <a:r>
              <a:rPr lang="en-US" dirty="0" smtClean="0"/>
              <a:t> </a:t>
            </a:r>
            <a:r>
              <a:rPr lang="en-US" dirty="0"/>
              <a:t>/ 0.5 ) </a:t>
            </a:r>
            <a:r>
              <a:rPr lang="en-US" dirty="0" smtClean="0"/>
              <a:t>-  </a:t>
            </a:r>
          </a:p>
          <a:p>
            <a:pPr marL="0" indent="0">
              <a:buNone/>
            </a:pPr>
            <a:r>
              <a:rPr lang="en-US" dirty="0" err="1" smtClean="0"/>
              <a:t>Rta</a:t>
            </a:r>
            <a:r>
              <a:rPr lang="en-US" dirty="0" smtClean="0"/>
              <a:t>: Error </a:t>
            </a:r>
            <a:r>
              <a:rPr lang="en-US" dirty="0" err="1" smtClean="0"/>
              <a:t>falta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*  (   </a:t>
            </a:r>
            <a:r>
              <a:rPr lang="en-US" dirty="0" smtClean="0"/>
              <a:t>   </a:t>
            </a:r>
            <a:r>
              <a:rPr lang="en-US" dirty="0"/>
              <a:t>5  -  10.2  </a:t>
            </a:r>
            <a:r>
              <a:rPr lang="en-US" dirty="0" smtClean="0"/>
              <a:t>) / </a:t>
            </a:r>
            <a:r>
              <a:rPr lang="en-US" dirty="0"/>
              <a:t>0.5 ) </a:t>
            </a:r>
            <a:r>
              <a:rPr lang="en-US" dirty="0" smtClean="0"/>
              <a:t>-  2</a:t>
            </a:r>
          </a:p>
          <a:p>
            <a:pPr marL="0" indent="0">
              <a:buNone/>
            </a:pPr>
            <a:r>
              <a:rPr lang="en-US" dirty="0" err="1" smtClean="0"/>
              <a:t>Rta</a:t>
            </a:r>
            <a:r>
              <a:rPr lang="en-US" dirty="0" smtClean="0"/>
              <a:t>: Error </a:t>
            </a:r>
            <a:r>
              <a:rPr lang="en-US" dirty="0" err="1" smtClean="0"/>
              <a:t>falta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2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472863" y="3602351"/>
          <a:ext cx="6096000" cy="2595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1699396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0363954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907967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4382117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506668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546412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716590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27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27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30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3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7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2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0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false</a:t>
                      </a:r>
                      <a:endParaRPr lang="es-A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1223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Completemos</a:t>
            </a:r>
            <a:r>
              <a:rPr lang="en-US" sz="2000" dirty="0" smtClean="0"/>
              <a:t> la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</a:t>
            </a:r>
            <a:r>
              <a:rPr lang="en-US" sz="2000" dirty="0" err="1" smtClean="0"/>
              <a:t>tabla</a:t>
            </a:r>
            <a:r>
              <a:rPr lang="en-US" sz="2000" dirty="0" smtClean="0"/>
              <a:t> con el </a:t>
            </a:r>
            <a:r>
              <a:rPr lang="en-US" sz="2000" dirty="0" err="1" smtClean="0"/>
              <a:t>agregado</a:t>
            </a:r>
            <a:r>
              <a:rPr lang="en-US" sz="2000" dirty="0" smtClean="0"/>
              <a:t> de </a:t>
            </a:r>
            <a:r>
              <a:rPr lang="en-US" sz="2000" dirty="0" err="1" smtClean="0"/>
              <a:t>paréntesis</a:t>
            </a:r>
            <a:r>
              <a:rPr lang="en-US" sz="2000" dirty="0" smtClean="0"/>
              <a:t>. </a:t>
            </a:r>
            <a:r>
              <a:rPr lang="en-US" sz="2000" dirty="0"/>
              <a:t>Lo que </a:t>
            </a:r>
            <a:r>
              <a:rPr lang="en-US" sz="2000" dirty="0" err="1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celda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precedencia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el tope de la pila </a:t>
            </a:r>
            <a:r>
              <a:rPr lang="en-US" sz="2000" dirty="0" err="1"/>
              <a:t>tiene</a:t>
            </a:r>
            <a:r>
              <a:rPr lang="en-US" sz="2000" dirty="0"/>
              <a:t> mayor </a:t>
            </a:r>
            <a:r>
              <a:rPr lang="en-US" sz="2000" dirty="0" err="1"/>
              <a:t>precedencia</a:t>
            </a:r>
            <a:r>
              <a:rPr lang="en-US" sz="2000" dirty="0"/>
              <a:t> que el </a:t>
            </a:r>
            <a:r>
              <a:rPr lang="en-US" sz="2000" dirty="0" err="1"/>
              <a:t>elemento</a:t>
            </a:r>
            <a:r>
              <a:rPr lang="en-US" sz="2000" dirty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3612338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el tope</a:t>
            </a:r>
          </a:p>
          <a:p>
            <a:r>
              <a:rPr lang="en-US" dirty="0" smtClean="0"/>
              <a:t> de la pila (</a:t>
            </a:r>
            <a:r>
              <a:rPr lang="en-US" dirty="0" err="1" smtClean="0"/>
              <a:t>previo</a:t>
            </a:r>
            <a:r>
              <a:rPr lang="en-US" dirty="0" smtClean="0"/>
              <a:t>)</a:t>
            </a:r>
            <a:endParaRPr lang="es-AR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1737360" y="3219286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siendo</a:t>
            </a:r>
            <a:r>
              <a:rPr lang="en-US" dirty="0" smtClean="0"/>
              <a:t> </a:t>
            </a:r>
            <a:r>
              <a:rPr lang="en-US" dirty="0" err="1" smtClean="0"/>
              <a:t>analizado</a:t>
            </a:r>
            <a:r>
              <a:rPr lang="en-US" dirty="0" smtClean="0"/>
              <a:t> (actual)</a:t>
            </a:r>
            <a:endParaRPr lang="es-AR" dirty="0" err="1" smtClean="0"/>
          </a:p>
        </p:txBody>
      </p:sp>
      <p:sp>
        <p:nvSpPr>
          <p:cNvPr id="9" name="Rectangle 8"/>
          <p:cNvSpPr/>
          <p:nvPr/>
        </p:nvSpPr>
        <p:spPr>
          <a:xfrm>
            <a:off x="2329820" y="5823540"/>
            <a:ext cx="4423677" cy="3386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6095608" y="3965815"/>
            <a:ext cx="657889" cy="18349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Rectangle 10"/>
          <p:cNvSpPr/>
          <p:nvPr/>
        </p:nvSpPr>
        <p:spPr>
          <a:xfrm>
            <a:off x="6753498" y="3930276"/>
            <a:ext cx="815366" cy="18932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angle 12"/>
          <p:cNvSpPr/>
          <p:nvPr/>
        </p:nvSpPr>
        <p:spPr>
          <a:xfrm>
            <a:off x="6753498" y="5791353"/>
            <a:ext cx="815366" cy="384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660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472863" y="3602351"/>
          <a:ext cx="6096000" cy="2595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1699396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0363954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907967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4382117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506668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546412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716590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27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27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30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3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7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2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0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false</a:t>
                      </a:r>
                      <a:endParaRPr lang="es-A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1223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Completemos</a:t>
            </a:r>
            <a:r>
              <a:rPr lang="en-US" sz="2000" dirty="0" smtClean="0"/>
              <a:t> la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</a:t>
            </a:r>
            <a:r>
              <a:rPr lang="en-US" sz="2000" dirty="0" err="1" smtClean="0"/>
              <a:t>tabla</a:t>
            </a:r>
            <a:r>
              <a:rPr lang="en-US" sz="2000" dirty="0" smtClean="0"/>
              <a:t> con el </a:t>
            </a:r>
            <a:r>
              <a:rPr lang="en-US" sz="2000" dirty="0" err="1" smtClean="0"/>
              <a:t>agregado</a:t>
            </a:r>
            <a:r>
              <a:rPr lang="en-US" sz="2000" dirty="0" smtClean="0"/>
              <a:t> de </a:t>
            </a:r>
            <a:r>
              <a:rPr lang="en-US" sz="2000" dirty="0" err="1" smtClean="0"/>
              <a:t>paréntesis</a:t>
            </a:r>
            <a:r>
              <a:rPr lang="en-US" sz="2000" dirty="0" smtClean="0"/>
              <a:t>. </a:t>
            </a:r>
            <a:r>
              <a:rPr lang="en-US" sz="2000" dirty="0"/>
              <a:t>Lo que </a:t>
            </a:r>
            <a:r>
              <a:rPr lang="en-US" sz="2000" dirty="0" err="1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celda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precedencia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el tope de la pila </a:t>
            </a:r>
            <a:r>
              <a:rPr lang="en-US" sz="2000" dirty="0" err="1"/>
              <a:t>tiene</a:t>
            </a:r>
            <a:r>
              <a:rPr lang="en-US" sz="2000" dirty="0"/>
              <a:t> mayor </a:t>
            </a:r>
            <a:r>
              <a:rPr lang="en-US" sz="2000" dirty="0" err="1"/>
              <a:t>precedencia</a:t>
            </a:r>
            <a:r>
              <a:rPr lang="en-US" sz="2000" dirty="0"/>
              <a:t> que el </a:t>
            </a:r>
            <a:r>
              <a:rPr lang="en-US" sz="2000" dirty="0" err="1"/>
              <a:t>elemento</a:t>
            </a:r>
            <a:r>
              <a:rPr lang="en-US" sz="2000" dirty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3612338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el tope</a:t>
            </a:r>
          </a:p>
          <a:p>
            <a:r>
              <a:rPr lang="en-US" dirty="0" smtClean="0"/>
              <a:t> de la pila (</a:t>
            </a:r>
            <a:r>
              <a:rPr lang="en-US" dirty="0" err="1" smtClean="0"/>
              <a:t>previo</a:t>
            </a:r>
            <a:r>
              <a:rPr lang="en-US" dirty="0" smtClean="0"/>
              <a:t>)</a:t>
            </a:r>
            <a:endParaRPr lang="es-AR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1737360" y="3219286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siendo</a:t>
            </a:r>
            <a:r>
              <a:rPr lang="en-US" dirty="0" smtClean="0"/>
              <a:t> </a:t>
            </a:r>
            <a:r>
              <a:rPr lang="en-US" dirty="0" err="1" smtClean="0"/>
              <a:t>analizado</a:t>
            </a:r>
            <a:r>
              <a:rPr lang="en-US" dirty="0" smtClean="0"/>
              <a:t> (actual)</a:t>
            </a:r>
            <a:endParaRPr lang="es-AR" dirty="0" err="1" smtClean="0"/>
          </a:p>
        </p:txBody>
      </p:sp>
    </p:spTree>
    <p:extLst>
      <p:ext uri="{BB962C8B-B14F-4D97-AF65-F5344CB8AC3E}">
        <p14:creationId xmlns:p14="http://schemas.microsoft.com/office/powerpoint/2010/main" val="113323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Ejercicio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Java el parser de </a:t>
            </a:r>
            <a:r>
              <a:rPr lang="en-US" dirty="0" err="1" smtClean="0"/>
              <a:t>precedencia</a:t>
            </a:r>
            <a:r>
              <a:rPr lang="en-US" dirty="0" smtClean="0"/>
              <a:t> de </a:t>
            </a:r>
            <a:r>
              <a:rPr lang="en-US" dirty="0" err="1" smtClean="0"/>
              <a:t>operadores</a:t>
            </a:r>
            <a:r>
              <a:rPr lang="en-US" dirty="0" smtClean="0"/>
              <a:t> que </a:t>
            </a:r>
            <a:r>
              <a:rPr lang="en-US" dirty="0" err="1" smtClean="0"/>
              <a:t>transforme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expresión</a:t>
            </a:r>
            <a:r>
              <a:rPr lang="en-US" dirty="0" smtClean="0"/>
              <a:t> de </a:t>
            </a:r>
            <a:r>
              <a:rPr lang="en-US" dirty="0" err="1" smtClean="0"/>
              <a:t>notación</a:t>
            </a:r>
            <a:r>
              <a:rPr lang="en-US" dirty="0" smtClean="0"/>
              <a:t> </a:t>
            </a:r>
            <a:r>
              <a:rPr lang="en-US" dirty="0" err="1" smtClean="0"/>
              <a:t>infija</a:t>
            </a:r>
            <a:r>
              <a:rPr lang="en-US" dirty="0" smtClean="0"/>
              <a:t> a </a:t>
            </a:r>
            <a:r>
              <a:rPr lang="en-US" dirty="0" err="1" smtClean="0"/>
              <a:t>postfija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la </a:t>
            </a:r>
            <a:r>
              <a:rPr lang="en-US" dirty="0" err="1" smtClean="0"/>
              <a:t>tabla</a:t>
            </a:r>
            <a:r>
              <a:rPr lang="en-US" dirty="0" smtClean="0"/>
              <a:t> de </a:t>
            </a:r>
            <a:r>
              <a:rPr lang="en-US" dirty="0" err="1" smtClean="0"/>
              <a:t>precedencia</a:t>
            </a:r>
            <a:r>
              <a:rPr lang="en-US" dirty="0" smtClean="0"/>
              <a:t> </a:t>
            </a:r>
            <a:r>
              <a:rPr lang="en-US" dirty="0" err="1" smtClean="0"/>
              <a:t>discutida</a:t>
            </a:r>
            <a:r>
              <a:rPr lang="en-US" dirty="0" smtClean="0"/>
              <a:t>, </a:t>
            </a:r>
            <a:r>
              <a:rPr lang="en-US" dirty="0" err="1" smtClean="0"/>
              <a:t>incorporando</a:t>
            </a:r>
            <a:r>
              <a:rPr lang="en-US" dirty="0" smtClean="0"/>
              <a:t> </a:t>
            </a:r>
            <a:r>
              <a:rPr lang="en-US" dirty="0" err="1" smtClean="0"/>
              <a:t>también</a:t>
            </a:r>
            <a:r>
              <a:rPr lang="en-US" dirty="0" smtClean="0"/>
              <a:t> el </a:t>
            </a:r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paréntesis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865" y="4492627"/>
            <a:ext cx="52197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8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362041"/>
            <a:ext cx="7101840" cy="660425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48246" y="3918857"/>
            <a:ext cx="5878286" cy="9797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Agregado</a:t>
            </a:r>
            <a:r>
              <a:rPr lang="en-US" dirty="0" smtClean="0"/>
              <a:t> 1</a:t>
            </a:r>
            <a:endParaRPr lang="es-AR" dirty="0"/>
          </a:p>
        </p:txBody>
      </p:sp>
      <p:sp>
        <p:nvSpPr>
          <p:cNvPr id="7" name="Rectangle 6"/>
          <p:cNvSpPr/>
          <p:nvPr/>
        </p:nvSpPr>
        <p:spPr>
          <a:xfrm>
            <a:off x="1434737" y="5743303"/>
            <a:ext cx="5867400" cy="4876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Agregado</a:t>
            </a:r>
            <a:r>
              <a:rPr lang="en-US" dirty="0" smtClean="0"/>
              <a:t> 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343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Caso</a:t>
            </a:r>
            <a:r>
              <a:rPr lang="en-US" b="1" dirty="0" smtClean="0"/>
              <a:t> de </a:t>
            </a:r>
            <a:r>
              <a:rPr lang="en-US" b="1" dirty="0" err="1" smtClean="0"/>
              <a:t>Uso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s-AR" dirty="0" err="1" smtClean="0"/>
              <a:t>Evaluator</a:t>
            </a:r>
            <a:r>
              <a:rPr lang="es-AR" dirty="0" smtClean="0"/>
              <a:t> </a:t>
            </a:r>
            <a:r>
              <a:rPr lang="es-AR" dirty="0"/>
              <a:t>e = </a:t>
            </a:r>
            <a:r>
              <a:rPr lang="es-AR" b="1" dirty="0"/>
              <a:t>new </a:t>
            </a:r>
            <a:r>
              <a:rPr lang="es-AR" b="1" dirty="0" err="1"/>
              <a:t>Evaluator</a:t>
            </a:r>
            <a:r>
              <a:rPr lang="es-AR" b="1" dirty="0"/>
              <a:t>();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pPr marL="0" indent="0">
              <a:buNone/>
            </a:pPr>
            <a:r>
              <a:rPr lang="es-AR" dirty="0" err="1"/>
              <a:t>System.</a:t>
            </a:r>
            <a:r>
              <a:rPr lang="es-AR" b="1" dirty="0" err="1"/>
              <a:t>out.println</a:t>
            </a:r>
            <a:r>
              <a:rPr lang="es-AR" b="1" dirty="0"/>
              <a:t>(</a:t>
            </a:r>
            <a:r>
              <a:rPr lang="es-AR" b="1" dirty="0" err="1"/>
              <a:t>e.evaluate</a:t>
            </a:r>
            <a:r>
              <a:rPr lang="es-AR" b="1" dirty="0"/>
              <a:t>());</a:t>
            </a:r>
            <a:endParaRPr lang="es-MX" dirty="0"/>
          </a:p>
          <a:p>
            <a:pPr marL="0" indent="0">
              <a:buNone/>
            </a:pPr>
            <a:r>
              <a:rPr lang="es-AR" dirty="0" err="1"/>
              <a:t>System.</a:t>
            </a:r>
            <a:r>
              <a:rPr lang="es-AR" b="1" dirty="0" err="1"/>
              <a:t>out.println</a:t>
            </a:r>
            <a:r>
              <a:rPr lang="es-AR" b="1" dirty="0"/>
              <a:t>(</a:t>
            </a:r>
            <a:r>
              <a:rPr lang="es-AR" b="1" dirty="0" err="1"/>
              <a:t>e.evaluate</a:t>
            </a:r>
            <a:r>
              <a:rPr lang="es-AR" b="1" dirty="0"/>
              <a:t>());</a:t>
            </a:r>
            <a:endParaRPr lang="es-MX" dirty="0"/>
          </a:p>
          <a:p>
            <a:pPr marL="0" indent="0">
              <a:buNone/>
            </a:pPr>
            <a:r>
              <a:rPr lang="es-AR" dirty="0" err="1" smtClean="0"/>
              <a:t>System.</a:t>
            </a:r>
            <a:r>
              <a:rPr lang="es-AR" b="1" dirty="0" err="1" smtClean="0"/>
              <a:t>out.println</a:t>
            </a:r>
            <a:r>
              <a:rPr lang="es-AR" b="1" dirty="0" smtClean="0"/>
              <a:t>(</a:t>
            </a:r>
            <a:r>
              <a:rPr lang="es-AR" b="1" dirty="0" err="1" smtClean="0"/>
              <a:t>e.evaluate</a:t>
            </a:r>
            <a:r>
              <a:rPr lang="es-AR" b="1" dirty="0" smtClean="0"/>
              <a:t>());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 smtClean="0"/>
              <a:t>Si se ingresa</a:t>
            </a:r>
          </a:p>
          <a:p>
            <a:r>
              <a:rPr lang="es-MX" dirty="0"/>
              <a:t>2 - 3 * -3    devuelve 11</a:t>
            </a:r>
          </a:p>
          <a:p>
            <a:r>
              <a:rPr lang="es-MX" dirty="0" smtClean="0"/>
              <a:t>2 / 4 / 2     devuelve  0.25</a:t>
            </a:r>
          </a:p>
          <a:p>
            <a:r>
              <a:rPr lang="es-AR" dirty="0" smtClean="0"/>
              <a:t>2   4   *      no devuelve excepción 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7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aún</a:t>
            </a:r>
            <a:r>
              <a:rPr lang="en-US" dirty="0" smtClean="0"/>
              <a:t>	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Podríamos</a:t>
            </a:r>
            <a:r>
              <a:rPr lang="en-US" dirty="0" smtClean="0"/>
              <a:t> </a:t>
            </a:r>
            <a:r>
              <a:rPr lang="en-US" dirty="0" err="1" smtClean="0"/>
              <a:t>considerar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nueva</a:t>
            </a:r>
            <a:r>
              <a:rPr lang="en-US" dirty="0" smtClean="0"/>
              <a:t> </a:t>
            </a:r>
            <a:r>
              <a:rPr lang="en-US" dirty="0" err="1" smtClean="0"/>
              <a:t>extensión</a:t>
            </a:r>
            <a:r>
              <a:rPr lang="en-US" dirty="0" smtClean="0"/>
              <a:t> del </a:t>
            </a:r>
            <a:r>
              <a:rPr lang="en-US" dirty="0" err="1" smtClean="0"/>
              <a:t>algoritmo</a:t>
            </a:r>
            <a:r>
              <a:rPr lang="en-US" dirty="0" smtClean="0"/>
              <a:t>,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operandos</a:t>
            </a:r>
            <a:r>
              <a:rPr lang="en-US" dirty="0" smtClean="0"/>
              <a:t> no </a:t>
            </a:r>
            <a:r>
              <a:rPr lang="en-US" dirty="0" err="1" smtClean="0"/>
              <a:t>sean</a:t>
            </a:r>
            <a:r>
              <a:rPr lang="en-US" dirty="0" smtClean="0"/>
              <a:t> solo </a:t>
            </a:r>
            <a:r>
              <a:rPr lang="en-US" dirty="0" err="1" smtClean="0"/>
              <a:t>constantes</a:t>
            </a:r>
            <a:r>
              <a:rPr lang="en-US" dirty="0" smtClean="0"/>
              <a:t> </a:t>
            </a:r>
            <a:r>
              <a:rPr lang="en-US" dirty="0" err="1" smtClean="0"/>
              <a:t>sino</a:t>
            </a:r>
            <a:r>
              <a:rPr lang="en-US" dirty="0" smtClean="0"/>
              <a:t> variables </a:t>
            </a:r>
            <a:r>
              <a:rPr lang="en-US" dirty="0" err="1" smtClean="0"/>
              <a:t>previamente</a:t>
            </a:r>
            <a:r>
              <a:rPr lang="en-US" dirty="0" smtClean="0"/>
              <a:t> </a:t>
            </a:r>
            <a:r>
              <a:rPr lang="en-US" dirty="0" err="1" smtClean="0"/>
              <a:t>definidas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(</a:t>
            </a:r>
            <a:r>
              <a:rPr lang="en-US" dirty="0" err="1" smtClean="0"/>
              <a:t>hacerlo</a:t>
            </a:r>
            <a:r>
              <a:rPr lang="en-US" dirty="0" smtClean="0"/>
              <a:t> </a:t>
            </a:r>
            <a:r>
              <a:rPr lang="en-US" dirty="0" err="1" smtClean="0"/>
              <a:t>Uds</a:t>
            </a:r>
            <a:r>
              <a:rPr lang="en-US" dirty="0" smtClean="0"/>
              <a:t> </a:t>
            </a:r>
            <a:r>
              <a:rPr lang="en-US" dirty="0" err="1" smtClean="0"/>
              <a:t>completando</a:t>
            </a:r>
            <a:r>
              <a:rPr lang="en-US" dirty="0" smtClean="0"/>
              <a:t> el TP)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2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s-AR" sz="1800" b="1" dirty="0" err="1" smtClean="0"/>
              <a:t>private</a:t>
            </a:r>
            <a:r>
              <a:rPr lang="es-AR" sz="1800" b="1" dirty="0" smtClean="0"/>
              <a:t> </a:t>
            </a:r>
            <a:r>
              <a:rPr lang="es-AR" sz="1800" b="1" dirty="0" err="1"/>
              <a:t>static</a:t>
            </a:r>
            <a:r>
              <a:rPr lang="es-AR" sz="1800" b="1" dirty="0"/>
              <a:t> </a:t>
            </a:r>
            <a:r>
              <a:rPr lang="es-AR" sz="1800" b="1" dirty="0" err="1"/>
              <a:t>Map</a:t>
            </a:r>
            <a:r>
              <a:rPr lang="es-AR" sz="1800" b="1" dirty="0"/>
              <a:t>&lt;</a:t>
            </a:r>
            <a:r>
              <a:rPr lang="es-AR" sz="1800" b="1" dirty="0" err="1"/>
              <a:t>String</a:t>
            </a:r>
            <a:r>
              <a:rPr lang="es-AR" sz="1800" b="1" dirty="0"/>
              <a:t>, </a:t>
            </a:r>
            <a:r>
              <a:rPr lang="es-AR" sz="1800" b="1" dirty="0" err="1"/>
              <a:t>Integer</a:t>
            </a:r>
            <a:r>
              <a:rPr lang="es-AR" sz="1800" b="1" dirty="0"/>
              <a:t>&gt; </a:t>
            </a:r>
            <a:r>
              <a:rPr lang="es-AR" sz="1800" b="1" i="1" dirty="0" err="1" smtClean="0"/>
              <a:t>vbles</a:t>
            </a:r>
            <a:r>
              <a:rPr lang="es-AR" sz="1800" b="1" i="1" dirty="0" smtClean="0"/>
              <a:t> </a:t>
            </a:r>
            <a:r>
              <a:rPr lang="es-AR" sz="1800" b="1" i="1" dirty="0"/>
              <a:t>= new </a:t>
            </a:r>
            <a:r>
              <a:rPr lang="es-AR" sz="1800" b="1" i="1" u="sng" dirty="0" err="1"/>
              <a:t>HashMap</a:t>
            </a:r>
            <a:r>
              <a:rPr lang="es-AR" sz="1800" b="1" i="1" u="sng" dirty="0"/>
              <a:t>&lt;</a:t>
            </a:r>
            <a:r>
              <a:rPr lang="es-AR" sz="1800" b="1" i="1" u="sng" dirty="0" err="1"/>
              <a:t>String</a:t>
            </a:r>
            <a:r>
              <a:rPr lang="es-AR" sz="1800" b="1" i="1" u="sng" dirty="0"/>
              <a:t>, </a:t>
            </a:r>
            <a:r>
              <a:rPr lang="es-AR" sz="1800" b="1" i="1" u="sng" dirty="0" err="1" smtClean="0"/>
              <a:t>Double</a:t>
            </a:r>
            <a:r>
              <a:rPr lang="es-AR" sz="1800" b="1" i="1" u="sng" dirty="0" smtClean="0"/>
              <a:t>&gt;()</a:t>
            </a:r>
            <a:endParaRPr lang="es-AR" sz="1800" b="1" i="1" u="sng" dirty="0"/>
          </a:p>
          <a:p>
            <a:pPr marL="0" indent="0">
              <a:buNone/>
            </a:pPr>
            <a:r>
              <a:rPr lang="en-US" sz="1800" dirty="0"/>
              <a:t> {   { put</a:t>
            </a:r>
            <a:r>
              <a:rPr lang="en-US" sz="1800" dirty="0" smtClean="0"/>
              <a:t>(</a:t>
            </a:r>
            <a:r>
              <a:rPr lang="en-US" sz="1800" dirty="0"/>
              <a:t>"</a:t>
            </a:r>
            <a:r>
              <a:rPr lang="en-US" sz="1800" dirty="0" smtClean="0"/>
              <a:t>nro1", 0.2); </a:t>
            </a:r>
            <a:r>
              <a:rPr lang="en-US" sz="1800" dirty="0"/>
              <a:t>put</a:t>
            </a:r>
            <a:r>
              <a:rPr lang="en-US" sz="1800" dirty="0" smtClean="0"/>
              <a:t>(</a:t>
            </a:r>
            <a:r>
              <a:rPr lang="en-US" sz="1800" dirty="0"/>
              <a:t>"</a:t>
            </a:r>
            <a:r>
              <a:rPr lang="en-US" sz="1800" dirty="0" smtClean="0"/>
              <a:t>x", -2.0); </a:t>
            </a:r>
            <a:r>
              <a:rPr lang="en-US" sz="1800" dirty="0"/>
              <a:t>put</a:t>
            </a:r>
            <a:r>
              <a:rPr lang="en-US" sz="1800" dirty="0" smtClean="0"/>
              <a:t>(</a:t>
            </a:r>
            <a:r>
              <a:rPr lang="en-US" sz="1800" dirty="0"/>
              <a:t>"</a:t>
            </a:r>
            <a:r>
              <a:rPr lang="en-US" sz="1800" dirty="0" smtClean="0"/>
              <a:t>y", 2.0) ; </a:t>
            </a:r>
            <a:r>
              <a:rPr lang="en-US" sz="1800" dirty="0"/>
              <a:t>}  </a:t>
            </a:r>
            <a:r>
              <a:rPr lang="es-AR" sz="1800" dirty="0" smtClean="0"/>
              <a:t> };</a:t>
            </a: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invoca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/>
              <a:t> </a:t>
            </a:r>
            <a:r>
              <a:rPr lang="en-US" dirty="0" smtClean="0"/>
              <a:t>que antes.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  </a:t>
            </a:r>
            <a:r>
              <a:rPr lang="en-US" dirty="0" err="1" smtClean="0"/>
              <a:t>ingreso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( nro1 +  3 ) *  ( x  -  -2  +  y )   se </a:t>
            </a:r>
            <a:r>
              <a:rPr lang="en-US" dirty="0" err="1" smtClean="0"/>
              <a:t>obtendría</a:t>
            </a:r>
            <a:r>
              <a:rPr lang="en-US" dirty="0" smtClean="0"/>
              <a:t> el valor 6.4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5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Completar</a:t>
            </a:r>
            <a:r>
              <a:rPr lang="en-US" dirty="0" smtClean="0"/>
              <a:t> Evaluator para que </a:t>
            </a:r>
            <a:r>
              <a:rPr lang="en-US" dirty="0" err="1" smtClean="0"/>
              <a:t>maneje</a:t>
            </a:r>
            <a:r>
              <a:rPr lang="en-US" dirty="0" smtClean="0"/>
              <a:t> variables </a:t>
            </a:r>
            <a:r>
              <a:rPr lang="en-US" dirty="0" err="1" smtClean="0"/>
              <a:t>en</a:t>
            </a:r>
            <a:r>
              <a:rPr lang="en-US" dirty="0" smtClean="0"/>
              <a:t> las </a:t>
            </a:r>
            <a:r>
              <a:rPr lang="en-US" dirty="0" err="1" smtClean="0"/>
              <a:t>expresiones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Tip: </a:t>
            </a:r>
          </a:p>
          <a:p>
            <a:pPr marL="0" indent="0">
              <a:buNone/>
            </a:pP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infijaToPostija</a:t>
            </a:r>
            <a:r>
              <a:rPr lang="en-US" dirty="0" smtClean="0"/>
              <a:t>  </a:t>
            </a:r>
            <a:r>
              <a:rPr lang="en-US" dirty="0" err="1" smtClean="0"/>
              <a:t>además</a:t>
            </a:r>
            <a:r>
              <a:rPr lang="en-US" dirty="0" smtClean="0"/>
              <a:t> del </a:t>
            </a:r>
            <a:r>
              <a:rPr lang="en-US" dirty="0" err="1" smtClean="0"/>
              <a:t>método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s-AR" b="1" dirty="0" err="1" smtClean="0"/>
              <a:t>sOperand</a:t>
            </a:r>
            <a:r>
              <a:rPr lang="es-AR" b="1" dirty="0" smtClean="0"/>
              <a:t>(</a:t>
            </a:r>
            <a:r>
              <a:rPr lang="es-AR" b="1" dirty="0" err="1" smtClean="0"/>
              <a:t>currentToken</a:t>
            </a:r>
            <a:r>
              <a:rPr lang="es-AR" b="1" dirty="0"/>
              <a:t>) </a:t>
            </a:r>
            <a:r>
              <a:rPr lang="es-AR" b="1" dirty="0" smtClean="0"/>
              <a:t> codificar el método </a:t>
            </a:r>
            <a:r>
              <a:rPr lang="es-AR" b="1" dirty="0" err="1" smtClean="0"/>
              <a:t>isVariable</a:t>
            </a:r>
            <a:r>
              <a:rPr lang="es-AR" b="1" dirty="0" smtClean="0"/>
              <a:t>(</a:t>
            </a:r>
            <a:r>
              <a:rPr lang="es-AR" b="1" dirty="0" err="1" smtClean="0"/>
              <a:t>currentToken</a:t>
            </a:r>
            <a:r>
              <a:rPr lang="es-AR" b="1" dirty="0" smtClean="0"/>
              <a:t>) y devolver el valor del </a:t>
            </a:r>
            <a:r>
              <a:rPr lang="es-AR" b="1" dirty="0" err="1" smtClean="0"/>
              <a:t>binding</a:t>
            </a:r>
            <a:r>
              <a:rPr lang="es-AR" b="1" dirty="0" smtClean="0"/>
              <a:t> o error si no fue la variable predefinida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Posible</a:t>
            </a:r>
            <a:r>
              <a:rPr lang="en-US" dirty="0" smtClean="0"/>
              <a:t> </a:t>
            </a:r>
            <a:r>
              <a:rPr lang="en-US" dirty="0" err="1" smtClean="0"/>
              <a:t>implementación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Posible</a:t>
            </a:r>
            <a:r>
              <a:rPr lang="en-US" dirty="0" smtClean="0"/>
              <a:t> </a:t>
            </a:r>
            <a:r>
              <a:rPr lang="en-US" dirty="0" err="1" smtClean="0"/>
              <a:t>implementación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66" y="1052514"/>
            <a:ext cx="7686675" cy="5486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90747" y="1711234"/>
            <a:ext cx="7429094" cy="9882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746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algoritmo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implementar</a:t>
            </a:r>
            <a:r>
              <a:rPr lang="en-US" dirty="0" smtClean="0"/>
              <a:t> !!! </a:t>
            </a:r>
            <a:r>
              <a:rPr lang="en-US" dirty="0" err="1" smtClean="0"/>
              <a:t>Bajar</a:t>
            </a:r>
            <a:r>
              <a:rPr lang="en-US" dirty="0" smtClean="0"/>
              <a:t> de campus y </a:t>
            </a:r>
            <a:r>
              <a:rPr lang="en-US" smtClean="0"/>
              <a:t>completar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algoritmo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Posible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solución</a:t>
            </a:r>
            <a:r>
              <a:rPr lang="en-US" dirty="0" smtClean="0"/>
              <a:t>: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1306286" y="1643164"/>
            <a:ext cx="7589519" cy="4893647"/>
          </a:xfrm>
          <a:prstGeom prst="rect">
            <a:avLst/>
          </a:prstGeom>
          <a:solidFill>
            <a:srgbClr val="FFFF99"/>
          </a:solidFill>
        </p:spPr>
        <p:txBody>
          <a:bodyPr wrap="square" lIns="360000" rIns="0">
            <a:spAutoFit/>
          </a:bodyPr>
          <a:lstStyle/>
          <a:p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infijaToPostfija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A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6A3E3E"/>
                </a:solidFill>
                <a:latin typeface="Consolas" panose="020B0609020204030204" pitchFamily="49" charset="0"/>
              </a:rPr>
              <a:t>postfija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A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A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theStack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Stack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s-AR" sz="1200" dirty="0"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s-A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scannerLine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s-A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currentToken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scannerLine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s-AR" sz="1200" dirty="0">
              <a:latin typeface="Consolas" panose="020B0609020204030204" pitchFamily="49" charset="0"/>
            </a:endParaRPr>
          </a:p>
          <a:p>
            <a:pPr lvl="1"/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s-A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isOperand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currentToken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) 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s-A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postfija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s-A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s-AR" sz="1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s-AR" sz="1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"%s "</a:t>
            </a:r>
            <a:r>
              <a:rPr lang="es-AR" sz="1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12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currentToken</a:t>
            </a:r>
            <a:r>
              <a:rPr lang="es-AR" sz="1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s-AR" sz="1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theStack</a:t>
            </a:r>
            <a:r>
              <a:rPr lang="es-A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 &amp;&amp; </a:t>
            </a:r>
            <a:r>
              <a:rPr lang="es-A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getPrecedence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theStack</a:t>
            </a:r>
            <a:r>
              <a:rPr lang="es-A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.peek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s-AR" sz="1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currentToken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) 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s-A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postfija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s-A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s-AR" sz="1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s-AR" sz="1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"%s "</a:t>
            </a:r>
            <a:r>
              <a:rPr lang="es-AR" sz="1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12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theStack</a:t>
            </a:r>
            <a:r>
              <a:rPr lang="es-AR" sz="1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.pop</a:t>
            </a:r>
            <a:r>
              <a:rPr lang="es-AR" sz="1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);</a:t>
            </a:r>
          </a:p>
          <a:p>
            <a:pPr lvl="1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s-AR" sz="1200" dirty="0">
              <a:latin typeface="Consolas" panose="020B0609020204030204" pitchFamily="49" charset="0"/>
            </a:endParaRPr>
          </a:p>
          <a:p>
            <a:pPr lvl="1"/>
            <a:r>
              <a:rPr lang="es-A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s-A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theStack</a:t>
            </a:r>
            <a:r>
              <a:rPr lang="es-A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.push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currentToken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lvl="1"/>
            <a:endParaRPr lang="es-A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 !</a:t>
            </a:r>
            <a:r>
              <a:rPr lang="es-A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theStack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s-A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postfija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s-A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s-A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"%s "</a:t>
            </a:r>
            <a:r>
              <a:rPr lang="es-A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theStack</a:t>
            </a:r>
            <a:r>
              <a:rPr lang="es-A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.pop</a:t>
            </a:r>
            <a:r>
              <a:rPr lang="es-A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 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AR" sz="1200" dirty="0">
              <a:latin typeface="Consolas" panose="020B0609020204030204" pitchFamily="49" charset="0"/>
            </a:endParaRPr>
          </a:p>
          <a:p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postfija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24440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smtClean="0"/>
              <a:t>Para chequear </a:t>
            </a:r>
            <a:r>
              <a:rPr lang="es-AR" dirty="0" err="1" smtClean="0"/>
              <a:t>correctitud</a:t>
            </a:r>
            <a:r>
              <a:rPr lang="es-AR" dirty="0" smtClean="0"/>
              <a:t> y ante la presencia de métodos </a:t>
            </a:r>
            <a:r>
              <a:rPr lang="es-AR" dirty="0" err="1" smtClean="0"/>
              <a:t>private</a:t>
            </a:r>
            <a:r>
              <a:rPr lang="es-AR" dirty="0"/>
              <a:t> </a:t>
            </a:r>
            <a:r>
              <a:rPr lang="es-AR" dirty="0" smtClean="0"/>
              <a:t>¿cómo hacemos?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Si bien la idea de </a:t>
            </a:r>
            <a:r>
              <a:rPr lang="es-AR" dirty="0" err="1" smtClean="0"/>
              <a:t>Junit</a:t>
            </a:r>
            <a:r>
              <a:rPr lang="es-AR" dirty="0" smtClean="0"/>
              <a:t> es chequear métodos públicos (del contrato) si quisiéramos hacerlo con el método importante  </a:t>
            </a:r>
            <a:r>
              <a:rPr lang="es-AR" dirty="0" err="1" smtClean="0"/>
              <a:t>infijaToPostfija</a:t>
            </a:r>
            <a:r>
              <a:rPr lang="es-AR" dirty="0" smtClean="0"/>
              <a:t>()  lo podemos hacer con alguna licencia…</a:t>
            </a:r>
          </a:p>
          <a:p>
            <a:pPr marL="514350" indent="-514350" algn="just">
              <a:buAutoNum type="arabicParenR"/>
            </a:pPr>
            <a:r>
              <a:rPr lang="es-AR" dirty="0" err="1" smtClean="0"/>
              <a:t>public</a:t>
            </a:r>
            <a:r>
              <a:rPr lang="es-AR" dirty="0" smtClean="0"/>
              <a:t>?</a:t>
            </a:r>
          </a:p>
          <a:p>
            <a:pPr marL="514350" indent="-514350" algn="just">
              <a:buAutoNum type="arabicParenR"/>
            </a:pPr>
            <a:r>
              <a:rPr lang="es-AR" dirty="0" err="1" smtClean="0"/>
              <a:t>reflection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7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Sea la clase Sorpresa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1460"/>
            <a:ext cx="2895600" cy="18383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3866129"/>
            <a:ext cx="57150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9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Sea la clase Sorpresa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1460"/>
            <a:ext cx="2895600" cy="18383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4090989"/>
            <a:ext cx="47815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Por otro lado, cómo inyectar desde </a:t>
            </a:r>
            <a:r>
              <a:rPr lang="es-AR" dirty="0" err="1" smtClean="0"/>
              <a:t>Junit</a:t>
            </a:r>
            <a:r>
              <a:rPr lang="es-AR" dirty="0" smtClean="0"/>
              <a:t> algo en consola input?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71" y="3265715"/>
            <a:ext cx="7524129" cy="21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1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29222</TotalTime>
  <Words>1436</Words>
  <Application>Microsoft Office PowerPoint</Application>
  <PresentationFormat>Presentación en pantalla (4:3)</PresentationFormat>
  <Paragraphs>382</Paragraphs>
  <Slides>34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Calibri</vt:lpstr>
      <vt:lpstr>Century Gothic</vt:lpstr>
      <vt:lpstr>Consolas</vt:lpstr>
      <vt:lpstr>Palatino Linotype</vt:lpstr>
      <vt:lpstr>Wingdings 2</vt:lpstr>
      <vt:lpstr>Presentation on brainstorming</vt:lpstr>
      <vt:lpstr>Estructura de Datos y Algoritmos</vt:lpstr>
      <vt:lpstr>Presentación de PowerPoint</vt:lpstr>
      <vt:lpstr>Presentación de PowerPoint</vt:lpstr>
      <vt:lpstr>El algoritmo</vt:lpstr>
      <vt:lpstr>El algoritmo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El algoritmo</vt:lpstr>
      <vt:lpstr>Presentación de PowerPoint</vt:lpstr>
      <vt:lpstr>Algoritmo ampliado</vt:lpstr>
      <vt:lpstr>Extensión del algoritmo: ()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Más aún </vt:lpstr>
      <vt:lpstr>Presentación de PowerPoint</vt:lpstr>
      <vt:lpstr>Presentación de PowerPoint</vt:lpstr>
      <vt:lpstr>Posible implementación</vt:lpstr>
      <vt:lpstr>Posible implementación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791</cp:revision>
  <dcterms:created xsi:type="dcterms:W3CDTF">2019-02-21T18:33:09Z</dcterms:created>
  <dcterms:modified xsi:type="dcterms:W3CDTF">2024-04-17T12:37:12Z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