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72" r:id="rId2"/>
    <p:sldId id="517" r:id="rId3"/>
    <p:sldId id="519" r:id="rId4"/>
    <p:sldId id="593" r:id="rId5"/>
    <p:sldId id="594" r:id="rId6"/>
    <p:sldId id="595" r:id="rId7"/>
    <p:sldId id="520" r:id="rId8"/>
    <p:sldId id="584" r:id="rId9"/>
    <p:sldId id="521" r:id="rId10"/>
    <p:sldId id="522" r:id="rId11"/>
    <p:sldId id="523" r:id="rId12"/>
    <p:sldId id="524" r:id="rId13"/>
    <p:sldId id="630" r:id="rId14"/>
    <p:sldId id="631" r:id="rId15"/>
    <p:sldId id="525" r:id="rId16"/>
    <p:sldId id="526" r:id="rId17"/>
    <p:sldId id="529" r:id="rId18"/>
    <p:sldId id="530" r:id="rId19"/>
    <p:sldId id="531" r:id="rId20"/>
    <p:sldId id="620" r:id="rId21"/>
    <p:sldId id="619" r:id="rId22"/>
    <p:sldId id="585" r:id="rId23"/>
    <p:sldId id="545" r:id="rId24"/>
    <p:sldId id="548" r:id="rId25"/>
    <p:sldId id="556" r:id="rId26"/>
    <p:sldId id="627" r:id="rId27"/>
    <p:sldId id="557" r:id="rId28"/>
    <p:sldId id="628" r:id="rId29"/>
    <p:sldId id="558" r:id="rId30"/>
    <p:sldId id="549" r:id="rId31"/>
    <p:sldId id="623" r:id="rId32"/>
    <p:sldId id="550" r:id="rId33"/>
    <p:sldId id="624" r:id="rId34"/>
    <p:sldId id="551" r:id="rId35"/>
    <p:sldId id="625" r:id="rId36"/>
    <p:sldId id="552" r:id="rId37"/>
    <p:sldId id="626" r:id="rId38"/>
    <p:sldId id="553" r:id="rId39"/>
    <p:sldId id="633" r:id="rId40"/>
    <p:sldId id="634" r:id="rId41"/>
    <p:sldId id="554" r:id="rId42"/>
    <p:sldId id="62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4/24/2024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Hashing</a:t>
            </a:r>
            <a:r>
              <a:rPr lang="es-AR" dirty="0" smtClean="0"/>
              <a:t>	(Hash </a:t>
            </a:r>
            <a:r>
              <a:rPr lang="es-AR" dirty="0" err="1" smtClean="0"/>
              <a:t>Table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Tabla de </a:t>
            </a:r>
            <a:r>
              <a:rPr lang="es-AR" dirty="0" err="1" smtClean="0"/>
              <a:t>Hashing</a:t>
            </a:r>
            <a:r>
              <a:rPr lang="es-AR" dirty="0" smtClean="0"/>
              <a:t> (</a:t>
            </a:r>
            <a:r>
              <a:rPr lang="es-AR" dirty="0" err="1" smtClean="0"/>
              <a:t>hashing</a:t>
            </a:r>
            <a:r>
              <a:rPr lang="es-AR" dirty="0" smtClean="0"/>
              <a:t> a  secas) </a:t>
            </a:r>
            <a:r>
              <a:rPr lang="es-AR" dirty="0"/>
              <a:t>es una estructura de datos </a:t>
            </a:r>
            <a:r>
              <a:rPr lang="es-AR" b="1" dirty="0"/>
              <a:t>que utiliza </a:t>
            </a:r>
            <a:r>
              <a:rPr lang="es-AR" dirty="0"/>
              <a:t>un </a:t>
            </a:r>
            <a:r>
              <a:rPr lang="es-AR" dirty="0">
                <a:solidFill>
                  <a:srgbClr val="00B050"/>
                </a:solidFill>
              </a:rPr>
              <a:t>arreglo</a:t>
            </a:r>
            <a:r>
              <a:rPr lang="es-AR" dirty="0"/>
              <a:t> (</a:t>
            </a:r>
            <a:r>
              <a:rPr lang="es-AR" dirty="0" err="1"/>
              <a:t>lookup</a:t>
            </a:r>
            <a:r>
              <a:rPr lang="es-AR" dirty="0"/>
              <a:t> </a:t>
            </a:r>
            <a:r>
              <a:rPr lang="es-AR" dirty="0" err="1"/>
              <a:t>table</a:t>
            </a:r>
            <a:r>
              <a:rPr lang="es-AR" dirty="0"/>
              <a:t>) para </a:t>
            </a:r>
            <a:r>
              <a:rPr lang="es-AR" dirty="0" smtClean="0"/>
              <a:t>almacenar </a:t>
            </a:r>
            <a:r>
              <a:rPr lang="es-AR" dirty="0"/>
              <a:t>pares </a:t>
            </a:r>
            <a:r>
              <a:rPr lang="es-AR" dirty="0" err="1" smtClean="0"/>
              <a:t>key</a:t>
            </a:r>
            <a:r>
              <a:rPr lang="es-AR" dirty="0" smtClean="0"/>
              <a:t>/</a:t>
            </a:r>
            <a:r>
              <a:rPr lang="es-AR" dirty="0" err="1" smtClean="0"/>
              <a:t>value</a:t>
            </a:r>
            <a:r>
              <a:rPr lang="es-AR" dirty="0" smtClean="0"/>
              <a:t> </a:t>
            </a:r>
            <a:r>
              <a:rPr lang="es-AR" dirty="0"/>
              <a:t>de una forma muy especial. No mantiene </a:t>
            </a:r>
            <a:r>
              <a:rPr lang="es-AR" b="1" dirty="0"/>
              <a:t>ni </a:t>
            </a:r>
            <a:r>
              <a:rPr lang="es-AR" b="1" dirty="0" smtClean="0"/>
              <a:t>contigüidad</a:t>
            </a:r>
            <a:r>
              <a:rPr lang="es-AR" b="1" dirty="0"/>
              <a:t>, ni orden de las componentes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Si </a:t>
            </a:r>
            <a:r>
              <a:rPr lang="es-AR" dirty="0" smtClean="0">
                <a:sym typeface="Symbol" panose="05050102010706020507" pitchFamily="18" charset="2"/>
              </a:rPr>
              <a:t> es el universo de los ítems que queremos almacenar y tenemos un arreglo 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 subyacente, entonces,  u</a:t>
            </a:r>
            <a:r>
              <a:rPr lang="es-AR" dirty="0" smtClean="0"/>
              <a:t>tiliza una función de </a:t>
            </a:r>
            <a:r>
              <a:rPr lang="es-AR" dirty="0" err="1" smtClean="0"/>
              <a:t>hashing</a:t>
            </a:r>
            <a:r>
              <a:rPr lang="es-AR" dirty="0" smtClean="0"/>
              <a:t>     hash: </a:t>
            </a:r>
            <a:r>
              <a:rPr lang="es-AR" dirty="0" smtClean="0">
                <a:sym typeface="Symbol" panose="05050102010706020507" pitchFamily="18" charset="2"/>
              </a:rPr>
              <a:t>   [0, |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|-1]</a:t>
            </a:r>
          </a:p>
          <a:p>
            <a:pPr marL="0" indent="0" algn="just">
              <a:buNone/>
            </a:pPr>
            <a:r>
              <a:rPr lang="es-AR" dirty="0" smtClean="0">
                <a:sym typeface="Symbol" panose="05050102010706020507" pitchFamily="18" charset="2"/>
              </a:rPr>
              <a:t>(donde |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| es cantidad de ranuras)</a:t>
            </a: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Prioriza </a:t>
            </a:r>
            <a:r>
              <a:rPr lang="es-AR" dirty="0"/>
              <a:t>la búsqueda, tratando de que el algoritmo tenga complejidad cercana a O(1</a:t>
            </a:r>
            <a:r>
              <a:rPr lang="es-AR" dirty="0" smtClean="0"/>
              <a:t>) en la búsqueda.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Hashing</a:t>
            </a:r>
            <a:r>
              <a:rPr lang="es-AR" dirty="0" smtClean="0"/>
              <a:t>	(Hash </a:t>
            </a:r>
            <a:r>
              <a:rPr lang="es-AR" dirty="0" err="1" smtClean="0"/>
              <a:t>Table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Primer escenario: suficiente espacio, o sea |</a:t>
            </a:r>
            <a:r>
              <a:rPr lang="es-AR" dirty="0">
                <a:sym typeface="Symbol" panose="05050102010706020507" pitchFamily="18" charset="2"/>
              </a:rPr>
              <a:t> </a:t>
            </a:r>
            <a:r>
              <a:rPr lang="es-AR" dirty="0" smtClean="0">
                <a:sym typeface="Symbol" panose="05050102010706020507" pitchFamily="18" charset="2"/>
              </a:rPr>
              <a:t>| | 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 |</a:t>
            </a:r>
            <a:endParaRPr lang="es-AR" b="1" dirty="0" smtClean="0"/>
          </a:p>
          <a:p>
            <a:pPr marL="0" indent="0" algn="just">
              <a:buNone/>
            </a:pPr>
            <a:r>
              <a:rPr lang="es-AR" dirty="0" smtClean="0"/>
              <a:t>	Sabemos que los arreglos tienen el problema de la </a:t>
            </a:r>
            <a:r>
              <a:rPr lang="es-AR" dirty="0" err="1" smtClean="0"/>
              <a:t>alocación</a:t>
            </a:r>
            <a:r>
              <a:rPr lang="es-AR" dirty="0" smtClean="0"/>
              <a:t> del espacio y hay que  re-alocar cuando el espacio  es insuficiente. </a:t>
            </a:r>
          </a:p>
          <a:p>
            <a:pPr marL="0" indent="0" algn="just">
              <a:buNone/>
            </a:pPr>
            <a:r>
              <a:rPr lang="es-AR" dirty="0" smtClean="0"/>
              <a:t>	En una primera aproximación vamos a suponer que hay espacio suficiente para almacenar los pares </a:t>
            </a:r>
            <a:r>
              <a:rPr lang="es-AR" dirty="0" err="1" smtClean="0"/>
              <a:t>key</a:t>
            </a:r>
            <a:r>
              <a:rPr lang="es-AR" dirty="0" smtClean="0"/>
              <a:t>/</a:t>
            </a:r>
            <a:r>
              <a:rPr lang="es-AR" dirty="0" err="1" smtClean="0"/>
              <a:t>value</a:t>
            </a:r>
            <a:r>
              <a:rPr lang="es-AR" dirty="0" smtClean="0"/>
              <a:t>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Formalmente</a:t>
            </a:r>
          </a:p>
          <a:p>
            <a:pPr marL="0" indent="0" algn="just">
              <a:buNone/>
            </a:pPr>
            <a:r>
              <a:rPr lang="es-AR" dirty="0" smtClean="0"/>
              <a:t>	Sea </a:t>
            </a:r>
            <a:r>
              <a:rPr lang="es-AR" dirty="0">
                <a:sym typeface="Symbol" panose="05050102010706020507" pitchFamily="18" charset="2"/>
              </a:rPr>
              <a:t></a:t>
            </a:r>
            <a:r>
              <a:rPr lang="es-AR" dirty="0" smtClean="0"/>
              <a:t> el conjunto de claves a </a:t>
            </a:r>
            <a:r>
              <a:rPr lang="es-AR" dirty="0" err="1" smtClean="0"/>
              <a:t>hashear</a:t>
            </a:r>
            <a:r>
              <a:rPr lang="es-AR" dirty="0" smtClean="0"/>
              <a:t>, y sea </a:t>
            </a:r>
            <a:r>
              <a:rPr lang="es-AR" b="1" dirty="0" err="1" smtClean="0"/>
              <a:t>LookUp</a:t>
            </a:r>
            <a:r>
              <a:rPr lang="es-AR" dirty="0" smtClean="0"/>
              <a:t> el arreglo para albergar los pares </a:t>
            </a:r>
            <a:r>
              <a:rPr lang="es-AR" dirty="0" err="1" smtClean="0"/>
              <a:t>key</a:t>
            </a:r>
            <a:r>
              <a:rPr lang="es-AR" dirty="0" smtClean="0"/>
              <a:t>/</a:t>
            </a:r>
            <a:r>
              <a:rPr lang="es-AR" dirty="0" err="1" smtClean="0"/>
              <a:t>value</a:t>
            </a:r>
            <a:r>
              <a:rPr lang="es-AR" dirty="0" smtClean="0"/>
              <a:t>. </a:t>
            </a:r>
          </a:p>
          <a:p>
            <a:pPr marL="0" indent="0" algn="just">
              <a:buNone/>
            </a:pPr>
            <a:r>
              <a:rPr lang="es-AR" dirty="0" smtClean="0"/>
              <a:t>Asumimos </a:t>
            </a:r>
            <a:r>
              <a:rPr lang="es-AR" dirty="0" smtClean="0">
                <a:solidFill>
                  <a:srgbClr val="00B050"/>
                </a:solidFill>
              </a:rPr>
              <a:t>| </a:t>
            </a:r>
            <a:r>
              <a:rPr lang="es-AR" dirty="0">
                <a:solidFill>
                  <a:srgbClr val="00B050"/>
                </a:solidFill>
                <a:sym typeface="Symbol" panose="05050102010706020507" pitchFamily="18" charset="2"/>
              </a:rPr>
              <a:t></a:t>
            </a:r>
            <a:r>
              <a:rPr lang="es-AR" dirty="0" smtClean="0">
                <a:solidFill>
                  <a:srgbClr val="00B050"/>
                </a:solidFill>
              </a:rPr>
              <a:t> | &lt;= | </a:t>
            </a:r>
            <a:r>
              <a:rPr lang="es-AR" dirty="0" err="1" smtClean="0">
                <a:solidFill>
                  <a:srgbClr val="00B050"/>
                </a:solidFill>
              </a:rPr>
              <a:t>Lookup</a:t>
            </a:r>
            <a:r>
              <a:rPr lang="es-AR" dirty="0" smtClean="0">
                <a:solidFill>
                  <a:srgbClr val="00B050"/>
                </a:solidFill>
              </a:rPr>
              <a:t> |</a:t>
            </a:r>
            <a:r>
              <a:rPr lang="es-AR" dirty="0" smtClean="0"/>
              <a:t>,  es decir, </a:t>
            </a:r>
            <a:r>
              <a:rPr lang="es-AR" b="1" dirty="0" smtClean="0">
                <a:solidFill>
                  <a:srgbClr val="00B050"/>
                </a:solidFill>
              </a:rPr>
              <a:t>hay posibilidad </a:t>
            </a:r>
            <a:r>
              <a:rPr lang="es-AR" dirty="0" smtClean="0"/>
              <a:t>de que a cada </a:t>
            </a:r>
            <a:r>
              <a:rPr lang="es-AR" dirty="0" err="1" smtClean="0"/>
              <a:t>key</a:t>
            </a:r>
            <a:r>
              <a:rPr lang="es-AR" dirty="0" smtClean="0"/>
              <a:t> se le asigne una ranura de </a:t>
            </a:r>
            <a:r>
              <a:rPr lang="es-AR" dirty="0" err="1" smtClean="0"/>
              <a:t>LookUp</a:t>
            </a:r>
            <a:r>
              <a:rPr lang="es-AR" dirty="0" smtClean="0"/>
              <a:t>. </a:t>
            </a:r>
          </a:p>
          <a:p>
            <a:pPr marL="0" indent="0" algn="just">
              <a:buNone/>
            </a:pPr>
            <a:r>
              <a:rPr lang="es-AR" dirty="0" smtClean="0"/>
              <a:t>Tenemos </a:t>
            </a:r>
            <a:r>
              <a:rPr lang="es-AR" dirty="0"/>
              <a:t>definido </a:t>
            </a:r>
            <a:r>
              <a:rPr lang="es-AR" dirty="0" smtClean="0"/>
              <a:t>hash: </a:t>
            </a:r>
            <a:r>
              <a:rPr lang="es-AR" dirty="0">
                <a:sym typeface="Symbol" panose="05050102010706020507" pitchFamily="18" charset="2"/>
              </a:rPr>
              <a:t>  </a:t>
            </a:r>
            <a:r>
              <a:rPr lang="es-AR" dirty="0" smtClean="0">
                <a:solidFill>
                  <a:srgbClr val="00B050"/>
                </a:solidFill>
              </a:rPr>
              <a:t> [0, |</a:t>
            </a:r>
            <a:r>
              <a:rPr lang="es-AR" dirty="0" err="1" smtClean="0">
                <a:solidFill>
                  <a:srgbClr val="00B050"/>
                </a:solidFill>
              </a:rPr>
              <a:t>Lookup</a:t>
            </a:r>
            <a:r>
              <a:rPr lang="es-AR" dirty="0" smtClean="0">
                <a:solidFill>
                  <a:srgbClr val="00B050"/>
                </a:solidFill>
              </a:rPr>
              <a:t>|-1] </a:t>
            </a:r>
          </a:p>
          <a:p>
            <a:pPr marL="0" indent="0" algn="just">
              <a:buNone/>
            </a:pPr>
            <a:r>
              <a:rPr lang="es-AR" dirty="0" smtClean="0"/>
              <a:t>Idealmente encontraríamos al valor asociado a un determinado </a:t>
            </a:r>
            <a:r>
              <a:rPr lang="es-AR" dirty="0" err="1" smtClean="0"/>
              <a:t>key</a:t>
            </a:r>
            <a:r>
              <a:rPr lang="es-AR" dirty="0" smtClean="0"/>
              <a:t> en </a:t>
            </a:r>
            <a:r>
              <a:rPr lang="es-AR" dirty="0" err="1" smtClean="0"/>
              <a:t>LookUp</a:t>
            </a:r>
            <a:r>
              <a:rPr lang="es-AR" dirty="0" smtClean="0"/>
              <a:t>[ hash(</a:t>
            </a:r>
            <a:r>
              <a:rPr lang="es-AR" dirty="0" err="1" smtClean="0"/>
              <a:t>key</a:t>
            </a:r>
            <a:r>
              <a:rPr lang="es-AR" dirty="0" smtClean="0"/>
              <a:t>) ]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s-AR" dirty="0" smtClean="0"/>
                  <a:t>Como los </a:t>
                </a:r>
                <a:r>
                  <a:rPr lang="es-AR" dirty="0" err="1" smtClean="0"/>
                  <a:t>keys</a:t>
                </a:r>
                <a:r>
                  <a:rPr lang="es-AR" dirty="0" smtClean="0"/>
                  <a:t> que proporciona el usuario son tipos opacos (TAD, </a:t>
                </a:r>
                <a:r>
                  <a:rPr lang="es-AR" dirty="0" err="1" smtClean="0"/>
                  <a:t>Objectos</a:t>
                </a:r>
                <a:r>
                  <a:rPr lang="es-AR" dirty="0" smtClean="0"/>
                  <a:t>) es bueno solicitarle que proporcione una función de </a:t>
                </a:r>
              </a:p>
              <a:p>
                <a:pPr marL="0" indent="0" algn="just">
                  <a:buNone/>
                </a:pPr>
                <a:r>
                  <a:rPr lang="es-AR" sz="3600" b="1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prehash</a:t>
                </a:r>
                <a:r>
                  <a:rPr lang="es-AR" sz="3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AR" sz="3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 </a:t>
                </a:r>
                <a:r>
                  <a:rPr lang="es-AR" sz="3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s-AR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s-AR" sz="3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es-AR" dirty="0" smtClean="0">
                    <a:sym typeface="Symbol" panose="05050102010706020507" pitchFamily="18" charset="2"/>
                  </a:rPr>
                  <a:t>(números naturales en general, no le vamos a pedir al usuario que acomode el número a la cantidad de ranuras que nosotros reservamos!).</a:t>
                </a:r>
              </a:p>
              <a:p>
                <a:pPr marL="0" indent="0" algn="just">
                  <a:buNone/>
                </a:pPr>
                <a:r>
                  <a:rPr lang="es-AR" dirty="0" smtClean="0">
                    <a:sym typeface="Symbol" panose="05050102010706020507" pitchFamily="18" charset="2"/>
                  </a:rPr>
                  <a:t>Aclaración: Eso es lo que no hace definir Java con el método </a:t>
                </a:r>
                <a:r>
                  <a:rPr lang="es-AR" dirty="0" err="1" smtClean="0">
                    <a:sym typeface="Symbol" panose="05050102010706020507" pitchFamily="18" charset="2"/>
                  </a:rPr>
                  <a:t>hashCode</a:t>
                </a:r>
                <a:r>
                  <a:rPr lang="es-AR" dirty="0" smtClean="0">
                    <a:sym typeface="Symbol" panose="05050102010706020507" pitchFamily="18" charset="2"/>
                  </a:rPr>
                  <a:t>()</a:t>
                </a:r>
              </a:p>
              <a:p>
                <a:pPr marL="0" indent="0" algn="just">
                  <a:buNone/>
                </a:pPr>
                <a:endParaRPr lang="es-AR" u="sng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Entonces, el usuario define</a:t>
                </a:r>
              </a:p>
              <a:p>
                <a:pPr marL="0" indent="0" algn="just">
                  <a:buNone/>
                </a:pPr>
                <a:r>
                  <a:rPr lang="es-AR" sz="3600" b="1" dirty="0">
                    <a:solidFill>
                      <a:srgbClr val="00B050"/>
                    </a:solidFill>
                  </a:rPr>
                  <a:t>prehash: </a:t>
                </a:r>
                <a:r>
                  <a:rPr lang="es-AR" sz="3600" b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 </a:t>
                </a:r>
                <a14:m>
                  <m:oMath xmlns:m="http://schemas.openxmlformats.org/officeDocument/2006/math">
                    <m:r>
                      <a:rPr lang="es-AR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s-AR" sz="3600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endParaRPr lang="es-AR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Y nosotros que tenemos que garantizar que  </a:t>
                </a:r>
                <a:r>
                  <a:rPr lang="es-AR" sz="3200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sym typeface="Symbol" panose="05050102010706020507" pitchFamily="18" charset="2"/>
                  </a:rPr>
                  <a:t>hash</a:t>
                </a: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: </a:t>
                </a:r>
                <a:r>
                  <a:rPr lang="es-AR" sz="33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 </a:t>
                </a:r>
                <a14:m>
                  <m:oMath xmlns:m="http://schemas.openxmlformats.org/officeDocument/2006/math"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[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,| 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𝐋𝐨𝐨𝐤𝐮𝐩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|−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s-AR" sz="3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(cantidad ranuras) porque la ranura tiene que ser válida, hacemos </a:t>
                </a:r>
              </a:p>
              <a:p>
                <a:pPr marL="0" indent="0" algn="just">
                  <a:buNone/>
                </a:pPr>
                <a:r>
                  <a:rPr lang="es-AR" sz="3200" b="1" dirty="0" smtClean="0">
                    <a:solidFill>
                      <a:srgbClr val="00B050"/>
                    </a:solidFill>
                  </a:rPr>
                  <a:t>hash(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key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) = 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prehash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(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key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) % | 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LookUp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 |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944" r="-5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Como </a:t>
            </a:r>
            <a:r>
              <a:rPr lang="es-AR" dirty="0" err="1" smtClean="0"/>
              <a:t>hashing</a:t>
            </a:r>
            <a:r>
              <a:rPr lang="es-AR" dirty="0" smtClean="0"/>
              <a:t> no resulta bien para operaciones típicas como :</a:t>
            </a:r>
          </a:p>
          <a:p>
            <a:pPr marL="0" indent="0">
              <a:buNone/>
            </a:pPr>
            <a:r>
              <a:rPr lang="es-AR" dirty="0" err="1" smtClean="0"/>
              <a:t>sortedPrint</a:t>
            </a:r>
            <a:r>
              <a:rPr lang="es-AR" dirty="0" smtClean="0"/>
              <a:t>(),</a:t>
            </a:r>
          </a:p>
          <a:p>
            <a:pPr marL="0" indent="0">
              <a:buNone/>
            </a:pPr>
            <a:r>
              <a:rPr lang="es-AR" dirty="0" smtClean="0"/>
              <a:t>min()</a:t>
            </a:r>
          </a:p>
          <a:p>
            <a:pPr marL="0" indent="0">
              <a:buNone/>
            </a:pPr>
            <a:r>
              <a:rPr lang="es-AR" dirty="0" err="1"/>
              <a:t>m</a:t>
            </a:r>
            <a:r>
              <a:rPr lang="es-AR" dirty="0" err="1" smtClean="0"/>
              <a:t>ax</a:t>
            </a:r>
            <a:r>
              <a:rPr lang="es-AR" dirty="0" smtClean="0"/>
              <a:t>(),</a:t>
            </a:r>
          </a:p>
          <a:p>
            <a:pPr marL="0" indent="0">
              <a:buNone/>
            </a:pPr>
            <a:r>
              <a:rPr lang="es-AR" dirty="0" err="1" smtClean="0"/>
              <a:t>range</a:t>
            </a:r>
            <a:r>
              <a:rPr lang="es-AR" dirty="0" smtClean="0"/>
              <a:t>()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Definimos una nueva interface para índices que precisen operaciones solo </a:t>
            </a:r>
            <a:r>
              <a:rPr lang="es-AR" dirty="0" err="1" smtClean="0"/>
              <a:t>lookup</a:t>
            </a:r>
            <a:r>
              <a:rPr lang="es-AR" dirty="0" smtClean="0"/>
              <a:t>…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IndexParametricService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&lt;K, V&gt; {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no acepta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smtClean="0">
                <a:latin typeface="Arial" panose="020B0604020202020204" pitchFamily="34" charset="0"/>
                <a:cs typeface="Arial" panose="020B0604020202020204" pitchFamily="34" charset="0"/>
              </a:rPr>
              <a:t>ni data nulls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=&gt; lanza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está, realizar un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valor.  </a:t>
            </a:r>
          </a:p>
          <a:p>
            <a:pPr marL="0" indent="0">
              <a:buNone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existia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lo inserta. Si hace falta crece de 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insertOrUpdate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, V data);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// nunca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debe tirar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Devuelve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valor asociado si lo encuentra o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si no está.</a:t>
            </a:r>
          </a:p>
          <a:p>
            <a:pPr marL="0" indent="0">
              <a:buNone/>
            </a:pP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(K data);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// nunca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debe tirar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0" indent="0">
              <a:buNone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Borra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y devuelve true si el elemento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estaba.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no lo encuentra devuelve false .</a:t>
            </a: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// nunca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debe tirar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Devuelve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la cantidad de elementos presentes</a:t>
            </a: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// imprimir en cualquier orden</a:t>
            </a: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Ejemplo 1: </a:t>
            </a:r>
          </a:p>
          <a:p>
            <a:pPr marL="0" indent="0">
              <a:buNone/>
            </a:pPr>
            <a:r>
              <a:rPr lang="es-AR" dirty="0" smtClean="0"/>
              <a:t>Supongamos que guardamos legajos y datos de alumnos. 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es la identidad (debe ser rápida de calcular, en lo posible O(1) 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prehash</a:t>
            </a:r>
            <a:r>
              <a:rPr lang="es-AR" dirty="0" smtClean="0"/>
              <a:t>(n) = 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Usar la clase Hash (campus) y escribir la clase Test que </a:t>
            </a:r>
            <a:r>
              <a:rPr lang="es-AR" dirty="0" err="1" smtClean="0"/>
              <a:t>propocione</a:t>
            </a:r>
            <a:r>
              <a:rPr lang="es-AR" dirty="0" smtClean="0"/>
              <a:t> el </a:t>
            </a:r>
            <a:r>
              <a:rPr lang="es-AR" b="1" dirty="0" err="1" smtClean="0"/>
              <a:t>prehash</a:t>
            </a:r>
            <a:r>
              <a:rPr lang="es-AR" b="1" dirty="0" smtClean="0"/>
              <a:t> identidad</a:t>
            </a:r>
            <a:r>
              <a:rPr lang="es-AR" dirty="0" smtClean="0"/>
              <a:t>.  Usar la clase </a:t>
            </a:r>
            <a:r>
              <a:rPr lang="es-AR" b="1" dirty="0" err="1" smtClean="0"/>
              <a:t>java.util.function.Function</a:t>
            </a:r>
            <a:r>
              <a:rPr lang="es-AR" b="1" dirty="0" smtClean="0"/>
              <a:t>  o lambda </a:t>
            </a:r>
            <a:r>
              <a:rPr lang="es-AR" dirty="0" smtClean="0"/>
              <a:t>para parametrizar una </a:t>
            </a:r>
            <a:r>
              <a:rPr lang="es-AR" dirty="0" err="1" smtClean="0"/>
              <a:t>fn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Caso de Uso Ideal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1800" dirty="0" smtClean="0"/>
              <a:t>En un escenario ideal, si los pares </a:t>
            </a:r>
            <a:r>
              <a:rPr lang="es-AR" sz="1800" dirty="0" err="1" smtClean="0"/>
              <a:t>key</a:t>
            </a:r>
            <a:r>
              <a:rPr lang="es-AR" sz="1800" dirty="0" smtClean="0"/>
              <a:t>/</a:t>
            </a:r>
            <a:r>
              <a:rPr lang="es-AR" sz="1800" dirty="0" err="1" smtClean="0"/>
              <a:t>value</a:t>
            </a:r>
            <a:r>
              <a:rPr lang="es-AR" sz="1800" dirty="0" smtClean="0"/>
              <a:t> a insertar fueran </a:t>
            </a:r>
            <a:r>
              <a:rPr lang="es-AR" sz="1800" dirty="0"/>
              <a:t>(55, </a:t>
            </a:r>
            <a:r>
              <a:rPr lang="es-AR" sz="1800" dirty="0" smtClean="0"/>
              <a:t>"Ana"), </a:t>
            </a:r>
            <a:r>
              <a:rPr lang="es-AR" sz="1800" dirty="0"/>
              <a:t>(44, </a:t>
            </a:r>
            <a:r>
              <a:rPr lang="es-AR" sz="1800" dirty="0" smtClean="0"/>
              <a:t>"Juan"), </a:t>
            </a:r>
            <a:r>
              <a:rPr lang="es-AR" sz="1800" dirty="0"/>
              <a:t>(18, </a:t>
            </a:r>
            <a:r>
              <a:rPr lang="es-AR" sz="1800" dirty="0" smtClean="0"/>
              <a:t>"Paula"), </a:t>
            </a:r>
            <a:r>
              <a:rPr lang="es-AR" sz="1800" dirty="0"/>
              <a:t>(19, </a:t>
            </a:r>
            <a:r>
              <a:rPr lang="es-AR" sz="1800" dirty="0" smtClean="0"/>
              <a:t>"Lucas"), </a:t>
            </a:r>
            <a:r>
              <a:rPr lang="es-AR" sz="1800" dirty="0"/>
              <a:t>(21, </a:t>
            </a:r>
            <a:r>
              <a:rPr lang="es-AR" sz="1800" dirty="0" smtClean="0"/>
              <a:t>"Sol") y considerando un arreglo de 10 componentes que es capaz de albergar a dichos pares, testear el código. ¿Qué se obtiene?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35516"/>
              </p:ext>
            </p:extLst>
          </p:nvPr>
        </p:nvGraphicFramePr>
        <p:xfrm>
          <a:off x="2163853" y="2845754"/>
          <a:ext cx="4347349" cy="3693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7847">
                  <a:extLst>
                    <a:ext uri="{9D8B030D-6E8A-4147-A177-3AD203B41FA5}">
                      <a16:colId xmlns:a16="http://schemas.microsoft.com/office/drawing/2014/main" val="287997947"/>
                    </a:ext>
                  </a:extLst>
                </a:gridCol>
                <a:gridCol w="3999502">
                  <a:extLst>
                    <a:ext uri="{9D8B030D-6E8A-4147-A177-3AD203B41FA5}">
                      <a16:colId xmlns:a16="http://schemas.microsoft.com/office/drawing/2014/main" val="15252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7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(21, ‘Sol’)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9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(44,</a:t>
                      </a:r>
                      <a:r>
                        <a:rPr lang="es-AR" baseline="0" dirty="0" smtClean="0"/>
                        <a:t> ‘Juan’)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(55,</a:t>
                      </a:r>
                      <a:r>
                        <a:rPr lang="es-AR" baseline="0" dirty="0" smtClean="0"/>
                        <a:t> ‘Ana’)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18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7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(18,</a:t>
                      </a:r>
                      <a:r>
                        <a:rPr lang="es-AR" baseline="0" dirty="0" smtClean="0"/>
                        <a:t> ‘Paula’)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70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(19, ‘Lucas’)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0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7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Caso de Uso problemático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800" dirty="0" smtClean="0"/>
              <a:t>En un escenario </a:t>
            </a:r>
            <a:r>
              <a:rPr lang="es-AR" sz="1800" b="1" dirty="0" smtClean="0"/>
              <a:t>no tan ideal</a:t>
            </a:r>
            <a:r>
              <a:rPr lang="es-AR" sz="1800" dirty="0" smtClean="0"/>
              <a:t>, si los pares </a:t>
            </a:r>
            <a:r>
              <a:rPr lang="es-AR" sz="1800" dirty="0" err="1" smtClean="0"/>
              <a:t>key</a:t>
            </a:r>
            <a:r>
              <a:rPr lang="es-AR" sz="1800" dirty="0" smtClean="0"/>
              <a:t>/</a:t>
            </a:r>
            <a:r>
              <a:rPr lang="es-AR" sz="1800" dirty="0" err="1" smtClean="0"/>
              <a:t>value</a:t>
            </a:r>
            <a:r>
              <a:rPr lang="es-AR" sz="1800" dirty="0" smtClean="0"/>
              <a:t> a insertar fueran </a:t>
            </a:r>
            <a:r>
              <a:rPr lang="es-AR" sz="1800" dirty="0"/>
              <a:t>(55, </a:t>
            </a:r>
            <a:r>
              <a:rPr lang="es-AR" sz="1800" dirty="0" smtClean="0"/>
              <a:t>"Ana"), </a:t>
            </a:r>
            <a:r>
              <a:rPr lang="es-AR" sz="1800" dirty="0"/>
              <a:t>(29, </a:t>
            </a:r>
            <a:r>
              <a:rPr lang="es-AR" sz="1800" dirty="0" smtClean="0"/>
              <a:t>"</a:t>
            </a:r>
            <a:r>
              <a:rPr lang="es-AR" sz="1800" dirty="0" err="1" smtClean="0"/>
              <a:t>Victor</a:t>
            </a:r>
            <a:r>
              <a:rPr lang="es-AR" sz="1800" dirty="0" smtClean="0"/>
              <a:t>"), </a:t>
            </a:r>
            <a:r>
              <a:rPr lang="es-AR" sz="1800" dirty="0"/>
              <a:t>(25, </a:t>
            </a:r>
            <a:r>
              <a:rPr lang="es-AR" sz="1800" dirty="0" smtClean="0"/>
              <a:t>"Tomas"), </a:t>
            </a:r>
            <a:r>
              <a:rPr lang="es-AR" sz="1800" dirty="0"/>
              <a:t>(19, </a:t>
            </a:r>
            <a:r>
              <a:rPr lang="es-AR" sz="1800" dirty="0" smtClean="0"/>
              <a:t>"Lucas"), </a:t>
            </a:r>
            <a:r>
              <a:rPr lang="es-AR" sz="1800" dirty="0"/>
              <a:t>(21, </a:t>
            </a:r>
            <a:r>
              <a:rPr lang="es-AR" sz="1800" dirty="0" smtClean="0"/>
              <a:t>"Sol")  re ejecutar el código. Explicar qué sucede.</a:t>
            </a:r>
          </a:p>
          <a:p>
            <a:pPr marL="0" indent="0" algn="r">
              <a:buNone/>
            </a:pPr>
            <a:endParaRPr lang="es-A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2132"/>
              </p:ext>
            </p:extLst>
          </p:nvPr>
        </p:nvGraphicFramePr>
        <p:xfrm>
          <a:off x="1085263" y="2947785"/>
          <a:ext cx="4414983" cy="3693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7847">
                  <a:extLst>
                    <a:ext uri="{9D8B030D-6E8A-4147-A177-3AD203B41FA5}">
                      <a16:colId xmlns:a16="http://schemas.microsoft.com/office/drawing/2014/main" val="287997947"/>
                    </a:ext>
                  </a:extLst>
                </a:gridCol>
                <a:gridCol w="4067136">
                  <a:extLst>
                    <a:ext uri="{9D8B030D-6E8A-4147-A177-3AD203B41FA5}">
                      <a16:colId xmlns:a16="http://schemas.microsoft.com/office/drawing/2014/main" val="15252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7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(21, ‘Sol’)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9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(25,</a:t>
                      </a:r>
                      <a:r>
                        <a:rPr lang="es-AR" baseline="0" dirty="0" smtClean="0"/>
                        <a:t> ‘Tomas’)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18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7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70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(19, ‘Lucas’)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0645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2974" y="6257301"/>
            <a:ext cx="4387272" cy="387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>
                <a:solidFill>
                  <a:srgbClr val="FF0000"/>
                </a:solidFill>
              </a:rPr>
              <a:t>Se perdió (29, ‘</a:t>
            </a:r>
            <a:r>
              <a:rPr lang="es-AR" dirty="0" err="1" smtClean="0">
                <a:solidFill>
                  <a:srgbClr val="FF0000"/>
                </a:solidFill>
              </a:rPr>
              <a:t>Victor</a:t>
            </a:r>
            <a:r>
              <a:rPr lang="es-AR" dirty="0" smtClean="0">
                <a:solidFill>
                  <a:srgbClr val="FF0000"/>
                </a:solidFill>
              </a:rPr>
              <a:t>’)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974" y="4801294"/>
            <a:ext cx="4387272" cy="387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>
                <a:solidFill>
                  <a:srgbClr val="FF0000"/>
                </a:solidFill>
              </a:rPr>
              <a:t>Se perdió (55, ‘Ana’)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Es decir, aún teniendo lugar pueden haber colisiones entre elementos. Eso hay que resolverlo!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Definición "Colisión"</a:t>
            </a:r>
          </a:p>
          <a:p>
            <a:pPr marL="0" indent="0" algn="just">
              <a:buNone/>
            </a:pPr>
            <a:r>
              <a:rPr lang="es-AR" dirty="0" smtClean="0"/>
              <a:t>Se dice que 2 claves key1 &lt;&gt; key2 </a:t>
            </a:r>
            <a:r>
              <a:rPr lang="es-AR" dirty="0" smtClean="0">
                <a:solidFill>
                  <a:srgbClr val="00B050"/>
                </a:solidFill>
              </a:rPr>
              <a:t>colisionan</a:t>
            </a:r>
            <a:r>
              <a:rPr lang="es-AR" dirty="0" smtClean="0"/>
              <a:t> si hash(key1) = hash(key2), es decir, se les asigna la misma ranura.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Definición "</a:t>
            </a:r>
            <a:r>
              <a:rPr lang="es-AR" b="1" dirty="0" err="1" smtClean="0"/>
              <a:t>fn</a:t>
            </a:r>
            <a:r>
              <a:rPr lang="es-AR" b="1" dirty="0" smtClean="0"/>
              <a:t> hash Perfecta"</a:t>
            </a:r>
          </a:p>
          <a:p>
            <a:pPr marL="0" indent="0" algn="just">
              <a:buNone/>
            </a:pPr>
            <a:r>
              <a:rPr lang="es-AR" dirty="0" smtClean="0"/>
              <a:t>Se dice que una </a:t>
            </a:r>
            <a:r>
              <a:rPr lang="es-AR" b="1" dirty="0" err="1" smtClean="0">
                <a:solidFill>
                  <a:srgbClr val="00B050"/>
                </a:solidFill>
              </a:rPr>
              <a:t>fn</a:t>
            </a:r>
            <a:r>
              <a:rPr lang="es-AR" b="1" dirty="0" smtClean="0">
                <a:solidFill>
                  <a:srgbClr val="00B050"/>
                </a:solidFill>
              </a:rPr>
              <a:t> de hash es Perfecta </a:t>
            </a:r>
            <a:r>
              <a:rPr lang="es-AR" dirty="0" smtClean="0"/>
              <a:t>si no produce colisiones. Es decir, si key1&lt;&gt;key2 =&gt; hash(key1) &lt;&gt; hash(key2). Sería una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inyectiva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Una </a:t>
            </a:r>
            <a:r>
              <a:rPr lang="es-AR" b="1" dirty="0" err="1" smtClean="0"/>
              <a:t>fn</a:t>
            </a:r>
            <a:r>
              <a:rPr lang="es-AR" b="1" dirty="0" smtClean="0"/>
              <a:t> hash perfecta </a:t>
            </a:r>
            <a:r>
              <a:rPr lang="es-AR" dirty="0" smtClean="0"/>
              <a:t>no es fácil de encontrar. </a:t>
            </a:r>
          </a:p>
          <a:p>
            <a:pPr marL="0" indent="0" algn="just">
              <a:buNone/>
            </a:pPr>
            <a:r>
              <a:rPr lang="es-AR" dirty="0" smtClean="0"/>
              <a:t>Además, se tiene un universo de claves posibles (aunque no se las precise </a:t>
            </a:r>
            <a:r>
              <a:rPr lang="es-AR" dirty="0" err="1" smtClean="0"/>
              <a:t>hashear</a:t>
            </a:r>
            <a:r>
              <a:rPr lang="es-AR" dirty="0" smtClean="0"/>
              <a:t> a todas) y por lo tanto, garantizar que nunca van a colisionar…. Habría que conocer mucho sobre la forma de los </a:t>
            </a:r>
            <a:r>
              <a:rPr lang="es-AR" dirty="0" err="1" smtClean="0"/>
              <a:t>keys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Muchas veces Uds. mencionaron la Tabla de </a:t>
            </a:r>
            <a:r>
              <a:rPr lang="es-AR" dirty="0" err="1" smtClean="0"/>
              <a:t>Hashing</a:t>
            </a:r>
            <a:r>
              <a:rPr lang="es-AR" dirty="0" smtClean="0"/>
              <a:t> (</a:t>
            </a:r>
            <a:r>
              <a:rPr lang="es-AR" dirty="0" err="1" smtClean="0"/>
              <a:t>map</a:t>
            </a:r>
            <a:r>
              <a:rPr lang="es-AR" dirty="0" smtClean="0"/>
              <a:t>) como una alternativa para solución a varios problemas.  </a:t>
            </a:r>
          </a:p>
          <a:p>
            <a:pPr marL="0" indent="0">
              <a:buNone/>
            </a:pPr>
            <a:r>
              <a:rPr lang="es-AR" dirty="0" smtClean="0"/>
              <a:t>Y la hemos usado para algunas implementaciones.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guardar los operadores con su precedencia para la generación a notación postfija</a:t>
            </a:r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dirty="0"/>
              <a:t>guardar variables y valores para el </a:t>
            </a:r>
            <a:r>
              <a:rPr lang="es-AR" dirty="0" err="1"/>
              <a:t>parser</a:t>
            </a:r>
            <a:r>
              <a:rPr lang="es-AR" dirty="0"/>
              <a:t> de precedencia de operadores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600" dirty="0" smtClean="0"/>
              <a:t>Sin embargo, hubo un caso que discutimos en la clase de </a:t>
            </a:r>
            <a:r>
              <a:rPr lang="es-AR" sz="1600" dirty="0" err="1" smtClean="0"/>
              <a:t>Soundex</a:t>
            </a:r>
            <a:r>
              <a:rPr lang="es-AR" sz="1600" dirty="0" smtClean="0"/>
              <a:t>, que fue un "</a:t>
            </a:r>
            <a:r>
              <a:rPr lang="es-AR" sz="1600" dirty="0" err="1" smtClean="0"/>
              <a:t>hashing</a:t>
            </a:r>
            <a:r>
              <a:rPr lang="es-AR" sz="1600" dirty="0" smtClean="0"/>
              <a:t> encubierto" con </a:t>
            </a:r>
            <a:r>
              <a:rPr lang="es-AR" sz="1600" dirty="0" err="1" smtClean="0"/>
              <a:t>fn</a:t>
            </a:r>
            <a:r>
              <a:rPr lang="es-AR" sz="1600" dirty="0" smtClean="0"/>
              <a:t> hash perfecta.</a:t>
            </a:r>
          </a:p>
          <a:p>
            <a:pPr marL="0" indent="0">
              <a:buNone/>
            </a:pPr>
            <a:r>
              <a:rPr lang="es-AR" sz="1600" dirty="0"/>
              <a:t>¿</a:t>
            </a:r>
            <a:r>
              <a:rPr lang="es-AR" sz="1600" dirty="0" smtClean="0"/>
              <a:t>Por qué lo logramos?</a:t>
            </a:r>
          </a:p>
          <a:p>
            <a:pPr marL="0" indent="0" algn="just">
              <a:buNone/>
            </a:pPr>
            <a:r>
              <a:rPr lang="es-AR" sz="1600" dirty="0" smtClean="0"/>
              <a:t>Teníamos que mapear 26 letras en números. En vez de hacer "</a:t>
            </a:r>
            <a:r>
              <a:rPr lang="es-AR" sz="1600" dirty="0" err="1" smtClean="0"/>
              <a:t>if</a:t>
            </a:r>
            <a:r>
              <a:rPr lang="es-AR" sz="1600" dirty="0" smtClean="0"/>
              <a:t> anidados" pudimos representar un arreglo consecutivo  (las letras están ordenadas!!!)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4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600" dirty="0" smtClean="0"/>
              <a:t>Sin embargo, hubo un caso que discutimos en la clase de </a:t>
            </a:r>
            <a:r>
              <a:rPr lang="es-AR" sz="1600" dirty="0" err="1" smtClean="0"/>
              <a:t>Soundex</a:t>
            </a:r>
            <a:r>
              <a:rPr lang="es-AR" sz="1600" dirty="0" smtClean="0"/>
              <a:t>, que fue un "</a:t>
            </a:r>
            <a:r>
              <a:rPr lang="es-AR" sz="1600" dirty="0" err="1" smtClean="0"/>
              <a:t>hashing</a:t>
            </a:r>
            <a:r>
              <a:rPr lang="es-AR" sz="1600" dirty="0" smtClean="0"/>
              <a:t> encubierto" con </a:t>
            </a:r>
            <a:r>
              <a:rPr lang="es-AR" sz="1600" dirty="0" err="1" smtClean="0"/>
              <a:t>fn</a:t>
            </a:r>
            <a:r>
              <a:rPr lang="es-AR" sz="1600" dirty="0" smtClean="0"/>
              <a:t> hash perfecta.</a:t>
            </a:r>
          </a:p>
          <a:p>
            <a:pPr marL="0" indent="0">
              <a:buNone/>
            </a:pPr>
            <a:r>
              <a:rPr lang="es-AR" sz="1600" dirty="0"/>
              <a:t>¿</a:t>
            </a:r>
            <a:r>
              <a:rPr lang="es-AR" sz="1600" dirty="0" smtClean="0"/>
              <a:t>Por qué lo logramos?</a:t>
            </a:r>
          </a:p>
          <a:p>
            <a:pPr marL="0" indent="0">
              <a:buNone/>
            </a:pPr>
            <a:r>
              <a:rPr lang="es-AR" sz="1600" dirty="0" smtClean="0"/>
              <a:t>Teníamos que mapear 26 letras en números. En vez de hacer "</a:t>
            </a:r>
            <a:r>
              <a:rPr lang="es-AR" sz="1600" dirty="0" err="1" smtClean="0"/>
              <a:t>if</a:t>
            </a:r>
            <a:r>
              <a:rPr lang="es-AR" sz="1600" dirty="0" smtClean="0"/>
              <a:t> anidados" podemos representar un arreglo consecutivo  (las letras están ordenadas!!!)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 descr="Clipart - OK Hand Sig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71" y="5187933"/>
            <a:ext cx="724780" cy="10841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8" y="4180117"/>
            <a:ext cx="3113455" cy="2321786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9240"/>
              </p:ext>
            </p:extLst>
          </p:nvPr>
        </p:nvGraphicFramePr>
        <p:xfrm>
          <a:off x="670013" y="3402358"/>
          <a:ext cx="6096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5413483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8712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945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653172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70672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63961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33386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74071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246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770709" y="3773198"/>
            <a:ext cx="104502" cy="70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770709" y="3773198"/>
            <a:ext cx="849085" cy="11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770709" y="3773198"/>
            <a:ext cx="1606731" cy="146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822960" y="3773198"/>
            <a:ext cx="2286000" cy="17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927462" y="3773199"/>
            <a:ext cx="2956702" cy="73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875211" y="3773198"/>
            <a:ext cx="3848844" cy="11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2098118" y="3773197"/>
            <a:ext cx="4080613" cy="14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lamada de nube 22"/>
          <p:cNvSpPr/>
          <p:nvPr/>
        </p:nvSpPr>
        <p:spPr>
          <a:xfrm>
            <a:off x="3374025" y="3804951"/>
            <a:ext cx="4550775" cy="2890490"/>
          </a:xfrm>
          <a:prstGeom prst="cloudCallout">
            <a:avLst>
              <a:gd name="adj1" fmla="val 48234"/>
              <a:gd name="adj2" fmla="val 218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Características:</a:t>
            </a:r>
          </a:p>
          <a:p>
            <a:pPr marL="342900" indent="-342900" algn="ctr">
              <a:buAutoNum type="arabicParenR"/>
            </a:pPr>
            <a:r>
              <a:rPr lang="es-AR" dirty="0" smtClean="0">
                <a:solidFill>
                  <a:schemeClr val="tx1"/>
                </a:solidFill>
              </a:rPr>
              <a:t>Uso todo 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s-AR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 (no ha altas y bajas. Siempre son las mismas). Conozco tamaño de </a:t>
            </a:r>
            <a:r>
              <a:rPr lang="es-AR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Lookup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es-AR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Keys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 son los </a:t>
            </a:r>
            <a:r>
              <a:rPr lang="es-AR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chars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. Peso fonético el data</a:t>
            </a:r>
          </a:p>
          <a:p>
            <a:pPr marL="342900" indent="-342900" algn="ctr">
              <a:buAutoNum type="arabicParenR"/>
            </a:pPr>
            <a:r>
              <a:rPr lang="es-AR" dirty="0" err="1" smtClean="0">
                <a:solidFill>
                  <a:schemeClr val="tx1"/>
                </a:solidFill>
              </a:rPr>
              <a:t>Prehash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char</a:t>
            </a:r>
            <a:r>
              <a:rPr lang="es-AR" dirty="0" smtClean="0">
                <a:solidFill>
                  <a:schemeClr val="tx1"/>
                </a:solidFill>
              </a:rPr>
              <a:t>)= </a:t>
            </a:r>
            <a:r>
              <a:rPr lang="es-AR" dirty="0" err="1" smtClean="0">
                <a:solidFill>
                  <a:schemeClr val="tx1"/>
                </a:solidFill>
              </a:rPr>
              <a:t>Ascii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char</a:t>
            </a:r>
            <a:r>
              <a:rPr lang="es-AR" dirty="0" smtClean="0">
                <a:solidFill>
                  <a:schemeClr val="tx1"/>
                </a:solidFill>
              </a:rPr>
              <a:t>)-</a:t>
            </a:r>
            <a:r>
              <a:rPr lang="es-AR" dirty="0" err="1" smtClean="0">
                <a:solidFill>
                  <a:schemeClr val="tx1"/>
                </a:solidFill>
              </a:rPr>
              <a:t>Ascii</a:t>
            </a:r>
            <a:r>
              <a:rPr lang="es-AR" dirty="0" smtClean="0">
                <a:solidFill>
                  <a:schemeClr val="tx1"/>
                </a:solidFill>
              </a:rPr>
              <a:t>(’A’)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No hay colisión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 smtClean="0"/>
              <a:t>Objetivo</a:t>
            </a:r>
            <a:r>
              <a:rPr lang="es-AR" dirty="0" smtClean="0"/>
              <a:t>: una </a:t>
            </a:r>
            <a:r>
              <a:rPr lang="es-AR" dirty="0" err="1" smtClean="0"/>
              <a:t>fn</a:t>
            </a:r>
            <a:r>
              <a:rPr lang="es-AR" dirty="0" smtClean="0"/>
              <a:t> de hash buena (aunque no perfecta) será aquella que minimiza la cantidad de colisiones posibles.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Más allá de todo esto, en algún momento el </a:t>
            </a:r>
            <a:r>
              <a:rPr lang="es-AR" dirty="0" err="1" smtClean="0"/>
              <a:t>Lookup</a:t>
            </a:r>
            <a:r>
              <a:rPr lang="es-AR" dirty="0" smtClean="0"/>
              <a:t> puede quedarse sin lugar y hay que incrementar su tamaño (de a </a:t>
            </a:r>
            <a:r>
              <a:rPr lang="es-AR" dirty="0" err="1" smtClean="0"/>
              <a:t>chunks</a:t>
            </a:r>
            <a:r>
              <a:rPr lang="es-AR" dirty="0" smtClean="0"/>
              <a:t>) y </a:t>
            </a:r>
            <a:r>
              <a:rPr lang="es-AR" dirty="0" err="1" smtClean="0"/>
              <a:t>rehashear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Definición </a:t>
            </a:r>
            <a:r>
              <a:rPr lang="es-AR" b="1" dirty="0" smtClean="0"/>
              <a:t>Factor de Carga </a:t>
            </a:r>
            <a:r>
              <a:rPr lang="es-AR" dirty="0" smtClean="0"/>
              <a:t>(</a:t>
            </a:r>
            <a:r>
              <a:rPr lang="es-AR" dirty="0" err="1" smtClean="0"/>
              <a:t>current</a:t>
            </a:r>
            <a:r>
              <a:rPr lang="es-AR" dirty="0" smtClean="0"/>
              <a:t> load factor)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| </a:t>
            </a:r>
            <a:r>
              <a:rPr lang="es-AR" dirty="0" err="1" smtClean="0"/>
              <a:t>Keys</a:t>
            </a:r>
            <a:r>
              <a:rPr lang="es-AR" dirty="0" smtClean="0"/>
              <a:t> usadas | / | </a:t>
            </a:r>
            <a:r>
              <a:rPr lang="es-AR" dirty="0" err="1" smtClean="0"/>
              <a:t>Lookup</a:t>
            </a:r>
            <a:r>
              <a:rPr lang="es-AR" dirty="0" smtClean="0"/>
              <a:t> |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 smtClean="0"/>
              <a:t>El algoritmo de inserción provisorio (porque todavía no manejamos colisiones) consiste en</a:t>
            </a:r>
            <a:r>
              <a:rPr lang="es-AR" b="1" dirty="0"/>
              <a:t> </a:t>
            </a:r>
            <a:r>
              <a:rPr lang="es-AR" b="1" dirty="0" smtClean="0"/>
              <a:t>i</a:t>
            </a:r>
            <a:r>
              <a:rPr lang="es-AR" dirty="0" smtClean="0"/>
              <a:t>r a la ranura correspondiente y proceder según el caso:</a:t>
            </a:r>
          </a:p>
          <a:p>
            <a:pPr lvl="1" algn="just"/>
            <a:r>
              <a:rPr lang="es-AR" dirty="0" smtClean="0">
                <a:solidFill>
                  <a:srgbClr val="0070C0"/>
                </a:solidFill>
              </a:rPr>
              <a:t>Si </a:t>
            </a:r>
            <a:r>
              <a:rPr lang="es-AR" dirty="0">
                <a:solidFill>
                  <a:srgbClr val="0070C0"/>
                </a:solidFill>
              </a:rPr>
              <a:t>está </a:t>
            </a:r>
            <a:r>
              <a:rPr lang="es-AR" dirty="0" smtClean="0">
                <a:solidFill>
                  <a:srgbClr val="0070C0"/>
                </a:solidFill>
              </a:rPr>
              <a:t>ocupada por el mismo </a:t>
            </a:r>
            <a:r>
              <a:rPr lang="es-AR" dirty="0" err="1" smtClean="0">
                <a:solidFill>
                  <a:srgbClr val="0070C0"/>
                </a:solidFill>
              </a:rPr>
              <a:t>key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smtClean="0">
                <a:solidFill>
                  <a:srgbClr val="0070C0"/>
                </a:solidFill>
              </a:rPr>
              <a:t>=&gt; era un </a:t>
            </a:r>
            <a:r>
              <a:rPr lang="es-AR" dirty="0" err="1" smtClean="0">
                <a:solidFill>
                  <a:srgbClr val="0070C0"/>
                </a:solidFill>
              </a:rPr>
              <a:t>update</a:t>
            </a:r>
            <a:r>
              <a:rPr lang="es-AR" dirty="0" smtClean="0"/>
              <a:t>. Lo actualiza </a:t>
            </a:r>
          </a:p>
          <a:p>
            <a:pPr lvl="1" algn="just"/>
            <a:r>
              <a:rPr lang="es-AR" dirty="0" smtClean="0">
                <a:solidFill>
                  <a:srgbClr val="FF0000"/>
                </a:solidFill>
              </a:rPr>
              <a:t>Si está ocupada por otra </a:t>
            </a:r>
            <a:r>
              <a:rPr lang="es-AR" dirty="0" err="1" smtClean="0">
                <a:solidFill>
                  <a:srgbClr val="FF0000"/>
                </a:solidFill>
              </a:rPr>
              <a:t>key</a:t>
            </a:r>
            <a:r>
              <a:rPr lang="es-AR" dirty="0" smtClean="0">
                <a:solidFill>
                  <a:srgbClr val="FF0000"/>
                </a:solidFill>
              </a:rPr>
              <a:t> =&gt; era inserción con colisión. </a:t>
            </a:r>
            <a:r>
              <a:rPr lang="es-AR" dirty="0" smtClean="0"/>
              <a:t>Esta inserción no es exitosa porque todavía no manejamos colisiones, por lo tanto, provisoriamente </a:t>
            </a:r>
            <a:r>
              <a:rPr lang="es-AR" dirty="0" smtClean="0">
                <a:solidFill>
                  <a:srgbClr val="FF0000"/>
                </a:solidFill>
              </a:rPr>
              <a:t>lanzamos excepción</a:t>
            </a:r>
            <a:r>
              <a:rPr lang="es-AR" dirty="0" smtClean="0"/>
              <a:t>.</a:t>
            </a:r>
          </a:p>
          <a:p>
            <a:pPr lvl="1" algn="just"/>
            <a:r>
              <a:rPr lang="es-AR" dirty="0">
                <a:solidFill>
                  <a:srgbClr val="00B050"/>
                </a:solidFill>
              </a:rPr>
              <a:t>Si está </a:t>
            </a:r>
            <a:r>
              <a:rPr lang="es-AR" dirty="0" smtClean="0">
                <a:solidFill>
                  <a:srgbClr val="00B050"/>
                </a:solidFill>
              </a:rPr>
              <a:t>vacía =&gt; era inserción exitosa. </a:t>
            </a:r>
            <a:r>
              <a:rPr lang="es-AR" dirty="0" smtClean="0"/>
              <a:t>Primero inserta allí.  Luego, chequea si el factor de carga supera un cierto umbral predefinido (Load Factor </a:t>
            </a:r>
            <a:r>
              <a:rPr lang="es-AR" dirty="0" err="1" smtClean="0"/>
              <a:t>Threshold</a:t>
            </a:r>
            <a:r>
              <a:rPr lang="es-AR" dirty="0" smtClean="0"/>
              <a:t>) y si eso ocurre se duplica el espacio y se </a:t>
            </a:r>
            <a:r>
              <a:rPr lang="es-AR" dirty="0" err="1" smtClean="0"/>
              <a:t>rehashean</a:t>
            </a:r>
            <a:r>
              <a:rPr lang="es-AR" dirty="0" smtClean="0"/>
              <a:t> todas las claves.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A (sin manejo de colisiones 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(55, </a:t>
            </a:r>
            <a:r>
              <a:rPr lang="es-AR" sz="2000" b="1" dirty="0" smtClean="0"/>
              <a:t>"Ana");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94733"/>
              </p:ext>
            </p:extLst>
          </p:nvPr>
        </p:nvGraphicFramePr>
        <p:xfrm>
          <a:off x="5643717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(55, </a:t>
            </a:r>
            <a:r>
              <a:rPr lang="es-AR" sz="2000" b="1" dirty="0" smtClean="0"/>
              <a:t>"Ana");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43717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=1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=1/5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1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(55, </a:t>
            </a:r>
            <a:r>
              <a:rPr lang="es-AR" sz="2000" dirty="0" smtClean="0"/>
              <a:t>"Ana");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(29, </a:t>
            </a:r>
            <a:r>
              <a:rPr lang="es-AR" sz="2000" b="1" dirty="0" smtClean="0"/>
              <a:t>"</a:t>
            </a:r>
            <a:r>
              <a:rPr lang="es-AR" sz="2000" b="1" dirty="0" err="1" smtClean="0"/>
              <a:t>Victor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98736"/>
              </p:ext>
            </p:extLst>
          </p:nvPr>
        </p:nvGraphicFramePr>
        <p:xfrm>
          <a:off x="5584723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(55, </a:t>
            </a:r>
            <a:r>
              <a:rPr lang="es-AR" sz="2000" dirty="0" smtClean="0"/>
              <a:t>"Ana");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(29, </a:t>
            </a:r>
            <a:r>
              <a:rPr lang="es-AR" sz="2000" b="1" dirty="0" smtClean="0"/>
              <a:t>"</a:t>
            </a:r>
            <a:r>
              <a:rPr lang="es-AR" sz="2000" b="1" dirty="0" err="1" smtClean="0"/>
              <a:t>Victor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584723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&lt;29,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Victor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=2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=2/5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35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(55, </a:t>
            </a:r>
            <a:r>
              <a:rPr lang="es-AR" sz="2000" dirty="0" smtClean="0"/>
              <a:t>"Ana");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(29, </a:t>
            </a:r>
            <a:r>
              <a:rPr lang="es-AR" sz="2000" dirty="0" smtClean="0"/>
              <a:t>"</a:t>
            </a:r>
            <a:r>
              <a:rPr lang="es-AR" sz="2000" dirty="0" err="1" smtClean="0"/>
              <a:t>Victor</a:t>
            </a:r>
            <a:r>
              <a:rPr lang="es-AR" sz="2000" dirty="0" smtClean="0"/>
              <a:t>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(25, </a:t>
            </a:r>
            <a:r>
              <a:rPr lang="es-AR" sz="2000" b="1" dirty="0" smtClean="0"/>
              <a:t>"Tomas");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4723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&lt;29,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Victor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5043949" y="1761450"/>
            <a:ext cx="3864077" cy="222209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Colision</a:t>
            </a:r>
            <a:r>
              <a:rPr lang="es-AR" dirty="0" smtClean="0"/>
              <a:t> 55 con 25!!!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931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Cada vez que había que hacer un </a:t>
            </a:r>
            <a:r>
              <a:rPr lang="es-AR" dirty="0" err="1" smtClean="0"/>
              <a:t>lookup</a:t>
            </a:r>
            <a:r>
              <a:rPr lang="es-AR" dirty="0" smtClean="0"/>
              <a:t> rápido de alguna componente, surgió la idea de que una Tabla de </a:t>
            </a:r>
            <a:r>
              <a:rPr lang="es-AR" dirty="0" err="1" smtClean="0"/>
              <a:t>Hashing</a:t>
            </a:r>
            <a:r>
              <a:rPr lang="es-AR" dirty="0" smtClean="0"/>
              <a:t> podía ser una estrategia superadora frente a usar un Arreglo ordenado o Lista ordenada…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Analizaremos: ¿Qué ventajas concreta tiene </a:t>
            </a:r>
            <a:r>
              <a:rPr lang="es-AR" dirty="0" err="1" smtClean="0"/>
              <a:t>Hashing</a:t>
            </a:r>
            <a:r>
              <a:rPr lang="es-AR" dirty="0" smtClean="0"/>
              <a:t>? ¿Qué desventajas? ¿Qué tipos de </a:t>
            </a:r>
            <a:r>
              <a:rPr lang="es-AR" dirty="0" err="1" smtClean="0"/>
              <a:t>Hashing</a:t>
            </a:r>
            <a:r>
              <a:rPr lang="es-AR" dirty="0" smtClean="0"/>
              <a:t> existen?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B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 smtClean="0"/>
              <a:t>(5, "E");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142"/>
              </p:ext>
            </p:extLst>
          </p:nvPr>
        </p:nvGraphicFramePr>
        <p:xfrm>
          <a:off x="5240594" y="393339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B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 smtClean="0"/>
              <a:t>(5, "E");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40594" y="393339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=1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=1/5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24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(4, </a:t>
            </a:r>
            <a:r>
              <a:rPr lang="es-AR" sz="2000" b="1" dirty="0" smtClean="0"/>
              <a:t>"D");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537"/>
              </p:ext>
            </p:extLst>
          </p:nvPr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(4, </a:t>
            </a:r>
            <a:r>
              <a:rPr lang="es-AR" sz="2000" b="1" dirty="0" smtClean="0"/>
              <a:t>"D");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=2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=2/5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5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sz="28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(1, </a:t>
            </a:r>
            <a:r>
              <a:rPr lang="es-AR" sz="2000" b="1" dirty="0" smtClean="0"/>
              <a:t>"A");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01316"/>
              </p:ext>
            </p:extLst>
          </p:nvPr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sz="28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(1, </a:t>
            </a:r>
            <a:r>
              <a:rPr lang="es-AR" sz="2000" b="1" dirty="0" smtClean="0"/>
              <a:t>"A");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=3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=3/5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12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(2, </a:t>
            </a:r>
            <a:r>
              <a:rPr lang="es-AR" sz="2000" b="1" dirty="0" smtClean="0"/>
              <a:t>"B");</a:t>
            </a:r>
            <a:endParaRPr lang="es-AR" sz="2000" b="1" dirty="0"/>
          </a:p>
          <a:p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95734"/>
              </p:ext>
            </p:extLst>
          </p:nvPr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(2, </a:t>
            </a:r>
            <a:r>
              <a:rPr lang="es-AR" sz="2000" b="1" dirty="0" smtClean="0"/>
              <a:t>"B");</a:t>
            </a:r>
            <a:endParaRPr lang="es-AR" sz="2000" b="1" dirty="0"/>
          </a:p>
          <a:p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=4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=4/5</a:t>
            </a:r>
          </a:p>
          <a:p>
            <a:pPr algn="ctr"/>
            <a:r>
              <a:rPr lang="es-AR" dirty="0" smtClean="0"/>
              <a:t>REHASH!!!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87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555225" y="1935163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81576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11561" y="3765755"/>
            <a:ext cx="1543663" cy="7570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2905430" y="5125080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=4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=4/10</a:t>
            </a:r>
          </a:p>
        </p:txBody>
      </p:sp>
    </p:spTree>
    <p:extLst>
      <p:ext uri="{BB962C8B-B14F-4D97-AF65-F5344CB8AC3E}">
        <p14:creationId xmlns:p14="http://schemas.microsoft.com/office/powerpoint/2010/main" val="24936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(2, </a:t>
            </a:r>
            <a:r>
              <a:rPr lang="es-AR" sz="2000" dirty="0" smtClean="0"/>
              <a:t>"</a:t>
            </a:r>
            <a:r>
              <a:rPr lang="es-AR" sz="2000" b="1" dirty="0" err="1" smtClean="0"/>
              <a:t>otroB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5555226" y="2479994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 smtClean="0"/>
              <a:t>problemas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informática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matem</a:t>
            </a:r>
            <a:r>
              <a:rPr lang="en-US" sz="2000" b="1" dirty="0" err="1"/>
              <a:t>á</a:t>
            </a:r>
            <a:r>
              <a:rPr lang="en-US" sz="2000" b="1" dirty="0" err="1" smtClean="0"/>
              <a:t>tica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 err="1" smtClean="0"/>
              <a:t>Representar</a:t>
            </a:r>
            <a:r>
              <a:rPr lang="en-US" sz="2000" b="1" dirty="0" smtClean="0"/>
              <a:t>  la </a:t>
            </a:r>
            <a:r>
              <a:rPr lang="en-US" sz="2000" b="1" dirty="0" err="1" smtClean="0"/>
              <a:t>clase</a:t>
            </a:r>
            <a:r>
              <a:rPr lang="en-US" sz="2000" b="1" dirty="0" smtClean="0"/>
              <a:t> Bag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algn="just"/>
            <a:r>
              <a:rPr lang="en-US" sz="2000" b="1" dirty="0" err="1" smtClean="0"/>
              <a:t>Representar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clase</a:t>
            </a:r>
            <a:r>
              <a:rPr lang="en-US" sz="2000" b="1" dirty="0" smtClean="0"/>
              <a:t> Set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Para </a:t>
            </a:r>
            <a:r>
              <a:rPr lang="en-US" sz="2000" b="1" dirty="0" err="1" smtClean="0"/>
              <a:t>cualquiera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esos</a:t>
            </a:r>
            <a:r>
              <a:rPr lang="en-US" sz="2000" b="1" dirty="0" smtClean="0"/>
              <a:t> 2 </a:t>
            </a:r>
            <a:r>
              <a:rPr lang="en-US" sz="2000" b="1" dirty="0" err="1" smtClean="0"/>
              <a:t>escenarios</a:t>
            </a:r>
            <a:r>
              <a:rPr lang="en-US" sz="2000" b="1" dirty="0" smtClean="0"/>
              <a:t> un hashing </a:t>
            </a:r>
            <a:r>
              <a:rPr lang="en-US" sz="2000" b="1" dirty="0" err="1" smtClean="0"/>
              <a:t>parece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ser</a:t>
            </a:r>
            <a:r>
              <a:rPr lang="en-US" sz="2000" b="1" dirty="0" smtClean="0"/>
              <a:t> Buena </a:t>
            </a:r>
            <a:r>
              <a:rPr lang="en-US" sz="2000" b="1" dirty="0" err="1" smtClean="0"/>
              <a:t>elección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(2, </a:t>
            </a:r>
            <a:r>
              <a:rPr lang="es-AR" sz="2000" dirty="0" smtClean="0"/>
              <a:t>"</a:t>
            </a:r>
            <a:r>
              <a:rPr lang="es-AR" sz="2000" b="1" dirty="0" err="1" smtClean="0"/>
              <a:t>otroB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932987"/>
              </p:ext>
            </p:extLst>
          </p:nvPr>
        </p:nvGraphicFramePr>
        <p:xfrm>
          <a:off x="5555226" y="2479994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otroB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  <p:sp>
        <p:nvSpPr>
          <p:cNvPr id="6" name="Oval 7"/>
          <p:cNvSpPr/>
          <p:nvPr/>
        </p:nvSpPr>
        <p:spPr>
          <a:xfrm>
            <a:off x="3702264" y="557833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 CAMBIA</a:t>
            </a:r>
          </a:p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=4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=4/10</a:t>
            </a:r>
          </a:p>
        </p:txBody>
      </p:sp>
    </p:spTree>
    <p:extLst>
      <p:ext uri="{BB962C8B-B14F-4D97-AF65-F5344CB8AC3E}">
        <p14:creationId xmlns:p14="http://schemas.microsoft.com/office/powerpoint/2010/main" val="39719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</a:t>
            </a:r>
            <a:r>
              <a:rPr lang="es-AR" sz="2000" dirty="0" err="1" smtClean="0"/>
              <a:t>otroB</a:t>
            </a:r>
            <a:r>
              <a:rPr lang="es-AR" sz="2000" dirty="0" smtClean="0"/>
              <a:t>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</a:t>
            </a:r>
            <a:r>
              <a:rPr lang="es-AR" sz="2000" b="1" dirty="0" smtClean="0"/>
              <a:t>"C");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902192"/>
              </p:ext>
            </p:extLst>
          </p:nvPr>
        </p:nvGraphicFramePr>
        <p:xfrm>
          <a:off x="5555226" y="2479994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otroB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</a:t>
            </a:r>
            <a:r>
              <a:rPr lang="es-AR" sz="2000" dirty="0" err="1" smtClean="0"/>
              <a:t>otroB</a:t>
            </a:r>
            <a:r>
              <a:rPr lang="es-AR" sz="2000" dirty="0" smtClean="0"/>
              <a:t>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</a:t>
            </a:r>
            <a:r>
              <a:rPr lang="es-AR" sz="2000" b="1" dirty="0" smtClean="0"/>
              <a:t>"C");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825389"/>
              </p:ext>
            </p:extLst>
          </p:nvPr>
        </p:nvGraphicFramePr>
        <p:xfrm>
          <a:off x="5538652" y="2479994"/>
          <a:ext cx="3148148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8794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&lt;3,</a:t>
                      </a:r>
                      <a:r>
                        <a:rPr lang="es-AR" baseline="0" dirty="0" smtClean="0"/>
                        <a:t> "C"&gt;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247103" y="557833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=5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=5/10</a:t>
            </a:r>
          </a:p>
        </p:txBody>
      </p:sp>
    </p:spTree>
    <p:extLst>
      <p:ext uri="{BB962C8B-B14F-4D97-AF65-F5344CB8AC3E}">
        <p14:creationId xmlns:p14="http://schemas.microsoft.com/office/powerpoint/2010/main" val="3444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</a:t>
            </a:r>
            <a:r>
              <a:rPr lang="en-US" sz="2000" b="1" dirty="0" smtClean="0"/>
              <a:t>2:  para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programación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dinámica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caché</a:t>
            </a:r>
            <a:r>
              <a:rPr lang="en-US" sz="2000" b="1" dirty="0" smtClean="0"/>
              <a:t>). </a:t>
            </a:r>
            <a:r>
              <a:rPr lang="en-US" sz="2000" b="1" dirty="0" err="1" smtClean="0"/>
              <a:t>Usamos</a:t>
            </a:r>
            <a:r>
              <a:rPr lang="en-US" sz="2000" b="1" dirty="0" smtClean="0"/>
              <a:t> un hashing para </a:t>
            </a:r>
            <a:r>
              <a:rPr lang="en-US" sz="2000" b="1" dirty="0" err="1" smtClean="0"/>
              <a:t>los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valores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precalculo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2684100"/>
            <a:ext cx="5146765" cy="41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</a:t>
            </a:r>
            <a:r>
              <a:rPr lang="en-US" sz="2000" b="1" dirty="0" smtClean="0"/>
              <a:t>3:  </a:t>
            </a:r>
            <a:r>
              <a:rPr lang="en-US" sz="2000" b="1" dirty="0" err="1" smtClean="0"/>
              <a:t>Shazam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 err="1" smtClean="0"/>
              <a:t>Representa</a:t>
            </a:r>
            <a:r>
              <a:rPr lang="en-US" sz="2000" b="1" dirty="0" smtClean="0"/>
              <a:t> de las </a:t>
            </a:r>
            <a:r>
              <a:rPr lang="en-US" sz="2000" b="1" dirty="0" err="1" smtClean="0"/>
              <a:t>canciones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frecuencias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características</a:t>
            </a:r>
            <a:r>
              <a:rPr lang="en-US" sz="2000" b="1" dirty="0" smtClean="0"/>
              <a:t> y </a:t>
            </a:r>
            <a:r>
              <a:rPr lang="en-US" sz="2000" b="1" dirty="0" err="1" smtClean="0"/>
              <a:t>los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tiempos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que </a:t>
            </a:r>
            <a:r>
              <a:rPr lang="en-US" sz="2000" b="1" dirty="0" err="1" smtClean="0"/>
              <a:t>ocurren</a:t>
            </a:r>
            <a:r>
              <a:rPr lang="en-US" sz="2000" b="1" dirty="0" smtClean="0"/>
              <a:t> =&gt; audio fingerprint</a:t>
            </a:r>
          </a:p>
          <a:p>
            <a:pPr algn="just"/>
            <a:r>
              <a:rPr lang="en-US" sz="2000" b="1" dirty="0" err="1" smtClean="0"/>
              <a:t>Hashea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por</a:t>
            </a:r>
            <a:r>
              <a:rPr lang="en-US" sz="2000" b="1" dirty="0" smtClean="0"/>
              <a:t> audio fingerprint</a:t>
            </a:r>
          </a:p>
          <a:p>
            <a:pPr algn="just"/>
            <a:r>
              <a:rPr lang="en-US" sz="2000" b="1" dirty="0" smtClean="0"/>
              <a:t> </a:t>
            </a:r>
            <a:r>
              <a:rPr lang="en-US" sz="2000" b="1" dirty="0" err="1" smtClean="0"/>
              <a:t>Representa</a:t>
            </a:r>
            <a:r>
              <a:rPr lang="en-US" sz="2000" b="1" dirty="0" smtClean="0"/>
              <a:t> lo que </a:t>
            </a:r>
            <a:r>
              <a:rPr lang="en-US" sz="2000" b="1" dirty="0" err="1" smtClean="0"/>
              <a:t>escucha</a:t>
            </a:r>
            <a:r>
              <a:rPr lang="en-US" sz="2000" b="1" dirty="0" smtClean="0"/>
              <a:t> =&gt; audio fingerprint y </a:t>
            </a:r>
            <a:r>
              <a:rPr lang="en-US" sz="2000" b="1" dirty="0" err="1" smtClean="0"/>
              <a:t>busca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el hashing.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n 5" descr="Music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51" y="1606731"/>
            <a:ext cx="3329251" cy="18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Tabla de </a:t>
            </a:r>
            <a:r>
              <a:rPr lang="es-AR" dirty="0" err="1" smtClean="0"/>
              <a:t>Hashing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¿</a:t>
            </a:r>
            <a:r>
              <a:rPr lang="es-AR" dirty="0" smtClean="0"/>
              <a:t>Cómo resulta </a:t>
            </a:r>
            <a:r>
              <a:rPr lang="es-AR" dirty="0" err="1" smtClean="0"/>
              <a:t>Hashing</a:t>
            </a:r>
            <a:r>
              <a:rPr lang="es-AR" dirty="0" smtClean="0"/>
              <a:t> para dar soporte las operaciones de índices?, es decir:</a:t>
            </a:r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2" y="1095360"/>
            <a:ext cx="8576748" cy="48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Hashing</a:t>
            </a:r>
            <a:r>
              <a:rPr lang="es-AR" dirty="0" smtClean="0"/>
              <a:t>	(Hash </a:t>
            </a:r>
            <a:r>
              <a:rPr lang="es-AR" dirty="0" err="1" smtClean="0"/>
              <a:t>Table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AR" dirty="0"/>
              <a:t>S</a:t>
            </a:r>
            <a:r>
              <a:rPr lang="es-AR" dirty="0" smtClean="0"/>
              <a:t>i se almacenan valores en un </a:t>
            </a:r>
            <a:r>
              <a:rPr lang="es-AR" b="1" dirty="0" smtClean="0"/>
              <a:t>arreglo ordenado tradicional</a:t>
            </a:r>
            <a:r>
              <a:rPr lang="es-AR" dirty="0" smtClean="0"/>
              <a:t>, la búsqueda tiene complejidad temporal ¿…?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b="1" dirty="0" smtClean="0"/>
              <a:t>Observación 1</a:t>
            </a:r>
            <a:r>
              <a:rPr lang="es-AR" dirty="0" smtClean="0"/>
              <a:t>: La estructura (el lugar que ocupa una componente) </a:t>
            </a:r>
            <a:r>
              <a:rPr lang="es-AR" b="1" dirty="0" smtClean="0"/>
              <a:t>no depende del orden</a:t>
            </a:r>
            <a:r>
              <a:rPr lang="es-AR" dirty="0" smtClean="0"/>
              <a:t> en que llegaron las demás componentes.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10, 20, 30, 40, 50</a:t>
            </a:r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50, 40, 30, 20, 10</a:t>
            </a: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¿El 40 dónde queda?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/>
              <a:t>Observación </a:t>
            </a:r>
            <a:r>
              <a:rPr lang="es-AR" b="1" dirty="0" smtClean="0"/>
              <a:t>2: </a:t>
            </a:r>
            <a:r>
              <a:rPr lang="es-AR" dirty="0" smtClean="0"/>
              <a:t>Pero la posición del elemento es </a:t>
            </a:r>
            <a:r>
              <a:rPr lang="es-AR" b="1" dirty="0" smtClean="0"/>
              <a:t>fuertemente dependiente de los valores de las otras componentes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90, 40, 100, 120, 130   ¿El 40 dónde queda?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Por eso es que se precisa "buscar" el elemento =&gt; O(log N)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32943</TotalTime>
  <Words>2843</Words>
  <Application>Microsoft Office PowerPoint</Application>
  <PresentationFormat>Presentación en pantalla (4:3)</PresentationFormat>
  <Paragraphs>589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Palatino Linotype</vt:lpstr>
      <vt:lpstr>Symbol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Problemas</vt:lpstr>
      <vt:lpstr>Problemas</vt:lpstr>
      <vt:lpstr>Problemas</vt:lpstr>
      <vt:lpstr>Tabla de Hashing</vt:lpstr>
      <vt:lpstr>Presentación de PowerPoint</vt:lpstr>
      <vt:lpstr>Hashing (Hash Table)</vt:lpstr>
      <vt:lpstr>Hashing (Hash Table)</vt:lpstr>
      <vt:lpstr>Hashing (Hash Table)</vt:lpstr>
      <vt:lpstr>Presentación de PowerPoint</vt:lpstr>
      <vt:lpstr>Presentación de PowerPoint</vt:lpstr>
      <vt:lpstr>Presentación de PowerPoint</vt:lpstr>
      <vt:lpstr>Presentación de PowerPoint</vt:lpstr>
      <vt:lpstr>Caso de Uso Ideal</vt:lpstr>
      <vt:lpstr>Caso de Uso problemático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772</cp:revision>
  <dcterms:created xsi:type="dcterms:W3CDTF">2019-02-21T18:33:09Z</dcterms:created>
  <dcterms:modified xsi:type="dcterms:W3CDTF">2024-04-24T10:45:29Z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