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Consolas" panose="020B0609020204030204" pitchFamily="49"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Palatino Linotype" panose="020405020505050303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kf6xxbio+8MPxtMTCrxadwZPG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f4f36c105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ff4f36c105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f4f36c10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ff4f36c105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3"/>
        <p:cNvGrpSpPr/>
        <p:nvPr/>
      </p:nvGrpSpPr>
      <p:grpSpPr>
        <a:xfrm>
          <a:off x="0" y="0"/>
          <a:ext cx="0" cy="0"/>
          <a:chOff x="0" y="0"/>
          <a:chExt cx="0" cy="0"/>
        </a:xfrm>
      </p:grpSpPr>
      <p:grpSp>
        <p:nvGrpSpPr>
          <p:cNvPr id="24" name="Google Shape;24;p9"/>
          <p:cNvGrpSpPr/>
          <p:nvPr/>
        </p:nvGrpSpPr>
        <p:grpSpPr>
          <a:xfrm>
            <a:off x="0" y="6208894"/>
            <a:ext cx="9144000" cy="649106"/>
            <a:chOff x="0" y="6208894"/>
            <a:chExt cx="12192000" cy="649106"/>
          </a:xfrm>
        </p:grpSpPr>
        <p:sp>
          <p:nvSpPr>
            <p:cNvPr id="25" name="Google Shape;25;p9"/>
            <p:cNvSpPr/>
            <p:nvPr/>
          </p:nvSpPr>
          <p:spPr>
            <a:xfrm>
              <a:off x="3048" y="6220178"/>
              <a:ext cx="12188952" cy="637822"/>
            </a:xfrm>
            <a:prstGeom prst="rect">
              <a:avLst/>
            </a:prstGeom>
            <a:gradFill>
              <a:gsLst>
                <a:gs pos="0">
                  <a:srgbClr val="DCE5A3"/>
                </a:gs>
                <a:gs pos="50000">
                  <a:srgbClr val="D6E095"/>
                </a:gs>
                <a:gs pos="100000">
                  <a:srgbClr val="D4DF8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6" name="Google Shape;26;p9"/>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cxnSp>
        <p:nvCxnSpPr>
          <p:cNvPr id="27" name="Google Shape;27;p9"/>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cxnSp>
        <p:nvCxnSpPr>
          <p:cNvPr id="28" name="Google Shape;28;p9"/>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sp>
        <p:nvSpPr>
          <p:cNvPr id="29" name="Google Shape;29;p9"/>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chemeClr val="dk2"/>
              </a:buClr>
              <a:buSzPts val="5600"/>
              <a:buFont typeface="Century Gothic"/>
              <a:buNone/>
              <a:defRPr sz="5600" b="1">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1" name="Google Shape;31;p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18"/>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miter lim="800000"/>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5" name="Google Shape;85;p18"/>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6" name="Google Shape;86;p18"/>
          <p:cNvSpPr txBox="1">
            <a:spLocks noGrp="1"/>
          </p:cNvSpPr>
          <p:nvPr>
            <p:ph type="title"/>
          </p:nvPr>
        </p:nvSpPr>
        <p:spPr>
          <a:xfrm>
            <a:off x="609600" y="1176998"/>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entury Gothic"/>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8" descr="An empty placeholder to add an image. Click on the placeholder and select the image that you wish to add"/>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88" name="Google Shape;88;p18"/>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Palatino Linotype"/>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9" name="Google Shape;89;p1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8077200" y="6356352"/>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92" name="Google Shape;92;p18"/>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93" name="Google Shape;93;p18"/>
          <p:cNvSpPr/>
          <p:nvPr/>
        </p:nvSpPr>
        <p:spPr>
          <a:xfrm rot="10800000" flipH="1">
            <a:off x="4381500" y="621982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9"/>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7" name="Google Shape;97;p1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rot="5400000">
            <a:off x="5052218" y="2491584"/>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0"/>
          <p:cNvSpPr txBox="1">
            <a:spLocks noGrp="1"/>
          </p:cNvSpPr>
          <p:nvPr>
            <p:ph type="body" idx="1"/>
          </p:nvPr>
        </p:nvSpPr>
        <p:spPr>
          <a:xfrm rot="5400000">
            <a:off x="861219" y="510384"/>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103" name="Google Shape;103;p20"/>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dk2"/>
              </a:buClr>
              <a:buSzPts val="4200"/>
              <a:buFont typeface="Century Gothic"/>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10"/>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Font typeface="Palatino Linotype"/>
              <a:buNone/>
              <a:defRPr sz="2100"/>
            </a:lvl8pPr>
            <a:lvl9pPr lvl="8" algn="ctr">
              <a:lnSpc>
                <a:spcPct val="100000"/>
              </a:lnSpc>
              <a:spcBef>
                <a:spcPts val="0"/>
              </a:spcBef>
              <a:spcAft>
                <a:spcPts val="0"/>
              </a:spcAft>
              <a:buSzPts val="2100"/>
              <a:buFont typeface="Palatino Linotype"/>
              <a:buNone/>
              <a:defRPr sz="2100"/>
            </a:lvl9pPr>
          </a:lstStyle>
          <a:p>
            <a:endParaRPr/>
          </a:p>
        </p:txBody>
      </p:sp>
      <p:sp>
        <p:nvSpPr>
          <p:cNvPr id="37" name="Google Shape;37;p10"/>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Font typeface="Palatino Linotype"/>
              <a:buChar char="○"/>
              <a:defRPr>
                <a:solidFill>
                  <a:schemeClr val="lt1"/>
                </a:solidFill>
              </a:defRPr>
            </a:lvl8pPr>
            <a:lvl9pPr marL="4114800" lvl="8" indent="-317500" algn="l">
              <a:spcBef>
                <a:spcPts val="1600"/>
              </a:spcBef>
              <a:spcAft>
                <a:spcPts val="1600"/>
              </a:spcAft>
              <a:buClr>
                <a:schemeClr val="lt1"/>
              </a:buClr>
              <a:buSzPts val="1400"/>
              <a:buFont typeface="Palatino Linotype"/>
              <a:buChar char="■"/>
              <a:defRPr>
                <a:solidFill>
                  <a:schemeClr val="lt1"/>
                </a:solidFill>
              </a:defRPr>
            </a:lvl9pPr>
          </a:lstStyle>
          <a:p>
            <a:endParaRPr/>
          </a:p>
        </p:txBody>
      </p:sp>
      <p:sp>
        <p:nvSpPr>
          <p:cNvPr id="38" name="Google Shape;38;p10"/>
          <p:cNvSpPr txBox="1"/>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s-AR" sz="1100">
                <a:solidFill>
                  <a:schemeClr val="dk1"/>
                </a:solidFill>
                <a:latin typeface="Palatino Linotype"/>
                <a:ea typeface="Palatino Linotype"/>
                <a:cs typeface="Palatino Linotype"/>
                <a:sym typeface="Palatino Linotype"/>
              </a:rPr>
              <a:t>‹Nº›</a:t>
            </a:fld>
            <a:endParaRPr sz="1100">
              <a:solidFill>
                <a:schemeClr val="dk1"/>
              </a:solidFill>
              <a:latin typeface="Palatino Linotype"/>
              <a:ea typeface="Palatino Linotype"/>
              <a:cs typeface="Palatino Linotype"/>
              <a:sym typeface="Palatino Linotyp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2" name="Google Shape;42;p1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2"/>
              </a:buClr>
              <a:buSzPts val="5600"/>
              <a:buFont typeface="Century Gothic"/>
              <a:buNone/>
              <a:defRPr sz="5600" b="1"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120"/>
              <a:buNone/>
              <a:defRPr sz="1600">
                <a:solidFill>
                  <a:srgbClr val="888888"/>
                </a:solidFill>
              </a:defRPr>
            </a:lvl3pPr>
            <a:lvl4pPr marL="1828800" lvl="3" indent="-228600" algn="l">
              <a:spcBef>
                <a:spcPts val="280"/>
              </a:spcBef>
              <a:spcAft>
                <a:spcPts val="0"/>
              </a:spcAft>
              <a:buSzPts val="910"/>
              <a:buNone/>
              <a:defRPr sz="1400">
                <a:solidFill>
                  <a:srgbClr val="888888"/>
                </a:solidFill>
              </a:defRPr>
            </a:lvl4pPr>
            <a:lvl5pPr marL="2286000" lvl="4" indent="-228600" algn="l">
              <a:spcBef>
                <a:spcPts val="280"/>
              </a:spcBef>
              <a:spcAft>
                <a:spcPts val="0"/>
              </a:spcAft>
              <a:buSzPts val="91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8" name="Google Shape;48;p1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4" name="Google Shape;54;p13"/>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5" name="Google Shape;55;p13"/>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1" name="Google Shape;61;p14"/>
          <p:cNvSpPr txBox="1">
            <a:spLocks noGrp="1"/>
          </p:cNvSpPr>
          <p:nvPr>
            <p:ph type="body" idx="2"/>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2" name="Google Shape;62;p14"/>
          <p:cNvSpPr txBox="1">
            <a:spLocks noGrp="1"/>
          </p:cNvSpPr>
          <p:nvPr>
            <p:ph type="body" idx="3"/>
          </p:nvPr>
        </p:nvSpPr>
        <p:spPr>
          <a:xfrm>
            <a:off x="4645026" y="1859759"/>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3" name="Google Shape;63;p14"/>
          <p:cNvSpPr txBox="1">
            <a:spLocks noGrp="1"/>
          </p:cNvSpPr>
          <p:nvPr>
            <p:ph type="body" idx="4"/>
          </p:nvPr>
        </p:nvSpPr>
        <p:spPr>
          <a:xfrm>
            <a:off x="4645026"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4" name="Google Shape;64;p14"/>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sz="50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entury Gothic"/>
              <a:buNone/>
              <a:defRPr sz="26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9" name="Google Shape;79;p17"/>
          <p:cNvSpPr txBox="1">
            <a:spLocks noGrp="1"/>
          </p:cNvSpPr>
          <p:nvPr>
            <p:ph type="body" idx="2"/>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0" name="Google Shape;80;p17"/>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65000" sy="65000" flip="none" algn="tl"/>
        </a:blipFill>
        <a:effectLst/>
      </p:bgPr>
    </p:bg>
    <p:spTree>
      <p:nvGrpSpPr>
        <p:cNvPr id="1" name="Shape 9"/>
        <p:cNvGrpSpPr/>
        <p:nvPr/>
      </p:nvGrpSpPr>
      <p:grpSpPr>
        <a:xfrm>
          <a:off x="0" y="0"/>
          <a:ext cx="0" cy="0"/>
          <a:chOff x="0" y="0"/>
          <a:chExt cx="0" cy="0"/>
        </a:xfrm>
      </p:grpSpPr>
      <p:grpSp>
        <p:nvGrpSpPr>
          <p:cNvPr id="10" name="Google Shape;10;p8"/>
          <p:cNvGrpSpPr/>
          <p:nvPr/>
        </p:nvGrpSpPr>
        <p:grpSpPr>
          <a:xfrm>
            <a:off x="-32048" y="-16113"/>
            <a:ext cx="9198255" cy="6888627"/>
            <a:chOff x="-13703" y="-30627"/>
            <a:chExt cx="12264340" cy="6888627"/>
          </a:xfrm>
        </p:grpSpPr>
        <p:sp>
          <p:nvSpPr>
            <p:cNvPr id="11" name="Google Shape;11;p8"/>
            <p:cNvSpPr/>
            <p:nvPr/>
          </p:nvSpPr>
          <p:spPr>
            <a:xfrm>
              <a:off x="31633"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grpSp>
          <p:nvGrpSpPr>
            <p:cNvPr id="12" name="Google Shape;12;p8"/>
            <p:cNvGrpSpPr/>
            <p:nvPr/>
          </p:nvGrpSpPr>
          <p:grpSpPr>
            <a:xfrm>
              <a:off x="-13703" y="-30627"/>
              <a:ext cx="12264340" cy="1086266"/>
              <a:chOff x="-39059" y="-16113"/>
              <a:chExt cx="12264340" cy="1086266"/>
            </a:xfrm>
          </p:grpSpPr>
          <p:sp>
            <p:nvSpPr>
              <p:cNvPr id="13" name="Google Shape;13;p8"/>
              <p:cNvSpPr/>
              <p:nvPr/>
            </p:nvSpPr>
            <p:spPr>
              <a:xfrm>
                <a:off x="-12700" y="-7144"/>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8"/>
              <p:cNvSpPr/>
              <p:nvPr/>
            </p:nvSpPr>
            <p:spPr>
              <a:xfrm>
                <a:off x="5842000" y="-7144"/>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grpSp>
            <p:nvGrpSpPr>
              <p:cNvPr id="15" name="Google Shape;15;p8"/>
              <p:cNvGrpSpPr/>
              <p:nvPr/>
            </p:nvGrpSpPr>
            <p:grpSpPr>
              <a:xfrm>
                <a:off x="-39059" y="-16113"/>
                <a:ext cx="12264340" cy="1086266"/>
                <a:chOff x="-29322" y="-1971"/>
                <a:chExt cx="9198255" cy="1086266"/>
              </a:xfrm>
            </p:grpSpPr>
            <p:sp>
              <p:nvSpPr>
                <p:cNvPr id="16" name="Google Shape;16;p8"/>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A8B53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7" name="Google Shape;17;p8"/>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grpSp>
        </p:grpSp>
      </p:grpSp>
      <p:sp>
        <p:nvSpPr>
          <p:cNvPr id="18" name="Google Shape;18;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entury Gothic"/>
              <a:buNone/>
              <a:defRPr sz="50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rgbClr val="626A19"/>
              </a:buClr>
              <a:buSzPts val="247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spcBef>
                <a:spcPts val="480"/>
              </a:spcBef>
              <a:spcAft>
                <a:spcPts val="0"/>
              </a:spcAft>
              <a:buClr>
                <a:srgbClr val="2A4F1C"/>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21944" algn="l" rtl="0">
              <a:spcBef>
                <a:spcPts val="420"/>
              </a:spcBef>
              <a:spcAft>
                <a:spcPts val="0"/>
              </a:spcAft>
              <a:buClr>
                <a:srgbClr val="455C19"/>
              </a:buClr>
              <a:buSzPts val="147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828800" marR="0" lvl="3" indent="-311150" algn="l" rtl="0">
              <a:spcBef>
                <a:spcPts val="400"/>
              </a:spcBef>
              <a:spcAft>
                <a:spcPts val="0"/>
              </a:spcAft>
              <a:buClr>
                <a:srgbClr val="626A19"/>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11150" algn="l" rtl="0">
              <a:spcBef>
                <a:spcPts val="400"/>
              </a:spcBef>
              <a:spcAft>
                <a:spcPts val="0"/>
              </a:spcAft>
              <a:buClr>
                <a:srgbClr val="017058"/>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20039" algn="l" rtl="0">
              <a:spcBef>
                <a:spcPts val="360"/>
              </a:spcBef>
              <a:spcAft>
                <a:spcPts val="0"/>
              </a:spcAft>
              <a:buClr>
                <a:srgbClr val="215D65"/>
              </a:buClr>
              <a:buSzPts val="1440"/>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09879" algn="l" rtl="0">
              <a:spcBef>
                <a:spcPts val="320"/>
              </a:spcBef>
              <a:spcAft>
                <a:spcPts val="0"/>
              </a:spcAft>
              <a:buClr>
                <a:srgbClr val="066684"/>
              </a:buClr>
              <a:buSzPts val="128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2"/>
              </a:buClr>
              <a:buSzPts val="16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4114800" marR="0" lvl="8" indent="-228600" algn="l" rtl="0">
              <a:spcBef>
                <a:spcPts val="280"/>
              </a:spcBef>
              <a:spcAft>
                <a:spcPts val="0"/>
              </a:spcAft>
              <a:buClr>
                <a:schemeClr val="dk2"/>
              </a:buClr>
              <a:buSzPts val="1400"/>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1" name="Google Shape;21;p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Google Shape;22;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u="none">
                <a:solidFill>
                  <a:schemeClr val="dk1"/>
                </a:solidFill>
                <a:latin typeface="Palatino Linotype"/>
                <a:ea typeface="Palatino Linotype"/>
                <a:cs typeface="Palatino Linotype"/>
                <a:sym typeface="Palatino Linotype"/>
              </a:defRPr>
            </a:lvl1pPr>
            <a:lvl2pPr marL="0" marR="0" lvl="1" indent="0" algn="r" rtl="0">
              <a:spcBef>
                <a:spcPts val="0"/>
              </a:spcBef>
              <a:buNone/>
              <a:defRPr sz="1100" b="0" u="none">
                <a:solidFill>
                  <a:schemeClr val="dk1"/>
                </a:solidFill>
                <a:latin typeface="Palatino Linotype"/>
                <a:ea typeface="Palatino Linotype"/>
                <a:cs typeface="Palatino Linotype"/>
                <a:sym typeface="Palatino Linotype"/>
              </a:defRPr>
            </a:lvl2pPr>
            <a:lvl3pPr marL="0" marR="0" lvl="2" indent="0" algn="r" rtl="0">
              <a:spcBef>
                <a:spcPts val="0"/>
              </a:spcBef>
              <a:buNone/>
              <a:defRPr sz="1100" b="0" u="none">
                <a:solidFill>
                  <a:schemeClr val="dk1"/>
                </a:solidFill>
                <a:latin typeface="Palatino Linotype"/>
                <a:ea typeface="Palatino Linotype"/>
                <a:cs typeface="Palatino Linotype"/>
                <a:sym typeface="Palatino Linotype"/>
              </a:defRPr>
            </a:lvl3pPr>
            <a:lvl4pPr marL="0" marR="0" lvl="3" indent="0" algn="r" rtl="0">
              <a:spcBef>
                <a:spcPts val="0"/>
              </a:spcBef>
              <a:buNone/>
              <a:defRPr sz="1100" b="0" u="none">
                <a:solidFill>
                  <a:schemeClr val="dk1"/>
                </a:solidFill>
                <a:latin typeface="Palatino Linotype"/>
                <a:ea typeface="Palatino Linotype"/>
                <a:cs typeface="Palatino Linotype"/>
                <a:sym typeface="Palatino Linotype"/>
              </a:defRPr>
            </a:lvl4pPr>
            <a:lvl5pPr marL="0" marR="0" lvl="4" indent="0" algn="r" rtl="0">
              <a:spcBef>
                <a:spcPts val="0"/>
              </a:spcBef>
              <a:buNone/>
              <a:defRPr sz="1100" b="0" u="none">
                <a:solidFill>
                  <a:schemeClr val="dk1"/>
                </a:solidFill>
                <a:latin typeface="Palatino Linotype"/>
                <a:ea typeface="Palatino Linotype"/>
                <a:cs typeface="Palatino Linotype"/>
                <a:sym typeface="Palatino Linotype"/>
              </a:defRPr>
            </a:lvl5pPr>
            <a:lvl6pPr marL="0" marR="0" lvl="5" indent="0" algn="r" rtl="0">
              <a:spcBef>
                <a:spcPts val="0"/>
              </a:spcBef>
              <a:buNone/>
              <a:defRPr sz="1100" b="0" u="none">
                <a:solidFill>
                  <a:schemeClr val="dk1"/>
                </a:solidFill>
                <a:latin typeface="Palatino Linotype"/>
                <a:ea typeface="Palatino Linotype"/>
                <a:cs typeface="Palatino Linotype"/>
                <a:sym typeface="Palatino Linotype"/>
              </a:defRPr>
            </a:lvl6pPr>
            <a:lvl7pPr marL="0" marR="0" lvl="6" indent="0" algn="r" rtl="0">
              <a:spcBef>
                <a:spcPts val="0"/>
              </a:spcBef>
              <a:buNone/>
              <a:defRPr sz="1100" b="0" u="none">
                <a:solidFill>
                  <a:schemeClr val="dk1"/>
                </a:solidFill>
                <a:latin typeface="Palatino Linotype"/>
                <a:ea typeface="Palatino Linotype"/>
                <a:cs typeface="Palatino Linotype"/>
                <a:sym typeface="Palatino Linotype"/>
              </a:defRPr>
            </a:lvl7pPr>
            <a:lvl8pPr marL="0" marR="0" lvl="7" indent="0" algn="r" rtl="0">
              <a:spcBef>
                <a:spcPts val="0"/>
              </a:spcBef>
              <a:buNone/>
              <a:defRPr sz="1100" b="0" u="none">
                <a:solidFill>
                  <a:schemeClr val="dk1"/>
                </a:solidFill>
                <a:latin typeface="Palatino Linotype"/>
                <a:ea typeface="Palatino Linotype"/>
                <a:cs typeface="Palatino Linotype"/>
                <a:sym typeface="Palatino Linotype"/>
              </a:defRPr>
            </a:lvl8pPr>
            <a:lvl9pPr marL="0" marR="0" lvl="8" indent="0" algn="r" rtl="0">
              <a:spcBef>
                <a:spcPts val="0"/>
              </a:spcBef>
              <a:buNone/>
              <a:defRPr sz="1100" b="0" u="none">
                <a:solidFill>
                  <a:schemeClr val="dk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dirty="0">
                <a:solidFill>
                  <a:schemeClr val="dk2"/>
                </a:solidFill>
              </a:rPr>
              <a:t>ITBA     </a:t>
            </a:r>
            <a:r>
              <a:rPr lang="es-AR" sz="3600" dirty="0" smtClean="0">
                <a:solidFill>
                  <a:schemeClr val="dk2"/>
                </a:solidFill>
              </a:rPr>
              <a:t>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3</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Mejorar el método insertOrUpdate según lo explicado  (sin manejo de colisiones)</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Ej: empezar probando con factor de carga: threshold=0.75</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Después probar con otros valores.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2</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8" name="Google Shape;128;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400"/>
              </a:spcBef>
              <a:spcAft>
                <a:spcPts val="0"/>
              </a:spcAft>
              <a:buSzPts val="1900"/>
              <a:buNone/>
            </a:pPr>
            <a:r>
              <a:rPr lang="es-AR"/>
              <a:t>Implementar el siguiente comportamiento:</a:t>
            </a:r>
            <a:endParaRPr/>
          </a:p>
          <a:p>
            <a:pPr marL="0" lvl="0" indent="0" algn="l" rtl="0">
              <a:spcBef>
                <a:spcPts val="400"/>
              </a:spcBef>
              <a:spcAft>
                <a:spcPts val="0"/>
              </a:spcAft>
              <a:buSzPts val="1900"/>
              <a:buNone/>
            </a:pPr>
            <a:endParaRPr/>
          </a:p>
          <a:p>
            <a:pPr marL="457200" lvl="0" indent="-337185" algn="l" rtl="0">
              <a:spcBef>
                <a:spcPts val="400"/>
              </a:spcBef>
              <a:spcAft>
                <a:spcPts val="0"/>
              </a:spcAft>
              <a:buSzPts val="1710"/>
              <a:buChar char="-"/>
            </a:pPr>
            <a:r>
              <a:rPr lang="es-AR"/>
              <a:t>Si el </a:t>
            </a:r>
            <a:r>
              <a:rPr lang="es-AR" b="1"/>
              <a:t>key existe</a:t>
            </a:r>
            <a:r>
              <a:rPr lang="es-AR"/>
              <a:t> → </a:t>
            </a:r>
            <a:r>
              <a:rPr lang="es-AR" b="1"/>
              <a:t>update</a:t>
            </a:r>
            <a:r>
              <a:rPr lang="es-AR"/>
              <a:t> del valor.</a:t>
            </a:r>
            <a:endParaRPr/>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Si ya hay </a:t>
            </a:r>
            <a:r>
              <a:rPr lang="es-AR" b="1"/>
              <a:t>otra key</a:t>
            </a:r>
            <a:r>
              <a:rPr lang="es-AR"/>
              <a:t> en la ranura → </a:t>
            </a:r>
            <a:r>
              <a:rPr lang="es-AR" b="1"/>
              <a:t>Exception</a:t>
            </a:r>
            <a:endParaRPr b="1"/>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Se debe llevar la cuenta de la cantidad de ranuras ocupadas. En cada inserción se debe chequear si se supera el factor de carga si se supera → </a:t>
            </a:r>
            <a:r>
              <a:rPr lang="es-AR" b="1"/>
              <a:t>Duplica tamaño</a:t>
            </a:r>
            <a:r>
              <a:rPr lang="es-AR"/>
              <a:t> de la tabla y </a:t>
            </a:r>
            <a:r>
              <a:rPr lang="es-AR" b="1"/>
              <a:t>Rehash</a:t>
            </a:r>
            <a:endParaRPr b="1"/>
          </a:p>
        </p:txBody>
      </p:sp>
      <p:sp>
        <p:nvSpPr>
          <p:cNvPr id="129" name="Google Shape;129;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4</a:t>
            </a:r>
            <a:endParaRPr/>
          </a:p>
        </p:txBody>
      </p:sp>
      <p:sp>
        <p:nvSpPr>
          <p:cNvPr id="135" name="Google Shape;135;p3"/>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3"/>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Si la clave es string</a:t>
            </a: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¿Cual de los métodos distribuye mejor, considerando un archivo con datos reales?</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3"/>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a:t>
            </a:fld>
            <a:endParaRPr sz="1000" b="0" i="0" u="none" strike="noStrike" cap="none">
              <a:solidFill>
                <a:srgbClr val="FFFFFF"/>
              </a:solidFill>
              <a:latin typeface="Roboto"/>
              <a:ea typeface="Roboto"/>
              <a:cs typeface="Roboto"/>
              <a:sym typeface="Roboto"/>
            </a:endParaRPr>
          </a:p>
        </p:txBody>
      </p:sp>
      <p:pic>
        <p:nvPicPr>
          <p:cNvPr id="138" name="Google Shape;138;p3"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f4f36c105_0_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4" name="Google Shape;144;gff4f36c105_0_8"/>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Bajar de campus el archivo amazon-categories30.txt (colocarlo en resources) el cual contiene un subconjunto de 30 productos que ofrece Amazon. Cada línea representa un producto con la siguiente información:</a:t>
            </a:r>
            <a:endParaRPr/>
          </a:p>
          <a:p>
            <a:pPr marL="0" lvl="0" indent="0" algn="l" rtl="0">
              <a:spcBef>
                <a:spcPts val="520"/>
              </a:spcBef>
              <a:spcAft>
                <a:spcPts val="0"/>
              </a:spcAft>
              <a:buSzPts val="2470"/>
              <a:buNone/>
            </a:pPr>
            <a:r>
              <a:rPr lang="es-AR"/>
              <a:t>title#category#salesRank</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Ej: </a:t>
            </a:r>
            <a:r>
              <a:rPr lang="es-AR" sz="2000"/>
              <a:t>Patterns of Preaching: A Sermon Sampler#Book#396585</a:t>
            </a:r>
            <a:endParaRPr/>
          </a:p>
          <a:p>
            <a:pPr marL="0" lvl="0" indent="0" algn="l" rtl="0">
              <a:spcBef>
                <a:spcPts val="400"/>
              </a:spcBef>
              <a:spcAft>
                <a:spcPts val="0"/>
              </a:spcAft>
              <a:buSzPts val="1900"/>
              <a:buNone/>
            </a:pPr>
            <a:endParaRPr sz="2000"/>
          </a:p>
          <a:p>
            <a:pPr marL="0" lvl="0" indent="0" algn="l" rtl="0">
              <a:spcBef>
                <a:spcPts val="400"/>
              </a:spcBef>
              <a:spcAft>
                <a:spcPts val="0"/>
              </a:spcAft>
              <a:buSzPts val="1900"/>
              <a:buNone/>
            </a:pPr>
            <a:endParaRPr sz="2000"/>
          </a:p>
        </p:txBody>
      </p:sp>
      <p:sp>
        <p:nvSpPr>
          <p:cNvPr id="145" name="Google Shape;145;gff4f36c105_0_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1" name="Google Shape;151;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Supongamos que la </a:t>
            </a:r>
            <a:r>
              <a:rPr lang="es-AR" b="1"/>
              <a:t>key es ti</a:t>
            </a:r>
            <a:r>
              <a:rPr lang="es-AR"/>
              <a:t>tle (realmente son todos distintos).</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1</a:t>
            </a:r>
            <a:r>
              <a:rPr lang="es-AR"/>
              <a:t>: escribir un pre-hash -&gt; ASCII del primer elemento sobre title</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2</a:t>
            </a:r>
            <a:r>
              <a:rPr lang="es-AR"/>
              <a:t>: escribir pre-hash -&gt; suma de los ASCII sobre title </a:t>
            </a:r>
            <a:endParaRPr/>
          </a:p>
          <a:p>
            <a:pPr marL="274320" lvl="0" indent="-129238" algn="l" rtl="0">
              <a:spcBef>
                <a:spcPts val="481"/>
              </a:spcBef>
              <a:spcAft>
                <a:spcPts val="0"/>
              </a:spcAft>
              <a:buSzPct val="95000"/>
              <a:buNone/>
            </a:pPr>
            <a:endParaRPr/>
          </a:p>
          <a:p>
            <a:pPr marL="0" lvl="0" indent="0" algn="just" rtl="0">
              <a:spcBef>
                <a:spcPts val="481"/>
              </a:spcBef>
              <a:spcAft>
                <a:spcPts val="0"/>
              </a:spcAft>
              <a:buSzPct val="95000"/>
              <a:buNone/>
            </a:pPr>
            <a:r>
              <a:rPr lang="es-AR"/>
              <a:t>Para cada una de los métodos imprimir cuantos colisiones se obtuvo con el primer método y cuantas con el segundo.</a:t>
            </a:r>
            <a:endParaRPr/>
          </a:p>
        </p:txBody>
      </p:sp>
      <p:sp>
        <p:nvSpPr>
          <p:cNvPr id="152" name="Google Shape;152;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8" name="Google Shape;158;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10"/>
              <a:buNone/>
            </a:pPr>
            <a:r>
              <a:rPr lang="es-AR" sz="1800" dirty="0"/>
              <a:t>La de la suma no es tan mala…</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Java usa una muy parecida pero la dispersa con un número primo:</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err="1"/>
              <a:t>Function</a:t>
            </a:r>
            <a:r>
              <a:rPr lang="es-AR" sz="1800" dirty="0"/>
              <a:t>&lt;</a:t>
            </a:r>
            <a:r>
              <a:rPr lang="es-AR" sz="1800" dirty="0" err="1"/>
              <a:t>String</a:t>
            </a:r>
            <a:r>
              <a:rPr lang="es-AR" sz="1800" dirty="0"/>
              <a:t>, </a:t>
            </a:r>
            <a:r>
              <a:rPr lang="es-AR" sz="1800" dirty="0" err="1" smtClean="0"/>
              <a:t>Integer</a:t>
            </a:r>
            <a:r>
              <a:rPr lang="es-AR" sz="1800" dirty="0"/>
              <a:t>&gt; </a:t>
            </a:r>
            <a:r>
              <a:rPr lang="es-AR" sz="1800" dirty="0" err="1"/>
              <a:t>fn</a:t>
            </a:r>
            <a:r>
              <a:rPr lang="es-AR" sz="1800" dirty="0"/>
              <a:t> = </a:t>
            </a:r>
            <a:r>
              <a:rPr lang="es-AR" sz="1800" b="1" dirty="0"/>
              <a:t>new </a:t>
            </a:r>
            <a:r>
              <a:rPr lang="es-AR" sz="1800" b="1" dirty="0" err="1"/>
              <a:t>Function</a:t>
            </a:r>
            <a:r>
              <a:rPr lang="es-AR" sz="1800" b="1" dirty="0"/>
              <a:t>&lt;</a:t>
            </a:r>
            <a:r>
              <a:rPr lang="es-AR" sz="1800" b="1" dirty="0" err="1"/>
              <a:t>String</a:t>
            </a:r>
            <a:r>
              <a:rPr lang="es-AR" sz="1800" b="1" dirty="0"/>
              <a:t>, </a:t>
            </a:r>
            <a:r>
              <a:rPr lang="es-AR" sz="1800" b="1" dirty="0" err="1"/>
              <a:t>Integer</a:t>
            </a:r>
            <a:r>
              <a:rPr lang="es-AR" sz="1800" b="1" dirty="0"/>
              <a:t>&gt;() {</a:t>
            </a:r>
            <a:endParaRPr dirty="0"/>
          </a:p>
          <a:p>
            <a:pPr marL="0" lvl="0" indent="0" algn="l" rtl="0">
              <a:spcBef>
                <a:spcPts val="360"/>
              </a:spcBef>
              <a:spcAft>
                <a:spcPts val="0"/>
              </a:spcAft>
              <a:buSzPts val="1710"/>
              <a:buNone/>
            </a:pPr>
            <a:r>
              <a:rPr lang="es-AR" sz="1800" b="1" dirty="0"/>
              <a:t>   </a:t>
            </a:r>
            <a:r>
              <a:rPr lang="es-AR" sz="1800" b="1" dirty="0" err="1"/>
              <a:t>public</a:t>
            </a:r>
            <a:r>
              <a:rPr lang="es-AR" sz="1800" b="1" dirty="0"/>
              <a:t> </a:t>
            </a:r>
            <a:r>
              <a:rPr lang="es-AR" sz="1800" b="1" dirty="0" err="1"/>
              <a:t>Integer</a:t>
            </a:r>
            <a:r>
              <a:rPr lang="es-AR" sz="1800" b="1" dirty="0"/>
              <a:t> </a:t>
            </a:r>
            <a:r>
              <a:rPr lang="es-AR" sz="1800" b="1" dirty="0" err="1"/>
              <a:t>apply</a:t>
            </a:r>
            <a:r>
              <a:rPr lang="es-AR" sz="1800" b="1" dirty="0"/>
              <a:t>(</a:t>
            </a:r>
            <a:r>
              <a:rPr lang="es-AR" sz="1800" b="1" dirty="0" err="1"/>
              <a:t>String</a:t>
            </a:r>
            <a:r>
              <a:rPr lang="es-AR" sz="1800" b="1" dirty="0"/>
              <a:t> t) </a:t>
            </a:r>
            <a:endParaRPr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      </a:t>
            </a:r>
            <a:r>
              <a:rPr lang="es-AR" sz="1800" b="1" dirty="0" err="1"/>
              <a:t>int</a:t>
            </a:r>
            <a:r>
              <a:rPr lang="es-AR" sz="1800" b="1" dirty="0"/>
              <a:t> sum = 0;</a:t>
            </a:r>
            <a:endParaRPr dirty="0"/>
          </a:p>
          <a:p>
            <a:pPr marL="0" lvl="0" indent="0" algn="l" rtl="0">
              <a:spcBef>
                <a:spcPts val="360"/>
              </a:spcBef>
              <a:spcAft>
                <a:spcPts val="0"/>
              </a:spcAft>
              <a:buSzPts val="1710"/>
              <a:buNone/>
            </a:pPr>
            <a:r>
              <a:rPr lang="es-AR" sz="1800" dirty="0"/>
              <a:t>      </a:t>
            </a:r>
            <a:r>
              <a:rPr lang="es-AR" sz="1800" b="1" dirty="0" err="1"/>
              <a:t>for</a:t>
            </a:r>
            <a:r>
              <a:rPr lang="es-AR" sz="1800" b="1" dirty="0"/>
              <a:t> (</a:t>
            </a:r>
            <a:r>
              <a:rPr lang="es-AR" sz="1800" b="1" dirty="0" err="1"/>
              <a:t>int</a:t>
            </a:r>
            <a:r>
              <a:rPr lang="es-AR" sz="1800" b="1" dirty="0"/>
              <a:t> </a:t>
            </a:r>
            <a:r>
              <a:rPr lang="es-AR" sz="1800" b="1" dirty="0" err="1"/>
              <a:t>rec</a:t>
            </a:r>
            <a:r>
              <a:rPr lang="es-AR" sz="1800" b="1" dirty="0"/>
              <a:t> = 0; </a:t>
            </a:r>
            <a:r>
              <a:rPr lang="es-AR" sz="1800" b="1" dirty="0" err="1"/>
              <a:t>rec</a:t>
            </a:r>
            <a:r>
              <a:rPr lang="es-AR" sz="1800" b="1" dirty="0"/>
              <a:t>&lt; </a:t>
            </a:r>
            <a:r>
              <a:rPr lang="es-AR" sz="1800" b="1" dirty="0" err="1"/>
              <a:t>t.length</a:t>
            </a:r>
            <a:r>
              <a:rPr lang="es-AR" sz="1800" b="1" dirty="0"/>
              <a:t>(); </a:t>
            </a:r>
            <a:r>
              <a:rPr lang="es-AR" sz="1800" b="1" dirty="0" err="1"/>
              <a:t>rec</a:t>
            </a:r>
            <a:r>
              <a:rPr lang="es-AR" sz="1800" b="1" dirty="0"/>
              <a:t>++) {</a:t>
            </a:r>
            <a:endParaRPr dirty="0"/>
          </a:p>
          <a:p>
            <a:pPr marL="0" lvl="0" indent="0" algn="l" rtl="0">
              <a:spcBef>
                <a:spcPts val="360"/>
              </a:spcBef>
              <a:spcAft>
                <a:spcPts val="0"/>
              </a:spcAft>
              <a:buSzPts val="1710"/>
              <a:buNone/>
            </a:pPr>
            <a:r>
              <a:rPr lang="es-AR" sz="1800" dirty="0"/>
              <a:t>            sum = </a:t>
            </a:r>
            <a:r>
              <a:rPr lang="es-AR" sz="1800" dirty="0">
                <a:solidFill>
                  <a:schemeClr val="accent4"/>
                </a:solidFill>
              </a:rPr>
              <a:t>31 </a:t>
            </a:r>
            <a:r>
              <a:rPr lang="es-AR" sz="1800" dirty="0"/>
              <a:t>* sum + </a:t>
            </a:r>
            <a:r>
              <a:rPr lang="es-AR" sz="1800" dirty="0" err="1"/>
              <a:t>t.codePointAt</a:t>
            </a:r>
            <a:r>
              <a:rPr lang="es-AR" sz="1800" dirty="0"/>
              <a:t>(</a:t>
            </a:r>
            <a:r>
              <a:rPr lang="es-AR" sz="1800" dirty="0" err="1"/>
              <a:t>rec</a:t>
            </a:r>
            <a:r>
              <a:rPr lang="es-AR" sz="1800" dirty="0"/>
              <a:t>);</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r>
              <a:rPr lang="es-AR" sz="1800" b="1" dirty="0" err="1"/>
              <a:t>return</a:t>
            </a:r>
            <a:r>
              <a:rPr lang="es-AR" sz="1800" b="1" dirty="0"/>
              <a:t> sum;</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a:t>
            </a:r>
            <a:endParaRPr dirty="0"/>
          </a:p>
        </p:txBody>
      </p:sp>
      <p:sp>
        <p:nvSpPr>
          <p:cNvPr id="159" name="Google Shape;159;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ff4f36c105_0_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5" name="Google Shape;165;gff4f36c105_0_14"/>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SzPts val="1710"/>
              <a:buNone/>
            </a:pPr>
            <a:r>
              <a:rPr lang="es-AR" sz="1800" dirty="0"/>
              <a:t>Ayuda para leer el archivo:</a:t>
            </a:r>
            <a:endParaRPr sz="1800" dirty="0"/>
          </a:p>
          <a:p>
            <a:pPr marL="0" lvl="0" indent="0" algn="l" rtl="0">
              <a:spcBef>
                <a:spcPts val="360"/>
              </a:spcBef>
              <a:spcAft>
                <a:spcPts val="0"/>
              </a:spcAft>
              <a:buSzPts val="1710"/>
              <a:buNone/>
            </a:pPr>
            <a:endParaRPr sz="1800" dirty="0"/>
          </a:p>
          <a:p>
            <a:pPr marL="0" lvl="0" indent="0" algn="l" rtl="0">
              <a:spcBef>
                <a:spcPts val="360"/>
              </a:spcBef>
              <a:spcAft>
                <a:spcPts val="0"/>
              </a:spcAft>
              <a:buSzPts val="1100"/>
              <a:buNone/>
            </a:pPr>
            <a:r>
              <a:rPr lang="es-AR" sz="1800" dirty="0" err="1"/>
              <a:t>String</a:t>
            </a:r>
            <a:r>
              <a:rPr lang="es-AR" sz="1800" dirty="0"/>
              <a:t> </a:t>
            </a:r>
            <a:r>
              <a:rPr lang="es-AR" sz="1800" dirty="0" err="1"/>
              <a:t>fileName</a:t>
            </a:r>
            <a:r>
              <a:rPr lang="es-AR" sz="1800" dirty="0"/>
              <a:t>= "amazon-categories30.txt";</a:t>
            </a:r>
            <a:endParaRPr sz="1800" dirty="0"/>
          </a:p>
          <a:p>
            <a:pPr marL="0" lvl="0" indent="0" algn="l" rtl="0">
              <a:spcBef>
                <a:spcPts val="360"/>
              </a:spcBef>
              <a:spcAft>
                <a:spcPts val="0"/>
              </a:spcAft>
              <a:buSzPts val="1100"/>
              <a:buNone/>
            </a:pPr>
            <a:r>
              <a:rPr lang="es-AR" sz="1800" dirty="0" err="1"/>
              <a:t>InputStream</a:t>
            </a:r>
            <a:r>
              <a:rPr lang="es-AR" sz="1800" dirty="0"/>
              <a:t> </a:t>
            </a:r>
            <a:r>
              <a:rPr lang="es-AR" sz="1800" dirty="0" err="1"/>
              <a:t>is</a:t>
            </a:r>
            <a:r>
              <a:rPr lang="es-AR" sz="1800" dirty="0"/>
              <a:t> = </a:t>
            </a:r>
            <a:r>
              <a:rPr lang="es-AR" sz="1800" dirty="0" err="1"/>
              <a:t>ClosedHashing.class.getClassLoader</a:t>
            </a:r>
            <a:r>
              <a:rPr lang="es-AR" sz="1800" dirty="0"/>
              <a:t>().</a:t>
            </a:r>
            <a:r>
              <a:rPr lang="es-AR" sz="1800" dirty="0" err="1"/>
              <a:t>getResourceAsStream</a:t>
            </a:r>
            <a:r>
              <a:rPr lang="es-AR" sz="1800" dirty="0"/>
              <a:t>(</a:t>
            </a:r>
            <a:r>
              <a:rPr lang="es-AR" sz="1800" dirty="0" err="1"/>
              <a:t>fileName</a:t>
            </a:r>
            <a:r>
              <a:rPr lang="es-AR" sz="1800" dirty="0"/>
              <a:t>);</a:t>
            </a:r>
            <a:endParaRPr sz="1800" dirty="0"/>
          </a:p>
          <a:p>
            <a:pPr marL="0" lvl="0" indent="0" algn="l" rtl="0">
              <a:spcBef>
                <a:spcPts val="360"/>
              </a:spcBef>
              <a:spcAft>
                <a:spcPts val="0"/>
              </a:spcAft>
              <a:buClr>
                <a:schemeClr val="dk1"/>
              </a:buClr>
              <a:buSzPts val="1100"/>
              <a:buFont typeface="Arial"/>
              <a:buNone/>
            </a:pPr>
            <a:endParaRPr sz="1800" dirty="0"/>
          </a:p>
          <a:p>
            <a:pPr marL="0" lvl="0" indent="0">
              <a:buClr>
                <a:schemeClr val="dk1"/>
              </a:buClr>
              <a:buSzPts val="1100"/>
              <a:buNone/>
            </a:pPr>
            <a:r>
              <a:rPr lang="es-AR" sz="1800" dirty="0" smtClean="0"/>
              <a:t>Reader in </a:t>
            </a:r>
            <a:r>
              <a:rPr lang="es-AR" sz="1800" dirty="0"/>
              <a:t>= new </a:t>
            </a:r>
            <a:r>
              <a:rPr lang="es-AR" sz="1800" dirty="0" err="1"/>
              <a:t>InputStreamReader</a:t>
            </a:r>
            <a:r>
              <a:rPr lang="es-AR" sz="1800" dirty="0"/>
              <a:t>(</a:t>
            </a:r>
            <a:r>
              <a:rPr lang="es-AR" sz="1800" dirty="0" err="1"/>
              <a:t>is</a:t>
            </a:r>
            <a:r>
              <a:rPr lang="es-AR" sz="1800" dirty="0"/>
              <a:t>);</a:t>
            </a:r>
            <a:endParaRPr sz="1800" dirty="0"/>
          </a:p>
          <a:p>
            <a:pPr marL="0" lvl="0" indent="0" algn="l" rtl="0">
              <a:spcBef>
                <a:spcPts val="360"/>
              </a:spcBef>
              <a:spcAft>
                <a:spcPts val="0"/>
              </a:spcAft>
              <a:buSzPts val="1100"/>
              <a:buNone/>
            </a:pPr>
            <a:r>
              <a:rPr lang="es-AR" sz="1800" dirty="0" err="1"/>
              <a:t>BufferedReader</a:t>
            </a:r>
            <a:r>
              <a:rPr lang="es-AR" sz="1800" dirty="0"/>
              <a:t> </a:t>
            </a:r>
            <a:r>
              <a:rPr lang="es-AR" sz="1800" dirty="0" err="1"/>
              <a:t>br</a:t>
            </a:r>
            <a:r>
              <a:rPr lang="es-AR" sz="1800" dirty="0"/>
              <a:t> = new </a:t>
            </a:r>
            <a:r>
              <a:rPr lang="es-AR" sz="1800" dirty="0" err="1"/>
              <a:t>BufferedReader</a:t>
            </a:r>
            <a:r>
              <a:rPr lang="es-AR" sz="1800" dirty="0"/>
              <a:t>(in);</a:t>
            </a:r>
            <a:endParaRPr sz="1800" dirty="0"/>
          </a:p>
          <a:p>
            <a:pPr marL="0" lvl="0" indent="0" algn="l" rtl="0">
              <a:spcBef>
                <a:spcPts val="360"/>
              </a:spcBef>
              <a:spcAft>
                <a:spcPts val="0"/>
              </a:spcAft>
              <a:buSzPts val="1100"/>
              <a:buNone/>
            </a:pPr>
            <a:endParaRPr sz="1800" dirty="0"/>
          </a:p>
          <a:p>
            <a:pPr marL="0" lvl="0" indent="0" algn="l" rtl="0">
              <a:spcBef>
                <a:spcPts val="360"/>
              </a:spcBef>
              <a:spcAft>
                <a:spcPts val="0"/>
              </a:spcAft>
              <a:buSzPts val="1100"/>
              <a:buNone/>
            </a:pPr>
            <a:r>
              <a:rPr lang="es-AR" sz="1800" dirty="0" err="1"/>
              <a:t>String</a:t>
            </a:r>
            <a:r>
              <a:rPr lang="es-AR" sz="1800" dirty="0"/>
              <a:t> line;</a:t>
            </a:r>
            <a:endParaRPr sz="1800" dirty="0"/>
          </a:p>
          <a:p>
            <a:pPr marL="0" lvl="0" indent="0" algn="l" rtl="0">
              <a:spcBef>
                <a:spcPts val="360"/>
              </a:spcBef>
              <a:spcAft>
                <a:spcPts val="0"/>
              </a:spcAft>
              <a:buSzPts val="1100"/>
              <a:buNone/>
            </a:pPr>
            <a:r>
              <a:rPr lang="es-AR" sz="1800" dirty="0" err="1"/>
              <a:t>while</a:t>
            </a:r>
            <a:r>
              <a:rPr lang="es-AR" sz="1800" dirty="0"/>
              <a:t> ((line = </a:t>
            </a:r>
            <a:r>
              <a:rPr lang="es-AR" sz="1800" dirty="0" err="1"/>
              <a:t>br.readLine</a:t>
            </a:r>
            <a:r>
              <a:rPr lang="es-AR" sz="1800" dirty="0"/>
              <a:t>()) != </a:t>
            </a:r>
            <a:r>
              <a:rPr lang="es-AR" sz="1800" dirty="0" err="1"/>
              <a:t>null</a:t>
            </a:r>
            <a:r>
              <a:rPr lang="es-AR" sz="1800" dirty="0"/>
              <a:t>) {</a:t>
            </a:r>
            <a:endParaRPr sz="1800" dirty="0"/>
          </a:p>
          <a:p>
            <a:pPr marL="0" lvl="0" indent="0" algn="l" rtl="0">
              <a:spcBef>
                <a:spcPts val="360"/>
              </a:spcBef>
              <a:spcAft>
                <a:spcPts val="0"/>
              </a:spcAft>
              <a:buSzPts val="1100"/>
              <a:buNone/>
            </a:pPr>
            <a:r>
              <a:rPr lang="es-AR" sz="1800" dirty="0"/>
              <a:t>…..</a:t>
            </a:r>
            <a:endParaRPr sz="1800" dirty="0"/>
          </a:p>
          <a:p>
            <a:pPr marL="0" lvl="0" indent="0" algn="l" rtl="0">
              <a:spcBef>
                <a:spcPts val="360"/>
              </a:spcBef>
              <a:spcAft>
                <a:spcPts val="0"/>
              </a:spcAft>
              <a:buClr>
                <a:schemeClr val="dk1"/>
              </a:buClr>
              <a:buSzPts val="1100"/>
              <a:buFont typeface="Arial"/>
              <a:buNone/>
            </a:pPr>
            <a:r>
              <a:rPr lang="es-AR" sz="1800" dirty="0"/>
              <a:t>}</a:t>
            </a:r>
            <a:endParaRPr sz="1800" dirty="0"/>
          </a:p>
          <a:p>
            <a:pPr marL="0" lvl="0" indent="0" algn="l" rtl="0">
              <a:spcBef>
                <a:spcPts val="360"/>
              </a:spcBef>
              <a:spcAft>
                <a:spcPts val="0"/>
              </a:spcAft>
              <a:buSzPts val="1710"/>
              <a:buNone/>
            </a:pPr>
            <a:endParaRPr sz="1800" dirty="0"/>
          </a:p>
        </p:txBody>
      </p:sp>
      <p:sp>
        <p:nvSpPr>
          <p:cNvPr id="166" name="Google Shape;166;gff4f36c105_0_1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2" name="Google Shape;172;p7"/>
          <p:cNvSpPr txBox="1">
            <a:spLocks noGrp="1"/>
          </p:cNvSpPr>
          <p:nvPr>
            <p:ph type="body" idx="1"/>
          </p:nvPr>
        </p:nvSpPr>
        <p:spPr>
          <a:xfrm>
            <a:off x="378542" y="1967232"/>
            <a:ext cx="8229600" cy="438912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95000"/>
              <a:buNone/>
            </a:pPr>
            <a:r>
              <a:rPr lang="es-AR" dirty="0"/>
              <a:t>Cuando las claves son numéricas existen varias </a:t>
            </a:r>
            <a:r>
              <a:rPr lang="es-AR" dirty="0" err="1"/>
              <a:t>fn</a:t>
            </a:r>
            <a:r>
              <a:rPr lang="es-AR" dirty="0"/>
              <a:t> posibles:</a:t>
            </a:r>
            <a:endParaRPr dirty="0"/>
          </a:p>
          <a:p>
            <a:pPr marL="274320" lvl="0" indent="-274320" algn="just" rtl="0">
              <a:spcBef>
                <a:spcPts val="286"/>
              </a:spcBef>
              <a:spcAft>
                <a:spcPts val="0"/>
              </a:spcAft>
              <a:buSzPct val="95000"/>
              <a:buChar char="⚫"/>
            </a:pPr>
            <a:r>
              <a:rPr lang="es-AR" b="1" i="1" dirty="0"/>
              <a:t>División </a:t>
            </a:r>
            <a:r>
              <a:rPr lang="es-AR" b="1" i="1" dirty="0" err="1"/>
              <a:t>ó</a:t>
            </a:r>
            <a:r>
              <a:rPr lang="es-AR" b="1" i="1" dirty="0"/>
              <a:t> Módulo</a:t>
            </a:r>
            <a:r>
              <a:rPr lang="es-AR" i="1" dirty="0"/>
              <a:t>:  </a:t>
            </a:r>
            <a:r>
              <a:rPr lang="es-AR" b="1" dirty="0"/>
              <a:t>hash(X) = X </a:t>
            </a:r>
            <a:r>
              <a:rPr lang="es-AR" b="1" dirty="0" err="1"/>
              <a:t>mod</a:t>
            </a:r>
            <a:r>
              <a:rPr lang="es-AR" b="1" dirty="0"/>
              <a:t> m.</a:t>
            </a:r>
            <a:r>
              <a:rPr lang="es-AR" dirty="0"/>
              <a:t> Donde m debe ser número primo .</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Mid-Square</a:t>
            </a:r>
            <a:r>
              <a:rPr lang="es-AR" i="1" dirty="0"/>
              <a:t>:</a:t>
            </a:r>
            <a:r>
              <a:rPr lang="es-AR" dirty="0"/>
              <a:t> se calcula el cuadrado de un número y se toman los bits centrales como lugar donde </a:t>
            </a:r>
            <a:r>
              <a:rPr lang="es-AR" dirty="0" err="1"/>
              <a:t>hashear</a:t>
            </a:r>
            <a:r>
              <a:rPr lang="es-AR" dirty="0"/>
              <a:t>. </a:t>
            </a:r>
            <a:endParaRPr dirty="0"/>
          </a:p>
          <a:p>
            <a:pPr marL="0" lvl="0" indent="0" algn="just" rtl="0">
              <a:spcBef>
                <a:spcPts val="286"/>
              </a:spcBef>
              <a:spcAft>
                <a:spcPts val="0"/>
              </a:spcAft>
              <a:buSzPct val="95000"/>
              <a:buNone/>
            </a:pPr>
            <a:r>
              <a:rPr lang="es-AR" i="1" dirty="0"/>
              <a:t>    Ejemplo</a:t>
            </a:r>
            <a:r>
              <a:rPr lang="es-AR" dirty="0"/>
              <a:t>: si X = </a:t>
            </a:r>
            <a:r>
              <a:rPr lang="es-AR" dirty="0" smtClean="0"/>
              <a:t>141, </a:t>
            </a:r>
            <a:r>
              <a:rPr lang="es-AR" dirty="0"/>
              <a:t>X * X = </a:t>
            </a:r>
            <a:r>
              <a:rPr lang="es-AR" dirty="0" smtClean="0"/>
              <a:t>19881 </a:t>
            </a:r>
            <a:r>
              <a:rPr lang="es-AR" dirty="0"/>
              <a:t>y hay que tomar los bits centrales para poder </a:t>
            </a:r>
            <a:r>
              <a:rPr lang="es-AR" dirty="0" err="1"/>
              <a:t>hashear</a:t>
            </a:r>
            <a:r>
              <a:rPr lang="es-AR" dirty="0"/>
              <a:t>. Si la tabla tuviera 11 elementos usaría el numero </a:t>
            </a:r>
            <a:r>
              <a:rPr lang="es-AR" dirty="0" smtClean="0"/>
              <a:t>98 </a:t>
            </a:r>
            <a:r>
              <a:rPr lang="es-AR" dirty="0"/>
              <a:t>% 11 (</a:t>
            </a:r>
            <a:r>
              <a:rPr lang="es-AR"/>
              <a:t>o </a:t>
            </a:r>
            <a:r>
              <a:rPr lang="es-AR" smtClean="0"/>
              <a:t>88 </a:t>
            </a:r>
            <a:r>
              <a:rPr lang="es-AR" dirty="0"/>
              <a:t>% 11).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Folding</a:t>
            </a:r>
            <a:r>
              <a:rPr lang="es-AR" b="1" i="1" dirty="0"/>
              <a:t> o Plegado</a:t>
            </a:r>
            <a:r>
              <a:rPr lang="es-AR" i="1" dirty="0"/>
              <a:t>:</a:t>
            </a:r>
            <a:r>
              <a:rPr lang="es-AR" dirty="0"/>
              <a:t> se divide el numero en zonas de la misma longitud. Se las suma y se toman los bytes necesarios. </a:t>
            </a:r>
            <a:endParaRPr dirty="0"/>
          </a:p>
          <a:p>
            <a:pPr marL="0" lvl="0" indent="0" algn="just" rtl="0">
              <a:spcBef>
                <a:spcPts val="286"/>
              </a:spcBef>
              <a:spcAft>
                <a:spcPts val="0"/>
              </a:spcAft>
              <a:buSzPct val="95000"/>
              <a:buNone/>
            </a:pPr>
            <a:r>
              <a:rPr lang="es-AR" i="1" dirty="0"/>
              <a:t>    Ejemplo</a:t>
            </a:r>
            <a:r>
              <a:rPr lang="es-AR" dirty="0"/>
              <a:t>: si el numero es 20112241203123 y la tabla tiene 101 elementos, se arman grupos de a 3 dígitos, se obtiene 020 + 112 + 241 + 203 +  123 = 699 y se lo </a:t>
            </a:r>
            <a:r>
              <a:rPr lang="es-AR" dirty="0" err="1"/>
              <a:t>hashea</a:t>
            </a:r>
            <a:r>
              <a:rPr lang="es-AR" dirty="0"/>
              <a:t> a 699 % 101.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a:t>Análisis del Dígito</a:t>
            </a:r>
            <a:r>
              <a:rPr lang="es-AR" i="1" dirty="0"/>
              <a:t>: </a:t>
            </a:r>
            <a:r>
              <a:rPr lang="es-AR" dirty="0"/>
              <a:t>implica un conocimiento de antemano, de las características de la población. Se analiza los patrones de las claves, en busca de la información de la clave que menos se repite. </a:t>
            </a:r>
            <a:endParaRPr dirty="0"/>
          </a:p>
          <a:p>
            <a:pPr marL="0" lvl="0" indent="0" algn="just" rtl="0">
              <a:spcBef>
                <a:spcPts val="286"/>
              </a:spcBef>
              <a:spcAft>
                <a:spcPts val="0"/>
              </a:spcAft>
              <a:buSzPct val="95000"/>
              <a:buNone/>
            </a:pPr>
            <a:r>
              <a:rPr lang="es-AR" i="1" dirty="0"/>
              <a:t>    Ejemplo:</a:t>
            </a:r>
            <a:r>
              <a:rPr lang="es-AR" dirty="0"/>
              <a:t> si las claves para </a:t>
            </a:r>
            <a:r>
              <a:rPr lang="es-AR" dirty="0" err="1"/>
              <a:t>hashear</a:t>
            </a:r>
            <a:r>
              <a:rPr lang="es-AR" dirty="0"/>
              <a:t> los alumnos de una facultad en cierto año fuera su DNI, no convendría elegir sus primero dígitos porque todos los alumnos de un mismo año comienzan con las mismas cifras de DNI.</a:t>
            </a:r>
            <a:endParaRPr dirty="0"/>
          </a:p>
        </p:txBody>
      </p:sp>
      <p:sp>
        <p:nvSpPr>
          <p:cNvPr id="173" name="Google Shape;173;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4" end="4"/>
                                            </p:txEl>
                                          </p:spTgt>
                                        </p:tgtEl>
                                        <p:attrNameLst>
                                          <p:attrName>style.visibility</p:attrName>
                                        </p:attrNameLst>
                                      </p:cBhvr>
                                      <p:to>
                                        <p:strVal val="visible"/>
                                      </p:to>
                                    </p:set>
                                    <p:animEffect transition="in" filter="fade">
                                      <p:cBhvr>
                                        <p:cTn id="17" dur="1000"/>
                                        <p:tgtEl>
                                          <p:spTgt spid="17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5" end="5"/>
                                            </p:txEl>
                                          </p:spTgt>
                                        </p:tgtEl>
                                        <p:attrNameLst>
                                          <p:attrName>style.visibility</p:attrName>
                                        </p:attrNameLst>
                                      </p:cBhvr>
                                      <p:to>
                                        <p:strVal val="visible"/>
                                      </p:to>
                                    </p:set>
                                    <p:animEffect transition="in" filter="fade">
                                      <p:cBhvr>
                                        <p:cTn id="22" dur="1000"/>
                                        <p:tgtEl>
                                          <p:spTgt spid="17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8" end="8"/>
                                            </p:txEl>
                                          </p:spTgt>
                                        </p:tgtEl>
                                        <p:attrNameLst>
                                          <p:attrName>style.visibility</p:attrName>
                                        </p:attrNameLst>
                                      </p:cBhvr>
                                      <p:to>
                                        <p:strVal val="visible"/>
                                      </p:to>
                                    </p:set>
                                    <p:animEffect transition="in" filter="fade">
                                      <p:cBhvr>
                                        <p:cTn id="27" dur="1000"/>
                                        <p:tgtEl>
                                          <p:spTgt spid="17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9" end="9"/>
                                            </p:txEl>
                                          </p:spTgt>
                                        </p:tgtEl>
                                        <p:attrNameLst>
                                          <p:attrName>style.visibility</p:attrName>
                                        </p:attrNameLst>
                                      </p:cBhvr>
                                      <p:to>
                                        <p:strVal val="visible"/>
                                      </p:to>
                                    </p:set>
                                    <p:animEffect transition="in" filter="fade">
                                      <p:cBhvr>
                                        <p:cTn id="32" dur="1000"/>
                                        <p:tgtEl>
                                          <p:spTgt spid="17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2">
                                            <p:txEl>
                                              <p:pRg st="12" end="12"/>
                                            </p:txEl>
                                          </p:spTgt>
                                        </p:tgtEl>
                                        <p:attrNameLst>
                                          <p:attrName>style.visibility</p:attrName>
                                        </p:attrNameLst>
                                      </p:cBhvr>
                                      <p:to>
                                        <p:strVal val="visible"/>
                                      </p:to>
                                    </p:set>
                                    <p:animEffect transition="in" filter="fade">
                                      <p:cBhvr>
                                        <p:cTn id="37" dur="1000"/>
                                        <p:tgtEl>
                                          <p:spTgt spid="17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2">
                                            <p:txEl>
                                              <p:pRg st="13" end="13"/>
                                            </p:txEl>
                                          </p:spTgt>
                                        </p:tgtEl>
                                        <p:attrNameLst>
                                          <p:attrName>style.visibility</p:attrName>
                                        </p:attrNameLst>
                                      </p:cBhvr>
                                      <p:to>
                                        <p:strVal val="visible"/>
                                      </p:to>
                                    </p:set>
                                    <p:animEffect transition="in" filter="fade">
                                      <p:cBhvr>
                                        <p:cTn id="42" dur="1000"/>
                                        <p:tgtEl>
                                          <p:spTgt spid="17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603</Words>
  <Application>Microsoft Office PowerPoint</Application>
  <PresentationFormat>Presentación en pantalla (4:3)</PresentationFormat>
  <Paragraphs>84</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Consolas</vt:lpstr>
      <vt:lpstr>Century Gothic</vt:lpstr>
      <vt:lpstr>Calibri</vt:lpstr>
      <vt:lpstr>Noto Sans Symbols</vt:lpstr>
      <vt:lpstr>Roboto</vt:lpstr>
      <vt:lpstr>Palatino Linotype</vt:lpstr>
      <vt:lpstr>Presentation on brainstorming</vt:lpstr>
      <vt:lpstr>Estructura de Datos y Algoritmos</vt:lpstr>
      <vt:lpstr>TP 4- Ejer 3</vt:lpstr>
      <vt:lpstr>Presentación de PowerPoint</vt:lpstr>
      <vt:lpstr>TP 4- Ejer 4</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dc:title>
  <dc:creator>bigdata2</dc:creator>
  <cp:lastModifiedBy>DARIO ALEJANDRO PEÑALOZA</cp:lastModifiedBy>
  <cp:revision>4</cp:revision>
  <dcterms:created xsi:type="dcterms:W3CDTF">2019-02-21T18:33:09Z</dcterms:created>
  <dcterms:modified xsi:type="dcterms:W3CDTF">2024-04-24T16:09:53Z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