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72" r:id="rId2"/>
    <p:sldId id="592" r:id="rId3"/>
    <p:sldId id="597" r:id="rId4"/>
    <p:sldId id="617" r:id="rId5"/>
    <p:sldId id="598" r:id="rId6"/>
    <p:sldId id="599" r:id="rId7"/>
    <p:sldId id="600" r:id="rId8"/>
    <p:sldId id="601" r:id="rId9"/>
    <p:sldId id="602" r:id="rId10"/>
    <p:sldId id="603" r:id="rId11"/>
    <p:sldId id="604" r:id="rId12"/>
    <p:sldId id="605" r:id="rId13"/>
    <p:sldId id="606" r:id="rId14"/>
    <p:sldId id="607" r:id="rId15"/>
    <p:sldId id="608" r:id="rId16"/>
    <p:sldId id="609" r:id="rId17"/>
    <p:sldId id="610" r:id="rId18"/>
    <p:sldId id="611" r:id="rId19"/>
    <p:sldId id="612" r:id="rId20"/>
    <p:sldId id="613" r:id="rId21"/>
    <p:sldId id="614" r:id="rId22"/>
    <p:sldId id="615" r:id="rId23"/>
    <p:sldId id="61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9E0"/>
    <a:srgbClr val="FF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varScale="1">
        <p:scale>
          <a:sx n="73" d="100"/>
          <a:sy n="73" d="100"/>
        </p:scale>
        <p:origin x="138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4/24/2024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‹Nº›</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dirty="0"/>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14250E0-0183-4A43-B30F-191EAF882E72}" type="datetime1">
              <a:rPr lang="en-US" smtClean="0"/>
              <a:t>4/24/2024</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3C2434-7F20-4B60-B96A-E1D7DEF2E488}" type="datetime1">
              <a:rPr lang="en-US" smtClean="0"/>
              <a:t>4/24/2024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10A639-1C2B-4790-8325-E24190B00FA2}" type="datetime1">
              <a:rPr lang="en-US" smtClean="0"/>
              <a:t>4/24/2024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927B2C-0F50-4628-A04C-A7E93ED5BBD2}" type="datetime1">
              <a:rPr lang="en-US" smtClean="0"/>
              <a:t>4/24/2024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1D941C6-C9BB-406F-8C4D-1F0AACCFB235}" type="datetime1">
              <a:rPr lang="en-US" smtClean="0"/>
              <a:t>4/24/2024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03D6A6-3579-421E-B989-831875D1C281}" type="datetime1">
              <a:rPr lang="en-US" smtClean="0"/>
              <a:t>4/24/2024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ACAF0A-25B3-40BB-8894-04D54A01A46F}" type="datetime1">
              <a:rPr lang="en-US" smtClean="0"/>
              <a:t>4/24/2024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E14DF0A-A700-4CC9-9AF1-9170DFEDEE54}" type="datetime1">
              <a:rPr lang="en-US" smtClean="0"/>
              <a:t>4/24/2024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2BB12-4EAE-483D-801F-00AB37965B56}" type="datetime1">
              <a:rPr lang="en-US" smtClean="0"/>
              <a:t>4/24/2024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2BB9995-96A4-4841-89CD-C4B4BDA6548A}" type="datetime1">
              <a:rPr lang="en-US" smtClean="0"/>
              <a:t>4/24/2024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FA30472-5641-42B3-84CB-F7EFC1149CC4}" type="datetime1">
              <a:rPr lang="en-US" smtClean="0"/>
              <a:t>4/24/2024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‹Nº›</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fld id="{A38378BB-B8FB-411A-A427-1389FDA6DBD3}" type="datetime1">
              <a:rPr lang="en-US" smtClean="0"/>
              <a:t>4/24/2024</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‹Nº›</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a:solidFill>
                  <a:schemeClr val="tx2"/>
                </a:solidFill>
              </a:rPr>
              <a:t>ITBA     </a:t>
            </a:r>
            <a:r>
              <a:rPr lang="es-AR" sz="3600" smtClean="0">
                <a:solidFill>
                  <a:schemeClr val="tx2"/>
                </a:solidFill>
              </a:rPr>
              <a:t>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b="1" dirty="0" err="1" smtClean="0"/>
              <a:t>myLookUp.insert</a:t>
            </a:r>
            <a:r>
              <a:rPr lang="es-AR" b="1" dirty="0" smtClean="0"/>
              <a:t>(3,  "Dick");</a:t>
            </a:r>
            <a:endParaRPr lang="es-AR" b="1"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10</a:t>
            </a:fld>
            <a:endParaRPr lang="en-US"/>
          </a:p>
        </p:txBody>
      </p:sp>
      <p:sp>
        <p:nvSpPr>
          <p:cNvPr id="6" name="Oval 5"/>
          <p:cNvSpPr/>
          <p:nvPr/>
        </p:nvSpPr>
        <p:spPr>
          <a:xfrm>
            <a:off x="5656006" y="78803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=1</a:t>
            </a:r>
          </a:p>
          <a:p>
            <a:pPr algn="ctr"/>
            <a:r>
              <a:rPr lang="es-AR" dirty="0" err="1" smtClean="0"/>
              <a:t>loadFactor</a:t>
            </a:r>
            <a:r>
              <a:rPr lang="es-AR" dirty="0" smtClean="0"/>
              <a:t>=1/10</a:t>
            </a:r>
            <a:endParaRPr lang="es-AR" dirty="0"/>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415854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b="1" dirty="0" err="1" smtClean="0"/>
              <a:t>myLookUp.insert</a:t>
            </a:r>
            <a:r>
              <a:rPr lang="es-AR" b="1" dirty="0" smtClean="0"/>
              <a:t>(23,  "</a:t>
            </a:r>
            <a:r>
              <a:rPr lang="es-AR" b="1" dirty="0" err="1" smtClean="0"/>
              <a:t>Joe</a:t>
            </a:r>
            <a:r>
              <a:rPr lang="es-AR" b="1" dirty="0" smtClean="0"/>
              <a:t>");</a:t>
            </a:r>
            <a:endParaRPr lang="es-AR" b="1"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11</a:t>
            </a:fld>
            <a:endParaRPr lang="en-US"/>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03355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b="1" dirty="0" err="1" smtClean="0"/>
              <a:t>myLookUp.insert</a:t>
            </a:r>
            <a:r>
              <a:rPr lang="es-AR" b="1" dirty="0" smtClean="0"/>
              <a:t>(23,  "</a:t>
            </a:r>
            <a:r>
              <a:rPr lang="es-AR" b="1" dirty="0" err="1" smtClean="0"/>
              <a:t>Joe</a:t>
            </a:r>
            <a:r>
              <a:rPr lang="es-AR" b="1" dirty="0" smtClean="0"/>
              <a:t>");</a:t>
            </a:r>
            <a:endParaRPr lang="es-AR" b="1"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=2</a:t>
            </a:r>
          </a:p>
          <a:p>
            <a:pPr algn="ctr"/>
            <a:r>
              <a:rPr lang="es-AR" dirty="0" err="1" smtClean="0"/>
              <a:t>loadFactor</a:t>
            </a:r>
            <a:r>
              <a:rPr lang="es-AR" dirty="0" smtClean="0"/>
              <a:t>=2/10</a:t>
            </a:r>
            <a:endParaRPr lang="es-AR" dirty="0"/>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&lt;23,</a:t>
                      </a:r>
                      <a:r>
                        <a:rPr lang="es-AR" baseline="0" dirty="0" smtClean="0"/>
                        <a:t> "</a:t>
                      </a:r>
                      <a:r>
                        <a:rPr lang="es-AR" baseline="0" dirty="0" err="1" smtClean="0"/>
                        <a:t>Joe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146238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b="1" dirty="0" err="1" smtClean="0"/>
              <a:t>myLookUp.insert</a:t>
            </a:r>
            <a:r>
              <a:rPr lang="es-AR" b="1" dirty="0" smtClean="0"/>
              <a:t>(4,  "</a:t>
            </a:r>
            <a:r>
              <a:rPr lang="es-AR" b="1" dirty="0" err="1" smtClean="0"/>
              <a:t>Sue</a:t>
            </a:r>
            <a:r>
              <a:rPr lang="es-AR" b="1" dirty="0" smtClean="0"/>
              <a:t>");</a:t>
            </a:r>
            <a:endParaRPr lang="es-AR" b="1"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13</a:t>
            </a:fld>
            <a:endParaRPr lang="en-US"/>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&lt;23,</a:t>
                      </a:r>
                      <a:r>
                        <a:rPr lang="es-AR" baseline="0" dirty="0" smtClean="0"/>
                        <a:t> "</a:t>
                      </a:r>
                      <a:r>
                        <a:rPr lang="es-AR" baseline="0" dirty="0" err="1" smtClean="0"/>
                        <a:t>Joe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80772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b="1" dirty="0" err="1" smtClean="0"/>
              <a:t>myLookUp.insert</a:t>
            </a:r>
            <a:r>
              <a:rPr lang="es-AR" b="1" dirty="0" smtClean="0"/>
              <a:t>(4,  "</a:t>
            </a:r>
            <a:r>
              <a:rPr lang="es-AR" b="1" dirty="0" err="1" smtClean="0"/>
              <a:t>Sue</a:t>
            </a:r>
            <a:r>
              <a:rPr lang="es-AR" b="1" dirty="0" smtClean="0"/>
              <a:t>");</a:t>
            </a:r>
            <a:endParaRPr lang="es-AR" b="1"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14</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=3</a:t>
            </a:r>
          </a:p>
          <a:p>
            <a:pPr algn="ctr"/>
            <a:r>
              <a:rPr lang="es-AR" dirty="0" err="1" smtClean="0"/>
              <a:t>loadFactor</a:t>
            </a:r>
            <a:r>
              <a:rPr lang="es-AR" dirty="0" smtClean="0"/>
              <a:t>=3/10</a:t>
            </a:r>
            <a:endParaRPr lang="es-AR" dirty="0"/>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&lt;23,</a:t>
                      </a:r>
                      <a:r>
                        <a:rPr lang="es-AR" baseline="0" dirty="0" smtClean="0"/>
                        <a:t> "</a:t>
                      </a:r>
                      <a:r>
                        <a:rPr lang="es-AR" baseline="0" dirty="0" err="1" smtClean="0"/>
                        <a:t>Joe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98785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b="1" dirty="0" err="1" smtClean="0"/>
              <a:t>myLookUp.insert</a:t>
            </a:r>
            <a:r>
              <a:rPr lang="es-AR" b="1" dirty="0" smtClean="0"/>
              <a:t>(15,  "</a:t>
            </a:r>
            <a:r>
              <a:rPr lang="es-AR" b="1" dirty="0" err="1" smtClean="0"/>
              <a:t>Meg</a:t>
            </a:r>
            <a:r>
              <a:rPr lang="es-AR" b="1" dirty="0" smtClean="0"/>
              <a:t>");</a:t>
            </a:r>
            <a:endParaRPr lang="es-AR" b="1"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&lt;23,</a:t>
                      </a:r>
                      <a:r>
                        <a:rPr lang="es-AR" baseline="0" dirty="0" smtClean="0"/>
                        <a:t> "</a:t>
                      </a:r>
                      <a:r>
                        <a:rPr lang="es-AR" baseline="0" dirty="0" err="1" smtClean="0"/>
                        <a:t>Joe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87730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b="1" dirty="0" err="1" smtClean="0"/>
              <a:t>myLookUp.insert</a:t>
            </a:r>
            <a:r>
              <a:rPr lang="es-AR" b="1" dirty="0" smtClean="0"/>
              <a:t>(15,  "</a:t>
            </a:r>
            <a:r>
              <a:rPr lang="es-AR" b="1" dirty="0" err="1" smtClean="0"/>
              <a:t>Meg</a:t>
            </a:r>
            <a:r>
              <a:rPr lang="es-AR" b="1" dirty="0" smtClean="0"/>
              <a:t>");</a:t>
            </a:r>
            <a:endParaRPr lang="es-AR" b="1"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16</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=4</a:t>
            </a:r>
          </a:p>
          <a:p>
            <a:pPr algn="ctr"/>
            <a:r>
              <a:rPr lang="es-AR" dirty="0" err="1" smtClean="0"/>
              <a:t>loadFactor</a:t>
            </a:r>
            <a:r>
              <a:rPr lang="es-AR" dirty="0" smtClean="0"/>
              <a:t>=4/10</a:t>
            </a:r>
            <a:endParaRPr lang="es-AR" dirty="0"/>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&lt;23,</a:t>
                      </a:r>
                      <a:r>
                        <a:rPr lang="es-AR" baseline="0" dirty="0" smtClean="0"/>
                        <a:t> "</a:t>
                      </a:r>
                      <a:r>
                        <a:rPr lang="es-AR" baseline="0" dirty="0" err="1" smtClean="0"/>
                        <a:t>Joe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&lt;15,</a:t>
                      </a:r>
                      <a:r>
                        <a:rPr lang="es-AR" baseline="0" dirty="0" smtClean="0"/>
                        <a:t> "</a:t>
                      </a:r>
                      <a:r>
                        <a:rPr lang="es-AR" baseline="0" dirty="0" err="1" smtClean="0"/>
                        <a:t>Meg</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13272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b="1" dirty="0" err="1" smtClean="0"/>
              <a:t>myLookUp.delete</a:t>
            </a:r>
            <a:r>
              <a:rPr lang="es-AR" b="1" dirty="0" smtClean="0"/>
              <a:t>(23); //</a:t>
            </a:r>
            <a:r>
              <a:rPr lang="es-AR" b="1" dirty="0" err="1" smtClean="0"/>
              <a:t>Joe</a:t>
            </a:r>
            <a:endParaRPr lang="es-AR" b="1"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17</a:t>
            </a:fld>
            <a:endParaRPr lang="en-US"/>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solidFill>
                            <a:schemeClr val="tx1"/>
                          </a:solidFill>
                        </a:rPr>
                        <a:t>3</a:t>
                      </a:r>
                      <a:endParaRPr lang="es-AR"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chemeClr val="tx1"/>
                          </a:solidFill>
                        </a:rPr>
                        <a:t>4</a:t>
                      </a:r>
                      <a:endParaRPr lang="es-AR"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&lt;23,</a:t>
                      </a:r>
                      <a:r>
                        <a:rPr lang="es-AR" baseline="0" dirty="0" smtClean="0"/>
                        <a:t> "</a:t>
                      </a:r>
                      <a:r>
                        <a:rPr lang="es-AR" baseline="0" dirty="0" err="1" smtClean="0"/>
                        <a:t>Joe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&lt;15,</a:t>
                      </a:r>
                      <a:r>
                        <a:rPr lang="es-AR" baseline="0" dirty="0" smtClean="0"/>
                        <a:t> "</a:t>
                      </a:r>
                      <a:r>
                        <a:rPr lang="es-AR" baseline="0" dirty="0" err="1" smtClean="0"/>
                        <a:t>Meg</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206211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b="1" dirty="0" err="1" smtClean="0"/>
              <a:t>myLookUp.delete</a:t>
            </a:r>
            <a:r>
              <a:rPr lang="es-AR" b="1" dirty="0" smtClean="0"/>
              <a:t>(23); //</a:t>
            </a:r>
            <a:r>
              <a:rPr lang="es-AR" b="1" dirty="0" err="1" smtClean="0"/>
              <a:t>Joe</a:t>
            </a:r>
            <a:endParaRPr lang="es-AR" b="1"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=3</a:t>
            </a:r>
          </a:p>
          <a:p>
            <a:pPr algn="ctr"/>
            <a:r>
              <a:rPr lang="es-AR" dirty="0" err="1" smtClean="0"/>
              <a:t>loadFactor</a:t>
            </a:r>
            <a:r>
              <a:rPr lang="es-AR" dirty="0" smtClean="0"/>
              <a:t>=3/10</a:t>
            </a:r>
            <a:endParaRPr lang="es-AR" dirty="0"/>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rgbClr val="FF0000"/>
                          </a:solidFill>
                        </a:rPr>
                        <a:t>4</a:t>
                      </a:r>
                      <a:endParaRPr lang="es-AR"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&lt;23,</a:t>
                      </a:r>
                      <a:r>
                        <a:rPr lang="es-AR" baseline="0" dirty="0" smtClean="0">
                          <a:solidFill>
                            <a:srgbClr val="FF0000"/>
                          </a:solidFill>
                        </a:rPr>
                        <a:t> "</a:t>
                      </a:r>
                      <a:r>
                        <a:rPr lang="es-AR" baseline="0" dirty="0" err="1" smtClean="0">
                          <a:solidFill>
                            <a:srgbClr val="FF0000"/>
                          </a:solidFill>
                        </a:rPr>
                        <a:t>Joe</a:t>
                      </a:r>
                      <a:r>
                        <a:rPr lang="es-AR" baseline="0" dirty="0" smtClean="0">
                          <a:solidFill>
                            <a:srgbClr val="FF0000"/>
                          </a:solidFill>
                        </a:rPr>
                        <a:t>"&gt; </a:t>
                      </a:r>
                      <a:r>
                        <a:rPr lang="es-AR" baseline="0" dirty="0" err="1" smtClean="0">
                          <a:solidFill>
                            <a:srgbClr val="FF0000"/>
                          </a:solidFill>
                        </a:rPr>
                        <a:t>deleted</a:t>
                      </a:r>
                      <a:endParaRPr lang="es-AR" dirty="0" smtClean="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&lt;15,</a:t>
                      </a:r>
                      <a:r>
                        <a:rPr lang="es-AR" baseline="0" dirty="0" smtClean="0"/>
                        <a:t> "</a:t>
                      </a:r>
                      <a:r>
                        <a:rPr lang="es-AR" baseline="0" dirty="0" err="1" smtClean="0"/>
                        <a:t>Meg</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75211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b="1" dirty="0" err="1" smtClean="0"/>
              <a:t>myLookUp.delete</a:t>
            </a:r>
            <a:r>
              <a:rPr lang="es-AR" b="1" dirty="0" smtClean="0"/>
              <a:t>(15); //</a:t>
            </a:r>
            <a:r>
              <a:rPr lang="es-AR" b="1" dirty="0" err="1" smtClean="0"/>
              <a:t>Meg</a:t>
            </a:r>
            <a:endParaRPr lang="es-AR" b="1"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19</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rgbClr val="FF0000"/>
                          </a:solidFill>
                        </a:rPr>
                        <a:t>4</a:t>
                      </a:r>
                      <a:endParaRPr lang="es-AR"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&lt;23,</a:t>
                      </a:r>
                      <a:r>
                        <a:rPr lang="es-AR" baseline="0" dirty="0" smtClean="0">
                          <a:solidFill>
                            <a:srgbClr val="FF0000"/>
                          </a:solidFill>
                        </a:rPr>
                        <a:t> "</a:t>
                      </a:r>
                      <a:r>
                        <a:rPr lang="es-AR" baseline="0" dirty="0" err="1" smtClean="0">
                          <a:solidFill>
                            <a:srgbClr val="FF0000"/>
                          </a:solidFill>
                        </a:rPr>
                        <a:t>Joe</a:t>
                      </a:r>
                      <a:r>
                        <a:rPr lang="es-AR" baseline="0" dirty="0" smtClean="0">
                          <a:solidFill>
                            <a:srgbClr val="FF0000"/>
                          </a:solidFill>
                        </a:rPr>
                        <a:t>"&gt; </a:t>
                      </a:r>
                      <a:r>
                        <a:rPr lang="es-AR" baseline="0" dirty="0" err="1" smtClean="0">
                          <a:solidFill>
                            <a:srgbClr val="FF0000"/>
                          </a:solidFill>
                        </a:rPr>
                        <a:t>deleted</a:t>
                      </a:r>
                      <a:endParaRPr lang="es-AR" dirty="0" smtClean="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&lt;15,</a:t>
                      </a:r>
                      <a:r>
                        <a:rPr lang="es-AR" baseline="0" dirty="0" smtClean="0"/>
                        <a:t> "</a:t>
                      </a:r>
                      <a:r>
                        <a:rPr lang="es-AR" baseline="0" dirty="0" err="1" smtClean="0"/>
                        <a:t>Meg</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148342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Colisiones</a:t>
            </a:r>
            <a:endParaRPr lang="es-AR" dirty="0"/>
          </a:p>
        </p:txBody>
      </p:sp>
      <p:sp>
        <p:nvSpPr>
          <p:cNvPr id="3" name="Content Placeholder 2"/>
          <p:cNvSpPr>
            <a:spLocks noGrp="1"/>
          </p:cNvSpPr>
          <p:nvPr>
            <p:ph idx="1"/>
          </p:nvPr>
        </p:nvSpPr>
        <p:spPr/>
        <p:txBody>
          <a:bodyPr/>
          <a:lstStyle/>
          <a:p>
            <a:pPr marL="0" indent="0">
              <a:buNone/>
            </a:pPr>
            <a:r>
              <a:rPr lang="es-AR" dirty="0" smtClean="0"/>
              <a:t>Existen 2 formas de resolver las colisiones:</a:t>
            </a:r>
          </a:p>
          <a:p>
            <a:pPr marL="0" indent="0">
              <a:buNone/>
            </a:pPr>
            <a:endParaRPr lang="es-AR" dirty="0" smtClean="0"/>
          </a:p>
          <a:p>
            <a:pPr algn="just"/>
            <a:r>
              <a:rPr lang="es-AR" b="1" dirty="0" smtClean="0"/>
              <a:t>Open </a:t>
            </a:r>
            <a:r>
              <a:rPr lang="es-AR" b="1" dirty="0" err="1" smtClean="0"/>
              <a:t>Addressing</a:t>
            </a:r>
            <a:r>
              <a:rPr lang="es-AR" b="1" dirty="0"/>
              <a:t> </a:t>
            </a:r>
            <a:r>
              <a:rPr lang="es-AR" b="1" dirty="0" err="1" smtClean="0"/>
              <a:t>or</a:t>
            </a:r>
            <a:r>
              <a:rPr lang="es-AR" b="1" dirty="0" smtClean="0"/>
              <a:t> </a:t>
            </a:r>
            <a:r>
              <a:rPr lang="es-AR" b="1" dirty="0" err="1" smtClean="0"/>
              <a:t>Closed</a:t>
            </a:r>
            <a:r>
              <a:rPr lang="es-AR" b="1" dirty="0" smtClean="0"/>
              <a:t> </a:t>
            </a:r>
            <a:r>
              <a:rPr lang="es-AR" b="1" dirty="0" err="1" smtClean="0"/>
              <a:t>Hashing</a:t>
            </a:r>
            <a:r>
              <a:rPr lang="es-AR" dirty="0" smtClean="0"/>
              <a:t>: dentro de la misma tabla de </a:t>
            </a:r>
            <a:r>
              <a:rPr lang="es-AR" dirty="0" err="1" smtClean="0"/>
              <a:t>hashing</a:t>
            </a:r>
            <a:r>
              <a:rPr lang="es-AR" dirty="0" smtClean="0"/>
              <a:t> se guardan los elementos que colisionaron</a:t>
            </a:r>
          </a:p>
          <a:p>
            <a:pPr marL="0" indent="0">
              <a:buNone/>
            </a:pPr>
            <a:endParaRPr lang="es-AR" dirty="0" smtClean="0"/>
          </a:p>
          <a:p>
            <a:pPr algn="just"/>
            <a:r>
              <a:rPr lang="es-AR" b="1" dirty="0" smtClean="0"/>
              <a:t>Open </a:t>
            </a:r>
            <a:r>
              <a:rPr lang="es-AR" b="1" dirty="0" err="1" smtClean="0"/>
              <a:t>Hashing</a:t>
            </a:r>
            <a:r>
              <a:rPr lang="es-AR" b="1" dirty="0" smtClean="0"/>
              <a:t> </a:t>
            </a:r>
            <a:r>
              <a:rPr lang="es-AR" b="1" dirty="0" err="1" smtClean="0"/>
              <a:t>or</a:t>
            </a:r>
            <a:r>
              <a:rPr lang="es-AR" b="1" dirty="0" smtClean="0"/>
              <a:t> </a:t>
            </a:r>
            <a:r>
              <a:rPr lang="es-AR" b="1" dirty="0" err="1" smtClean="0"/>
              <a:t>Closed</a:t>
            </a:r>
            <a:r>
              <a:rPr lang="es-AR" b="1" dirty="0" smtClean="0"/>
              <a:t> </a:t>
            </a:r>
            <a:r>
              <a:rPr lang="es-AR" b="1" dirty="0" err="1" smtClean="0"/>
              <a:t>Addressing</a:t>
            </a:r>
            <a:r>
              <a:rPr lang="es-AR" b="1" dirty="0" smtClean="0"/>
              <a:t> </a:t>
            </a:r>
            <a:r>
              <a:rPr lang="es-AR" b="1" dirty="0" err="1" smtClean="0"/>
              <a:t>or</a:t>
            </a:r>
            <a:r>
              <a:rPr lang="es-AR" b="1" dirty="0" smtClean="0"/>
              <a:t> </a:t>
            </a:r>
            <a:r>
              <a:rPr lang="es-AR" b="1" dirty="0" err="1" smtClean="0"/>
              <a:t>Chaining</a:t>
            </a:r>
            <a:r>
              <a:rPr lang="es-AR" b="1" dirty="0" smtClean="0"/>
              <a:t> </a:t>
            </a:r>
            <a:r>
              <a:rPr lang="es-AR" dirty="0" smtClean="0"/>
              <a:t>=&gt; fuera del </a:t>
            </a:r>
            <a:r>
              <a:rPr lang="es-AR" dirty="0" err="1" smtClean="0"/>
              <a:t>hashing</a:t>
            </a:r>
            <a:r>
              <a:rPr lang="es-AR" dirty="0" smtClean="0"/>
              <a:t> se almacenan los elementos que colisionaron.</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a:p>
        </p:txBody>
      </p:sp>
      <p:sp>
        <p:nvSpPr>
          <p:cNvPr id="5" name="Rectángulo 4"/>
          <p:cNvSpPr/>
          <p:nvPr/>
        </p:nvSpPr>
        <p:spPr>
          <a:xfrm>
            <a:off x="195943" y="2664823"/>
            <a:ext cx="8752114" cy="1894114"/>
          </a:xfrm>
          <a:prstGeom prst="rect">
            <a:avLst/>
          </a:prstGeom>
          <a:noFill/>
          <a:ln w="762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11134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b="1" dirty="0" err="1" smtClean="0"/>
              <a:t>myLookUp.delete</a:t>
            </a:r>
            <a:r>
              <a:rPr lang="es-AR" b="1" dirty="0" smtClean="0"/>
              <a:t>(15); //</a:t>
            </a:r>
            <a:r>
              <a:rPr lang="es-AR" b="1" dirty="0" err="1" smtClean="0"/>
              <a:t>Meg</a:t>
            </a:r>
            <a:endParaRPr lang="es-AR" b="1"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20</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=2</a:t>
            </a:r>
          </a:p>
          <a:p>
            <a:pPr algn="ctr"/>
            <a:r>
              <a:rPr lang="es-AR" dirty="0" err="1" smtClean="0"/>
              <a:t>loadFactor</a:t>
            </a:r>
            <a:r>
              <a:rPr lang="es-AR" dirty="0" smtClean="0"/>
              <a:t>=2/10</a:t>
            </a:r>
            <a:endParaRPr lang="es-AR" dirty="0"/>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rgbClr val="FF0000"/>
                          </a:solidFill>
                        </a:rPr>
                        <a:t>4</a:t>
                      </a:r>
                      <a:endParaRPr lang="es-AR"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&lt;23,</a:t>
                      </a:r>
                      <a:r>
                        <a:rPr lang="es-AR" baseline="0" dirty="0" smtClean="0">
                          <a:solidFill>
                            <a:srgbClr val="FF0000"/>
                          </a:solidFill>
                        </a:rPr>
                        <a:t> "</a:t>
                      </a:r>
                      <a:r>
                        <a:rPr lang="es-AR" baseline="0" dirty="0" err="1" smtClean="0">
                          <a:solidFill>
                            <a:srgbClr val="FF0000"/>
                          </a:solidFill>
                        </a:rPr>
                        <a:t>Joe</a:t>
                      </a:r>
                      <a:r>
                        <a:rPr lang="es-AR" baseline="0" dirty="0" smtClean="0">
                          <a:solidFill>
                            <a:srgbClr val="FF0000"/>
                          </a:solidFill>
                        </a:rPr>
                        <a:t>"&gt; </a:t>
                      </a:r>
                      <a:r>
                        <a:rPr lang="es-AR" baseline="0" dirty="0" err="1" smtClean="0">
                          <a:solidFill>
                            <a:srgbClr val="FF0000"/>
                          </a:solidFill>
                        </a:rPr>
                        <a:t>deleted</a:t>
                      </a:r>
                      <a:endParaRPr lang="es-AR" dirty="0" smtClean="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9652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b="1" dirty="0" err="1" smtClean="0"/>
              <a:t>myLookUp.insert</a:t>
            </a:r>
            <a:r>
              <a:rPr lang="es-AR" b="1" dirty="0" smtClean="0"/>
              <a:t>(4,  "</a:t>
            </a:r>
            <a:r>
              <a:rPr lang="es-AR" b="1" dirty="0" err="1" smtClean="0"/>
              <a:t>Sue</a:t>
            </a:r>
            <a:r>
              <a:rPr lang="es-AR" b="1" dirty="0" smtClean="0"/>
              <a:t>");</a:t>
            </a:r>
            <a:endParaRPr lang="es-AR" b="1"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21</a:t>
            </a:fld>
            <a:endParaRPr lang="en-US"/>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rgbClr val="FF0000"/>
                          </a:solidFill>
                        </a:rPr>
                        <a:t>4</a:t>
                      </a:r>
                      <a:endParaRPr lang="es-AR"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&lt;23,</a:t>
                      </a:r>
                      <a:r>
                        <a:rPr lang="es-AR" baseline="0" dirty="0" smtClean="0">
                          <a:solidFill>
                            <a:srgbClr val="FF0000"/>
                          </a:solidFill>
                        </a:rPr>
                        <a:t> "</a:t>
                      </a:r>
                      <a:r>
                        <a:rPr lang="es-AR" baseline="0" dirty="0" err="1" smtClean="0">
                          <a:solidFill>
                            <a:srgbClr val="FF0000"/>
                          </a:solidFill>
                        </a:rPr>
                        <a:t>Joe</a:t>
                      </a:r>
                      <a:r>
                        <a:rPr lang="es-AR" baseline="0" dirty="0" smtClean="0">
                          <a:solidFill>
                            <a:srgbClr val="FF0000"/>
                          </a:solidFill>
                        </a:rPr>
                        <a:t>"&gt; </a:t>
                      </a:r>
                      <a:r>
                        <a:rPr lang="es-AR" baseline="0" dirty="0" err="1" smtClean="0">
                          <a:solidFill>
                            <a:srgbClr val="FF0000"/>
                          </a:solidFill>
                        </a:rPr>
                        <a:t>deleted</a:t>
                      </a:r>
                      <a:endParaRPr lang="es-AR" dirty="0" smtClean="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
        <p:nvSpPr>
          <p:cNvPr id="8" name="Oval 7"/>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Fue </a:t>
            </a:r>
            <a:r>
              <a:rPr lang="es-AR" dirty="0" err="1" smtClean="0"/>
              <a:t>update</a:t>
            </a:r>
            <a:endParaRPr lang="es-AR" dirty="0" smtClean="0"/>
          </a:p>
          <a:p>
            <a:pPr algn="ctr"/>
            <a:r>
              <a:rPr lang="es-AR" dirty="0" err="1" smtClean="0"/>
              <a:t>usedKeys</a:t>
            </a:r>
            <a:r>
              <a:rPr lang="es-AR" dirty="0" smtClean="0"/>
              <a:t>=2</a:t>
            </a:r>
          </a:p>
          <a:p>
            <a:pPr algn="ctr"/>
            <a:r>
              <a:rPr lang="es-AR" dirty="0" err="1" smtClean="0"/>
              <a:t>loadFactor</a:t>
            </a:r>
            <a:r>
              <a:rPr lang="es-AR" dirty="0" smtClean="0"/>
              <a:t>=2/10</a:t>
            </a:r>
            <a:endParaRPr lang="es-AR" dirty="0"/>
          </a:p>
        </p:txBody>
      </p:sp>
    </p:spTree>
    <p:extLst>
      <p:ext uri="{BB962C8B-B14F-4D97-AF65-F5344CB8AC3E}">
        <p14:creationId xmlns:p14="http://schemas.microsoft.com/office/powerpoint/2010/main" val="414155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b="1" dirty="0" err="1" smtClean="0"/>
              <a:t>myLookUp.insert</a:t>
            </a:r>
            <a:r>
              <a:rPr lang="es-AR" b="1" dirty="0" smtClean="0"/>
              <a:t>(43,  "Paul");</a:t>
            </a:r>
            <a:endParaRPr lang="es-AR" b="1"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22</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rgbClr val="FF0000"/>
                          </a:solidFill>
                        </a:rPr>
                        <a:t>4</a:t>
                      </a:r>
                      <a:endParaRPr lang="es-AR"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&lt;23,</a:t>
                      </a:r>
                      <a:r>
                        <a:rPr lang="es-AR" baseline="0" dirty="0" smtClean="0">
                          <a:solidFill>
                            <a:srgbClr val="FF0000"/>
                          </a:solidFill>
                        </a:rPr>
                        <a:t> "</a:t>
                      </a:r>
                      <a:r>
                        <a:rPr lang="es-AR" baseline="0" dirty="0" err="1" smtClean="0">
                          <a:solidFill>
                            <a:srgbClr val="FF0000"/>
                          </a:solidFill>
                        </a:rPr>
                        <a:t>Joe</a:t>
                      </a:r>
                      <a:r>
                        <a:rPr lang="es-AR" baseline="0" dirty="0" smtClean="0">
                          <a:solidFill>
                            <a:srgbClr val="FF0000"/>
                          </a:solidFill>
                        </a:rPr>
                        <a:t>"&gt; </a:t>
                      </a:r>
                      <a:r>
                        <a:rPr lang="es-AR" baseline="0" dirty="0" err="1" smtClean="0">
                          <a:solidFill>
                            <a:srgbClr val="FF0000"/>
                          </a:solidFill>
                        </a:rPr>
                        <a:t>deleted</a:t>
                      </a:r>
                      <a:endParaRPr lang="es-AR" dirty="0" smtClean="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19691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b="1" dirty="0" err="1" smtClean="0"/>
              <a:t>myLookUp.insert</a:t>
            </a:r>
            <a:r>
              <a:rPr lang="es-AR" b="1" dirty="0" smtClean="0"/>
              <a:t>(43,  "Paul");</a:t>
            </a:r>
            <a:endParaRPr lang="es-AR" b="1"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23</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=3</a:t>
            </a:r>
          </a:p>
          <a:p>
            <a:pPr algn="ctr"/>
            <a:r>
              <a:rPr lang="es-AR" dirty="0" err="1" smtClean="0"/>
              <a:t>loadFactor</a:t>
            </a:r>
            <a:r>
              <a:rPr lang="es-AR" dirty="0" smtClean="0"/>
              <a:t>=3/10</a:t>
            </a:r>
            <a:endParaRPr lang="es-AR" dirty="0"/>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chemeClr val="tx1"/>
                          </a:solidFill>
                        </a:rPr>
                        <a:t>4</a:t>
                      </a:r>
                      <a:endParaRPr lang="es-AR"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solidFill>
                            <a:schemeClr val="tx1"/>
                          </a:solidFill>
                        </a:rPr>
                        <a:t>&lt;43,</a:t>
                      </a:r>
                      <a:r>
                        <a:rPr lang="es-AR" baseline="0" dirty="0" smtClean="0">
                          <a:solidFill>
                            <a:schemeClr val="tx1"/>
                          </a:solidFill>
                        </a:rPr>
                        <a:t> "Paul"&gt; </a:t>
                      </a:r>
                      <a:r>
                        <a:rPr lang="es-AR" baseline="0" dirty="0" err="1" smtClean="0">
                          <a:solidFill>
                            <a:schemeClr val="tx1"/>
                          </a:solidFill>
                        </a:rPr>
                        <a:t>notdeleted</a:t>
                      </a:r>
                      <a:endParaRPr lang="es-AR" dirty="0" smtClean="0">
                        <a:solidFill>
                          <a:schemeClr val="tx1"/>
                        </a:solidFill>
                      </a:endParaRPr>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226813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s-AR" dirty="0" smtClean="0"/>
              <a:t>Cada ranura puede tener </a:t>
            </a:r>
            <a:r>
              <a:rPr lang="es-AR" dirty="0" err="1" smtClean="0"/>
              <a:t>null</a:t>
            </a:r>
            <a:r>
              <a:rPr lang="es-AR" dirty="0" smtClean="0"/>
              <a:t> (está vacío o baja física). Aunque la ranura no esté vacía  puede ser que el elemento no esté, ya que hay que manejar el concepto de bajas lógicas (además de las físicas). Es decir, una ranura representa 3 estados: tiene un elemento o no tiene un elemento (dado por baja lógica o bien por baja física).</a:t>
            </a:r>
          </a:p>
          <a:p>
            <a:pPr marL="0" indent="0">
              <a:buNone/>
            </a:pPr>
            <a:endParaRPr lang="es-AR" dirty="0" smtClean="0"/>
          </a:p>
          <a:p>
            <a:r>
              <a:rPr lang="es-AR" dirty="0" smtClean="0"/>
              <a:t>Típica formas de resolver esa colisión:</a:t>
            </a:r>
          </a:p>
          <a:p>
            <a:pPr lvl="1" algn="just"/>
            <a:r>
              <a:rPr lang="es-AR" b="1" dirty="0" err="1" smtClean="0"/>
              <a:t>Rehasheo</a:t>
            </a:r>
            <a:r>
              <a:rPr lang="es-AR" b="1" dirty="0" smtClean="0"/>
              <a:t> Lineal (linear </a:t>
            </a:r>
            <a:r>
              <a:rPr lang="es-AR" b="1" dirty="0" err="1" smtClean="0"/>
              <a:t>probing</a:t>
            </a:r>
            <a:r>
              <a:rPr lang="es-AR" b="1" dirty="0" smtClean="0"/>
              <a:t>). Si hay colisión en la ranura i, entonces intentar con la ranura i+1, y así siguiendo hasta encontrar que el elemento (se hace </a:t>
            </a:r>
            <a:r>
              <a:rPr lang="es-AR" b="1" dirty="0" err="1" smtClean="0"/>
              <a:t>update</a:t>
            </a:r>
            <a:r>
              <a:rPr lang="es-AR" b="1" dirty="0" smtClean="0"/>
              <a:t>) o encontrar un lugar vacío (baja física) y se inserta allí. Con esta técnica si hay lugar lo encuentra seguro.</a:t>
            </a:r>
          </a:p>
          <a:p>
            <a:pPr marL="393192" lvl="1" indent="0" algn="just">
              <a:buNone/>
            </a:pPr>
            <a:r>
              <a:rPr lang="es-AR" dirty="0" smtClean="0"/>
              <a:t>	</a:t>
            </a:r>
          </a:p>
          <a:p>
            <a:pPr marL="393192" lvl="1" indent="0" algn="just">
              <a:buNone/>
            </a:pPr>
            <a:r>
              <a:rPr lang="es-AR" dirty="0"/>
              <a:t>	</a:t>
            </a:r>
            <a:r>
              <a:rPr lang="es-AR" dirty="0" err="1" smtClean="0"/>
              <a:t>Ej</a:t>
            </a:r>
            <a:r>
              <a:rPr lang="es-AR" dirty="0" smtClean="0"/>
              <a:t>: si cae en ranura 4 y está ocupado va a intentar ranura 4+1, luego ranura 	4+1+1, luego ranura 4+1+1+1, etc. </a:t>
            </a:r>
            <a:r>
              <a:rPr lang="es-AR" dirty="0"/>
              <a:t>Se suele tratar al arreglo como una lista </a:t>
            </a:r>
            <a:r>
              <a:rPr lang="es-AR" dirty="0" smtClean="0"/>
              <a:t>	circular.</a:t>
            </a:r>
          </a:p>
          <a:p>
            <a:pPr lvl="1" algn="just"/>
            <a:endParaRPr lang="es-AR" b="1" dirty="0" smtClean="0"/>
          </a:p>
          <a:p>
            <a:pPr lvl="1" algn="just"/>
            <a:r>
              <a:rPr lang="es-AR" b="1" dirty="0" err="1" smtClean="0"/>
              <a:t>Resaheo</a:t>
            </a:r>
            <a:r>
              <a:rPr lang="es-AR" b="1" dirty="0" smtClean="0"/>
              <a:t> Cuadrático (</a:t>
            </a:r>
            <a:r>
              <a:rPr lang="es-AR" b="1" dirty="0" err="1" smtClean="0"/>
              <a:t>quadratic</a:t>
            </a:r>
            <a:r>
              <a:rPr lang="es-AR" b="1" dirty="0" smtClean="0"/>
              <a:t> </a:t>
            </a:r>
            <a:r>
              <a:rPr lang="es-AR" b="1" dirty="0" err="1" smtClean="0"/>
              <a:t>probing</a:t>
            </a:r>
            <a:r>
              <a:rPr lang="es-AR" b="1" dirty="0" smtClean="0"/>
              <a:t>). </a:t>
            </a:r>
            <a:r>
              <a:rPr lang="es-AR" dirty="0" smtClean="0"/>
              <a:t>El intervalo entre ranuras a usar, si hubiera colisión, será cuadrática. </a:t>
            </a:r>
            <a:r>
              <a:rPr lang="es-AR" dirty="0" err="1" smtClean="0"/>
              <a:t>Ej</a:t>
            </a:r>
            <a:r>
              <a:rPr lang="es-AR" dirty="0" smtClean="0"/>
              <a:t>: si le toca la ranura 4 y está ocupado, va intentar la ranura 4+1*1, luego 4+2*2, luego 4+3*3, etc.  Problema: podría haber lugar y no lo encuentra.</a:t>
            </a:r>
          </a:p>
          <a:p>
            <a:pPr lvl="1" algn="just"/>
            <a:endParaRPr lang="es-AR" dirty="0" smtClean="0"/>
          </a:p>
          <a:p>
            <a:pPr lvl="1" algn="just"/>
            <a:r>
              <a:rPr lang="es-AR" b="1" dirty="0" smtClean="0"/>
              <a:t>Otra combinación predeterminada </a:t>
            </a:r>
            <a:r>
              <a:rPr lang="es-AR" dirty="0" smtClean="0"/>
              <a:t>(determinística) de </a:t>
            </a:r>
            <a:r>
              <a:rPr lang="es-AR" dirty="0" err="1" smtClean="0"/>
              <a:t>fn</a:t>
            </a:r>
            <a:r>
              <a:rPr lang="es-AR" dirty="0" smtClean="0"/>
              <a:t>: siempre conviene que la última sea </a:t>
            </a:r>
            <a:r>
              <a:rPr lang="es-AR" dirty="0" err="1" smtClean="0"/>
              <a:t>rehasheo</a:t>
            </a:r>
            <a:r>
              <a:rPr lang="es-AR" dirty="0" smtClean="0"/>
              <a:t> lineal.</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381062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inVertical)">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arn(inVertical)">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buNone/>
            </a:pPr>
            <a:r>
              <a:rPr lang="es-AR" dirty="0" smtClean="0"/>
              <a:t>Supongamos que quiero </a:t>
            </a:r>
            <a:r>
              <a:rPr lang="es-AR" dirty="0" err="1" smtClean="0"/>
              <a:t>rehasheo</a:t>
            </a:r>
            <a:r>
              <a:rPr lang="es-AR" dirty="0" smtClean="0"/>
              <a:t> lineal</a:t>
            </a: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134428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92500" lnSpcReduction="10000"/>
          </a:bodyPr>
          <a:lstStyle/>
          <a:p>
            <a:pPr algn="just"/>
            <a:r>
              <a:rPr lang="es-AR" b="1" dirty="0" smtClean="0"/>
              <a:t>Borrado</a:t>
            </a:r>
            <a:r>
              <a:rPr lang="es-AR" dirty="0" smtClean="0"/>
              <a:t>: </a:t>
            </a:r>
            <a:r>
              <a:rPr lang="es-AR" dirty="0"/>
              <a:t>No se puede reemplazar al lugar borrado por una ranura vacía porque la búsqueda de alguna clave puede necesitar </a:t>
            </a:r>
            <a:r>
              <a:rPr lang="es-AR" dirty="0" smtClean="0"/>
              <a:t>"pasar </a:t>
            </a:r>
            <a:r>
              <a:rPr lang="es-AR" dirty="0"/>
              <a:t>sobre </a:t>
            </a:r>
            <a:r>
              <a:rPr lang="es-AR" dirty="0" smtClean="0"/>
              <a:t>ella" </a:t>
            </a:r>
            <a:r>
              <a:rPr lang="es-AR" dirty="0"/>
              <a:t>si hubo colisión. Se debe manejar dos tipos de borrado: físico ( realmente se elimina el elemento ) y lógico ( se lo marca como que no está, y si más tarde hay que insertar en esa ranura se la puede aprovechar).</a:t>
            </a:r>
          </a:p>
          <a:p>
            <a:pPr lvl="1"/>
            <a:r>
              <a:rPr lang="es-AR" dirty="0"/>
              <a:t>El borrado físico se lo usa </a:t>
            </a:r>
            <a:r>
              <a:rPr lang="es-AR" b="1" i="1" dirty="0"/>
              <a:t>cuando la </a:t>
            </a:r>
            <a:r>
              <a:rPr lang="es-AR" b="1" i="1" dirty="0" smtClean="0"/>
              <a:t>ranura </a:t>
            </a:r>
            <a:r>
              <a:rPr lang="es-AR" b="1" i="1" dirty="0"/>
              <a:t>que le sigue</a:t>
            </a:r>
            <a:r>
              <a:rPr lang="es-AR" dirty="0"/>
              <a:t> </a:t>
            </a:r>
            <a:r>
              <a:rPr lang="es-AR" dirty="0" smtClean="0"/>
              <a:t>está </a:t>
            </a:r>
            <a:r>
              <a:rPr lang="es-AR" dirty="0"/>
              <a:t>también borrado físicamente</a:t>
            </a:r>
          </a:p>
          <a:p>
            <a:pPr lvl="1"/>
            <a:r>
              <a:rPr lang="es-AR" dirty="0"/>
              <a:t>El borrado lógico se lo usa en caso contrario, o sea </a:t>
            </a:r>
            <a:r>
              <a:rPr lang="es-AR" b="1" i="1" dirty="0"/>
              <a:t>cuando la </a:t>
            </a:r>
            <a:r>
              <a:rPr lang="es-AR" b="1" i="1" dirty="0" smtClean="0"/>
              <a:t>ranura </a:t>
            </a:r>
            <a:r>
              <a:rPr lang="es-AR" b="1" i="1" dirty="0"/>
              <a:t>que le sigue</a:t>
            </a:r>
            <a:r>
              <a:rPr lang="es-AR" dirty="0"/>
              <a:t> está ocupada o bien borrada lógicamente</a:t>
            </a:r>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249383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lnSpcReduction="10000"/>
          </a:bodyPr>
          <a:lstStyle/>
          <a:p>
            <a:pPr algn="just"/>
            <a:r>
              <a:rPr lang="es-AR" b="1" dirty="0" smtClean="0"/>
              <a:t>Búsqueda</a:t>
            </a:r>
            <a:r>
              <a:rPr lang="es-AR" dirty="0" smtClean="0"/>
              <a:t>: </a:t>
            </a:r>
            <a:r>
              <a:rPr lang="es-AR" dirty="0"/>
              <a:t>Por lo dicho en el punto anterior se comienza buscando la clave en la ranura calculada. Si el lugar está con baja física seguro que no está en otro lado. Caso contrario si está marcado como ocupado y coincide con el valor esperado, se ha encontrado!!!. Pero si el lugar está ocupado y no es el elemento buscado o bien está como baja lógica, </a:t>
            </a:r>
            <a:r>
              <a:rPr lang="es-AR" b="1" dirty="0"/>
              <a:t>no se sabe si va aparecer más adelante</a:t>
            </a:r>
            <a:r>
              <a:rPr lang="es-AR" dirty="0"/>
              <a:t> (en la aplicación de las sucesivas funciones de </a:t>
            </a:r>
            <a:r>
              <a:rPr lang="es-AR" dirty="0" err="1"/>
              <a:t>hashing</a:t>
            </a:r>
            <a:r>
              <a:rPr lang="es-AR" dirty="0"/>
              <a:t>). O sea que en ese caso hay que seguir buscando hasta encontrarlo (hallar una ranura ocupada que coincida con el elemento) o bien hallar una baja física.</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265689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lnSpcReduction="10000"/>
          </a:bodyPr>
          <a:lstStyle/>
          <a:p>
            <a:r>
              <a:rPr lang="es-AR" b="1" dirty="0" smtClean="0"/>
              <a:t>Inserción</a:t>
            </a:r>
            <a:r>
              <a:rPr lang="es-AR" dirty="0" smtClean="0"/>
              <a:t>: </a:t>
            </a:r>
            <a:r>
              <a:rPr lang="es-AR" dirty="0"/>
              <a:t>Si la ranura calculada está marcada como baja física, el elemento se inserta allí. Caso contrario (está ocupado y no es el elemento a insertar, o bien está marcado como baja lógica) hay que comenzar a navegar con las sucesivas celdas </a:t>
            </a:r>
            <a:r>
              <a:rPr lang="es-AR" b="1" dirty="0"/>
              <a:t>hasta encontrar la primera baja física</a:t>
            </a:r>
            <a:r>
              <a:rPr lang="es-AR" dirty="0"/>
              <a:t> (o el error porque el elemento ya existía). Atención que no se puede detenerse en la primera baja lógica y pretender insertarlo allí porque justamente puede estar más adelante. Una vez que se encuentra la primera baja física se lo puede insertar allí o en alguna de las bajas lógicas halladas en ese trayecto.</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110884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lstStyle/>
          <a:p>
            <a:pPr marL="0" indent="0">
              <a:buNone/>
            </a:pPr>
            <a:r>
              <a:rPr lang="es-AR" dirty="0" err="1" smtClean="0">
                <a:solidFill>
                  <a:schemeClr val="accent4"/>
                </a:solidFill>
              </a:rPr>
              <a:t>Tip</a:t>
            </a:r>
            <a:r>
              <a:rPr lang="es-AR" dirty="0" smtClean="0">
                <a:solidFill>
                  <a:schemeClr val="accent4"/>
                </a:solidFill>
              </a:rPr>
              <a:t> Importante:</a:t>
            </a:r>
          </a:p>
          <a:p>
            <a:pPr marL="0" indent="0" algn="just">
              <a:buNone/>
            </a:pPr>
            <a:endParaRPr lang="es-AR" dirty="0">
              <a:solidFill>
                <a:schemeClr val="accent4"/>
              </a:solidFill>
            </a:endParaRPr>
          </a:p>
          <a:p>
            <a:pPr marL="0" indent="0" algn="just">
              <a:buNone/>
            </a:pPr>
            <a:r>
              <a:rPr lang="es-AR" dirty="0">
                <a:solidFill>
                  <a:schemeClr val="accent4"/>
                </a:solidFill>
              </a:rPr>
              <a:t>Para no rebotar de más en las colisiones, lo mejor en el algoritmo de inserción </a:t>
            </a:r>
            <a:r>
              <a:rPr lang="es-AR" dirty="0" smtClean="0">
                <a:solidFill>
                  <a:schemeClr val="accent4"/>
                </a:solidFill>
              </a:rPr>
              <a:t>es </a:t>
            </a:r>
            <a:r>
              <a:rPr lang="es-AR" b="1" dirty="0" smtClean="0">
                <a:solidFill>
                  <a:schemeClr val="accent4"/>
                </a:solidFill>
              </a:rPr>
              <a:t>no </a:t>
            </a:r>
            <a:r>
              <a:rPr lang="es-AR" b="1" dirty="0">
                <a:solidFill>
                  <a:schemeClr val="accent4"/>
                </a:solidFill>
              </a:rPr>
              <a:t>insertar en el primer espacio </a:t>
            </a:r>
            <a:r>
              <a:rPr lang="es-AR" dirty="0">
                <a:solidFill>
                  <a:schemeClr val="accent4"/>
                </a:solidFill>
              </a:rPr>
              <a:t>libre que se encuentra, sino en la </a:t>
            </a:r>
            <a:r>
              <a:rPr lang="es-AR" b="1" dirty="0">
                <a:solidFill>
                  <a:schemeClr val="accent4"/>
                </a:solidFill>
              </a:rPr>
              <a:t>primera baja lógica </a:t>
            </a:r>
            <a:r>
              <a:rPr lang="es-AR" dirty="0">
                <a:solidFill>
                  <a:schemeClr val="accent4"/>
                </a:solidFill>
              </a:rPr>
              <a:t>que se encontró en el camino hasta descubrir que se podía insertar (se halló baja física).</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405437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b="1" dirty="0" err="1" smtClean="0"/>
              <a:t>myLookUp.insert</a:t>
            </a:r>
            <a:r>
              <a:rPr lang="es-AR" b="1" dirty="0" smtClean="0"/>
              <a:t>(3,  "Dick");</a:t>
            </a:r>
            <a:endParaRPr lang="es-AR" b="1"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28650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32892</TotalTime>
  <Words>2178</Words>
  <Application>Microsoft Office PowerPoint</Application>
  <PresentationFormat>Presentación en pantalla (4:3)</PresentationFormat>
  <Paragraphs>518</Paragraphs>
  <Slides>23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Calibri</vt:lpstr>
      <vt:lpstr>Century Gothic</vt:lpstr>
      <vt:lpstr>Palatino Linotype</vt:lpstr>
      <vt:lpstr>Wingdings 2</vt:lpstr>
      <vt:lpstr>Presentation on brainstorming</vt:lpstr>
      <vt:lpstr>Estructura de Datos y Algoritmos</vt:lpstr>
      <vt:lpstr>Colisiones</vt:lpstr>
      <vt:lpstr>Open Addressing or Closed Hashing</vt:lpstr>
      <vt:lpstr>Presentación de PowerPoint</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bigdata2</dc:creator>
  <cp:lastModifiedBy>Leticia Irene Gómez</cp:lastModifiedBy>
  <cp:revision>771</cp:revision>
  <dcterms:created xsi:type="dcterms:W3CDTF">2019-02-21T18:33:09Z</dcterms:created>
  <dcterms:modified xsi:type="dcterms:W3CDTF">2024-04-24T10:45:14Z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