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72" r:id="rId2"/>
    <p:sldId id="586" r:id="rId3"/>
    <p:sldId id="633" r:id="rId4"/>
    <p:sldId id="532" r:id="rId5"/>
    <p:sldId id="533" r:id="rId6"/>
    <p:sldId id="564" r:id="rId7"/>
    <p:sldId id="565" r:id="rId8"/>
    <p:sldId id="612" r:id="rId9"/>
    <p:sldId id="594" r:id="rId10"/>
    <p:sldId id="567" r:id="rId11"/>
    <p:sldId id="590" r:id="rId12"/>
    <p:sldId id="591" r:id="rId13"/>
    <p:sldId id="595" r:id="rId14"/>
    <p:sldId id="596" r:id="rId15"/>
    <p:sldId id="597" r:id="rId16"/>
    <p:sldId id="598" r:id="rId17"/>
    <p:sldId id="599" r:id="rId18"/>
    <p:sldId id="600" r:id="rId19"/>
    <p:sldId id="601" r:id="rId20"/>
    <p:sldId id="602" r:id="rId21"/>
    <p:sldId id="610" r:id="rId22"/>
    <p:sldId id="611" r:id="rId23"/>
    <p:sldId id="61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4/29/2024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b="1" dirty="0" err="1" smtClean="0"/>
              <a:t>myLookUp.insertOrUpdate</a:t>
            </a:r>
            <a:r>
              <a:rPr lang="es-AR" sz="2000" b="1" dirty="0" smtClean="0"/>
              <a:t>(3</a:t>
            </a:r>
            <a:r>
              <a:rPr lang="es-AR" sz="2000" b="1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sz="2200" dirty="0"/>
          </a:p>
          <a:p>
            <a:endParaRPr lang="es-AR" sz="2200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76019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0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b="1" dirty="0" err="1" smtClean="0"/>
              <a:t>myLookUp.insertOrUpdate</a:t>
            </a:r>
            <a:r>
              <a:rPr lang="es-AR" sz="2000" b="1" dirty="0" smtClean="0"/>
              <a:t>(23</a:t>
            </a:r>
            <a:r>
              <a:rPr lang="es-AR" sz="2000" b="1" dirty="0"/>
              <a:t>,  “</a:t>
            </a:r>
            <a:r>
              <a:rPr lang="es-AR" sz="2000" b="1" dirty="0" err="1"/>
              <a:t>Joe</a:t>
            </a:r>
            <a:r>
              <a:rPr lang="es-AR" sz="2000" b="1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97375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86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b="1" dirty="0" err="1" smtClean="0"/>
              <a:t>myLookUp.insertOrUpdate</a:t>
            </a:r>
            <a:r>
              <a:rPr lang="es-AR" sz="2000" b="1" dirty="0" smtClean="0"/>
              <a:t>(23</a:t>
            </a:r>
            <a:r>
              <a:rPr lang="es-AR" sz="2000" b="1" dirty="0"/>
              <a:t>,  “</a:t>
            </a:r>
            <a:r>
              <a:rPr lang="es-AR" sz="2000" b="1" dirty="0" err="1"/>
              <a:t>Joe</a:t>
            </a:r>
            <a:r>
              <a:rPr lang="es-AR" sz="2000" b="1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sz="2000" dirty="0"/>
          </a:p>
          <a:p>
            <a:endParaRPr lang="es-AR" sz="2000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4052" y="2087403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&lt;23, “</a:t>
            </a:r>
            <a:r>
              <a:rPr lang="es-AR" dirty="0" err="1"/>
              <a:t>Joe</a:t>
            </a:r>
            <a:r>
              <a:rPr lang="es-AR" dirty="0"/>
              <a:t>”&gt;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695971" y="2500481"/>
            <a:ext cx="253795" cy="36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12" name="Straight Arrow Connector 11"/>
          <p:cNvCxnSpPr>
            <a:endCxn id="11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97375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80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b="1" dirty="0" err="1" smtClean="0"/>
              <a:t>myLookUp.insertOrUpdate</a:t>
            </a:r>
            <a:r>
              <a:rPr lang="es-AR" sz="2000" b="1" dirty="0" smtClean="0"/>
              <a:t>(4</a:t>
            </a:r>
            <a:r>
              <a:rPr lang="es-AR" sz="2000" b="1" dirty="0"/>
              <a:t>,  “</a:t>
            </a:r>
            <a:r>
              <a:rPr lang="es-AR" sz="2000" b="1" dirty="0" err="1"/>
              <a:t>Sue</a:t>
            </a:r>
            <a:r>
              <a:rPr lang="es-AR" sz="2000" b="1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sz="2000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94052" y="2087403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&lt;23, “</a:t>
            </a:r>
            <a:r>
              <a:rPr lang="es-AR" dirty="0" err="1"/>
              <a:t>Joe</a:t>
            </a:r>
            <a:r>
              <a:rPr lang="es-AR" dirty="0"/>
              <a:t>”&gt;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695971" y="2500481"/>
            <a:ext cx="253795" cy="36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47939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0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b="1" dirty="0" err="1" smtClean="0"/>
              <a:t>myLookUp.insertOrUpdate</a:t>
            </a:r>
            <a:r>
              <a:rPr lang="es-AR" sz="2000" b="1" dirty="0" smtClean="0"/>
              <a:t>(4</a:t>
            </a:r>
            <a:r>
              <a:rPr lang="es-AR" sz="2000" b="1" dirty="0"/>
              <a:t>,  “</a:t>
            </a:r>
            <a:r>
              <a:rPr lang="es-AR" sz="2000" b="1" dirty="0" err="1"/>
              <a:t>Sue</a:t>
            </a:r>
            <a:r>
              <a:rPr lang="es-AR" sz="2000" b="1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29168" y="6097967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&lt;4, “</a:t>
            </a:r>
            <a:r>
              <a:rPr lang="es-AR" dirty="0" err="1"/>
              <a:t>Sue</a:t>
            </a:r>
            <a:r>
              <a:rPr lang="es-AR" dirty="0"/>
              <a:t>”&gt; </a:t>
            </a:r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>
            <a:off x="6583680" y="5755033"/>
            <a:ext cx="645488" cy="52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94052" y="2087403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&lt;23, “</a:t>
            </a:r>
            <a:r>
              <a:rPr lang="es-AR" dirty="0" err="1"/>
              <a:t>Joe</a:t>
            </a:r>
            <a:r>
              <a:rPr lang="es-AR" dirty="0"/>
              <a:t>”&gt;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695971" y="2500481"/>
            <a:ext cx="253795" cy="36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47939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27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b="1" dirty="0" err="1" smtClean="0"/>
              <a:t>myLookUp.insertOrUpdate</a:t>
            </a:r>
            <a:r>
              <a:rPr lang="es-AR" sz="2000" b="1" dirty="0" smtClean="0"/>
              <a:t>(15</a:t>
            </a:r>
            <a:r>
              <a:rPr lang="es-AR" sz="2000" b="1" dirty="0"/>
              <a:t>,  “</a:t>
            </a:r>
            <a:r>
              <a:rPr lang="es-AR" sz="2000" b="1" dirty="0" err="1"/>
              <a:t>Meg</a:t>
            </a:r>
            <a:r>
              <a:rPr lang="es-AR" sz="2000" b="1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29168" y="6097967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&lt;4, “</a:t>
            </a:r>
            <a:r>
              <a:rPr lang="es-AR" dirty="0" err="1"/>
              <a:t>Sue</a:t>
            </a:r>
            <a:r>
              <a:rPr lang="es-AR" dirty="0"/>
              <a:t>”&gt; </a:t>
            </a: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6583680" y="5755033"/>
            <a:ext cx="645488" cy="52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94052" y="2087403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&lt;23, “</a:t>
            </a:r>
            <a:r>
              <a:rPr lang="es-AR" dirty="0" err="1"/>
              <a:t>Joe</a:t>
            </a:r>
            <a:r>
              <a:rPr lang="es-AR" dirty="0"/>
              <a:t>”&gt;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695971" y="2500481"/>
            <a:ext cx="253795" cy="36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94147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38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b="1" dirty="0" err="1" smtClean="0"/>
              <a:t>myLookUp.insertOrUpdate</a:t>
            </a:r>
            <a:r>
              <a:rPr lang="es-AR" sz="2000" b="1" dirty="0" smtClean="0"/>
              <a:t>(15</a:t>
            </a:r>
            <a:r>
              <a:rPr lang="es-AR" sz="2000" b="1" dirty="0"/>
              <a:t>,  “</a:t>
            </a:r>
            <a:r>
              <a:rPr lang="es-AR" sz="2000" b="1" dirty="0" err="1"/>
              <a:t>Meg</a:t>
            </a:r>
            <a:r>
              <a:rPr lang="es-AR" sz="2000" b="1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sz="2000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79249" y="2562670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&lt;15, “</a:t>
            </a:r>
            <a:r>
              <a:rPr lang="es-AR" dirty="0" err="1"/>
              <a:t>Meg</a:t>
            </a:r>
            <a:r>
              <a:rPr lang="es-AR" dirty="0"/>
              <a:t>”&gt;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551714" y="2935805"/>
            <a:ext cx="339636" cy="136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229168" y="6097967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&lt;4, “</a:t>
            </a:r>
            <a:r>
              <a:rPr lang="es-AR" dirty="0" err="1"/>
              <a:t>Sue</a:t>
            </a:r>
            <a:r>
              <a:rPr lang="es-AR" dirty="0"/>
              <a:t>”&gt; </a:t>
            </a:r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6583680" y="5755033"/>
            <a:ext cx="645488" cy="52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94052" y="2087403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&lt;23, “</a:t>
            </a:r>
            <a:r>
              <a:rPr lang="es-AR" dirty="0" err="1"/>
              <a:t>Joe</a:t>
            </a:r>
            <a:r>
              <a:rPr lang="es-AR" dirty="0"/>
              <a:t>”&gt;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695971" y="2500481"/>
            <a:ext cx="253795" cy="36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94147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98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b="1" dirty="0" err="1" smtClean="0"/>
              <a:t>myLookUp.remove</a:t>
            </a:r>
            <a:r>
              <a:rPr lang="es-AR" sz="2000" b="1" dirty="0" smtClean="0"/>
              <a:t>(23</a:t>
            </a:r>
            <a:r>
              <a:rPr lang="es-AR" sz="2000" b="1" dirty="0"/>
              <a:t>); //</a:t>
            </a:r>
            <a:r>
              <a:rPr lang="es-AR" sz="2000" b="1" dirty="0" err="1"/>
              <a:t>Joe</a:t>
            </a:r>
            <a:endParaRPr lang="es-AR" sz="2000" b="1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79249" y="2562670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&lt;15, “</a:t>
            </a:r>
            <a:r>
              <a:rPr lang="es-AR" dirty="0" err="1"/>
              <a:t>Meg</a:t>
            </a:r>
            <a:r>
              <a:rPr lang="es-AR" dirty="0"/>
              <a:t>”&gt;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551714" y="2935805"/>
            <a:ext cx="339636" cy="136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29168" y="6097967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&lt;4, “</a:t>
            </a:r>
            <a:r>
              <a:rPr lang="es-AR" dirty="0" err="1"/>
              <a:t>Sue</a:t>
            </a:r>
            <a:r>
              <a:rPr lang="es-AR" dirty="0"/>
              <a:t>”&gt; </a:t>
            </a: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6583680" y="5755033"/>
            <a:ext cx="645488" cy="52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094052" y="2087403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&lt;23, “</a:t>
            </a:r>
            <a:r>
              <a:rPr lang="es-AR" dirty="0" err="1"/>
              <a:t>Joe</a:t>
            </a:r>
            <a:r>
              <a:rPr lang="es-AR" dirty="0"/>
              <a:t>”&gt;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695971" y="2500481"/>
            <a:ext cx="253795" cy="36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22" name="Straight Arrow Connector 21"/>
          <p:cNvCxnSpPr>
            <a:endCxn id="21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14095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9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b="1" dirty="0" err="1" smtClean="0"/>
              <a:t>myLookUp.remove</a:t>
            </a:r>
            <a:r>
              <a:rPr lang="es-AR" sz="2000" b="1" dirty="0" smtClean="0"/>
              <a:t>(23</a:t>
            </a:r>
            <a:r>
              <a:rPr lang="es-AR" sz="2000" b="1" dirty="0"/>
              <a:t>); //</a:t>
            </a:r>
            <a:r>
              <a:rPr lang="es-AR" sz="2000" b="1" dirty="0" err="1"/>
              <a:t>Joe</a:t>
            </a:r>
            <a:endParaRPr lang="es-AR" sz="2000" b="1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79249" y="2562670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&lt;15, “</a:t>
            </a:r>
            <a:r>
              <a:rPr lang="es-AR" dirty="0" err="1"/>
              <a:t>Meg</a:t>
            </a:r>
            <a:r>
              <a:rPr lang="es-AR" dirty="0"/>
              <a:t>”&gt;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551714" y="2935805"/>
            <a:ext cx="339636" cy="136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29168" y="6097967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&lt;4, “</a:t>
            </a:r>
            <a:r>
              <a:rPr lang="es-AR" dirty="0" err="1"/>
              <a:t>Sue</a:t>
            </a:r>
            <a:r>
              <a:rPr lang="es-AR" dirty="0"/>
              <a:t>”&gt; </a:t>
            </a: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6583680" y="5755033"/>
            <a:ext cx="645488" cy="52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22" name="Straight Arrow Connector 21"/>
          <p:cNvCxnSpPr>
            <a:endCxn id="21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14095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22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b="1" dirty="0" err="1" smtClean="0"/>
              <a:t>myLookUp.remove</a:t>
            </a:r>
            <a:r>
              <a:rPr lang="es-AR" sz="2000" b="1" dirty="0" smtClean="0"/>
              <a:t>(15</a:t>
            </a:r>
            <a:r>
              <a:rPr lang="es-AR" sz="2000" b="1" dirty="0"/>
              <a:t>); //</a:t>
            </a:r>
            <a:r>
              <a:rPr lang="es-AR" sz="2000" b="1" dirty="0" err="1"/>
              <a:t>Meg</a:t>
            </a:r>
            <a:endParaRPr lang="es-AR" sz="2000" b="1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79249" y="2562670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&lt;15, “</a:t>
            </a:r>
            <a:r>
              <a:rPr lang="es-AR" dirty="0" err="1"/>
              <a:t>Meg</a:t>
            </a:r>
            <a:r>
              <a:rPr lang="es-AR" dirty="0"/>
              <a:t>”&gt;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551714" y="2935805"/>
            <a:ext cx="339636" cy="136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29168" y="6097967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&lt;4, “</a:t>
            </a:r>
            <a:r>
              <a:rPr lang="es-AR" dirty="0" err="1"/>
              <a:t>Sue</a:t>
            </a:r>
            <a:r>
              <a:rPr lang="es-AR" dirty="0"/>
              <a:t>”&gt; </a:t>
            </a: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6583680" y="5755033"/>
            <a:ext cx="645488" cy="52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66615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20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</a:t>
            </a:r>
            <a:r>
              <a:rPr lang="es-AR" sz="3600" b="1" dirty="0" err="1"/>
              <a:t>Addressing</a:t>
            </a:r>
            <a:r>
              <a:rPr lang="es-AR" sz="3600" b="1" dirty="0"/>
              <a:t> </a:t>
            </a:r>
            <a:r>
              <a:rPr lang="es-AR" sz="3600" b="1" dirty="0" err="1"/>
              <a:t>or</a:t>
            </a:r>
            <a:r>
              <a:rPr lang="es-AR" sz="3600" b="1" dirty="0"/>
              <a:t> </a:t>
            </a:r>
            <a:r>
              <a:rPr lang="es-AR" sz="3600" b="1" dirty="0" err="1"/>
              <a:t>Closed</a:t>
            </a:r>
            <a:r>
              <a:rPr lang="es-AR" sz="3600" b="1" dirty="0"/>
              <a:t> </a:t>
            </a:r>
            <a:r>
              <a:rPr lang="es-AR" sz="3600" b="1" dirty="0" err="1"/>
              <a:t>Hashing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/>
              <a:t>Linear Hashing es muy eficiente para implementar la resolución de colisiones (aprovecha la localidad de la componentes =&gt; elementos cercanos). </a:t>
            </a:r>
          </a:p>
          <a:p>
            <a:pPr marL="0" indent="0">
              <a:buNone/>
            </a:pPr>
            <a:r>
              <a:rPr lang="es-AR" dirty="0"/>
              <a:t>Si hay lugar lo encuentra seguro.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La desventaja se presenta cuando el factor de carga es alto !   Buscar qué es lo que se llama “</a:t>
            </a:r>
            <a:r>
              <a:rPr lang="es-AR" b="1" dirty="0" err="1"/>
              <a:t>Primary</a:t>
            </a:r>
            <a:r>
              <a:rPr lang="es-AR" b="1" dirty="0"/>
              <a:t> </a:t>
            </a:r>
            <a:r>
              <a:rPr lang="es-AR" b="1" dirty="0" err="1"/>
              <a:t>Clustering</a:t>
            </a:r>
            <a:r>
              <a:rPr lang="es-AR" dirty="0"/>
              <a:t>” (</a:t>
            </a:r>
            <a:r>
              <a:rPr lang="es-AR" dirty="0" err="1"/>
              <a:t>ej</a:t>
            </a:r>
            <a:r>
              <a:rPr lang="es-AR" dirty="0"/>
              <a:t>: Wikipedia)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5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b="1" dirty="0" err="1" smtClean="0"/>
              <a:t>myLookUp.remove</a:t>
            </a:r>
            <a:r>
              <a:rPr lang="es-AR" sz="2000" b="1" dirty="0" smtClean="0"/>
              <a:t>(15</a:t>
            </a:r>
            <a:r>
              <a:rPr lang="es-AR" sz="2000" b="1" dirty="0"/>
              <a:t>); //</a:t>
            </a:r>
            <a:r>
              <a:rPr lang="es-AR" sz="2000" b="1" dirty="0" err="1"/>
              <a:t>Meg</a:t>
            </a:r>
            <a:endParaRPr lang="es-AR" sz="2000" b="1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29168" y="6097967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&lt;4, “</a:t>
            </a:r>
            <a:r>
              <a:rPr lang="es-AR" dirty="0" err="1"/>
              <a:t>Sue</a:t>
            </a:r>
            <a:r>
              <a:rPr lang="es-AR" dirty="0"/>
              <a:t>”&gt; </a:t>
            </a:r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6583680" y="5755033"/>
            <a:ext cx="645488" cy="52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17" name="Straight Arrow Connector 16"/>
          <p:cNvCxnSpPr>
            <a:endCxn id="16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66615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09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b="1" dirty="0" err="1" smtClean="0"/>
              <a:t>myLookUp.insertOrUpdate</a:t>
            </a:r>
            <a:r>
              <a:rPr lang="es-AR" sz="2000" b="1" dirty="0" smtClean="0"/>
              <a:t>(4</a:t>
            </a:r>
            <a:r>
              <a:rPr lang="es-AR" sz="2000" b="1" dirty="0"/>
              <a:t>,  “</a:t>
            </a:r>
            <a:r>
              <a:rPr lang="es-AR" sz="2000" b="1" dirty="0" err="1"/>
              <a:t>Susan</a:t>
            </a:r>
            <a:r>
              <a:rPr lang="es-AR" sz="2000" b="1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sz="2000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sp>
        <p:nvSpPr>
          <p:cNvPr id="6" name="Explosion 2 5"/>
          <p:cNvSpPr/>
          <p:nvPr/>
        </p:nvSpPr>
        <p:spPr>
          <a:xfrm>
            <a:off x="6606434" y="1757085"/>
            <a:ext cx="2315496" cy="979715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  <a:endParaRPr lang="es-AR" dirty="0"/>
          </a:p>
        </p:txBody>
      </p:sp>
      <p:sp>
        <p:nvSpPr>
          <p:cNvPr id="15" name="Rectangle 14"/>
          <p:cNvSpPr/>
          <p:nvPr/>
        </p:nvSpPr>
        <p:spPr>
          <a:xfrm>
            <a:off x="7229167" y="6097967"/>
            <a:ext cx="1692763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&lt;4, “</a:t>
            </a:r>
            <a:r>
              <a:rPr lang="es-AR" dirty="0" err="1"/>
              <a:t>Susan</a:t>
            </a:r>
            <a:r>
              <a:rPr lang="es-AR" dirty="0"/>
              <a:t>”&gt; </a:t>
            </a:r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6583680" y="5755033"/>
            <a:ext cx="645487" cy="52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66615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61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b="1" dirty="0" err="1" smtClean="0"/>
              <a:t>myLookUp.insertOrUpdate</a:t>
            </a:r>
            <a:r>
              <a:rPr lang="es-AR" sz="2000" b="1" dirty="0" smtClean="0"/>
              <a:t>(43</a:t>
            </a:r>
            <a:r>
              <a:rPr lang="es-AR" sz="2000" b="1" dirty="0"/>
              <a:t>,  “Paul");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29167" y="6097967"/>
            <a:ext cx="1718889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&lt;4, “</a:t>
            </a:r>
            <a:r>
              <a:rPr lang="es-AR" dirty="0" err="1"/>
              <a:t>Susan</a:t>
            </a:r>
            <a:r>
              <a:rPr lang="es-AR" dirty="0"/>
              <a:t>”&gt; </a:t>
            </a: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6583680" y="5755033"/>
            <a:ext cx="645487" cy="52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66615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1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(3</a:t>
            </a:r>
            <a:r>
              <a:rPr lang="es-AR" sz="2000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b="1" dirty="0" err="1" smtClean="0"/>
              <a:t>myLookUp.insertOrUpdate</a:t>
            </a:r>
            <a:r>
              <a:rPr lang="es-AR" sz="2000" b="1" dirty="0" smtClean="0"/>
              <a:t>(43</a:t>
            </a:r>
            <a:r>
              <a:rPr lang="es-AR" sz="2000" b="1" dirty="0"/>
              <a:t>,  “Paul");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29167" y="6097967"/>
            <a:ext cx="1718889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&lt;4, “</a:t>
            </a:r>
            <a:r>
              <a:rPr lang="es-AR" dirty="0" err="1"/>
              <a:t>Susan</a:t>
            </a:r>
            <a:r>
              <a:rPr lang="es-AR" dirty="0"/>
              <a:t>”&gt; </a:t>
            </a: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6583680" y="5755033"/>
            <a:ext cx="645487" cy="52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95984" y="2852182"/>
            <a:ext cx="1457632" cy="37313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&lt;3, “Dick”&gt; </a:t>
            </a:r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 flipV="1">
            <a:off x="6962503" y="3225317"/>
            <a:ext cx="962297" cy="21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359795" y="2020095"/>
            <a:ext cx="1457632" cy="322181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s-AR" dirty="0"/>
              <a:t>&lt;43, “Paul”&gt;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618649" y="2349056"/>
            <a:ext cx="539632" cy="51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Colisiones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Existen 2 formas de resolver las colisiones:</a:t>
            </a:r>
          </a:p>
          <a:p>
            <a:pPr marL="0" indent="0">
              <a:buNone/>
            </a:pPr>
            <a:endParaRPr lang="es-AR" dirty="0" smtClean="0"/>
          </a:p>
          <a:p>
            <a:pPr algn="just"/>
            <a:r>
              <a:rPr lang="es-AR" b="1" dirty="0" smtClean="0"/>
              <a:t>Open </a:t>
            </a:r>
            <a:r>
              <a:rPr lang="es-AR" b="1" dirty="0" err="1" smtClean="0"/>
              <a:t>Addressing</a:t>
            </a:r>
            <a:r>
              <a:rPr lang="es-AR" b="1" dirty="0"/>
              <a:t> </a:t>
            </a:r>
            <a:r>
              <a:rPr lang="es-AR" b="1" dirty="0" err="1" smtClean="0"/>
              <a:t>or</a:t>
            </a:r>
            <a:r>
              <a:rPr lang="es-AR" b="1" dirty="0" smtClean="0"/>
              <a:t> </a:t>
            </a:r>
            <a:r>
              <a:rPr lang="es-AR" b="1" dirty="0" err="1" smtClean="0"/>
              <a:t>Closed</a:t>
            </a:r>
            <a:r>
              <a:rPr lang="es-AR" b="1" dirty="0" smtClean="0"/>
              <a:t> </a:t>
            </a:r>
            <a:r>
              <a:rPr lang="es-AR" b="1" dirty="0" err="1" smtClean="0"/>
              <a:t>Hashing</a:t>
            </a:r>
            <a:r>
              <a:rPr lang="es-AR" dirty="0" smtClean="0"/>
              <a:t>: dentro de la misma tabla de </a:t>
            </a:r>
            <a:r>
              <a:rPr lang="es-AR" dirty="0" err="1" smtClean="0"/>
              <a:t>hashing</a:t>
            </a:r>
            <a:r>
              <a:rPr lang="es-AR" dirty="0" smtClean="0"/>
              <a:t> se guardan los elementos que colisionaron</a:t>
            </a:r>
          </a:p>
          <a:p>
            <a:pPr marL="0" indent="0">
              <a:buNone/>
            </a:pPr>
            <a:endParaRPr lang="es-AR" dirty="0" smtClean="0"/>
          </a:p>
          <a:p>
            <a:pPr algn="just"/>
            <a:r>
              <a:rPr lang="es-AR" b="1" dirty="0" smtClean="0"/>
              <a:t>Open </a:t>
            </a:r>
            <a:r>
              <a:rPr lang="es-AR" b="1" dirty="0" err="1" smtClean="0"/>
              <a:t>Hashing</a:t>
            </a:r>
            <a:r>
              <a:rPr lang="es-AR" b="1" dirty="0" smtClean="0"/>
              <a:t> </a:t>
            </a:r>
            <a:r>
              <a:rPr lang="es-AR" b="1" dirty="0" err="1" smtClean="0"/>
              <a:t>or</a:t>
            </a:r>
            <a:r>
              <a:rPr lang="es-AR" b="1" dirty="0" smtClean="0"/>
              <a:t> </a:t>
            </a:r>
            <a:r>
              <a:rPr lang="es-AR" b="1" dirty="0" err="1" smtClean="0"/>
              <a:t>Closed</a:t>
            </a:r>
            <a:r>
              <a:rPr lang="es-AR" b="1" dirty="0" smtClean="0"/>
              <a:t> </a:t>
            </a:r>
            <a:r>
              <a:rPr lang="es-AR" b="1" dirty="0" err="1" smtClean="0"/>
              <a:t>Addressing</a:t>
            </a:r>
            <a:r>
              <a:rPr lang="es-AR" b="1" dirty="0" smtClean="0"/>
              <a:t> </a:t>
            </a:r>
            <a:r>
              <a:rPr lang="es-AR" b="1" dirty="0" err="1" smtClean="0"/>
              <a:t>or</a:t>
            </a:r>
            <a:r>
              <a:rPr lang="es-AR" b="1" dirty="0" smtClean="0"/>
              <a:t> </a:t>
            </a:r>
            <a:r>
              <a:rPr lang="es-AR" b="1" dirty="0" err="1" smtClean="0"/>
              <a:t>Chaining</a:t>
            </a:r>
            <a:r>
              <a:rPr lang="es-AR" b="1" dirty="0" smtClean="0"/>
              <a:t> </a:t>
            </a:r>
            <a:r>
              <a:rPr lang="es-AR" dirty="0" smtClean="0"/>
              <a:t>=&gt; fuera del </a:t>
            </a:r>
            <a:r>
              <a:rPr lang="es-AR" dirty="0" err="1" smtClean="0"/>
              <a:t>hashing</a:t>
            </a:r>
            <a:r>
              <a:rPr lang="es-AR" dirty="0" smtClean="0"/>
              <a:t> se almacenan los elementos que colisionaron.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195943" y="4462238"/>
            <a:ext cx="8752114" cy="1894114"/>
          </a:xfrm>
          <a:prstGeom prst="rect">
            <a:avLst/>
          </a:prstGeom>
          <a:noFill/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167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/>
              <a:t>Las colisiones se resuelven en una estructura auxiliar (lista lineal, </a:t>
            </a:r>
            <a:r>
              <a:rPr lang="es-AR" dirty="0" err="1"/>
              <a:t>etc</a:t>
            </a:r>
            <a:r>
              <a:rPr lang="es-AR" dirty="0"/>
              <a:t>).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Cada ranura puede tener </a:t>
            </a:r>
            <a:r>
              <a:rPr lang="es-AR" dirty="0" err="1"/>
              <a:t>null</a:t>
            </a:r>
            <a:r>
              <a:rPr lang="es-AR" dirty="0"/>
              <a:t>, o bien una estructura auxiliar con las componentes que colisionaron en dicha </a:t>
            </a:r>
            <a:r>
              <a:rPr lang="es-AR" dirty="0" smtClean="0"/>
              <a:t>ranura (zona </a:t>
            </a:r>
            <a:r>
              <a:rPr lang="es-AR" dirty="0" err="1" smtClean="0"/>
              <a:t>overflow</a:t>
            </a:r>
            <a:r>
              <a:rPr lang="es-AR" dirty="0" smtClean="0"/>
              <a:t>). </a:t>
            </a:r>
          </a:p>
          <a:p>
            <a:pPr marL="0" indent="0" algn="just">
              <a:buNone/>
            </a:pPr>
            <a:r>
              <a:rPr lang="es-AR" dirty="0" smtClean="0"/>
              <a:t>La zona de </a:t>
            </a:r>
            <a:r>
              <a:rPr lang="es-AR" dirty="0" err="1" smtClean="0"/>
              <a:t>overflow</a:t>
            </a:r>
            <a:r>
              <a:rPr lang="es-AR" dirty="0" smtClean="0"/>
              <a:t> se administra a demanda (no a priori). 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b="1" dirty="0" err="1" smtClean="0"/>
              <a:t>remove</a:t>
            </a:r>
            <a:r>
              <a:rPr lang="es-AR" dirty="0" smtClean="0"/>
              <a:t>: </a:t>
            </a:r>
            <a:r>
              <a:rPr lang="es-AR" dirty="0"/>
              <a:t>Si la ranura está en </a:t>
            </a:r>
            <a:r>
              <a:rPr lang="es-AR" dirty="0" err="1" smtClean="0"/>
              <a:t>null</a:t>
            </a:r>
            <a:r>
              <a:rPr lang="es-AR" dirty="0" smtClean="0"/>
              <a:t> (sin zona de </a:t>
            </a:r>
            <a:r>
              <a:rPr lang="es-AR" dirty="0" err="1" smtClean="0"/>
              <a:t>overflow</a:t>
            </a:r>
            <a:r>
              <a:rPr lang="es-AR" dirty="0"/>
              <a:t> </a:t>
            </a:r>
            <a:r>
              <a:rPr lang="es-AR" dirty="0" smtClean="0"/>
              <a:t>habilitada), </a:t>
            </a:r>
            <a:r>
              <a:rPr lang="es-AR" dirty="0"/>
              <a:t>el elemento no existía. </a:t>
            </a:r>
            <a:r>
              <a:rPr lang="es-AR" dirty="0" smtClean="0"/>
              <a:t>Si hay zona </a:t>
            </a:r>
            <a:r>
              <a:rPr lang="es-AR" dirty="0" err="1" smtClean="0"/>
              <a:t>overflow</a:t>
            </a:r>
            <a:r>
              <a:rPr lang="es-AR" dirty="0" smtClean="0"/>
              <a:t>, se lo navega para borrarlo (si estuviera). Si luego del borrado se obtiene una zona de </a:t>
            </a:r>
            <a:r>
              <a:rPr lang="es-AR" dirty="0" err="1" smtClean="0"/>
              <a:t>overflow</a:t>
            </a:r>
            <a:r>
              <a:rPr lang="es-AR" dirty="0" smtClean="0"/>
              <a:t> innecesaria, entonces la ranura vuelve a </a:t>
            </a:r>
            <a:r>
              <a:rPr lang="es-AR" dirty="0" err="1" smtClean="0"/>
              <a:t>null</a:t>
            </a:r>
            <a:r>
              <a:rPr lang="es-AR" dirty="0" smtClean="0"/>
              <a:t>.</a:t>
            </a:r>
          </a:p>
          <a:p>
            <a:pPr marL="0" indent="0" algn="just">
              <a:buNone/>
            </a:pPr>
            <a:r>
              <a:rPr lang="es-AR" dirty="0" smtClean="0"/>
              <a:t>Es una operación destructiva.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6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b="1" dirty="0" err="1" smtClean="0"/>
              <a:t>find</a:t>
            </a:r>
            <a:r>
              <a:rPr lang="es-AR" dirty="0" smtClean="0"/>
              <a:t>: </a:t>
            </a:r>
            <a:r>
              <a:rPr lang="es-AR" dirty="0"/>
              <a:t>Si la ranura está en </a:t>
            </a:r>
            <a:r>
              <a:rPr lang="es-AR" dirty="0" err="1"/>
              <a:t>null</a:t>
            </a:r>
            <a:r>
              <a:rPr lang="es-AR" dirty="0"/>
              <a:t>, </a:t>
            </a:r>
            <a:r>
              <a:rPr lang="es-AR" dirty="0" smtClean="0"/>
              <a:t>el elemento no </a:t>
            </a:r>
            <a:r>
              <a:rPr lang="es-AR" dirty="0"/>
              <a:t>está. Si hay zona de </a:t>
            </a:r>
            <a:r>
              <a:rPr lang="es-AR" dirty="0" err="1"/>
              <a:t>overflow</a:t>
            </a:r>
            <a:r>
              <a:rPr lang="es-AR" dirty="0"/>
              <a:t>, se lo navega allí para ver si </a:t>
            </a:r>
            <a:r>
              <a:rPr lang="es-AR" dirty="0" smtClean="0"/>
              <a:t>se lo </a:t>
            </a:r>
            <a:r>
              <a:rPr lang="es-AR" dirty="0"/>
              <a:t>encuentra</a:t>
            </a:r>
            <a:r>
              <a:rPr lang="es-AR" dirty="0" smtClean="0"/>
              <a:t>. Operación </a:t>
            </a:r>
            <a:r>
              <a:rPr lang="es-AR" dirty="0" err="1" smtClean="0"/>
              <a:t>read-only</a:t>
            </a:r>
            <a:r>
              <a:rPr lang="es-AR" dirty="0" smtClean="0"/>
              <a:t>.</a:t>
            </a:r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b="1" dirty="0" err="1" smtClean="0"/>
              <a:t>insertOrUpdate</a:t>
            </a:r>
            <a:r>
              <a:rPr lang="es-AR" b="1" dirty="0" smtClean="0"/>
              <a:t>:</a:t>
            </a:r>
            <a:r>
              <a:rPr lang="es-AR" dirty="0" smtClean="0"/>
              <a:t> </a:t>
            </a:r>
            <a:r>
              <a:rPr lang="es-AR" dirty="0"/>
              <a:t>Si se le asigna una ranura vacía, se habilita la zona de </a:t>
            </a:r>
            <a:r>
              <a:rPr lang="es-AR" dirty="0" err="1"/>
              <a:t>overflow</a:t>
            </a:r>
            <a:r>
              <a:rPr lang="es-AR" dirty="0"/>
              <a:t>. </a:t>
            </a:r>
            <a:r>
              <a:rPr lang="es-AR" dirty="0" smtClean="0"/>
              <a:t>La inserción se hace en la zona de </a:t>
            </a:r>
            <a:r>
              <a:rPr lang="es-AR" dirty="0" err="1" smtClean="0"/>
              <a:t>overflow</a:t>
            </a:r>
            <a:r>
              <a:rPr lang="es-AR" dirty="0" smtClean="0"/>
              <a:t> correspondiente, si es que el elemento no estaba, caso contrario es un </a:t>
            </a:r>
            <a:r>
              <a:rPr lang="es-AR" dirty="0" err="1" smtClean="0"/>
              <a:t>update</a:t>
            </a:r>
            <a:r>
              <a:rPr lang="es-AR" dirty="0" smtClean="0"/>
              <a:t>.</a:t>
            </a:r>
            <a:endParaRPr lang="es-AR" dirty="0"/>
          </a:p>
          <a:p>
            <a:pPr marL="0" indent="0">
              <a:buNone/>
            </a:pPr>
            <a:r>
              <a:rPr lang="es-AR" dirty="0" smtClean="0"/>
              <a:t>Es </a:t>
            </a:r>
            <a:r>
              <a:rPr lang="es-AR" dirty="0"/>
              <a:t>una operación destructiva.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0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Aclaración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En</a:t>
            </a:r>
            <a:r>
              <a:rPr lang="en-US" dirty="0"/>
              <a:t> un hashing, no hay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	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razonable</a:t>
            </a:r>
            <a:r>
              <a:rPr lang="en-US" dirty="0"/>
              <a:t> </a:t>
            </a:r>
            <a:r>
              <a:rPr lang="en-US" dirty="0" err="1"/>
              <a:t>pedir</a:t>
            </a:r>
            <a:r>
              <a:rPr lang="en-US" dirty="0"/>
              <a:t> que el “key” sea comparable para que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ordenarse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No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ordenada</a:t>
            </a:r>
            <a:r>
              <a:rPr lang="en-US" dirty="0"/>
              <a:t> </a:t>
            </a:r>
            <a:r>
              <a:rPr lang="en-US" dirty="0" err="1"/>
              <a:t>simplemente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, </a:t>
            </a:r>
            <a:r>
              <a:rPr lang="en-US" dirty="0" err="1"/>
              <a:t>sino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.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la </a:t>
            </a:r>
            <a:r>
              <a:rPr lang="en-US" dirty="0"/>
              <a:t>que </a:t>
            </a:r>
            <a:r>
              <a:rPr lang="en-US" dirty="0" err="1"/>
              <a:t>viene</a:t>
            </a:r>
            <a:r>
              <a:rPr lang="en-US" dirty="0"/>
              <a:t> con Java: </a:t>
            </a:r>
            <a:r>
              <a:rPr lang="en-US" b="1" dirty="0" err="1"/>
              <a:t>LinkedList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4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/>
              <a:t>Open Hashing / Chaining / Overflow/ Closed Addressing</a:t>
            </a:r>
            <a:endParaRPr lang="es-A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</a:t>
            </a:r>
            <a:r>
              <a:rPr lang="es-AR" b="1" dirty="0" smtClean="0"/>
              <a:t>A</a:t>
            </a:r>
            <a:r>
              <a:rPr lang="es-AR" dirty="0" smtClean="0"/>
              <a:t>: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pre hash  el mismo </a:t>
            </a:r>
            <a:r>
              <a:rPr lang="es-AR" dirty="0" err="1"/>
              <a:t>key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sz="2000" b="1" dirty="0" err="1" smtClean="0"/>
              <a:t>myLookUp.insertOrUpdate</a:t>
            </a:r>
            <a:r>
              <a:rPr lang="es-AR" sz="2000" b="1" dirty="0" smtClean="0"/>
              <a:t>(3</a:t>
            </a:r>
            <a:r>
              <a:rPr lang="es-AR" sz="2000" b="1" dirty="0"/>
              <a:t>,  “Dick");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(23</a:t>
            </a:r>
            <a:r>
              <a:rPr lang="es-AR" sz="2000" dirty="0"/>
              <a:t>,  “</a:t>
            </a:r>
            <a:r>
              <a:rPr lang="es-AR" sz="2000" dirty="0" err="1"/>
              <a:t>Joe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Sue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(15</a:t>
            </a:r>
            <a:r>
              <a:rPr lang="es-AR" sz="2000" dirty="0"/>
              <a:t>,  “</a:t>
            </a:r>
            <a:r>
              <a:rPr lang="es-AR" sz="2000" dirty="0" err="1"/>
              <a:t>Meg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(23</a:t>
            </a:r>
            <a:r>
              <a:rPr lang="es-AR" sz="2000" dirty="0"/>
              <a:t>); //</a:t>
            </a:r>
            <a:r>
              <a:rPr lang="es-AR" sz="2000" dirty="0" err="1"/>
              <a:t>Joe</a:t>
            </a:r>
            <a:endParaRPr lang="es-AR" sz="2000" dirty="0"/>
          </a:p>
          <a:p>
            <a:r>
              <a:rPr lang="es-AR" sz="2000" dirty="0" err="1" smtClean="0"/>
              <a:t>myLookUp.remove</a:t>
            </a:r>
            <a:r>
              <a:rPr lang="es-AR" sz="2000" dirty="0" smtClean="0"/>
              <a:t>(15</a:t>
            </a:r>
            <a:r>
              <a:rPr lang="es-AR" sz="2000" dirty="0"/>
              <a:t>); //</a:t>
            </a:r>
            <a:r>
              <a:rPr lang="es-AR" sz="2000" dirty="0" err="1"/>
              <a:t>Meg</a:t>
            </a:r>
            <a:endParaRPr lang="es-AR" sz="2000" dirty="0"/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</a:t>
            </a:r>
            <a:r>
              <a:rPr lang="es-AR" sz="2000" dirty="0"/>
              <a:t>,  “</a:t>
            </a:r>
            <a:r>
              <a:rPr lang="es-AR" sz="2000" dirty="0" err="1"/>
              <a:t>Susan</a:t>
            </a:r>
            <a:r>
              <a:rPr lang="es-AR" sz="2000" dirty="0"/>
              <a:t>");</a:t>
            </a:r>
          </a:p>
          <a:p>
            <a:r>
              <a:rPr lang="es-AR" sz="2000" dirty="0" err="1" smtClean="0"/>
              <a:t>myLookUp.insertOrUpdate</a:t>
            </a:r>
            <a:r>
              <a:rPr lang="es-AR" sz="2000" dirty="0" smtClean="0"/>
              <a:t>(43</a:t>
            </a:r>
            <a:r>
              <a:rPr lang="es-AR" sz="2000" dirty="0"/>
              <a:t>,  “Paul");</a:t>
            </a:r>
          </a:p>
          <a:p>
            <a:endParaRPr lang="es-AR" sz="2000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923297"/>
              </p:ext>
            </p:extLst>
          </p:nvPr>
        </p:nvGraphicFramePr>
        <p:xfrm>
          <a:off x="5252707" y="3456080"/>
          <a:ext cx="2153933" cy="246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193">
                  <a:extLst>
                    <a:ext uri="{9D8B030D-6E8A-4147-A177-3AD203B41FA5}">
                      <a16:colId xmlns:a16="http://schemas.microsoft.com/office/drawing/2014/main" val="2560353398"/>
                    </a:ext>
                  </a:extLst>
                </a:gridCol>
                <a:gridCol w="1897740">
                  <a:extLst>
                    <a:ext uri="{9D8B030D-6E8A-4147-A177-3AD203B41FA5}">
                      <a16:colId xmlns:a16="http://schemas.microsoft.com/office/drawing/2014/main" val="3151593363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  <a:p>
                      <a:r>
                        <a:rPr lang="en-US" dirty="0"/>
                        <a:t>&lt;Node&lt;K,V&gt;&gt;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5567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43241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03427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767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26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3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89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29275</TotalTime>
  <Words>1650</Words>
  <Application>Microsoft Office PowerPoint</Application>
  <PresentationFormat>Presentación en pantalla (4:3)</PresentationFormat>
  <Paragraphs>392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Calibri</vt:lpstr>
      <vt:lpstr>Century Gothic</vt:lpstr>
      <vt:lpstr>Palatino Linotype</vt:lpstr>
      <vt:lpstr>Wingdings 2</vt:lpstr>
      <vt:lpstr>Presentation on brainstorming</vt:lpstr>
      <vt:lpstr>Estructura de Datos y Algoritmos</vt:lpstr>
      <vt:lpstr>Open Addressing or Closed Hashing</vt:lpstr>
      <vt:lpstr>Colisiones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  <vt:lpstr>Presentación de PowerPoint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  <vt:lpstr>Open Hashing / Chaining / Overflow/ Closed Addressing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770</cp:revision>
  <dcterms:created xsi:type="dcterms:W3CDTF">2019-02-21T18:33:09Z</dcterms:created>
  <dcterms:modified xsi:type="dcterms:W3CDTF">2024-04-29T11:52:12Z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