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72" r:id="rId2"/>
    <p:sldId id="595" r:id="rId3"/>
    <p:sldId id="781" r:id="rId4"/>
    <p:sldId id="782" r:id="rId5"/>
    <p:sldId id="784" r:id="rId6"/>
    <p:sldId id="783" r:id="rId7"/>
    <p:sldId id="607" r:id="rId8"/>
    <p:sldId id="609" r:id="rId9"/>
    <p:sldId id="610" r:id="rId10"/>
    <p:sldId id="611" r:id="rId11"/>
    <p:sldId id="612" r:id="rId12"/>
    <p:sldId id="613" r:id="rId13"/>
    <p:sldId id="702" r:id="rId14"/>
    <p:sldId id="623" r:id="rId15"/>
    <p:sldId id="624" r:id="rId16"/>
    <p:sldId id="615" r:id="rId17"/>
    <p:sldId id="616" r:id="rId18"/>
    <p:sldId id="621" r:id="rId19"/>
    <p:sldId id="617" r:id="rId20"/>
    <p:sldId id="619" r:id="rId21"/>
    <p:sldId id="620" r:id="rId22"/>
    <p:sldId id="704" r:id="rId23"/>
    <p:sldId id="703" r:id="rId24"/>
    <p:sldId id="618" r:id="rId25"/>
    <p:sldId id="622" r:id="rId26"/>
    <p:sldId id="625" r:id="rId27"/>
    <p:sldId id="705" r:id="rId28"/>
    <p:sldId id="706" r:id="rId29"/>
    <p:sldId id="70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CE9E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53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5/6/2024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0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</a:t>
            </a:r>
            <a:r>
              <a:rPr lang="es-AR" sz="3600" smtClean="0">
                <a:solidFill>
                  <a:schemeClr val="tx2"/>
                </a:solidFill>
              </a:rPr>
              <a:t>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Aclaración</a:t>
            </a:r>
            <a:endParaRPr lang="en-US" b="1" dirty="0"/>
          </a:p>
          <a:p>
            <a:pPr marL="0" indent="0" algn="just">
              <a:buNone/>
            </a:pPr>
            <a:r>
              <a:rPr lang="en-US" dirty="0"/>
              <a:t>	Para </a:t>
            </a:r>
            <a:r>
              <a:rPr lang="en-US" dirty="0" err="1"/>
              <a:t>evitar</a:t>
            </a:r>
            <a:r>
              <a:rPr lang="en-US" dirty="0"/>
              <a:t> la </a:t>
            </a:r>
            <a:r>
              <a:rPr lang="en-US" dirty="0" err="1"/>
              <a:t>discusión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precedencia</a:t>
            </a:r>
            <a:r>
              <a:rPr lang="en-US" dirty="0"/>
              <a:t> de </a:t>
            </a:r>
            <a:r>
              <a:rPr lang="en-US" dirty="0" err="1"/>
              <a:t>operadores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aceptar</a:t>
            </a:r>
            <a:r>
              <a:rPr lang="en-US" dirty="0"/>
              <a:t> solo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infijas</a:t>
            </a:r>
            <a:r>
              <a:rPr lang="en-US" dirty="0"/>
              <a:t> que </a:t>
            </a:r>
            <a:r>
              <a:rPr lang="en-US" dirty="0" err="1"/>
              <a:t>tengan</a:t>
            </a:r>
            <a:r>
              <a:rPr lang="en-US" dirty="0"/>
              <a:t> </a:t>
            </a:r>
            <a:r>
              <a:rPr lang="en-US" dirty="0" err="1"/>
              <a:t>paréntesis</a:t>
            </a:r>
            <a:r>
              <a:rPr lang="en-US" dirty="0"/>
              <a:t>. Los </a:t>
            </a:r>
            <a:r>
              <a:rPr lang="en-US" dirty="0" err="1"/>
              <a:t>operadores</a:t>
            </a:r>
            <a:r>
              <a:rPr lang="en-US" dirty="0"/>
              <a:t> son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binarios</a:t>
            </a:r>
            <a:r>
              <a:rPr lang="en-US" dirty="0"/>
              <a:t>: +, -, *, /, ^  y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obligatorio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paréntesis</a:t>
            </a:r>
            <a:r>
              <a:rPr lang="en-US" dirty="0"/>
              <a:t> para </a:t>
            </a:r>
            <a:r>
              <a:rPr lang="en-US" dirty="0" err="1"/>
              <a:t>toda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Para el input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pedir</a:t>
            </a:r>
            <a:r>
              <a:rPr lang="en-US" dirty="0"/>
              <a:t> que </a:t>
            </a:r>
            <a:r>
              <a:rPr lang="en-US" dirty="0" err="1"/>
              <a:t>finalice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\n. Los </a:t>
            </a:r>
            <a:r>
              <a:rPr lang="en-US" dirty="0" err="1"/>
              <a:t>espacios</a:t>
            </a:r>
            <a:r>
              <a:rPr lang="en-US" dirty="0"/>
              <a:t> </a:t>
            </a:r>
            <a:r>
              <a:rPr lang="en-US" dirty="0" err="1"/>
              <a:t>serán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separadores</a:t>
            </a:r>
            <a:r>
              <a:rPr lang="en-US" dirty="0"/>
              <a:t> de tokens.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6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/>
              <a:t>Formalmente</a:t>
            </a:r>
            <a:endParaRPr lang="en-US" b="1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aritmética</a:t>
            </a:r>
            <a:r>
              <a:rPr lang="en-US" dirty="0"/>
              <a:t> E </a:t>
            </a:r>
            <a:r>
              <a:rPr lang="en-US" dirty="0" err="1"/>
              <a:t>está</a:t>
            </a:r>
            <a:r>
              <a:rPr lang="en-US" dirty="0"/>
              <a:t> dada </a:t>
            </a:r>
            <a:r>
              <a:rPr lang="en-US" dirty="0" err="1"/>
              <a:t>por</a:t>
            </a:r>
            <a:r>
              <a:rPr lang="en-US" dirty="0"/>
              <a:t>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reglas</a:t>
            </a:r>
            <a:r>
              <a:rPr lang="en-US" dirty="0"/>
              <a:t> de </a:t>
            </a:r>
            <a:r>
              <a:rPr lang="en-US" dirty="0" err="1"/>
              <a:t>derivación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/>
              <a:t>E -&gt; ( E + </a:t>
            </a:r>
            <a:r>
              <a:rPr lang="en-US" dirty="0" smtClean="0"/>
              <a:t>E )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E -&gt; ( E </a:t>
            </a:r>
            <a:r>
              <a:rPr lang="en-US" dirty="0" smtClean="0"/>
              <a:t>– E )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E -&gt; ( E * </a:t>
            </a:r>
            <a:r>
              <a:rPr lang="en-US" dirty="0" smtClean="0"/>
              <a:t>E )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E -&gt; ( E / </a:t>
            </a:r>
            <a:r>
              <a:rPr lang="en-US" dirty="0" smtClean="0"/>
              <a:t>E )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E -&gt; ( E ^ </a:t>
            </a:r>
            <a:r>
              <a:rPr lang="en-US" dirty="0" smtClean="0"/>
              <a:t>E )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E -&gt; </a:t>
            </a:r>
            <a:r>
              <a:rPr lang="en-US" dirty="0" err="1"/>
              <a:t>cte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80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A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("( 2 + 3 ) \n");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100354" y="1935480"/>
            <a:ext cx="2586446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+ E )</a:t>
            </a:r>
          </a:p>
          <a:p>
            <a:pPr algn="just"/>
            <a:r>
              <a:rPr lang="en-US" dirty="0"/>
              <a:t>E -&gt; ( E – E )</a:t>
            </a:r>
          </a:p>
          <a:p>
            <a:pPr algn="just"/>
            <a:r>
              <a:rPr lang="en-US" dirty="0"/>
              <a:t>E -&gt; ( E * E )</a:t>
            </a:r>
          </a:p>
          <a:p>
            <a:pPr algn="just"/>
            <a:r>
              <a:rPr lang="en-US" dirty="0"/>
              <a:t>E -&gt; ( E / E )</a:t>
            </a:r>
          </a:p>
          <a:p>
            <a:pPr algn="just"/>
            <a:r>
              <a:rPr lang="en-US" dirty="0"/>
              <a:t>E -&gt; ( E ^ E )</a:t>
            </a:r>
          </a:p>
          <a:p>
            <a:pPr algn="just"/>
            <a:r>
              <a:rPr lang="en-US" dirty="0"/>
              <a:t>E -&gt; </a:t>
            </a:r>
            <a:r>
              <a:rPr lang="en-US" dirty="0" err="1"/>
              <a:t>cte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A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("( 2 + 3 ) \n");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100354" y="1935480"/>
            <a:ext cx="2586446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6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A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("( 2 + 3 ) \n");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Aplico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 -&gt; ( E </a:t>
            </a:r>
            <a:r>
              <a:rPr lang="en-US" dirty="0" smtClean="0"/>
              <a:t>op </a:t>
            </a:r>
            <a:r>
              <a:rPr lang="en-US" dirty="0"/>
              <a:t>E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32268" y="4344489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>
            <a:stCxn id="6" idx="4"/>
          </p:cNvCxnSpPr>
          <p:nvPr/>
        </p:nvCxnSpPr>
        <p:spPr>
          <a:xfrm flipH="1">
            <a:off x="5384073" y="5036820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8" idx="1"/>
          </p:cNvCxnSpPr>
          <p:nvPr/>
        </p:nvCxnSpPr>
        <p:spPr>
          <a:xfrm>
            <a:off x="6024154" y="5036820"/>
            <a:ext cx="659066" cy="57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7"/>
          </p:cNvCxnSpPr>
          <p:nvPr/>
        </p:nvCxnSpPr>
        <p:spPr>
          <a:xfrm flipH="1">
            <a:off x="6301258" y="3866606"/>
            <a:ext cx="558918" cy="57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06974" y="2402006"/>
            <a:ext cx="1160060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ounded Rectangle 15"/>
          <p:cNvSpPr/>
          <p:nvPr/>
        </p:nvSpPr>
        <p:spPr>
          <a:xfrm>
            <a:off x="6100354" y="1935480"/>
            <a:ext cx="2586446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4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A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("( 2 + 3 ) \n");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Aplico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 -&gt; ( E </a:t>
            </a:r>
            <a:r>
              <a:rPr lang="en-US" dirty="0" smtClean="0"/>
              <a:t>op </a:t>
            </a:r>
            <a:r>
              <a:rPr lang="en-US" dirty="0"/>
              <a:t>E )</a:t>
            </a:r>
          </a:p>
          <a:p>
            <a:pPr marL="0" indent="0">
              <a:buNone/>
            </a:pPr>
            <a:r>
              <a:rPr lang="en-US" dirty="0"/>
              <a:t>Y </a:t>
            </a:r>
            <a:r>
              <a:rPr lang="en-US" dirty="0" err="1"/>
              <a:t>cada</a:t>
            </a:r>
            <a:r>
              <a:rPr lang="en-US" dirty="0"/>
              <a:t> E -&gt; </a:t>
            </a:r>
            <a:r>
              <a:rPr lang="en-US" dirty="0" err="1"/>
              <a:t>cte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48497" y="5514703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sp>
        <p:nvSpPr>
          <p:cNvPr id="8" name="Oval 7"/>
          <p:cNvSpPr/>
          <p:nvPr/>
        </p:nvSpPr>
        <p:spPr>
          <a:xfrm>
            <a:off x="6568439" y="5514703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384073" y="5036820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6024154" y="5036820"/>
            <a:ext cx="659066" cy="57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301258" y="3866606"/>
            <a:ext cx="558918" cy="57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57099" y="2442949"/>
            <a:ext cx="313898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angle 14"/>
          <p:cNvSpPr/>
          <p:nvPr/>
        </p:nvSpPr>
        <p:spPr>
          <a:xfrm>
            <a:off x="3577988" y="2442948"/>
            <a:ext cx="313898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ounded Rectangle 15"/>
          <p:cNvSpPr/>
          <p:nvPr/>
        </p:nvSpPr>
        <p:spPr>
          <a:xfrm>
            <a:off x="6100354" y="1935480"/>
            <a:ext cx="2586446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  <p:cxnSp>
        <p:nvCxnSpPr>
          <p:cNvPr id="18" name="Conector recto 17"/>
          <p:cNvCxnSpPr/>
          <p:nvPr/>
        </p:nvCxnSpPr>
        <p:spPr>
          <a:xfrm>
            <a:off x="3605479" y="3196045"/>
            <a:ext cx="19145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5"/>
          <p:cNvSpPr/>
          <p:nvPr/>
        </p:nvSpPr>
        <p:spPr>
          <a:xfrm>
            <a:off x="5632268" y="4344489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0" name="Oval 5"/>
          <p:cNvSpPr/>
          <p:nvPr/>
        </p:nvSpPr>
        <p:spPr>
          <a:xfrm>
            <a:off x="5632267" y="4358640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s-AR" dirty="0"/>
          </a:p>
        </p:txBody>
      </p:sp>
      <p:cxnSp>
        <p:nvCxnSpPr>
          <p:cNvPr id="21" name="Conector recto 20"/>
          <p:cNvCxnSpPr/>
          <p:nvPr/>
        </p:nvCxnSpPr>
        <p:spPr>
          <a:xfrm>
            <a:off x="3152634" y="3043645"/>
            <a:ext cx="19145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83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5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B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("( 2 + 3 )  )\n");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sp>
        <p:nvSpPr>
          <p:cNvPr id="5" name="Explosion 2 4"/>
          <p:cNvSpPr/>
          <p:nvPr/>
        </p:nvSpPr>
        <p:spPr>
          <a:xfrm>
            <a:off x="2611484" y="3150325"/>
            <a:ext cx="3409405" cy="2246812"/>
          </a:xfrm>
          <a:prstGeom prst="irregularSeal2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7" name="Rounded Rectangle 15"/>
          <p:cNvSpPr/>
          <p:nvPr/>
        </p:nvSpPr>
        <p:spPr>
          <a:xfrm>
            <a:off x="6100354" y="1935480"/>
            <a:ext cx="2586446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535577" y="41300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Aplico</a:t>
            </a:r>
            <a:r>
              <a:rPr lang="en-US" dirty="0"/>
              <a:t> </a:t>
            </a:r>
          </a:p>
          <a:p>
            <a:r>
              <a:rPr lang="en-US" dirty="0"/>
              <a:t>E -&gt; ( E op E )</a:t>
            </a:r>
          </a:p>
          <a:p>
            <a:r>
              <a:rPr lang="en-US" dirty="0"/>
              <a:t>Y </a:t>
            </a:r>
            <a:r>
              <a:rPr lang="en-US" dirty="0" err="1"/>
              <a:t>cada</a:t>
            </a:r>
            <a:r>
              <a:rPr lang="en-US" dirty="0"/>
              <a:t> E -&gt; </a:t>
            </a:r>
            <a:r>
              <a:rPr lang="en-US" dirty="0" err="1"/>
              <a:t>cte</a:t>
            </a:r>
            <a:endParaRPr lang="es-MX" dirty="0"/>
          </a:p>
        </p:txBody>
      </p:sp>
      <p:sp>
        <p:nvSpPr>
          <p:cNvPr id="9" name="Oval 6"/>
          <p:cNvSpPr/>
          <p:nvPr/>
        </p:nvSpPr>
        <p:spPr>
          <a:xfrm>
            <a:off x="4848497" y="5514703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sp>
        <p:nvSpPr>
          <p:cNvPr id="10" name="Oval 7"/>
          <p:cNvSpPr/>
          <p:nvPr/>
        </p:nvSpPr>
        <p:spPr>
          <a:xfrm>
            <a:off x="6568439" y="5514703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cxnSp>
        <p:nvCxnSpPr>
          <p:cNvPr id="11" name="Straight Arrow Connector 9"/>
          <p:cNvCxnSpPr/>
          <p:nvPr/>
        </p:nvCxnSpPr>
        <p:spPr>
          <a:xfrm flipH="1">
            <a:off x="5384073" y="5036820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3"/>
          <p:cNvCxnSpPr/>
          <p:nvPr/>
        </p:nvCxnSpPr>
        <p:spPr>
          <a:xfrm flipH="1">
            <a:off x="6301258" y="3866606"/>
            <a:ext cx="558918" cy="57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5"/>
          <p:cNvSpPr/>
          <p:nvPr/>
        </p:nvSpPr>
        <p:spPr>
          <a:xfrm>
            <a:off x="5632267" y="4358640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s-AR" dirty="0"/>
          </a:p>
        </p:txBody>
      </p:sp>
      <p:cxnSp>
        <p:nvCxnSpPr>
          <p:cNvPr id="14" name="Straight Arrow Connector 11"/>
          <p:cNvCxnSpPr/>
          <p:nvPr/>
        </p:nvCxnSpPr>
        <p:spPr>
          <a:xfrm>
            <a:off x="6024154" y="5036820"/>
            <a:ext cx="659066" cy="57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3984302" y="3009900"/>
            <a:ext cx="3318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9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C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("(  ( 2 + 3 )  ) \n");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sp>
        <p:nvSpPr>
          <p:cNvPr id="5" name="Explosion 2 4"/>
          <p:cNvSpPr/>
          <p:nvPr/>
        </p:nvSpPr>
        <p:spPr>
          <a:xfrm>
            <a:off x="3085980" y="3435532"/>
            <a:ext cx="3409405" cy="2246812"/>
          </a:xfrm>
          <a:prstGeom prst="irregularSeal2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7" name="Rounded Rectangle 15"/>
          <p:cNvSpPr/>
          <p:nvPr/>
        </p:nvSpPr>
        <p:spPr>
          <a:xfrm>
            <a:off x="6100354" y="1935480"/>
            <a:ext cx="2586446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535577" y="398417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Aplico</a:t>
            </a:r>
            <a:r>
              <a:rPr lang="en-US" dirty="0"/>
              <a:t> </a:t>
            </a:r>
          </a:p>
          <a:p>
            <a:r>
              <a:rPr lang="en-US" dirty="0"/>
              <a:t>E -&gt; ( E op E )</a:t>
            </a:r>
          </a:p>
          <a:p>
            <a:r>
              <a:rPr lang="en-US" dirty="0" smtClean="0"/>
              <a:t>       primer E </a:t>
            </a:r>
            <a:r>
              <a:rPr lang="en-US" dirty="0"/>
              <a:t>-&gt; ( E op E )</a:t>
            </a:r>
            <a:endParaRPr lang="es-MX" dirty="0"/>
          </a:p>
        </p:txBody>
      </p:sp>
      <p:cxnSp>
        <p:nvCxnSpPr>
          <p:cNvPr id="13" name="Straight Arrow Connector 9"/>
          <p:cNvCxnSpPr/>
          <p:nvPr/>
        </p:nvCxnSpPr>
        <p:spPr>
          <a:xfrm flipH="1">
            <a:off x="6070962" y="4579174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"/>
          <p:cNvCxnSpPr/>
          <p:nvPr/>
        </p:nvCxnSpPr>
        <p:spPr>
          <a:xfrm flipH="1">
            <a:off x="6988147" y="3408960"/>
            <a:ext cx="558918" cy="57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5"/>
          <p:cNvSpPr/>
          <p:nvPr/>
        </p:nvSpPr>
        <p:spPr>
          <a:xfrm>
            <a:off x="6319157" y="3925934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8" name="Oval 6"/>
          <p:cNvSpPr/>
          <p:nvPr/>
        </p:nvSpPr>
        <p:spPr>
          <a:xfrm>
            <a:off x="4643849" y="6159138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sp>
        <p:nvSpPr>
          <p:cNvPr id="19" name="Oval 7"/>
          <p:cNvSpPr/>
          <p:nvPr/>
        </p:nvSpPr>
        <p:spPr>
          <a:xfrm>
            <a:off x="6363791" y="6159138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cxnSp>
        <p:nvCxnSpPr>
          <p:cNvPr id="20" name="Straight Arrow Connector 9"/>
          <p:cNvCxnSpPr/>
          <p:nvPr/>
        </p:nvCxnSpPr>
        <p:spPr>
          <a:xfrm flipH="1">
            <a:off x="5179425" y="56812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1"/>
          <p:cNvCxnSpPr>
            <a:endCxn id="19" idx="1"/>
          </p:cNvCxnSpPr>
          <p:nvPr/>
        </p:nvCxnSpPr>
        <p:spPr>
          <a:xfrm>
            <a:off x="5819506" y="5681255"/>
            <a:ext cx="659066" cy="57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5"/>
          <p:cNvSpPr/>
          <p:nvPr/>
        </p:nvSpPr>
        <p:spPr>
          <a:xfrm>
            <a:off x="5427619" y="5003075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s-AR" dirty="0"/>
          </a:p>
        </p:txBody>
      </p:sp>
      <p:cxnSp>
        <p:nvCxnSpPr>
          <p:cNvPr id="23" name="Conector recto 22"/>
          <p:cNvCxnSpPr/>
          <p:nvPr/>
        </p:nvCxnSpPr>
        <p:spPr>
          <a:xfrm flipV="1">
            <a:off x="4219434" y="2952206"/>
            <a:ext cx="424415" cy="54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6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8" grpId="0" animBg="1"/>
      <p:bldP spid="19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D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(“( ( 2 + 3.5 ) * ( -5 / -1) )\n");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sp>
        <p:nvSpPr>
          <p:cNvPr id="6" name="Rounded Rectangle 15"/>
          <p:cNvSpPr/>
          <p:nvPr/>
        </p:nvSpPr>
        <p:spPr>
          <a:xfrm>
            <a:off x="6844940" y="1935480"/>
            <a:ext cx="2272935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1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D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(“( ( 2 + 3.5 ) * ( -5 / -1) )\n");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Aplico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 -&gt; ( E </a:t>
            </a:r>
            <a:r>
              <a:rPr lang="en-US" dirty="0" smtClean="0"/>
              <a:t>op </a:t>
            </a:r>
            <a:r>
              <a:rPr lang="en-US" dirty="0"/>
              <a:t>E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78376" y="3286867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223379" y="2901043"/>
            <a:ext cx="345058" cy="38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</p:cNvCxnSpPr>
          <p:nvPr/>
        </p:nvCxnSpPr>
        <p:spPr>
          <a:xfrm flipH="1">
            <a:off x="5268626" y="3877808"/>
            <a:ext cx="624531" cy="56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522414" y="3839563"/>
            <a:ext cx="813228" cy="66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193576" y="2415654"/>
            <a:ext cx="1337481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Rectangle 27"/>
          <p:cNvSpPr/>
          <p:nvPr/>
        </p:nvSpPr>
        <p:spPr>
          <a:xfrm>
            <a:off x="4705212" y="2438029"/>
            <a:ext cx="1187945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ounded Rectangle 15"/>
          <p:cNvSpPr/>
          <p:nvPr/>
        </p:nvSpPr>
        <p:spPr>
          <a:xfrm>
            <a:off x="6892368" y="1935480"/>
            <a:ext cx="2124653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6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b="1" dirty="0"/>
              <a:t>Árbol Binario (</a:t>
            </a:r>
            <a:r>
              <a:rPr lang="es-AR" b="1" dirty="0" err="1"/>
              <a:t>Binary</a:t>
            </a:r>
            <a:r>
              <a:rPr lang="es-AR" b="1" dirty="0"/>
              <a:t> </a:t>
            </a:r>
            <a:r>
              <a:rPr lang="es-AR" b="1" dirty="0" err="1"/>
              <a:t>Tree</a:t>
            </a:r>
            <a:r>
              <a:rPr lang="es-AR" b="1" dirty="0"/>
              <a:t> o BT)</a:t>
            </a:r>
          </a:p>
          <a:p>
            <a:pPr marL="0" indent="0" algn="just">
              <a:buNone/>
            </a:pPr>
            <a:r>
              <a:rPr lang="es-AR" dirty="0"/>
              <a:t>	Estructura de datos formada por nodos, donde cada nodo o está vacío o  tiene 3 componentes: datos, subárbol izquierdo y subárbol derecho. Existe un nodo distinguido llamado raíz.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5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D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(“( ( 2 + 3.5 ) * ( -5 / -1) )\n");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Aplico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 -&gt; ( E </a:t>
            </a:r>
            <a:r>
              <a:rPr lang="en-US" dirty="0" smtClean="0"/>
              <a:t>op </a:t>
            </a:r>
            <a:r>
              <a:rPr lang="en-US" dirty="0"/>
              <a:t>E )</a:t>
            </a:r>
          </a:p>
          <a:p>
            <a:pPr marL="0" indent="0">
              <a:buNone/>
            </a:pPr>
            <a:r>
              <a:rPr lang="en-US" dirty="0"/>
              <a:t>El primer E se </a:t>
            </a:r>
            <a:r>
              <a:rPr lang="en-US" dirty="0" err="1"/>
              <a:t>expande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E-&gt; ( E </a:t>
            </a:r>
            <a:r>
              <a:rPr lang="en-US" dirty="0" smtClean="0"/>
              <a:t>op </a:t>
            </a:r>
            <a:r>
              <a:rPr lang="en-US" dirty="0"/>
              <a:t>E )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78376" y="3286867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>
            <a:endCxn id="7" idx="0"/>
          </p:cNvCxnSpPr>
          <p:nvPr/>
        </p:nvCxnSpPr>
        <p:spPr>
          <a:xfrm flipH="1">
            <a:off x="4270156" y="5036818"/>
            <a:ext cx="514722" cy="29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12997" y="4986124"/>
            <a:ext cx="473403" cy="40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223379" y="2901043"/>
            <a:ext cx="345058" cy="38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56758" y="4344489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7" name="Straight Arrow Connector 16"/>
          <p:cNvCxnSpPr>
            <a:stCxn id="6" idx="3"/>
          </p:cNvCxnSpPr>
          <p:nvPr/>
        </p:nvCxnSpPr>
        <p:spPr>
          <a:xfrm flipH="1">
            <a:off x="5268626" y="3877808"/>
            <a:ext cx="624531" cy="56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6574787" y="3839563"/>
            <a:ext cx="813228" cy="66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93576" y="2415654"/>
            <a:ext cx="1337481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ounded Rectangle 15"/>
          <p:cNvSpPr/>
          <p:nvPr/>
        </p:nvSpPr>
        <p:spPr>
          <a:xfrm>
            <a:off x="7007149" y="1935480"/>
            <a:ext cx="1914781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5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D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(“( ( 2 + 3.5 ) * ( -5 / -1) )\n");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Aplico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 -&gt; ( E </a:t>
            </a:r>
            <a:r>
              <a:rPr lang="en-US" dirty="0" smtClean="0"/>
              <a:t>op </a:t>
            </a:r>
            <a:r>
              <a:rPr lang="en-US" dirty="0"/>
              <a:t>E )</a:t>
            </a:r>
          </a:p>
          <a:p>
            <a:pPr marL="0" indent="0">
              <a:buNone/>
            </a:pPr>
            <a:r>
              <a:rPr lang="en-US" dirty="0"/>
              <a:t>El primer E se </a:t>
            </a:r>
            <a:r>
              <a:rPr lang="en-US" dirty="0" err="1"/>
              <a:t>expande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E-&gt; ( E </a:t>
            </a:r>
            <a:r>
              <a:rPr lang="en-US" dirty="0" smtClean="0"/>
              <a:t>op </a:t>
            </a:r>
            <a:r>
              <a:rPr lang="en-US" dirty="0"/>
              <a:t>E )</a:t>
            </a:r>
          </a:p>
          <a:p>
            <a:pPr marL="0" indent="0">
              <a:buNone/>
            </a:pPr>
            <a:r>
              <a:rPr lang="en-US" dirty="0"/>
              <a:t>Ambos 2 </a:t>
            </a:r>
            <a:r>
              <a:rPr lang="en-US" dirty="0" err="1"/>
              <a:t>aplican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E -&gt; </a:t>
            </a:r>
            <a:r>
              <a:rPr lang="en-US" dirty="0" err="1"/>
              <a:t>Cte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78376" y="3286867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0" name="Straight Arrow Connector 9"/>
          <p:cNvCxnSpPr>
            <a:endCxn id="7" idx="0"/>
          </p:cNvCxnSpPr>
          <p:nvPr/>
        </p:nvCxnSpPr>
        <p:spPr>
          <a:xfrm flipH="1">
            <a:off x="4270156" y="5036818"/>
            <a:ext cx="514722" cy="29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12997" y="4986124"/>
            <a:ext cx="473403" cy="40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223379" y="2901043"/>
            <a:ext cx="345058" cy="38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56758" y="4344489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7" name="Straight Arrow Connector 16"/>
          <p:cNvCxnSpPr>
            <a:stCxn id="6" idx="3"/>
          </p:cNvCxnSpPr>
          <p:nvPr/>
        </p:nvCxnSpPr>
        <p:spPr>
          <a:xfrm flipH="1">
            <a:off x="5268626" y="3877808"/>
            <a:ext cx="624531" cy="56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6574787" y="3839563"/>
            <a:ext cx="813228" cy="66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878270" y="5334544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sp>
        <p:nvSpPr>
          <p:cNvPr id="19" name="Rectangle 18"/>
          <p:cNvSpPr/>
          <p:nvPr/>
        </p:nvSpPr>
        <p:spPr>
          <a:xfrm>
            <a:off x="3316406" y="2415654"/>
            <a:ext cx="300251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angle 19"/>
          <p:cNvSpPr/>
          <p:nvPr/>
        </p:nvSpPr>
        <p:spPr>
          <a:xfrm>
            <a:off x="3878270" y="2415653"/>
            <a:ext cx="391886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ounded Rectangle 15"/>
          <p:cNvSpPr/>
          <p:nvPr/>
        </p:nvSpPr>
        <p:spPr>
          <a:xfrm>
            <a:off x="7071896" y="1935480"/>
            <a:ext cx="2059907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3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D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(“( ( 2 + 3.5 ) * ( -5 / -1) )\n");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Aplico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 -&gt; ( E </a:t>
            </a:r>
            <a:r>
              <a:rPr lang="en-US" dirty="0" smtClean="0"/>
              <a:t>op </a:t>
            </a:r>
            <a:r>
              <a:rPr lang="en-US" dirty="0"/>
              <a:t>E )</a:t>
            </a:r>
          </a:p>
          <a:p>
            <a:pPr marL="0" indent="0">
              <a:buNone/>
            </a:pPr>
            <a:r>
              <a:rPr lang="en-US" dirty="0"/>
              <a:t>El primer E se </a:t>
            </a:r>
            <a:r>
              <a:rPr lang="en-US" dirty="0" err="1"/>
              <a:t>expande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E-&gt; ( E </a:t>
            </a:r>
            <a:r>
              <a:rPr lang="en-US" dirty="0" smtClean="0"/>
              <a:t>op </a:t>
            </a:r>
            <a:r>
              <a:rPr lang="en-US" dirty="0"/>
              <a:t>E )</a:t>
            </a:r>
          </a:p>
          <a:p>
            <a:pPr marL="0" indent="0">
              <a:buNone/>
            </a:pPr>
            <a:r>
              <a:rPr lang="en-US" dirty="0"/>
              <a:t>Ambos 2 </a:t>
            </a:r>
            <a:r>
              <a:rPr lang="en-US" dirty="0" err="1"/>
              <a:t>aplican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E -&gt; </a:t>
            </a:r>
            <a:r>
              <a:rPr lang="en-US" dirty="0" err="1"/>
              <a:t>Cte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78376" y="3286867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0" name="Straight Arrow Connector 9"/>
          <p:cNvCxnSpPr>
            <a:endCxn id="7" idx="0"/>
          </p:cNvCxnSpPr>
          <p:nvPr/>
        </p:nvCxnSpPr>
        <p:spPr>
          <a:xfrm flipH="1">
            <a:off x="4270156" y="5036818"/>
            <a:ext cx="514722" cy="29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12997" y="4986124"/>
            <a:ext cx="473403" cy="40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223379" y="2901043"/>
            <a:ext cx="345058" cy="38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56758" y="4344489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</a:t>
            </a:r>
            <a:endParaRPr lang="es-AR" dirty="0"/>
          </a:p>
        </p:txBody>
      </p:sp>
      <p:cxnSp>
        <p:nvCxnSpPr>
          <p:cNvPr id="17" name="Straight Arrow Connector 16"/>
          <p:cNvCxnSpPr>
            <a:stCxn id="6" idx="3"/>
          </p:cNvCxnSpPr>
          <p:nvPr/>
        </p:nvCxnSpPr>
        <p:spPr>
          <a:xfrm flipH="1">
            <a:off x="5268626" y="3877808"/>
            <a:ext cx="624531" cy="56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6574787" y="3839563"/>
            <a:ext cx="813228" cy="66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878270" y="5334544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sp>
        <p:nvSpPr>
          <p:cNvPr id="19" name="Rectangle 18"/>
          <p:cNvSpPr/>
          <p:nvPr/>
        </p:nvSpPr>
        <p:spPr>
          <a:xfrm>
            <a:off x="3316406" y="2415654"/>
            <a:ext cx="300251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angle 19"/>
          <p:cNvSpPr/>
          <p:nvPr/>
        </p:nvSpPr>
        <p:spPr>
          <a:xfrm>
            <a:off x="3878270" y="2415653"/>
            <a:ext cx="391886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ounded Rectangle 15"/>
          <p:cNvSpPr/>
          <p:nvPr/>
        </p:nvSpPr>
        <p:spPr>
          <a:xfrm>
            <a:off x="7071896" y="1935480"/>
            <a:ext cx="2059907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4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D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(“( ( 2 + 3.5 ) * ( -5 / -1) )\n");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Aplico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 -&gt; ( E </a:t>
            </a:r>
            <a:r>
              <a:rPr lang="en-US" dirty="0" smtClean="0"/>
              <a:t>op </a:t>
            </a:r>
            <a:r>
              <a:rPr lang="en-US" dirty="0"/>
              <a:t>E )</a:t>
            </a:r>
          </a:p>
          <a:p>
            <a:pPr marL="0" indent="0">
              <a:buNone/>
            </a:pPr>
            <a:r>
              <a:rPr lang="en-US" dirty="0"/>
              <a:t>El primer E se </a:t>
            </a:r>
            <a:r>
              <a:rPr lang="en-US" dirty="0" err="1"/>
              <a:t>expande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E-&gt; ( E </a:t>
            </a:r>
            <a:r>
              <a:rPr lang="en-US" dirty="0" smtClean="0"/>
              <a:t>op </a:t>
            </a:r>
            <a:r>
              <a:rPr lang="en-US" dirty="0"/>
              <a:t>E )</a:t>
            </a:r>
          </a:p>
          <a:p>
            <a:pPr marL="0" indent="0">
              <a:buNone/>
            </a:pPr>
            <a:r>
              <a:rPr lang="en-US" dirty="0"/>
              <a:t>Ambos 2 </a:t>
            </a:r>
            <a:r>
              <a:rPr lang="en-US" dirty="0" err="1"/>
              <a:t>aplican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E -&gt; </a:t>
            </a:r>
            <a:r>
              <a:rPr lang="en-US" dirty="0" err="1"/>
              <a:t>Cte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78376" y="3286867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0" name="Straight Arrow Connector 9"/>
          <p:cNvCxnSpPr>
            <a:endCxn id="7" idx="0"/>
          </p:cNvCxnSpPr>
          <p:nvPr/>
        </p:nvCxnSpPr>
        <p:spPr>
          <a:xfrm flipH="1">
            <a:off x="4270156" y="5036818"/>
            <a:ext cx="514722" cy="29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12997" y="4986124"/>
            <a:ext cx="473403" cy="40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223379" y="2901043"/>
            <a:ext cx="345058" cy="38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56758" y="4344489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</a:t>
            </a:r>
            <a:endParaRPr lang="es-AR" dirty="0"/>
          </a:p>
        </p:txBody>
      </p:sp>
      <p:cxnSp>
        <p:nvCxnSpPr>
          <p:cNvPr id="17" name="Straight Arrow Connector 16"/>
          <p:cNvCxnSpPr>
            <a:stCxn id="6" idx="3"/>
          </p:cNvCxnSpPr>
          <p:nvPr/>
        </p:nvCxnSpPr>
        <p:spPr>
          <a:xfrm flipH="1">
            <a:off x="5268626" y="3877808"/>
            <a:ext cx="624531" cy="56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6574787" y="3839563"/>
            <a:ext cx="813228" cy="66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878270" y="5334544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sp>
        <p:nvSpPr>
          <p:cNvPr id="18" name="Oval 17"/>
          <p:cNvSpPr/>
          <p:nvPr/>
        </p:nvSpPr>
        <p:spPr>
          <a:xfrm>
            <a:off x="5260697" y="5369303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3.5</a:t>
            </a:r>
            <a:endParaRPr lang="es-AR" dirty="0"/>
          </a:p>
        </p:txBody>
      </p:sp>
      <p:sp>
        <p:nvSpPr>
          <p:cNvPr id="19" name="Rectangle 18"/>
          <p:cNvSpPr/>
          <p:nvPr/>
        </p:nvSpPr>
        <p:spPr>
          <a:xfrm>
            <a:off x="3316406" y="2415654"/>
            <a:ext cx="300251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angle 19"/>
          <p:cNvSpPr/>
          <p:nvPr/>
        </p:nvSpPr>
        <p:spPr>
          <a:xfrm>
            <a:off x="3878270" y="2415653"/>
            <a:ext cx="391886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ounded Rectangle 15"/>
          <p:cNvSpPr/>
          <p:nvPr/>
        </p:nvSpPr>
        <p:spPr>
          <a:xfrm>
            <a:off x="7071896" y="1935480"/>
            <a:ext cx="2059907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8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D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(“( ( 2 + 3.5 ) * ( -5 / -1) )\n");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Idem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otra</a:t>
            </a:r>
            <a:r>
              <a:rPr lang="en-US" dirty="0"/>
              <a:t> parte con</a:t>
            </a:r>
          </a:p>
          <a:p>
            <a:pPr marL="0" indent="0">
              <a:buNone/>
            </a:pPr>
            <a:r>
              <a:rPr lang="en-US" dirty="0"/>
              <a:t>E -&gt; ( E </a:t>
            </a:r>
            <a:r>
              <a:rPr lang="en-US" dirty="0" smtClean="0"/>
              <a:t>op </a:t>
            </a:r>
            <a:r>
              <a:rPr lang="en-US" dirty="0"/>
              <a:t>E )</a:t>
            </a:r>
          </a:p>
          <a:p>
            <a:pPr marL="0" indent="0">
              <a:buNone/>
            </a:pPr>
            <a:r>
              <a:rPr lang="en-US" dirty="0"/>
              <a:t>Y ambos 2 </a:t>
            </a:r>
            <a:r>
              <a:rPr lang="en-US" dirty="0" err="1"/>
              <a:t>por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 -&gt; </a:t>
            </a:r>
            <a:r>
              <a:rPr lang="en-US" dirty="0" err="1"/>
              <a:t>cte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78376" y="3286867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sp>
        <p:nvSpPr>
          <p:cNvPr id="7" name="Oval 6"/>
          <p:cNvSpPr/>
          <p:nvPr/>
        </p:nvSpPr>
        <p:spPr>
          <a:xfrm>
            <a:off x="3878270" y="5334544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sp>
        <p:nvSpPr>
          <p:cNvPr id="8" name="Oval 7"/>
          <p:cNvSpPr/>
          <p:nvPr/>
        </p:nvSpPr>
        <p:spPr>
          <a:xfrm>
            <a:off x="5260697" y="5369303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3.5</a:t>
            </a:r>
            <a:endParaRPr lang="es-AR" dirty="0"/>
          </a:p>
        </p:txBody>
      </p:sp>
      <p:cxnSp>
        <p:nvCxnSpPr>
          <p:cNvPr id="10" name="Straight Arrow Connector 9"/>
          <p:cNvCxnSpPr>
            <a:endCxn id="7" idx="0"/>
          </p:cNvCxnSpPr>
          <p:nvPr/>
        </p:nvCxnSpPr>
        <p:spPr>
          <a:xfrm flipH="1">
            <a:off x="4270156" y="5036818"/>
            <a:ext cx="514722" cy="29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12997" y="4986124"/>
            <a:ext cx="473403" cy="40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223379" y="2901043"/>
            <a:ext cx="345058" cy="38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56758" y="4344489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s-AR" dirty="0"/>
          </a:p>
        </p:txBody>
      </p:sp>
      <p:cxnSp>
        <p:nvCxnSpPr>
          <p:cNvPr id="17" name="Straight Arrow Connector 16"/>
          <p:cNvCxnSpPr>
            <a:stCxn id="6" idx="3"/>
          </p:cNvCxnSpPr>
          <p:nvPr/>
        </p:nvCxnSpPr>
        <p:spPr>
          <a:xfrm flipH="1">
            <a:off x="5268626" y="3877808"/>
            <a:ext cx="624531" cy="56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94746" y="5391552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-5</a:t>
            </a:r>
            <a:endParaRPr lang="es-AR" dirty="0"/>
          </a:p>
        </p:txBody>
      </p:sp>
      <p:sp>
        <p:nvSpPr>
          <p:cNvPr id="19" name="Oval 18"/>
          <p:cNvSpPr/>
          <p:nvPr/>
        </p:nvSpPr>
        <p:spPr>
          <a:xfrm>
            <a:off x="7977173" y="5426311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  <a:endParaRPr lang="es-AR" dirty="0"/>
          </a:p>
        </p:txBody>
      </p:sp>
      <p:cxnSp>
        <p:nvCxnSpPr>
          <p:cNvPr id="20" name="Straight Arrow Connector 19"/>
          <p:cNvCxnSpPr>
            <a:endCxn id="18" idx="0"/>
          </p:cNvCxnSpPr>
          <p:nvPr/>
        </p:nvCxnSpPr>
        <p:spPr>
          <a:xfrm flipH="1">
            <a:off x="6986632" y="5093826"/>
            <a:ext cx="514722" cy="29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729473" y="5043132"/>
            <a:ext cx="473403" cy="40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73234" y="4401497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endParaRPr lang="es-AR" dirty="0"/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6574787" y="3839563"/>
            <a:ext cx="813228" cy="66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784878" y="2373611"/>
            <a:ext cx="1108279" cy="615532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ounded Rectangle 15"/>
          <p:cNvSpPr/>
          <p:nvPr/>
        </p:nvSpPr>
        <p:spPr>
          <a:xfrm>
            <a:off x="6892368" y="1935480"/>
            <a:ext cx="2029563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6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2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E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("( ( 2 + 3.5 ) * -10 )\n");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78376" y="3286867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sp>
        <p:nvSpPr>
          <p:cNvPr id="7" name="Oval 6"/>
          <p:cNvSpPr/>
          <p:nvPr/>
        </p:nvSpPr>
        <p:spPr>
          <a:xfrm>
            <a:off x="3878270" y="5334544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sp>
        <p:nvSpPr>
          <p:cNvPr id="8" name="Oval 7"/>
          <p:cNvSpPr/>
          <p:nvPr/>
        </p:nvSpPr>
        <p:spPr>
          <a:xfrm>
            <a:off x="5260697" y="5369303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3.5</a:t>
            </a:r>
            <a:endParaRPr lang="es-AR" dirty="0"/>
          </a:p>
        </p:txBody>
      </p:sp>
      <p:cxnSp>
        <p:nvCxnSpPr>
          <p:cNvPr id="10" name="Straight Arrow Connector 9"/>
          <p:cNvCxnSpPr>
            <a:endCxn id="7" idx="0"/>
          </p:cNvCxnSpPr>
          <p:nvPr/>
        </p:nvCxnSpPr>
        <p:spPr>
          <a:xfrm flipH="1">
            <a:off x="4270156" y="5036818"/>
            <a:ext cx="514722" cy="29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12997" y="4986124"/>
            <a:ext cx="473403" cy="40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223379" y="2901043"/>
            <a:ext cx="345058" cy="38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56758" y="4344489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s-AR" dirty="0"/>
          </a:p>
        </p:txBody>
      </p:sp>
      <p:cxnSp>
        <p:nvCxnSpPr>
          <p:cNvPr id="17" name="Straight Arrow Connector 16"/>
          <p:cNvCxnSpPr>
            <a:stCxn id="6" idx="3"/>
          </p:cNvCxnSpPr>
          <p:nvPr/>
        </p:nvCxnSpPr>
        <p:spPr>
          <a:xfrm flipH="1">
            <a:off x="5268626" y="3877808"/>
            <a:ext cx="624531" cy="56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73234" y="4401497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-10</a:t>
            </a:r>
            <a:endParaRPr lang="es-AR" dirty="0"/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6574787" y="3839563"/>
            <a:ext cx="813228" cy="66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5"/>
          <p:cNvSpPr/>
          <p:nvPr/>
        </p:nvSpPr>
        <p:spPr>
          <a:xfrm>
            <a:off x="6779622" y="1935480"/>
            <a:ext cx="2181498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4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Ejercicio</a:t>
            </a:r>
            <a:endParaRPr lang="en-US" b="1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Queremos</a:t>
            </a:r>
            <a:r>
              <a:rPr lang="en-US" dirty="0"/>
              <a:t> que se </a:t>
            </a:r>
            <a:r>
              <a:rPr lang="en-US" dirty="0" err="1"/>
              <a:t>construya</a:t>
            </a:r>
            <a:r>
              <a:rPr lang="en-US" dirty="0"/>
              <a:t> el </a:t>
            </a:r>
            <a:r>
              <a:rPr lang="en-US" dirty="0" err="1"/>
              <a:t>árbol</a:t>
            </a:r>
            <a:r>
              <a:rPr lang="en-US" dirty="0"/>
              <a:t> de </a:t>
            </a:r>
            <a:r>
              <a:rPr lang="en-US" dirty="0" err="1"/>
              <a:t>expresiones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r>
              <a:rPr lang="en-US" dirty="0" err="1"/>
              <a:t>myExp</a:t>
            </a:r>
            <a:r>
              <a:rPr lang="en-US" dirty="0"/>
              <a:t>= new </a:t>
            </a:r>
            <a:r>
              <a:rPr lang="en-US" dirty="0" err="1"/>
              <a:t>ExpTree</a:t>
            </a:r>
            <a:r>
              <a:rPr lang="en-US" dirty="0"/>
              <a:t>("( ( 2 + 3.5 ) * -10 )\n");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O que lance </a:t>
            </a:r>
            <a:r>
              <a:rPr lang="en-US" dirty="0" smtClean="0"/>
              <a:t>exception </a:t>
            </a:r>
            <a:r>
              <a:rPr lang="en-US" dirty="0" err="1"/>
              <a:t>si</a:t>
            </a:r>
            <a:r>
              <a:rPr lang="en-US" dirty="0"/>
              <a:t> 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correcta</a:t>
            </a:r>
            <a:r>
              <a:rPr lang="en-US" dirty="0"/>
              <a:t> la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infija</a:t>
            </a:r>
            <a:r>
              <a:rPr lang="en-US" dirty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5 – </a:t>
            </a:r>
            <a:r>
              <a:rPr lang="es-419" dirty="0" err="1" smtClean="0"/>
              <a:t>Ejer</a:t>
            </a:r>
            <a:r>
              <a:rPr lang="es-419" dirty="0" smtClean="0"/>
              <a:t> 2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Generar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aplicación</a:t>
            </a:r>
            <a:r>
              <a:rPr lang="en-US" sz="2000" dirty="0">
                <a:solidFill>
                  <a:schemeClr val="tx1"/>
                </a:solidFill>
              </a:rPr>
              <a:t> que </a:t>
            </a:r>
            <a:r>
              <a:rPr lang="en-US" sz="2000" dirty="0" err="1" smtClean="0">
                <a:solidFill>
                  <a:schemeClr val="tx1"/>
                </a:solidFill>
              </a:rPr>
              <a:t>genere</a:t>
            </a:r>
            <a:r>
              <a:rPr lang="en-US" sz="2000" dirty="0" smtClean="0">
                <a:solidFill>
                  <a:schemeClr val="tx1"/>
                </a:solidFill>
              </a:rPr>
              <a:t> el </a:t>
            </a:r>
            <a:r>
              <a:rPr lang="en-US" sz="2000" dirty="0" err="1" smtClean="0">
                <a:solidFill>
                  <a:schemeClr val="tx1"/>
                </a:solidFill>
              </a:rPr>
              <a:t>árbol</a:t>
            </a:r>
            <a:r>
              <a:rPr lang="en-US" sz="2000" dirty="0" smtClean="0">
                <a:solidFill>
                  <a:schemeClr val="tx1"/>
                </a:solidFill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</a:rPr>
              <a:t>expresiones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correctas</a:t>
            </a:r>
            <a:r>
              <a:rPr lang="en-US" sz="2000" dirty="0" smtClean="0">
                <a:solidFill>
                  <a:schemeClr val="tx1"/>
                </a:solidFill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</a:rPr>
              <a:t>incorrectas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bajar</a:t>
            </a:r>
            <a:r>
              <a:rPr lang="en-US" sz="2000" dirty="0" smtClean="0">
                <a:solidFill>
                  <a:schemeClr val="tx1"/>
                </a:solidFill>
              </a:rPr>
              <a:t> de campus </a:t>
            </a:r>
            <a:r>
              <a:rPr lang="en-US" sz="2000" dirty="0" err="1" smtClean="0">
                <a:solidFill>
                  <a:schemeClr val="tx1"/>
                </a:solidFill>
              </a:rPr>
              <a:t>los</a:t>
            </a:r>
            <a:r>
              <a:rPr lang="en-US" sz="2000" dirty="0" smtClean="0">
                <a:solidFill>
                  <a:schemeClr val="tx1"/>
                </a:solidFill>
              </a:rPr>
              <a:t> templates)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14" y="5393028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Expresiones</a:t>
            </a:r>
            <a:r>
              <a:rPr lang="en-US" b="1" dirty="0" smtClean="0"/>
              <a:t> </a:t>
            </a:r>
            <a:r>
              <a:rPr lang="en-US" b="1" dirty="0" err="1" smtClean="0"/>
              <a:t>correctas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err="1" smtClean="0"/>
              <a:t>myExp</a:t>
            </a:r>
            <a:r>
              <a:rPr lang="en-US" dirty="0" smtClean="0"/>
              <a:t>= new </a:t>
            </a:r>
            <a:r>
              <a:rPr lang="en-US" dirty="0" err="1"/>
              <a:t>ExpTree</a:t>
            </a:r>
            <a:r>
              <a:rPr lang="en-US" dirty="0"/>
              <a:t>("( </a:t>
            </a:r>
            <a:r>
              <a:rPr lang="en-US" dirty="0" smtClean="0"/>
              <a:t>-2.5 </a:t>
            </a:r>
            <a:r>
              <a:rPr lang="en-US" dirty="0"/>
              <a:t>+ 3 ) </a:t>
            </a:r>
            <a:r>
              <a:rPr lang="en-US" dirty="0" smtClean="0"/>
              <a:t>   \</a:t>
            </a:r>
            <a:r>
              <a:rPr lang="en-US" dirty="0"/>
              <a:t>n");</a:t>
            </a:r>
          </a:p>
          <a:p>
            <a:pPr marL="0" indent="0">
              <a:buNone/>
            </a:pPr>
            <a:r>
              <a:rPr lang="en-US" dirty="0" err="1" smtClean="0"/>
              <a:t>myExp</a:t>
            </a:r>
            <a:r>
              <a:rPr lang="en-US" dirty="0"/>
              <a:t>= new </a:t>
            </a:r>
            <a:r>
              <a:rPr lang="en-US" dirty="0" err="1"/>
              <a:t>ExpTree</a:t>
            </a:r>
            <a:r>
              <a:rPr lang="en-US" dirty="0"/>
              <a:t>("( </a:t>
            </a:r>
            <a:r>
              <a:rPr lang="en-US" dirty="0" smtClean="0"/>
              <a:t> (  </a:t>
            </a:r>
            <a:r>
              <a:rPr lang="en-US" dirty="0"/>
              <a:t>2 + </a:t>
            </a:r>
            <a:r>
              <a:rPr lang="en-US" dirty="0" smtClean="0"/>
              <a:t>3.5  </a:t>
            </a:r>
            <a:r>
              <a:rPr lang="en-US" dirty="0"/>
              <a:t>) * -10 )\n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 smtClean="0"/>
              <a:t>(“(  (  </a:t>
            </a:r>
            <a:r>
              <a:rPr lang="en-US" dirty="0"/>
              <a:t>2 + 3.5 ) * ( -5 / -1</a:t>
            </a:r>
            <a:r>
              <a:rPr lang="en-US" dirty="0" smtClean="0"/>
              <a:t>)  </a:t>
            </a:r>
            <a:r>
              <a:rPr lang="en-US" dirty="0"/>
              <a:t>)\n");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Expresiones</a:t>
            </a:r>
            <a:r>
              <a:rPr lang="en-US" b="1" dirty="0" smtClean="0"/>
              <a:t> </a:t>
            </a:r>
            <a:r>
              <a:rPr lang="en-US" b="1" dirty="0" err="1" smtClean="0"/>
              <a:t>incorrectas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 smtClean="0"/>
              <a:t>("(  </a:t>
            </a:r>
            <a:r>
              <a:rPr lang="en-US" dirty="0"/>
              <a:t>2 + 3 </a:t>
            </a:r>
            <a:r>
              <a:rPr lang="en-US" dirty="0" smtClean="0"/>
              <a:t> )  </a:t>
            </a:r>
            <a:r>
              <a:rPr lang="en-US" dirty="0"/>
              <a:t>)\n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("(  ( 2 </a:t>
            </a:r>
            <a:r>
              <a:rPr lang="en-US"/>
              <a:t>+ </a:t>
            </a:r>
            <a:r>
              <a:rPr lang="en-US" smtClean="0"/>
              <a:t> 3 </a:t>
            </a:r>
            <a:r>
              <a:rPr lang="en-US" dirty="0"/>
              <a:t>)  ) \n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 smtClean="0"/>
              <a:t>(" </a:t>
            </a:r>
            <a:r>
              <a:rPr lang="en-US" dirty="0"/>
              <a:t>( 2 </a:t>
            </a:r>
            <a:r>
              <a:rPr lang="en-US" dirty="0" smtClean="0"/>
              <a:t>&amp; </a:t>
            </a:r>
            <a:r>
              <a:rPr lang="en-US" dirty="0"/>
              <a:t>3 )  </a:t>
            </a:r>
            <a:r>
              <a:rPr lang="en-US" dirty="0" smtClean="0"/>
              <a:t> </a:t>
            </a:r>
            <a:r>
              <a:rPr lang="en-US" dirty="0"/>
              <a:t>\n");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742" y="1847088"/>
            <a:ext cx="4943191" cy="43381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sp>
        <p:nvSpPr>
          <p:cNvPr id="7" name="Explosion 2 6"/>
          <p:cNvSpPr/>
          <p:nvPr/>
        </p:nvSpPr>
        <p:spPr>
          <a:xfrm>
            <a:off x="4232366" y="3644503"/>
            <a:ext cx="4558936" cy="2929982"/>
          </a:xfrm>
          <a:prstGeom prst="irregularSeal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Tip.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recursivo</a:t>
            </a:r>
            <a:r>
              <a:rPr lang="en-US" dirty="0"/>
              <a:t>.</a:t>
            </a:r>
          </a:p>
          <a:p>
            <a:pPr algn="ctr"/>
            <a:r>
              <a:rPr lang="en-US" dirty="0" err="1"/>
              <a:t>Además</a:t>
            </a:r>
            <a:r>
              <a:rPr lang="en-US" dirty="0"/>
              <a:t> de </a:t>
            </a:r>
            <a:r>
              <a:rPr lang="en-US" dirty="0" err="1"/>
              <a:t>hasNext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Y </a:t>
            </a:r>
          </a:p>
          <a:p>
            <a:pPr algn="ctr"/>
            <a:r>
              <a:rPr lang="en-US" dirty="0"/>
              <a:t>next()</a:t>
            </a:r>
          </a:p>
          <a:p>
            <a:pPr algn="ctr"/>
            <a:r>
              <a:rPr lang="en-US" dirty="0" err="1"/>
              <a:t>Usar</a:t>
            </a:r>
            <a:r>
              <a:rPr lang="en-US" dirty="0"/>
              <a:t>: </a:t>
            </a:r>
            <a:r>
              <a:rPr lang="en-US" dirty="0" err="1"/>
              <a:t>hasNext</a:t>
            </a:r>
            <a:r>
              <a:rPr lang="en-US" dirty="0"/>
              <a:t>(“</a:t>
            </a:r>
            <a:r>
              <a:rPr lang="en-US" b="1" dirty="0"/>
              <a:t>\\(</a:t>
            </a:r>
            <a:r>
              <a:rPr lang="en-US" dirty="0"/>
              <a:t>“)</a:t>
            </a:r>
            <a:endParaRPr lang="es-AR" dirty="0"/>
          </a:p>
        </p:txBody>
      </p:sp>
      <p:sp>
        <p:nvSpPr>
          <p:cNvPr id="8" name="Rounded Rectangle 15"/>
          <p:cNvSpPr/>
          <p:nvPr/>
        </p:nvSpPr>
        <p:spPr>
          <a:xfrm>
            <a:off x="6100354" y="1935480"/>
            <a:ext cx="2586446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7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Aplicaciones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Ejemplo</a:t>
            </a:r>
            <a:r>
              <a:rPr lang="en-US" b="1" dirty="0" smtClean="0"/>
              <a:t> 1: </a:t>
            </a:r>
            <a:r>
              <a:rPr lang="en-US" b="1" dirty="0" err="1" smtClean="0"/>
              <a:t>una</a:t>
            </a:r>
            <a:r>
              <a:rPr lang="en-US" b="1" dirty="0" smtClean="0"/>
              <a:t> </a:t>
            </a:r>
            <a:r>
              <a:rPr lang="en-US" b="1" dirty="0" err="1" smtClean="0"/>
              <a:t>vez</a:t>
            </a:r>
            <a:r>
              <a:rPr lang="en-US" b="1" dirty="0" smtClean="0"/>
              <a:t> </a:t>
            </a:r>
            <a:r>
              <a:rPr lang="en-US" b="1" dirty="0" err="1" smtClean="0"/>
              <a:t>más</a:t>
            </a:r>
            <a:r>
              <a:rPr lang="en-US" b="1" dirty="0" smtClean="0"/>
              <a:t> </a:t>
            </a:r>
            <a:r>
              <a:rPr lang="en-US" b="1" dirty="0" err="1" smtClean="0"/>
              <a:t>los</a:t>
            </a:r>
            <a:r>
              <a:rPr lang="en-US" b="1" dirty="0" smtClean="0"/>
              <a:t> </a:t>
            </a:r>
            <a:r>
              <a:rPr lang="en-US" b="1" dirty="0" err="1" smtClean="0"/>
              <a:t>compiladores</a:t>
            </a:r>
            <a:endParaRPr lang="en-US" b="1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Las </a:t>
            </a:r>
            <a:r>
              <a:rPr lang="en-US" dirty="0" err="1" smtClean="0"/>
              <a:t>expresiones</a:t>
            </a:r>
            <a:r>
              <a:rPr lang="en-US" dirty="0" smtClean="0"/>
              <a:t> </a:t>
            </a:r>
            <a:r>
              <a:rPr lang="en-US" dirty="0" err="1" smtClean="0"/>
              <a:t>formadas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unarios</a:t>
            </a:r>
            <a:r>
              <a:rPr lang="en-US" dirty="0" smtClean="0"/>
              <a:t>/</a:t>
            </a:r>
            <a:r>
              <a:rPr lang="en-US" dirty="0" err="1" smtClean="0"/>
              <a:t>binarios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representarse</a:t>
            </a:r>
            <a:r>
              <a:rPr lang="en-US" dirty="0" smtClean="0"/>
              <a:t> con BT, </a:t>
            </a:r>
            <a:r>
              <a:rPr lang="en-US" dirty="0" err="1" smtClean="0"/>
              <a:t>donde</a:t>
            </a:r>
            <a:r>
              <a:rPr lang="en-US" dirty="0" smtClean="0"/>
              <a:t> las </a:t>
            </a:r>
            <a:r>
              <a:rPr lang="en-US" dirty="0" err="1" smtClean="0"/>
              <a:t>expresiones</a:t>
            </a:r>
            <a:r>
              <a:rPr lang="en-US" dirty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anidadas</a:t>
            </a:r>
            <a:r>
              <a:rPr lang="en-US" dirty="0" smtClean="0"/>
              <a:t> se </a:t>
            </a:r>
            <a:r>
              <a:rPr lang="en-US" dirty="0" err="1" smtClean="0"/>
              <a:t>deberán</a:t>
            </a:r>
            <a:r>
              <a:rPr lang="en-US" dirty="0" smtClean="0"/>
              <a:t> </a:t>
            </a:r>
            <a:r>
              <a:rPr lang="en-US" dirty="0" err="1" smtClean="0"/>
              <a:t>evaluar</a:t>
            </a:r>
            <a:r>
              <a:rPr lang="en-US" dirty="0" smtClean="0"/>
              <a:t> primero.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2 * (3 + 5)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BAF592B-3504-7F4B-9218-FAAB94755355}"/>
              </a:ext>
            </a:extLst>
          </p:cNvPr>
          <p:cNvGrpSpPr/>
          <p:nvPr/>
        </p:nvGrpSpPr>
        <p:grpSpPr>
          <a:xfrm>
            <a:off x="4952710" y="4352507"/>
            <a:ext cx="2644370" cy="1622209"/>
            <a:chOff x="3706548" y="2452455"/>
            <a:chExt cx="2644370" cy="162220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06E66EF-902C-DC4C-9115-8C25C3E3E539}"/>
                </a:ext>
              </a:extLst>
            </p:cNvPr>
            <p:cNvSpPr/>
            <p:nvPr/>
          </p:nvSpPr>
          <p:spPr>
            <a:xfrm>
              <a:off x="4416469" y="2452455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*</a:t>
              </a:r>
              <a:endParaRPr lang="es-AR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CEB552-778A-A34A-830D-8A16BA6DBC55}"/>
                </a:ext>
              </a:extLst>
            </p:cNvPr>
            <p:cNvSpPr/>
            <p:nvPr/>
          </p:nvSpPr>
          <p:spPr>
            <a:xfrm>
              <a:off x="4422452" y="3644828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s-AR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82F08FB-B312-8B47-87B6-B32160780801}"/>
                </a:ext>
              </a:extLst>
            </p:cNvPr>
            <p:cNvSpPr/>
            <p:nvPr/>
          </p:nvSpPr>
          <p:spPr>
            <a:xfrm>
              <a:off x="5653163" y="3665376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s-AR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B29C119-9500-B54B-BF39-B1D437308DB3}"/>
                </a:ext>
              </a:extLst>
            </p:cNvPr>
            <p:cNvCxnSpPr>
              <a:endCxn id="7" idx="0"/>
            </p:cNvCxnSpPr>
            <p:nvPr/>
          </p:nvCxnSpPr>
          <p:spPr>
            <a:xfrm flipH="1">
              <a:off x="4771330" y="3468820"/>
              <a:ext cx="458233" cy="176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7245705-571C-4944-8EBA-8E04BC15BDD8}"/>
                </a:ext>
              </a:extLst>
            </p:cNvPr>
            <p:cNvCxnSpPr/>
            <p:nvPr/>
          </p:nvCxnSpPr>
          <p:spPr>
            <a:xfrm>
              <a:off x="5432647" y="3438851"/>
              <a:ext cx="421449" cy="239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85B00D70-A56D-784E-80FD-9CFAF68AC282}"/>
                </a:ext>
              </a:extLst>
            </p:cNvPr>
            <p:cNvSpPr/>
            <p:nvPr/>
          </p:nvSpPr>
          <p:spPr>
            <a:xfrm>
              <a:off x="5026479" y="3059534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  <a:endParaRPr lang="es-AR" dirty="0"/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FF9E044E-E9C7-7A48-8BBA-21F31839B8DE}"/>
                </a:ext>
              </a:extLst>
            </p:cNvPr>
            <p:cNvSpPr/>
            <p:nvPr/>
          </p:nvSpPr>
          <p:spPr>
            <a:xfrm>
              <a:off x="3706548" y="3093235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s-AR" dirty="0"/>
            </a:p>
          </p:txBody>
        </p:sp>
        <p:cxnSp>
          <p:nvCxnSpPr>
            <p:cNvPr id="13" name="Straight Arrow Connector 14">
              <a:extLst>
                <a:ext uri="{FF2B5EF4-FFF2-40B4-BE49-F238E27FC236}">
                  <a16:creationId xmlns:a16="http://schemas.microsoft.com/office/drawing/2014/main" id="{81278D21-08F6-5C42-B530-2FF226C6A3A1}"/>
                </a:ext>
              </a:extLst>
            </p:cNvPr>
            <p:cNvCxnSpPr>
              <a:stCxn id="6" idx="3"/>
            </p:cNvCxnSpPr>
            <p:nvPr/>
          </p:nvCxnSpPr>
          <p:spPr>
            <a:xfrm flipH="1">
              <a:off x="3997291" y="2801804"/>
              <a:ext cx="521362" cy="314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9">
              <a:extLst>
                <a:ext uri="{FF2B5EF4-FFF2-40B4-BE49-F238E27FC236}">
                  <a16:creationId xmlns:a16="http://schemas.microsoft.com/office/drawing/2014/main" id="{F5AC0E79-7E53-5443-B254-C9630A03A2E7}"/>
                </a:ext>
              </a:extLst>
            </p:cNvPr>
            <p:cNvCxnSpPr/>
            <p:nvPr/>
          </p:nvCxnSpPr>
          <p:spPr>
            <a:xfrm>
              <a:off x="4857330" y="2837406"/>
              <a:ext cx="421449" cy="239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865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Aplicaciones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Ejemplo</a:t>
            </a:r>
            <a:r>
              <a:rPr lang="en-US" b="1" dirty="0" smtClean="0"/>
              <a:t> 2: </a:t>
            </a:r>
            <a:r>
              <a:rPr lang="en-US" b="1" dirty="0" err="1" smtClean="0"/>
              <a:t>una</a:t>
            </a:r>
            <a:r>
              <a:rPr lang="en-US" b="1" dirty="0" smtClean="0"/>
              <a:t> </a:t>
            </a:r>
            <a:r>
              <a:rPr lang="en-US" b="1" dirty="0" err="1" smtClean="0"/>
              <a:t>vez</a:t>
            </a:r>
            <a:r>
              <a:rPr lang="en-US" b="1" dirty="0" smtClean="0"/>
              <a:t> </a:t>
            </a:r>
            <a:r>
              <a:rPr lang="en-US" b="1" dirty="0" err="1" smtClean="0"/>
              <a:t>más</a:t>
            </a:r>
            <a:r>
              <a:rPr lang="en-US" b="1" dirty="0" smtClean="0"/>
              <a:t> </a:t>
            </a:r>
            <a:r>
              <a:rPr lang="en-US" b="1" dirty="0" err="1" smtClean="0"/>
              <a:t>los</a:t>
            </a:r>
            <a:r>
              <a:rPr lang="en-US" b="1" dirty="0" smtClean="0"/>
              <a:t> </a:t>
            </a:r>
            <a:r>
              <a:rPr lang="en-US" b="1" dirty="0" err="1" smtClean="0"/>
              <a:t>compiladores</a:t>
            </a:r>
            <a:endParaRPr lang="en-US" b="1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estrategias</a:t>
            </a:r>
            <a:r>
              <a:rPr lang="en-US" dirty="0" smtClean="0"/>
              <a:t> para </a:t>
            </a:r>
            <a:r>
              <a:rPr lang="en-US" dirty="0" err="1" smtClean="0"/>
              <a:t>optimizar</a:t>
            </a:r>
            <a:r>
              <a:rPr lang="en-US" dirty="0" smtClean="0"/>
              <a:t> las </a:t>
            </a:r>
            <a:r>
              <a:rPr lang="en-US" dirty="0" err="1" smtClean="0"/>
              <a:t>expresiones</a:t>
            </a:r>
            <a:r>
              <a:rPr lang="en-US" dirty="0" smtClean="0"/>
              <a:t> a la hora de </a:t>
            </a:r>
            <a:r>
              <a:rPr lang="en-US" dirty="0" err="1" smtClean="0"/>
              <a:t>evaluarlas</a:t>
            </a:r>
            <a:r>
              <a:rPr lang="en-US" dirty="0"/>
              <a:t> </a:t>
            </a:r>
            <a:r>
              <a:rPr lang="en-US" dirty="0" smtClean="0"/>
              <a:t>(re </a:t>
            </a:r>
            <a:r>
              <a:rPr lang="en-US" dirty="0" err="1" smtClean="0"/>
              <a:t>estructurar</a:t>
            </a:r>
            <a:r>
              <a:rPr lang="en-US" dirty="0" smtClean="0"/>
              <a:t> el BT).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BAF592B-3504-7F4B-9218-FAAB94755355}"/>
              </a:ext>
            </a:extLst>
          </p:cNvPr>
          <p:cNvGrpSpPr/>
          <p:nvPr/>
        </p:nvGrpSpPr>
        <p:grpSpPr>
          <a:xfrm>
            <a:off x="1435878" y="4036433"/>
            <a:ext cx="2946644" cy="1595096"/>
            <a:chOff x="2854080" y="2479568"/>
            <a:chExt cx="3496838" cy="159509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06E66EF-902C-DC4C-9115-8C25C3E3E539}"/>
                </a:ext>
              </a:extLst>
            </p:cNvPr>
            <p:cNvSpPr/>
            <p:nvPr/>
          </p:nvSpPr>
          <p:spPr>
            <a:xfrm>
              <a:off x="3997291" y="2479568"/>
              <a:ext cx="697755" cy="409288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+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CEB552-778A-A34A-830D-8A16BA6DBC55}"/>
                </a:ext>
              </a:extLst>
            </p:cNvPr>
            <p:cNvSpPr/>
            <p:nvPr/>
          </p:nvSpPr>
          <p:spPr>
            <a:xfrm>
              <a:off x="4422452" y="3644828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s-AR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82F08FB-B312-8B47-87B6-B32160780801}"/>
                </a:ext>
              </a:extLst>
            </p:cNvPr>
            <p:cNvSpPr/>
            <p:nvPr/>
          </p:nvSpPr>
          <p:spPr>
            <a:xfrm>
              <a:off x="5653163" y="3665376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s-AR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B29C119-9500-B54B-BF39-B1D437308DB3}"/>
                </a:ext>
              </a:extLst>
            </p:cNvPr>
            <p:cNvCxnSpPr>
              <a:endCxn id="7" idx="0"/>
            </p:cNvCxnSpPr>
            <p:nvPr/>
          </p:nvCxnSpPr>
          <p:spPr>
            <a:xfrm flipH="1">
              <a:off x="4771330" y="3468820"/>
              <a:ext cx="458233" cy="176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7245705-571C-4944-8EBA-8E04BC15BDD8}"/>
                </a:ext>
              </a:extLst>
            </p:cNvPr>
            <p:cNvCxnSpPr/>
            <p:nvPr/>
          </p:nvCxnSpPr>
          <p:spPr>
            <a:xfrm>
              <a:off x="5432647" y="3438851"/>
              <a:ext cx="421449" cy="239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85B00D70-A56D-784E-80FD-9CFAF68AC282}"/>
                </a:ext>
              </a:extLst>
            </p:cNvPr>
            <p:cNvSpPr/>
            <p:nvPr/>
          </p:nvSpPr>
          <p:spPr>
            <a:xfrm>
              <a:off x="5026479" y="3059534"/>
              <a:ext cx="697755" cy="409288"/>
            </a:xfrm>
            <a:prstGeom prst="ellipse">
              <a:avLst/>
            </a:prstGeom>
            <a:solidFill>
              <a:srgbClr val="FF99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*</a:t>
              </a:r>
              <a:endParaRPr lang="es-AR" dirty="0"/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FF9E044E-E9C7-7A48-8BBA-21F31839B8DE}"/>
                </a:ext>
              </a:extLst>
            </p:cNvPr>
            <p:cNvSpPr/>
            <p:nvPr/>
          </p:nvSpPr>
          <p:spPr>
            <a:xfrm>
              <a:off x="2854080" y="3054494"/>
              <a:ext cx="697755" cy="409288"/>
            </a:xfrm>
            <a:prstGeom prst="ellipse">
              <a:avLst/>
            </a:prstGeom>
            <a:solidFill>
              <a:srgbClr val="FF99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*</a:t>
              </a:r>
              <a:endParaRPr lang="es-AR" dirty="0"/>
            </a:p>
          </p:txBody>
        </p:sp>
        <p:cxnSp>
          <p:nvCxnSpPr>
            <p:cNvPr id="13" name="Straight Arrow Connector 14">
              <a:extLst>
                <a:ext uri="{FF2B5EF4-FFF2-40B4-BE49-F238E27FC236}">
                  <a16:creationId xmlns:a16="http://schemas.microsoft.com/office/drawing/2014/main" id="{81278D21-08F6-5C42-B530-2FF226C6A3A1}"/>
                </a:ext>
              </a:extLst>
            </p:cNvPr>
            <p:cNvCxnSpPr/>
            <p:nvPr/>
          </p:nvCxnSpPr>
          <p:spPr>
            <a:xfrm flipH="1">
              <a:off x="3563346" y="2841402"/>
              <a:ext cx="521362" cy="314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9">
              <a:extLst>
                <a:ext uri="{FF2B5EF4-FFF2-40B4-BE49-F238E27FC236}">
                  <a16:creationId xmlns:a16="http://schemas.microsoft.com/office/drawing/2014/main" id="{F5AC0E79-7E53-5443-B254-C9630A03A2E7}"/>
                </a:ext>
              </a:extLst>
            </p:cNvPr>
            <p:cNvCxnSpPr/>
            <p:nvPr/>
          </p:nvCxnSpPr>
          <p:spPr>
            <a:xfrm>
              <a:off x="4578021" y="2888856"/>
              <a:ext cx="421449" cy="239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BAF592B-3504-7F4B-9218-FAAB94755355}"/>
              </a:ext>
            </a:extLst>
          </p:cNvPr>
          <p:cNvGrpSpPr/>
          <p:nvPr/>
        </p:nvGrpSpPr>
        <p:grpSpPr>
          <a:xfrm>
            <a:off x="5775916" y="4036433"/>
            <a:ext cx="2644370" cy="1622209"/>
            <a:chOff x="3706548" y="2452455"/>
            <a:chExt cx="2644370" cy="1622209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406E66EF-902C-DC4C-9115-8C25C3E3E539}"/>
                </a:ext>
              </a:extLst>
            </p:cNvPr>
            <p:cNvSpPr/>
            <p:nvPr/>
          </p:nvSpPr>
          <p:spPr>
            <a:xfrm>
              <a:off x="4416469" y="2452455"/>
              <a:ext cx="697755" cy="409288"/>
            </a:xfrm>
            <a:prstGeom prst="ellipse">
              <a:avLst/>
            </a:prstGeom>
            <a:solidFill>
              <a:srgbClr val="FF99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*</a:t>
              </a:r>
              <a:endParaRPr lang="es-AR" dirty="0"/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3CCEB552-778A-A34A-830D-8A16BA6DBC55}"/>
                </a:ext>
              </a:extLst>
            </p:cNvPr>
            <p:cNvSpPr/>
            <p:nvPr/>
          </p:nvSpPr>
          <p:spPr>
            <a:xfrm>
              <a:off x="4422452" y="3644828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s-AR" dirty="0"/>
            </a:p>
          </p:txBody>
        </p:sp>
        <p:sp>
          <p:nvSpPr>
            <p:cNvPr id="18" name="Oval 7">
              <a:extLst>
                <a:ext uri="{FF2B5EF4-FFF2-40B4-BE49-F238E27FC236}">
                  <a16:creationId xmlns:a16="http://schemas.microsoft.com/office/drawing/2014/main" id="{382F08FB-B312-8B47-87B6-B32160780801}"/>
                </a:ext>
              </a:extLst>
            </p:cNvPr>
            <p:cNvSpPr/>
            <p:nvPr/>
          </p:nvSpPr>
          <p:spPr>
            <a:xfrm>
              <a:off x="5653163" y="3665376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s-AR" dirty="0"/>
            </a:p>
          </p:txBody>
        </p:sp>
        <p:cxnSp>
          <p:nvCxnSpPr>
            <p:cNvPr id="19" name="Straight Arrow Connector 8">
              <a:extLst>
                <a:ext uri="{FF2B5EF4-FFF2-40B4-BE49-F238E27FC236}">
                  <a16:creationId xmlns:a16="http://schemas.microsoft.com/office/drawing/2014/main" id="{EB29C119-9500-B54B-BF39-B1D437308DB3}"/>
                </a:ext>
              </a:extLst>
            </p:cNvPr>
            <p:cNvCxnSpPr>
              <a:endCxn id="17" idx="0"/>
            </p:cNvCxnSpPr>
            <p:nvPr/>
          </p:nvCxnSpPr>
          <p:spPr>
            <a:xfrm flipH="1">
              <a:off x="4771330" y="3468820"/>
              <a:ext cx="458233" cy="176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9">
              <a:extLst>
                <a:ext uri="{FF2B5EF4-FFF2-40B4-BE49-F238E27FC236}">
                  <a16:creationId xmlns:a16="http://schemas.microsoft.com/office/drawing/2014/main" id="{E7245705-571C-4944-8EBA-8E04BC15BDD8}"/>
                </a:ext>
              </a:extLst>
            </p:cNvPr>
            <p:cNvCxnSpPr>
              <a:stCxn id="21" idx="4"/>
            </p:cNvCxnSpPr>
            <p:nvPr/>
          </p:nvCxnSpPr>
          <p:spPr>
            <a:xfrm>
              <a:off x="5375357" y="3468822"/>
              <a:ext cx="478739" cy="209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85B00D70-A56D-784E-80FD-9CFAF68AC282}"/>
                </a:ext>
              </a:extLst>
            </p:cNvPr>
            <p:cNvSpPr/>
            <p:nvPr/>
          </p:nvSpPr>
          <p:spPr>
            <a:xfrm>
              <a:off x="5026479" y="3059534"/>
              <a:ext cx="697755" cy="409288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+</a:t>
              </a:r>
              <a:endParaRPr lang="es-AR" dirty="0"/>
            </a:p>
          </p:txBody>
        </p:sp>
        <p:sp>
          <p:nvSpPr>
            <p:cNvPr id="22" name="Oval 12">
              <a:extLst>
                <a:ext uri="{FF2B5EF4-FFF2-40B4-BE49-F238E27FC236}">
                  <a16:creationId xmlns:a16="http://schemas.microsoft.com/office/drawing/2014/main" id="{FF9E044E-E9C7-7A48-8BBA-21F31839B8DE}"/>
                </a:ext>
              </a:extLst>
            </p:cNvPr>
            <p:cNvSpPr/>
            <p:nvPr/>
          </p:nvSpPr>
          <p:spPr>
            <a:xfrm>
              <a:off x="3706548" y="3093235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s-AR" dirty="0"/>
            </a:p>
          </p:txBody>
        </p:sp>
        <p:cxnSp>
          <p:nvCxnSpPr>
            <p:cNvPr id="23" name="Straight Arrow Connector 14">
              <a:extLst>
                <a:ext uri="{FF2B5EF4-FFF2-40B4-BE49-F238E27FC236}">
                  <a16:creationId xmlns:a16="http://schemas.microsoft.com/office/drawing/2014/main" id="{81278D21-08F6-5C42-B530-2FF226C6A3A1}"/>
                </a:ext>
              </a:extLst>
            </p:cNvPr>
            <p:cNvCxnSpPr>
              <a:stCxn id="16" idx="3"/>
            </p:cNvCxnSpPr>
            <p:nvPr/>
          </p:nvCxnSpPr>
          <p:spPr>
            <a:xfrm flipH="1">
              <a:off x="3997291" y="2801804"/>
              <a:ext cx="521362" cy="314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9">
              <a:extLst>
                <a:ext uri="{FF2B5EF4-FFF2-40B4-BE49-F238E27FC236}">
                  <a16:creationId xmlns:a16="http://schemas.microsoft.com/office/drawing/2014/main" id="{F5AC0E79-7E53-5443-B254-C9630A03A2E7}"/>
                </a:ext>
              </a:extLst>
            </p:cNvPr>
            <p:cNvCxnSpPr/>
            <p:nvPr/>
          </p:nvCxnSpPr>
          <p:spPr>
            <a:xfrm>
              <a:off x="4857330" y="2837406"/>
              <a:ext cx="421449" cy="239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6">
            <a:extLst>
              <a:ext uri="{FF2B5EF4-FFF2-40B4-BE49-F238E27FC236}">
                <a16:creationId xmlns:a16="http://schemas.microsoft.com/office/drawing/2014/main" id="{3CCEB552-778A-A34A-830D-8A16BA6DBC55}"/>
              </a:ext>
            </a:extLst>
          </p:cNvPr>
          <p:cNvSpPr/>
          <p:nvPr/>
        </p:nvSpPr>
        <p:spPr>
          <a:xfrm>
            <a:off x="916073" y="5206695"/>
            <a:ext cx="587970" cy="4092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382F08FB-B312-8B47-87B6-B32160780801}"/>
              </a:ext>
            </a:extLst>
          </p:cNvPr>
          <p:cNvSpPr/>
          <p:nvPr/>
        </p:nvSpPr>
        <p:spPr>
          <a:xfrm>
            <a:off x="1953144" y="5227243"/>
            <a:ext cx="587970" cy="4092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cxnSp>
        <p:nvCxnSpPr>
          <p:cNvPr id="27" name="Straight Arrow Connector 8">
            <a:extLst>
              <a:ext uri="{FF2B5EF4-FFF2-40B4-BE49-F238E27FC236}">
                <a16:creationId xmlns:a16="http://schemas.microsoft.com/office/drawing/2014/main" id="{EB29C119-9500-B54B-BF39-B1D437308DB3}"/>
              </a:ext>
            </a:extLst>
          </p:cNvPr>
          <p:cNvCxnSpPr>
            <a:endCxn id="25" idx="0"/>
          </p:cNvCxnSpPr>
          <p:nvPr/>
        </p:nvCxnSpPr>
        <p:spPr>
          <a:xfrm flipH="1">
            <a:off x="1210059" y="5030687"/>
            <a:ext cx="386134" cy="17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9">
            <a:extLst>
              <a:ext uri="{FF2B5EF4-FFF2-40B4-BE49-F238E27FC236}">
                <a16:creationId xmlns:a16="http://schemas.microsoft.com/office/drawing/2014/main" id="{E7245705-571C-4944-8EBA-8E04BC15BDD8}"/>
              </a:ext>
            </a:extLst>
          </p:cNvPr>
          <p:cNvCxnSpPr/>
          <p:nvPr/>
        </p:nvCxnSpPr>
        <p:spPr>
          <a:xfrm>
            <a:off x="1767324" y="5000718"/>
            <a:ext cx="355138" cy="23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echa derecha 28"/>
          <p:cNvSpPr/>
          <p:nvPr/>
        </p:nvSpPr>
        <p:spPr>
          <a:xfrm>
            <a:off x="4480056" y="4316189"/>
            <a:ext cx="953589" cy="81172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336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Aplicaciones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Ejemplo</a:t>
            </a:r>
            <a:r>
              <a:rPr lang="en-US" b="1" dirty="0" smtClean="0"/>
              <a:t> 3: 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cosa</a:t>
            </a:r>
            <a:r>
              <a:rPr lang="en-US" dirty="0" smtClean="0"/>
              <a:t> que </a:t>
            </a:r>
            <a:r>
              <a:rPr lang="en-US" dirty="0" err="1" smtClean="0"/>
              <a:t>tenga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representación</a:t>
            </a:r>
            <a:r>
              <a:rPr lang="en-US" dirty="0" smtClean="0"/>
              <a:t> </a:t>
            </a:r>
            <a:r>
              <a:rPr lang="en-US" dirty="0" err="1" smtClean="0"/>
              <a:t>jerárquica</a:t>
            </a:r>
            <a:r>
              <a:rPr lang="en-US" dirty="0" smtClean="0"/>
              <a:t>. </a:t>
            </a:r>
            <a:r>
              <a:rPr lang="en-US" dirty="0" err="1" smtClean="0"/>
              <a:t>Ej</a:t>
            </a:r>
            <a:r>
              <a:rPr lang="en-US" dirty="0" smtClean="0"/>
              <a:t>:  </a:t>
            </a:r>
            <a:r>
              <a:rPr lang="en-US" dirty="0" err="1" smtClean="0"/>
              <a:t>jefe_de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smtClean="0"/>
              <a:t>organización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5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Aplicaciones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Ejemplo</a:t>
            </a:r>
            <a:r>
              <a:rPr lang="en-US" b="1" dirty="0" smtClean="0"/>
              <a:t> 4: 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dirty="0" smtClean="0"/>
              <a:t>Si el  BT </a:t>
            </a:r>
            <a:r>
              <a:rPr lang="en-US" dirty="0" err="1" smtClean="0"/>
              <a:t>estuviera</a:t>
            </a:r>
            <a:r>
              <a:rPr lang="en-US" dirty="0" smtClean="0"/>
              <a:t> </a:t>
            </a:r>
            <a:r>
              <a:rPr lang="en-US" dirty="0" err="1" smtClean="0"/>
              <a:t>ordenado</a:t>
            </a:r>
            <a:r>
              <a:rPr lang="en-US" dirty="0" smtClean="0"/>
              <a:t>, </a:t>
            </a:r>
            <a:r>
              <a:rPr lang="en-US" dirty="0" err="1" smtClean="0"/>
              <a:t>podría</a:t>
            </a:r>
            <a:r>
              <a:rPr lang="en-US" dirty="0" smtClean="0"/>
              <a:t> </a:t>
            </a:r>
            <a:r>
              <a:rPr lang="en-US" dirty="0" err="1" smtClean="0"/>
              <a:t>usarse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soporte</a:t>
            </a:r>
            <a:r>
              <a:rPr lang="en-US" dirty="0" smtClean="0"/>
              <a:t> para </a:t>
            </a:r>
            <a:r>
              <a:rPr lang="en-US" dirty="0" err="1" smtClean="0"/>
              <a:t>índices</a:t>
            </a:r>
            <a:r>
              <a:rPr lang="en-US" dirty="0" smtClean="0"/>
              <a:t> (a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BT lo </a:t>
            </a:r>
            <a:r>
              <a:rPr lang="en-US" dirty="0" err="1" smtClean="0"/>
              <a:t>veremos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adelante</a:t>
            </a:r>
            <a:r>
              <a:rPr lang="en-US" dirty="0" smtClean="0"/>
              <a:t>)</a:t>
            </a:r>
            <a:r>
              <a:rPr lang="en-US" dirty="0"/>
              <a:t>	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8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Árbol</a:t>
            </a:r>
            <a:r>
              <a:rPr lang="en-US" b="1" dirty="0"/>
              <a:t> </a:t>
            </a:r>
            <a:r>
              <a:rPr lang="en-US" b="1" dirty="0" err="1"/>
              <a:t>Binario</a:t>
            </a:r>
            <a:r>
              <a:rPr lang="en-US" b="1" dirty="0"/>
              <a:t> de </a:t>
            </a:r>
            <a:r>
              <a:rPr lang="en-US" b="1" dirty="0" err="1"/>
              <a:t>Expresiones</a:t>
            </a: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	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dirty="0"/>
              <a:t>Se </a:t>
            </a:r>
            <a:r>
              <a:rPr lang="en-US" dirty="0" err="1"/>
              <a:t>utiliza</a:t>
            </a:r>
            <a:r>
              <a:rPr lang="en-US" dirty="0"/>
              <a:t> para </a:t>
            </a:r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algebraicas</a:t>
            </a:r>
            <a:r>
              <a:rPr lang="en-US" dirty="0"/>
              <a:t>. Los </a:t>
            </a:r>
            <a:r>
              <a:rPr lang="en-US" dirty="0" err="1"/>
              <a:t>nodos</a:t>
            </a:r>
            <a:r>
              <a:rPr lang="en-US" dirty="0"/>
              <a:t> </a:t>
            </a:r>
            <a:r>
              <a:rPr lang="en-US" dirty="0" err="1"/>
              <a:t>internos</a:t>
            </a:r>
            <a:r>
              <a:rPr lang="en-US" dirty="0"/>
              <a:t> </a:t>
            </a:r>
            <a:r>
              <a:rPr lang="en-US" dirty="0" err="1"/>
              <a:t>representan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binarios</a:t>
            </a:r>
            <a:r>
              <a:rPr lang="en-US" dirty="0"/>
              <a:t> o </a:t>
            </a:r>
            <a:r>
              <a:rPr lang="en-US" dirty="0" err="1"/>
              <a:t>unarios</a:t>
            </a:r>
            <a:r>
              <a:rPr lang="en-US" dirty="0"/>
              <a:t>. Las </a:t>
            </a:r>
            <a:r>
              <a:rPr lang="en-US" dirty="0" err="1"/>
              <a:t>hojas</a:t>
            </a:r>
            <a:r>
              <a:rPr lang="en-US" dirty="0"/>
              <a:t> </a:t>
            </a:r>
            <a:r>
              <a:rPr lang="en-US" dirty="0" err="1"/>
              <a:t>representan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operandos</a:t>
            </a:r>
            <a:r>
              <a:rPr lang="en-US" dirty="0"/>
              <a:t>,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, </a:t>
            </a:r>
            <a:r>
              <a:rPr lang="en-US" dirty="0" err="1"/>
              <a:t>constantes</a:t>
            </a:r>
            <a:r>
              <a:rPr lang="en-US" dirty="0"/>
              <a:t> y variables.</a:t>
            </a:r>
          </a:p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Según</a:t>
            </a:r>
            <a:r>
              <a:rPr lang="en-US" dirty="0"/>
              <a:t> 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recorra</a:t>
            </a:r>
            <a:r>
              <a:rPr lang="en-US" dirty="0"/>
              <a:t> el </a:t>
            </a:r>
            <a:r>
              <a:rPr lang="en-US" dirty="0" err="1"/>
              <a:t>árbol</a:t>
            </a:r>
            <a:r>
              <a:rPr lang="en-US" dirty="0"/>
              <a:t> (traversal) in-order, pre-order o post-order, se </a:t>
            </a:r>
            <a:r>
              <a:rPr lang="en-US" dirty="0" err="1"/>
              <a:t>obtiene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infija</a:t>
            </a:r>
            <a:r>
              <a:rPr lang="en-US" dirty="0"/>
              <a:t>, </a:t>
            </a:r>
            <a:r>
              <a:rPr lang="en-US" dirty="0" err="1"/>
              <a:t>prefija</a:t>
            </a:r>
            <a:r>
              <a:rPr lang="en-US" dirty="0"/>
              <a:t> o </a:t>
            </a:r>
            <a:r>
              <a:rPr lang="en-US" dirty="0" err="1"/>
              <a:t>postfija</a:t>
            </a:r>
            <a:r>
              <a:rPr lang="en-US" dirty="0"/>
              <a:t>, </a:t>
            </a:r>
            <a:r>
              <a:rPr lang="en-US" dirty="0" err="1"/>
              <a:t>respectivamente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6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err="1"/>
              <a:t>Características</a:t>
            </a:r>
            <a:endParaRPr lang="es-AR" b="1" dirty="0"/>
          </a:p>
          <a:p>
            <a:pPr algn="just"/>
            <a:r>
              <a:rPr lang="es-AR" dirty="0"/>
              <a:t>Permite representar expresiones en notación infija </a:t>
            </a:r>
            <a:r>
              <a:rPr lang="es-AR" dirty="0" smtClean="0"/>
              <a:t>(no es un árbol ordenado por el contenido)</a:t>
            </a:r>
            <a:endParaRPr lang="es-AR" dirty="0"/>
          </a:p>
          <a:p>
            <a:endParaRPr lang="es-AR" dirty="0"/>
          </a:p>
          <a:p>
            <a:pPr algn="just"/>
            <a:r>
              <a:rPr lang="es-AR" dirty="0"/>
              <a:t> Así como usábamos una </a:t>
            </a:r>
            <a:r>
              <a:rPr lang="es-AR" b="1" dirty="0"/>
              <a:t>pila y una tabla de precedencia de operadores</a:t>
            </a:r>
            <a:r>
              <a:rPr lang="es-AR" dirty="0"/>
              <a:t> para pasar de una expresión en notación  infija a postfija (para eliminar ambigüedad) y luego </a:t>
            </a:r>
            <a:r>
              <a:rPr lang="es-AR" b="1" dirty="0"/>
              <a:t>con una pila </a:t>
            </a:r>
            <a:r>
              <a:rPr lang="es-AR" dirty="0"/>
              <a:t>evaluábamos la expresión, ahora también a partir de una expresión, por ejemplo infija, </a:t>
            </a:r>
            <a:r>
              <a:rPr lang="es-AR" b="1" dirty="0"/>
              <a:t>construiremos el árbol de expresiones</a:t>
            </a:r>
            <a:r>
              <a:rPr lang="es-AR" dirty="0"/>
              <a:t> asociado y lo evaluaremos para devolver el valor de la expresión.</a:t>
            </a:r>
          </a:p>
          <a:p>
            <a:endParaRPr lang="es-AR" dirty="0"/>
          </a:p>
          <a:p>
            <a:pPr algn="just"/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8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Ej</a:t>
            </a:r>
            <a:r>
              <a:rPr lang="en-US" sz="2400" dirty="0"/>
              <a:t>: Este </a:t>
            </a:r>
            <a:r>
              <a:rPr lang="en-US" sz="2400" dirty="0" err="1"/>
              <a:t>árbol</a:t>
            </a:r>
            <a:r>
              <a:rPr lang="en-US" sz="2400" dirty="0"/>
              <a:t> </a:t>
            </a:r>
            <a:r>
              <a:rPr lang="en-US" sz="2400" dirty="0" err="1"/>
              <a:t>representa</a:t>
            </a:r>
            <a:r>
              <a:rPr lang="en-US" sz="2400" dirty="0"/>
              <a:t> la </a:t>
            </a:r>
            <a:r>
              <a:rPr lang="en-US" sz="2400" dirty="0" err="1"/>
              <a:t>expresión</a:t>
            </a:r>
            <a:r>
              <a:rPr lang="en-US" sz="2400" dirty="0"/>
              <a:t> </a:t>
            </a:r>
            <a:r>
              <a:rPr lang="en-US" sz="2400" dirty="0" err="1"/>
              <a:t>infija</a:t>
            </a:r>
            <a:r>
              <a:rPr lang="en-US" sz="2400" dirty="0"/>
              <a:t> </a:t>
            </a:r>
            <a:r>
              <a:rPr lang="en-US" sz="2400" dirty="0" smtClean="0"/>
              <a:t>( 2 </a:t>
            </a:r>
            <a:r>
              <a:rPr lang="en-US" sz="2400" dirty="0"/>
              <a:t>+ (3 * 5</a:t>
            </a:r>
            <a:r>
              <a:rPr lang="en-US" sz="2400" dirty="0" smtClean="0"/>
              <a:t>) )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/>
              <a:t>Ej</a:t>
            </a:r>
            <a:r>
              <a:rPr lang="en-US" sz="2400" dirty="0"/>
              <a:t>: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árbol</a:t>
            </a:r>
            <a:r>
              <a:rPr lang="en-US" sz="2400" dirty="0"/>
              <a:t> </a:t>
            </a:r>
            <a:r>
              <a:rPr lang="en-US" sz="2400" dirty="0" err="1"/>
              <a:t>representa</a:t>
            </a:r>
            <a:r>
              <a:rPr lang="en-US" sz="2400" dirty="0"/>
              <a:t> la </a:t>
            </a:r>
            <a:r>
              <a:rPr lang="en-US" sz="2400" dirty="0" err="1"/>
              <a:t>expresión</a:t>
            </a:r>
            <a:r>
              <a:rPr lang="en-US" sz="2400" dirty="0"/>
              <a:t> </a:t>
            </a:r>
            <a:r>
              <a:rPr lang="en-US" sz="2400" dirty="0" err="1"/>
              <a:t>infija</a:t>
            </a:r>
            <a:r>
              <a:rPr lang="en-US" sz="2400" dirty="0"/>
              <a:t> </a:t>
            </a:r>
            <a:r>
              <a:rPr lang="en-US" sz="2400" dirty="0" smtClean="0"/>
              <a:t>( (</a:t>
            </a:r>
            <a:r>
              <a:rPr lang="en-US" sz="2400" dirty="0"/>
              <a:t>2 + 3) * </a:t>
            </a:r>
            <a:r>
              <a:rPr lang="en-US" sz="2400" dirty="0" smtClean="0"/>
              <a:t>5)</a:t>
            </a:r>
            <a:endParaRPr lang="es-AR" sz="2400" dirty="0"/>
          </a:p>
          <a:p>
            <a:pPr marL="0" indent="0">
              <a:buNone/>
            </a:pPr>
            <a:endParaRPr lang="es-A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sp>
        <p:nvSpPr>
          <p:cNvPr id="7" name="Explosion 2 6"/>
          <p:cNvSpPr/>
          <p:nvPr/>
        </p:nvSpPr>
        <p:spPr>
          <a:xfrm>
            <a:off x="4352317" y="4606319"/>
            <a:ext cx="4503761" cy="2137427"/>
          </a:xfrm>
          <a:prstGeom prst="irregularSeal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¡No se </a:t>
            </a:r>
            <a:r>
              <a:rPr lang="en-US" dirty="0" err="1"/>
              <a:t>representan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paréntesis</a:t>
            </a:r>
            <a:r>
              <a:rPr lang="en-US" dirty="0"/>
              <a:t>!</a:t>
            </a:r>
            <a:endParaRPr lang="es-AR" dirty="0"/>
          </a:p>
        </p:txBody>
      </p:sp>
      <p:grpSp>
        <p:nvGrpSpPr>
          <p:cNvPr id="8" name="Group 16">
            <a:extLst>
              <a:ext uri="{FF2B5EF4-FFF2-40B4-BE49-F238E27FC236}">
                <a16:creationId xmlns:a16="http://schemas.microsoft.com/office/drawing/2014/main" id="{331E9DD5-8B17-ED44-82D1-709B38C5DAC0}"/>
              </a:ext>
            </a:extLst>
          </p:cNvPr>
          <p:cNvGrpSpPr/>
          <p:nvPr/>
        </p:nvGrpSpPr>
        <p:grpSpPr>
          <a:xfrm>
            <a:off x="719918" y="4811450"/>
            <a:ext cx="3720136" cy="1640368"/>
            <a:chOff x="3878270" y="3286867"/>
            <a:chExt cx="4178735" cy="2774767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413263B4-0DED-CE41-A5E8-F5DAA6F09326}"/>
                </a:ext>
              </a:extLst>
            </p:cNvPr>
            <p:cNvSpPr/>
            <p:nvPr/>
          </p:nvSpPr>
          <p:spPr>
            <a:xfrm>
              <a:off x="5778376" y="3286867"/>
              <a:ext cx="783771" cy="6923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es-AR" dirty="0"/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FCFD00C4-6ADF-354F-A2A2-95CC17C42775}"/>
                </a:ext>
              </a:extLst>
            </p:cNvPr>
            <p:cNvSpPr/>
            <p:nvPr/>
          </p:nvSpPr>
          <p:spPr>
            <a:xfrm>
              <a:off x="3878270" y="5334544"/>
              <a:ext cx="783771" cy="6923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s-AR" dirty="0"/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D29A4393-B6C1-BA40-8142-42F4CBDBD783}"/>
                </a:ext>
              </a:extLst>
            </p:cNvPr>
            <p:cNvSpPr/>
            <p:nvPr/>
          </p:nvSpPr>
          <p:spPr>
            <a:xfrm>
              <a:off x="5260697" y="5369303"/>
              <a:ext cx="783771" cy="6923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s-AR" dirty="0"/>
            </a:p>
          </p:txBody>
        </p:sp>
        <p:cxnSp>
          <p:nvCxnSpPr>
            <p:cNvPr id="12" name="Straight Arrow Connector 8">
              <a:extLst>
                <a:ext uri="{FF2B5EF4-FFF2-40B4-BE49-F238E27FC236}">
                  <a16:creationId xmlns:a16="http://schemas.microsoft.com/office/drawing/2014/main" id="{D6740031-035F-CA49-A6C1-D497B41DD3B9}"/>
                </a:ext>
              </a:extLst>
            </p:cNvPr>
            <p:cNvCxnSpPr>
              <a:endCxn id="10" idx="0"/>
            </p:cNvCxnSpPr>
            <p:nvPr/>
          </p:nvCxnSpPr>
          <p:spPr>
            <a:xfrm flipH="1">
              <a:off x="4270156" y="5036818"/>
              <a:ext cx="514722" cy="297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9">
              <a:extLst>
                <a:ext uri="{FF2B5EF4-FFF2-40B4-BE49-F238E27FC236}">
                  <a16:creationId xmlns:a16="http://schemas.microsoft.com/office/drawing/2014/main" id="{1A7657F1-7128-FD40-BFD0-2E66658D91F8}"/>
                </a:ext>
              </a:extLst>
            </p:cNvPr>
            <p:cNvCxnSpPr/>
            <p:nvPr/>
          </p:nvCxnSpPr>
          <p:spPr>
            <a:xfrm>
              <a:off x="5012997" y="4986124"/>
              <a:ext cx="473403" cy="404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6F14FB62-86A8-944C-AF37-17028BB1BEB6}"/>
                </a:ext>
              </a:extLst>
            </p:cNvPr>
            <p:cNvSpPr/>
            <p:nvPr/>
          </p:nvSpPr>
          <p:spPr>
            <a:xfrm>
              <a:off x="4556758" y="4344489"/>
              <a:ext cx="783771" cy="6923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  <a:endParaRPr lang="es-AR" dirty="0"/>
            </a:p>
          </p:txBody>
        </p:sp>
        <p:sp>
          <p:nvSpPr>
            <p:cNvPr id="16" name="Oval 12">
              <a:extLst>
                <a:ext uri="{FF2B5EF4-FFF2-40B4-BE49-F238E27FC236}">
                  <a16:creationId xmlns:a16="http://schemas.microsoft.com/office/drawing/2014/main" id="{41960798-5529-5449-B55E-AA8EEFE6E48D}"/>
                </a:ext>
              </a:extLst>
            </p:cNvPr>
            <p:cNvSpPr/>
            <p:nvPr/>
          </p:nvSpPr>
          <p:spPr>
            <a:xfrm>
              <a:off x="7273234" y="4401497"/>
              <a:ext cx="783771" cy="6923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s-AR" dirty="0"/>
            </a:p>
          </p:txBody>
        </p:sp>
        <p:cxnSp>
          <p:nvCxnSpPr>
            <p:cNvPr id="17" name="Straight Arrow Connector 13">
              <a:extLst>
                <a:ext uri="{FF2B5EF4-FFF2-40B4-BE49-F238E27FC236}">
                  <a16:creationId xmlns:a16="http://schemas.microsoft.com/office/drawing/2014/main" id="{6B88B795-82F8-7549-BD78-76BE779F62BF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6574787" y="3839563"/>
              <a:ext cx="813228" cy="663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4">
              <a:extLst>
                <a:ext uri="{FF2B5EF4-FFF2-40B4-BE49-F238E27FC236}">
                  <a16:creationId xmlns:a16="http://schemas.microsoft.com/office/drawing/2014/main" id="{5F434DCD-F664-2F44-AB7A-75CE5E391571}"/>
                </a:ext>
              </a:extLst>
            </p:cNvPr>
            <p:cNvCxnSpPr>
              <a:stCxn id="9" idx="3"/>
            </p:cNvCxnSpPr>
            <p:nvPr/>
          </p:nvCxnSpPr>
          <p:spPr>
            <a:xfrm flipH="1">
              <a:off x="5307524" y="3877808"/>
              <a:ext cx="585633" cy="531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6BAF592B-3504-7F4B-9218-FAAB94755355}"/>
              </a:ext>
            </a:extLst>
          </p:cNvPr>
          <p:cNvGrpSpPr/>
          <p:nvPr/>
        </p:nvGrpSpPr>
        <p:grpSpPr>
          <a:xfrm>
            <a:off x="1429204" y="2493208"/>
            <a:ext cx="2644370" cy="1622209"/>
            <a:chOff x="3706548" y="2452455"/>
            <a:chExt cx="2644370" cy="1622209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406E66EF-902C-DC4C-9115-8C25C3E3E539}"/>
                </a:ext>
              </a:extLst>
            </p:cNvPr>
            <p:cNvSpPr/>
            <p:nvPr/>
          </p:nvSpPr>
          <p:spPr>
            <a:xfrm>
              <a:off x="4416469" y="2452455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  <a:endParaRPr lang="es-AR" dirty="0"/>
            </a:p>
          </p:txBody>
        </p:sp>
        <p:sp>
          <p:nvSpPr>
            <p:cNvPr id="22" name="Oval 6">
              <a:extLst>
                <a:ext uri="{FF2B5EF4-FFF2-40B4-BE49-F238E27FC236}">
                  <a16:creationId xmlns:a16="http://schemas.microsoft.com/office/drawing/2014/main" id="{3CCEB552-778A-A34A-830D-8A16BA6DBC55}"/>
                </a:ext>
              </a:extLst>
            </p:cNvPr>
            <p:cNvSpPr/>
            <p:nvPr/>
          </p:nvSpPr>
          <p:spPr>
            <a:xfrm>
              <a:off x="4422452" y="3644828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s-AR" dirty="0"/>
            </a:p>
          </p:txBody>
        </p:sp>
        <p:sp>
          <p:nvSpPr>
            <p:cNvPr id="23" name="Oval 7">
              <a:extLst>
                <a:ext uri="{FF2B5EF4-FFF2-40B4-BE49-F238E27FC236}">
                  <a16:creationId xmlns:a16="http://schemas.microsoft.com/office/drawing/2014/main" id="{382F08FB-B312-8B47-87B6-B32160780801}"/>
                </a:ext>
              </a:extLst>
            </p:cNvPr>
            <p:cNvSpPr/>
            <p:nvPr/>
          </p:nvSpPr>
          <p:spPr>
            <a:xfrm>
              <a:off x="5653163" y="3665376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s-AR" dirty="0"/>
            </a:p>
          </p:txBody>
        </p:sp>
        <p:cxnSp>
          <p:nvCxnSpPr>
            <p:cNvPr id="24" name="Straight Arrow Connector 8">
              <a:extLst>
                <a:ext uri="{FF2B5EF4-FFF2-40B4-BE49-F238E27FC236}">
                  <a16:creationId xmlns:a16="http://schemas.microsoft.com/office/drawing/2014/main" id="{EB29C119-9500-B54B-BF39-B1D437308DB3}"/>
                </a:ext>
              </a:extLst>
            </p:cNvPr>
            <p:cNvCxnSpPr>
              <a:endCxn id="22" idx="0"/>
            </p:cNvCxnSpPr>
            <p:nvPr/>
          </p:nvCxnSpPr>
          <p:spPr>
            <a:xfrm flipH="1">
              <a:off x="4771330" y="3468820"/>
              <a:ext cx="458233" cy="176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9">
              <a:extLst>
                <a:ext uri="{FF2B5EF4-FFF2-40B4-BE49-F238E27FC236}">
                  <a16:creationId xmlns:a16="http://schemas.microsoft.com/office/drawing/2014/main" id="{E7245705-571C-4944-8EBA-8E04BC15BDD8}"/>
                </a:ext>
              </a:extLst>
            </p:cNvPr>
            <p:cNvCxnSpPr/>
            <p:nvPr/>
          </p:nvCxnSpPr>
          <p:spPr>
            <a:xfrm>
              <a:off x="5432647" y="3438851"/>
              <a:ext cx="421449" cy="239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85B00D70-A56D-784E-80FD-9CFAF68AC282}"/>
                </a:ext>
              </a:extLst>
            </p:cNvPr>
            <p:cNvSpPr/>
            <p:nvPr/>
          </p:nvSpPr>
          <p:spPr>
            <a:xfrm>
              <a:off x="5026479" y="3059534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es-AR" dirty="0"/>
            </a:p>
          </p:txBody>
        </p:sp>
        <p:sp>
          <p:nvSpPr>
            <p:cNvPr id="27" name="Oval 12">
              <a:extLst>
                <a:ext uri="{FF2B5EF4-FFF2-40B4-BE49-F238E27FC236}">
                  <a16:creationId xmlns:a16="http://schemas.microsoft.com/office/drawing/2014/main" id="{FF9E044E-E9C7-7A48-8BBA-21F31839B8DE}"/>
                </a:ext>
              </a:extLst>
            </p:cNvPr>
            <p:cNvSpPr/>
            <p:nvPr/>
          </p:nvSpPr>
          <p:spPr>
            <a:xfrm>
              <a:off x="3706548" y="3093235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s-AR" dirty="0"/>
            </a:p>
          </p:txBody>
        </p:sp>
        <p:cxnSp>
          <p:nvCxnSpPr>
            <p:cNvPr id="29" name="Straight Arrow Connector 14">
              <a:extLst>
                <a:ext uri="{FF2B5EF4-FFF2-40B4-BE49-F238E27FC236}">
                  <a16:creationId xmlns:a16="http://schemas.microsoft.com/office/drawing/2014/main" id="{81278D21-08F6-5C42-B530-2FF226C6A3A1}"/>
                </a:ext>
              </a:extLst>
            </p:cNvPr>
            <p:cNvCxnSpPr>
              <a:stCxn id="21" idx="3"/>
            </p:cNvCxnSpPr>
            <p:nvPr/>
          </p:nvCxnSpPr>
          <p:spPr>
            <a:xfrm flipH="1">
              <a:off x="3997291" y="2801804"/>
              <a:ext cx="521362" cy="314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9">
              <a:extLst>
                <a:ext uri="{FF2B5EF4-FFF2-40B4-BE49-F238E27FC236}">
                  <a16:creationId xmlns:a16="http://schemas.microsoft.com/office/drawing/2014/main" id="{F5AC0E79-7E53-5443-B254-C9630A03A2E7}"/>
                </a:ext>
              </a:extLst>
            </p:cNvPr>
            <p:cNvCxnSpPr/>
            <p:nvPr/>
          </p:nvCxnSpPr>
          <p:spPr>
            <a:xfrm>
              <a:off x="4857330" y="2837406"/>
              <a:ext cx="421449" cy="239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167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30046</TotalTime>
  <Words>1469</Words>
  <Application>Microsoft Office PowerPoint</Application>
  <PresentationFormat>Presentación en pantalla (4:3)</PresentationFormat>
  <Paragraphs>312</Paragraphs>
  <Slides>29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7" baseType="lpstr">
      <vt:lpstr>Arial</vt:lpstr>
      <vt:lpstr>Calibri</vt:lpstr>
      <vt:lpstr>Century Gothic</vt:lpstr>
      <vt:lpstr>Consolas</vt:lpstr>
      <vt:lpstr>Palatino Linotype</vt:lpstr>
      <vt:lpstr>Roboto</vt:lpstr>
      <vt:lpstr>Wingdings 2</vt:lpstr>
      <vt:lpstr>Presentation on brainstorming</vt:lpstr>
      <vt:lpstr>Estructura de Datos y Algoritmos</vt:lpstr>
      <vt:lpstr>Presentación de PowerPoint</vt:lpstr>
      <vt:lpstr>Aplicaciones</vt:lpstr>
      <vt:lpstr>Aplicaciones</vt:lpstr>
      <vt:lpstr>Aplicaciones</vt:lpstr>
      <vt:lpstr>Aplicaciones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TP 5 – Ejer 2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847</cp:revision>
  <dcterms:created xsi:type="dcterms:W3CDTF">2019-02-21T18:33:09Z</dcterms:created>
  <dcterms:modified xsi:type="dcterms:W3CDTF">2024-05-06T10:06:10Z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