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72" r:id="rId2"/>
    <p:sldId id="780" r:id="rId3"/>
    <p:sldId id="781" r:id="rId4"/>
    <p:sldId id="782" r:id="rId5"/>
    <p:sldId id="783" r:id="rId6"/>
    <p:sldId id="784" r:id="rId7"/>
    <p:sldId id="785" r:id="rId8"/>
    <p:sldId id="787" r:id="rId9"/>
    <p:sldId id="786" r:id="rId10"/>
    <p:sldId id="797" r:id="rId11"/>
    <p:sldId id="798" r:id="rId12"/>
    <p:sldId id="799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817" r:id="rId31"/>
    <p:sldId id="818" r:id="rId32"/>
    <p:sldId id="819" r:id="rId33"/>
    <p:sldId id="820" r:id="rId34"/>
    <p:sldId id="821" r:id="rId35"/>
    <p:sldId id="822" r:id="rId36"/>
    <p:sldId id="702" r:id="rId37"/>
    <p:sldId id="703" r:id="rId38"/>
    <p:sldId id="788" r:id="rId39"/>
    <p:sldId id="78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9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Genero raíz y postergo qué hay que hacer con ella, hasta que llegue 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. Ni siquiera sé si tendrá cero, uno o dos hijos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512527" y="2962703"/>
            <a:ext cx="1357166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consumir</a:t>
            </a:r>
          </a:p>
        </p:txBody>
      </p:sp>
      <p:sp>
        <p:nvSpPr>
          <p:cNvPr id="70" name="Elipse 6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7236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4996991" y="323826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70263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12527" y="2962703"/>
            <a:ext cx="1357166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consumir</a:t>
            </a:r>
          </a:p>
        </p:txBody>
      </p:sp>
      <p:sp>
        <p:nvSpPr>
          <p:cNvPr id="20" name="Elipse 1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10678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Completo dato. Como no sé si el $20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(depende del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470263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512527" y="2962703"/>
            <a:ext cx="1357166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</a:t>
            </a:r>
            <a:r>
              <a:rPr lang="es-AR" sz="1400" dirty="0" err="1" smtClean="0"/>
              <a:t>izq</a:t>
            </a:r>
            <a:endParaRPr lang="es-AR" sz="1400" dirty="0" smtClean="0"/>
          </a:p>
          <a:p>
            <a:r>
              <a:rPr lang="es-AR" sz="1400" dirty="0" smtClean="0"/>
              <a:t>$20   der</a:t>
            </a:r>
          </a:p>
        </p:txBody>
      </p:sp>
      <p:sp>
        <p:nvSpPr>
          <p:cNvPr id="16" name="Elipse 1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10171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</a:t>
            </a:r>
            <a:r>
              <a:rPr lang="es-AR" sz="2000" dirty="0"/>
              <a:t>pendiente </a:t>
            </a:r>
            <a:r>
              <a:rPr lang="es-AR" sz="2000" dirty="0" smtClean="0"/>
              <a:t>y </a:t>
            </a:r>
            <a:r>
              <a:rPr lang="es-AR" sz="2000" dirty="0"/>
              <a:t>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96834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40254" y="325207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512527" y="2962703"/>
            <a:ext cx="1357166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</a:t>
            </a:r>
            <a:r>
              <a:rPr lang="es-AR" sz="1400" dirty="0" err="1" smtClean="0"/>
              <a:t>izq</a:t>
            </a:r>
            <a:endParaRPr lang="es-AR" sz="1400" dirty="0" smtClean="0"/>
          </a:p>
          <a:p>
            <a:r>
              <a:rPr lang="es-AR" sz="1400" dirty="0" smtClean="0"/>
              <a:t>$20   der</a:t>
            </a:r>
          </a:p>
        </p:txBody>
      </p:sp>
      <p:sp>
        <p:nvSpPr>
          <p:cNvPr id="16" name="Elipse 1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26258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Completo dato. Como no sé si $18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(depende del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96834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512527" y="2962703"/>
            <a:ext cx="1357166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der</a:t>
            </a:r>
          </a:p>
          <a:p>
            <a:r>
              <a:rPr lang="es-AR" sz="1400" dirty="0" smtClean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endParaRPr lang="es-AR" dirty="0" smtClean="0"/>
          </a:p>
        </p:txBody>
      </p:sp>
      <p:sp>
        <p:nvSpPr>
          <p:cNvPr id="21" name="Elipse 20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3" name="Elipse 22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5" name="Conector recto de flecha 24"/>
          <p:cNvCxnSpPr>
            <a:stCxn id="21" idx="3"/>
            <a:endCxn id="23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 smtClean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20178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789715" y="329182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12527" y="2962703"/>
            <a:ext cx="1357166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der</a:t>
            </a:r>
          </a:p>
          <a:p>
            <a:r>
              <a:rPr lang="es-AR" sz="1400" dirty="0" smtClean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endParaRPr lang="es-AR" dirty="0" smtClean="0"/>
          </a:p>
        </p:txBody>
      </p:sp>
      <p:sp>
        <p:nvSpPr>
          <p:cNvPr id="19" name="Elipse 18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1" name="Elipse 20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3" name="Conector recto de flecha 22"/>
          <p:cNvCxnSpPr>
            <a:stCxn id="19" idx="3"/>
            <a:endCxn id="21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Completo dato. Como no sé si $35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(depende del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20178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512527" y="2962703"/>
            <a:ext cx="1357166" cy="15081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  <a:endParaRPr lang="es-AR" sz="1400" dirty="0"/>
          </a:p>
          <a:p>
            <a:endParaRPr lang="es-AR" dirty="0" smtClean="0"/>
          </a:p>
        </p:txBody>
      </p: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8" name="Elipse 27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0" name="Conector recto de flecha 29"/>
          <p:cNvCxnSpPr>
            <a:stCxn id="26" idx="3"/>
            <a:endCxn id="28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2" name="Conector recto de flecha 31"/>
          <p:cNvCxnSpPr>
            <a:endCxn id="31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27812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545507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789715" y="326802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5081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  <a:endParaRPr lang="es-AR" sz="1400" dirty="0"/>
          </a:p>
          <a:p>
            <a:endParaRPr lang="es-AR" dirty="0" smtClean="0"/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39964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es "</a:t>
            </a:r>
            <a:r>
              <a:rPr lang="es-AR" sz="2000" dirty="0" err="1" smtClean="0"/>
              <a:t>dummy</a:t>
            </a:r>
            <a:r>
              <a:rPr lang="es-AR" sz="2000" dirty="0" smtClean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545507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22019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r>
              <a:rPr lang="es-AR" sz="2000" dirty="0" smtClean="0"/>
              <a:t>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79370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996991" y="3319541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37812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El árbol de expresiones que vimos es especial porque todos los operadores son binarios.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Un árbol de expresiones, pero con operadores unarios/binarios tendría otra forma.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16"/>
          <p:cNvGrpSpPr/>
          <p:nvPr/>
        </p:nvGrpSpPr>
        <p:grpSpPr>
          <a:xfrm>
            <a:off x="3315958" y="4231059"/>
            <a:ext cx="3116109" cy="1868457"/>
            <a:chOff x="4556758" y="2901043"/>
            <a:chExt cx="3500247" cy="3160591"/>
          </a:xfrm>
        </p:grpSpPr>
        <p:sp>
          <p:nvSpPr>
            <p:cNvPr id="6" name="Oval 5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3.5</a:t>
              </a:r>
              <a:endParaRPr lang="es-AR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-10</a:t>
              </a:r>
              <a:endParaRPr lang="es-AR" dirty="0"/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>
              <a:off x="6574787" y="3839563"/>
              <a:ext cx="813228" cy="6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H="1">
              <a:off x="5307524" y="3877808"/>
              <a:ext cx="585633" cy="53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3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Coloco dato. Como no sé si $11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(depende del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sp>
        <p:nvSpPr>
          <p:cNvPr id="5" name="Elipse 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79370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9" name="Conector recto de flecha 8"/>
          <p:cNvCxnSpPr>
            <a:stCxn id="5" idx="3"/>
            <a:endCxn id="1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19" name="Conector recto de flecha 18"/>
          <p:cNvCxnSpPr>
            <a:endCxn id="1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21" name="Elipse 20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22" name="CuadroTexto 21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24" name="Conector recto de flecha 23"/>
          <p:cNvCxnSpPr>
            <a:stCxn id="15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512527" y="2962703"/>
            <a:ext cx="1357166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9099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r>
              <a:rPr lang="es-AR" sz="2000" dirty="0" smtClean="0"/>
              <a:t>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99078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716520" y="326035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4" name="Elipse 33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6" name="Conector recto de flecha 35"/>
          <p:cNvCxnSpPr>
            <a:stCxn id="32" idx="3"/>
            <a:endCxn id="34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8" name="Conector recto de flecha 37"/>
          <p:cNvCxnSpPr>
            <a:endCxn id="37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40" name="Elipse 39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41" name="CuadroTexto 40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3" name="Conector recto de flecha 42"/>
          <p:cNvCxnSpPr>
            <a:stCxn id="34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5512527" y="2962703"/>
            <a:ext cx="1357166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976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</a:t>
            </a:r>
            <a:r>
              <a:rPr lang="es-AR" sz="2000" dirty="0"/>
              <a:t>es </a:t>
            </a:r>
            <a:r>
              <a:rPr lang="es-AR" sz="2000" dirty="0" smtClean="0"/>
              <a:t>"</a:t>
            </a:r>
            <a:r>
              <a:rPr lang="es-AR" sz="2000" dirty="0" err="1" smtClean="0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99078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2" name="Elipse 31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4" name="Conector recto de flecha 33"/>
          <p:cNvCxnSpPr>
            <a:stCxn id="30" idx="3"/>
            <a:endCxn id="32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6" name="Conector recto de flecha 35"/>
          <p:cNvCxnSpPr>
            <a:endCxn id="35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8" name="Elipse 37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9" name="CuadroTexto 38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0" name="Conector recto de flecha 39"/>
          <p:cNvCxnSpPr>
            <a:stCxn id="32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512527" y="2962703"/>
            <a:ext cx="1357166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93039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238976" y="5721360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57959" y="330014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512527" y="2962703"/>
            <a:ext cx="1357166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6907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</a:t>
            </a:r>
            <a:r>
              <a:rPr lang="es-AR" sz="2000" dirty="0"/>
              <a:t>es </a:t>
            </a:r>
            <a:r>
              <a:rPr lang="es-AR" sz="2000" dirty="0" smtClean="0"/>
              <a:t>"</a:t>
            </a:r>
            <a:r>
              <a:rPr lang="es-AR" sz="2000" dirty="0" err="1" smtClean="0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22591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7" name="Elipse 26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1" name="Conector recto de flecha 30"/>
          <p:cNvCxnSpPr>
            <a:stCxn id="25" idx="3"/>
            <a:endCxn id="27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3" name="Conector recto de flecha 32"/>
          <p:cNvCxnSpPr>
            <a:endCxn id="32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5" name="Elipse 34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6" name="CuadroTexto 35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7" name="Conector recto de flecha 36"/>
          <p:cNvCxnSpPr>
            <a:stCxn id="27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512527" y="2962703"/>
            <a:ext cx="1672253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smtClean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 smtClean="0"/>
              <a:t>$11   </a:t>
            </a:r>
            <a:r>
              <a:rPr lang="es-AR" dirty="0"/>
              <a:t>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1974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578610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89008" y="3272174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512527" y="2962703"/>
            <a:ext cx="1672253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smtClean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 smtClean="0"/>
              <a:t>$11   </a:t>
            </a:r>
            <a:r>
              <a:rPr lang="es-AR" dirty="0"/>
              <a:t>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9141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</a:t>
            </a:r>
            <a:r>
              <a:rPr lang="es-AR" sz="2000" dirty="0"/>
              <a:t>es </a:t>
            </a:r>
            <a:r>
              <a:rPr lang="es-AR" sz="2000" dirty="0" smtClean="0"/>
              <a:t>"</a:t>
            </a:r>
            <a:r>
              <a:rPr lang="es-AR" sz="2000" dirty="0" err="1" smtClean="0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578610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672253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smtClean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 smtClean="0"/>
              <a:t>$11   </a:t>
            </a:r>
            <a:r>
              <a:rPr lang="es-AR" dirty="0"/>
              <a:t>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</a:t>
            </a:r>
            <a:r>
              <a:rPr lang="es-AR" dirty="0" smtClean="0"/>
              <a:t>consumir</a:t>
            </a:r>
          </a:p>
          <a:p>
            <a:r>
              <a:rPr lang="es-AR" dirty="0" err="1"/>
              <a:t>Null</a:t>
            </a:r>
            <a:r>
              <a:rPr lang="es-AR" dirty="0"/>
              <a:t> </a:t>
            </a:r>
            <a:r>
              <a:rPr lang="es-AR" dirty="0" smtClean="0"/>
              <a:t>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4121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76275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924029" y="3243473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1" name="Elipse 30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3" name="Conector recto de flecha 32"/>
          <p:cNvCxnSpPr>
            <a:stCxn id="27" idx="3"/>
            <a:endCxn id="31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5" name="Conector recto de flecha 34"/>
          <p:cNvCxnSpPr>
            <a:endCxn id="34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7" name="Elipse 36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8" name="CuadroTexto 37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9" name="Conector recto de flecha 38"/>
          <p:cNvCxnSpPr>
            <a:stCxn id="31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5493059" y="2954778"/>
            <a:ext cx="1357166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602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</a:t>
            </a:r>
            <a:r>
              <a:rPr lang="es-AR" sz="2000" dirty="0"/>
              <a:t>es "</a:t>
            </a:r>
            <a:r>
              <a:rPr lang="es-AR" sz="2000" dirty="0" err="1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76275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5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357166" cy="30777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9413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</a:t>
            </a:r>
            <a:r>
              <a:rPr lang="es-AR" sz="2000" dirty="0"/>
              <a:t>pendiente de la cola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118316" y="5760549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54170" y="3266677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357166" cy="30777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5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2647943" y="2261583"/>
            <a:ext cx="3586614" cy="3130850"/>
            <a:chOff x="2543440" y="2261583"/>
            <a:chExt cx="3586614" cy="3130850"/>
          </a:xfrm>
        </p:grpSpPr>
        <p:grpSp>
          <p:nvGrpSpPr>
            <p:cNvPr id="5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4" name="Straight Arrow Connector 13"/>
              <p:cNvCxnSpPr>
                <a:endCxn id="13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17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/</a:t>
                </a:r>
                <a:endParaRPr lang="es-AR" dirty="0"/>
              </a:p>
            </p:txBody>
          </p:sp>
          <p:sp>
            <p:nvSpPr>
              <p:cNvPr id="18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9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2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3" name="Straight Arrow Connector 13"/>
              <p:cNvCxnSpPr>
                <a:endCxn id="2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14"/>
              <p:cNvCxnSpPr>
                <a:stCxn id="17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39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Coloco </a:t>
            </a:r>
            <a:r>
              <a:rPr lang="es-AR" sz="2000" dirty="0"/>
              <a:t>dato. Como no </a:t>
            </a:r>
            <a:r>
              <a:rPr lang="es-AR" sz="2000" dirty="0" smtClean="0"/>
              <a:t>sé si $4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</a:t>
            </a:r>
            <a:r>
              <a:rPr lang="es-AR" sz="2000" dirty="0"/>
              <a:t>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118316" y="5760549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$4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3" name="Elipse 32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5" name="Conector recto de flecha 34"/>
          <p:cNvCxnSpPr>
            <a:stCxn id="31" idx="3"/>
            <a:endCxn id="33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7" name="Conector recto de flecha 36"/>
          <p:cNvCxnSpPr>
            <a:endCxn id="36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9" name="Elipse 38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40" name="CuadroTexto 39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1" name="Conector recto de flecha 40"/>
          <p:cNvCxnSpPr>
            <a:stCxn id="33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493059" y="2954778"/>
            <a:ext cx="1357166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  <a:endParaRPr lang="es-AR" sz="1400" dirty="0" smtClean="0"/>
          </a:p>
          <a:p>
            <a:r>
              <a:rPr lang="es-AR" sz="1400" dirty="0" smtClean="0"/>
              <a:t>$4   </a:t>
            </a:r>
            <a:r>
              <a:rPr lang="es-AR" sz="1400" dirty="0" err="1" smtClean="0"/>
              <a:t>izq</a:t>
            </a:r>
            <a:endParaRPr lang="es-AR" sz="1400" dirty="0"/>
          </a:p>
          <a:p>
            <a:r>
              <a:rPr lang="es-AR" sz="1400" dirty="0" smtClean="0"/>
              <a:t>$4   </a:t>
            </a:r>
            <a:r>
              <a:rPr lang="es-AR" sz="1400" dirty="0"/>
              <a:t>der</a:t>
            </a:r>
          </a:p>
          <a:p>
            <a:endParaRPr lang="es-AR" dirty="0"/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6227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653893" y="5729757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014127" y="3266677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$4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40" name="Elipse 3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43" name="Conector recto de flecha 42"/>
          <p:cNvCxnSpPr>
            <a:stCxn id="38" idx="3"/>
            <a:endCxn id="4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45" name="Conector recto de flecha 44"/>
          <p:cNvCxnSpPr>
            <a:endCxn id="44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47" name="Elipse 46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48" name="CuadroTexto 47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9" name="Conector recto de flecha 48"/>
          <p:cNvCxnSpPr>
            <a:stCxn id="4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5493059" y="2954778"/>
            <a:ext cx="1357166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  <a:endParaRPr lang="es-AR" sz="1400" dirty="0" smtClean="0"/>
          </a:p>
          <a:p>
            <a:r>
              <a:rPr lang="es-AR" sz="1400" dirty="0" smtClean="0"/>
              <a:t>$4   </a:t>
            </a:r>
            <a:r>
              <a:rPr lang="es-AR" sz="1400" dirty="0" err="1" smtClean="0"/>
              <a:t>izq</a:t>
            </a:r>
            <a:endParaRPr lang="es-AR" sz="1400" dirty="0"/>
          </a:p>
          <a:p>
            <a:r>
              <a:rPr lang="es-AR" sz="1400" dirty="0" smtClean="0"/>
              <a:t>$4   </a:t>
            </a:r>
            <a:r>
              <a:rPr lang="es-AR" sz="1400" dirty="0"/>
              <a:t>der</a:t>
            </a:r>
          </a:p>
          <a:p>
            <a:endParaRPr lang="es-AR" dirty="0"/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9536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Coloco dato. Como no </a:t>
            </a:r>
            <a:r>
              <a:rPr lang="es-AR" sz="2000" dirty="0" smtClean="0"/>
              <a:t>sé si $99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</a:t>
            </a:r>
            <a:r>
              <a:rPr lang="es-AR" sz="2000" dirty="0"/>
              <a:t>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653893" y="5729757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$4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7" name="Elipse 36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9" name="Conector recto de flecha 38"/>
          <p:cNvCxnSpPr>
            <a:stCxn id="35" idx="3"/>
            <a:endCxn id="37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41" name="Conector recto de flecha 40"/>
          <p:cNvCxnSpPr>
            <a:endCxn id="40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44" name="Elipse 43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45" name="CuadroTexto 44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6" name="Conector recto de flecha 45"/>
          <p:cNvCxnSpPr>
            <a:stCxn id="37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2161659" y="541275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48" name="Conector recto de flecha 47"/>
          <p:cNvCxnSpPr>
            <a:endCxn id="47" idx="0"/>
          </p:cNvCxnSpPr>
          <p:nvPr/>
        </p:nvCxnSpPr>
        <p:spPr>
          <a:xfrm>
            <a:off x="2164452" y="5176463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553915" y="516214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$99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5493059" y="2954778"/>
            <a:ext cx="1357166" cy="36009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</a:t>
            </a:r>
            <a:r>
              <a:rPr lang="es-AR" sz="1400" dirty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  <a:endParaRPr lang="es-AR" sz="1400" dirty="0" smtClean="0"/>
          </a:p>
          <a:p>
            <a:r>
              <a:rPr lang="es-AR" sz="1400" dirty="0" smtClean="0"/>
              <a:t>$4   </a:t>
            </a:r>
            <a:r>
              <a:rPr lang="es-AR" sz="1400" dirty="0" err="1" smtClean="0"/>
              <a:t>izq</a:t>
            </a:r>
            <a:endParaRPr lang="es-AR" sz="1400" dirty="0"/>
          </a:p>
          <a:p>
            <a:r>
              <a:rPr lang="es-AR" sz="1400" dirty="0" smtClean="0"/>
              <a:t>$4   der</a:t>
            </a:r>
          </a:p>
          <a:p>
            <a:r>
              <a:rPr lang="es-AR" sz="1400" dirty="0" smtClean="0"/>
              <a:t>$99  </a:t>
            </a:r>
            <a:r>
              <a:rPr lang="es-AR" sz="1400" dirty="0" err="1" smtClean="0"/>
              <a:t>izq</a:t>
            </a:r>
            <a:endParaRPr lang="es-AR" sz="1400" dirty="0" smtClean="0"/>
          </a:p>
          <a:p>
            <a:r>
              <a:rPr lang="es-AR" sz="1400" dirty="0" smtClean="0"/>
              <a:t>$99  der</a:t>
            </a:r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 smtClean="0"/>
          </a:p>
        </p:txBody>
      </p:sp>
    </p:spTree>
    <p:extLst>
      <p:ext uri="{BB962C8B-B14F-4D97-AF65-F5344CB8AC3E}">
        <p14:creationId xmlns:p14="http://schemas.microsoft.com/office/powerpoint/2010/main" val="27392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Etc</a:t>
            </a:r>
            <a:r>
              <a:rPr lang="es-AR" dirty="0" smtClean="0"/>
              <a:t> </a:t>
            </a:r>
            <a:r>
              <a:rPr lang="es-AR" dirty="0" err="1" smtClean="0"/>
              <a:t>etc</a:t>
            </a:r>
            <a:r>
              <a:rPr lang="es-AR" dirty="0" smtClean="0"/>
              <a:t> </a:t>
            </a:r>
            <a:r>
              <a:rPr lang="es-AR" dirty="0" err="1" smtClean="0"/>
              <a:t>etc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pSp>
        <p:nvGrpSpPr>
          <p:cNvPr id="180" name="Grupo 179"/>
          <p:cNvGrpSpPr/>
          <p:nvPr/>
        </p:nvGrpSpPr>
        <p:grpSpPr>
          <a:xfrm>
            <a:off x="278371" y="1811722"/>
            <a:ext cx="6841403" cy="2318318"/>
            <a:chOff x="-323529" y="2458838"/>
            <a:chExt cx="9308583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/</a:t>
              </a:r>
              <a:endParaRPr lang="es-AR" sz="1050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"/>
            <p:cNvCxnSpPr>
              <a:stCxn id="38" idx="3"/>
              <a:endCxn id="46" idx="0"/>
            </p:cNvCxnSpPr>
            <p:nvPr/>
          </p:nvCxnSpPr>
          <p:spPr>
            <a:xfrm flipH="1">
              <a:off x="1239116" y="3642430"/>
              <a:ext cx="1058943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1"/>
            <p:cNvSpPr/>
            <p:nvPr/>
          </p:nvSpPr>
          <p:spPr>
            <a:xfrm>
              <a:off x="889717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9"/>
            <p:cNvCxnSpPr>
              <a:stCxn id="39" idx="3"/>
              <a:endCxn id="49" idx="0"/>
            </p:cNvCxnSpPr>
            <p:nvPr/>
          </p:nvCxnSpPr>
          <p:spPr>
            <a:xfrm flipH="1">
              <a:off x="6414382" y="3642430"/>
              <a:ext cx="489855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1"/>
            <p:cNvSpPr/>
            <p:nvPr/>
          </p:nvSpPr>
          <p:spPr>
            <a:xfrm>
              <a:off x="6064985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9"/>
            <p:cNvCxnSpPr>
              <a:stCxn id="39" idx="5"/>
              <a:endCxn id="51" idx="0"/>
            </p:cNvCxnSpPr>
            <p:nvPr/>
          </p:nvCxnSpPr>
          <p:spPr>
            <a:xfrm>
              <a:off x="7398362" y="3642430"/>
              <a:ext cx="718921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11"/>
            <p:cNvSpPr/>
            <p:nvPr/>
          </p:nvSpPr>
          <p:spPr>
            <a:xfrm>
              <a:off x="7767884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9"/>
            <p:cNvCxnSpPr>
              <a:stCxn id="46" idx="4"/>
              <a:endCxn id="55" idx="0"/>
            </p:cNvCxnSpPr>
            <p:nvPr/>
          </p:nvCxnSpPr>
          <p:spPr>
            <a:xfrm flipH="1">
              <a:off x="449185" y="4321646"/>
              <a:ext cx="789931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1"/>
            <p:cNvSpPr/>
            <p:nvPr/>
          </p:nvSpPr>
          <p:spPr>
            <a:xfrm>
              <a:off x="99786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9"/>
            <p:cNvCxnSpPr>
              <a:stCxn id="46" idx="4"/>
              <a:endCxn id="57" idx="0"/>
            </p:cNvCxnSpPr>
            <p:nvPr/>
          </p:nvCxnSpPr>
          <p:spPr>
            <a:xfrm>
              <a:off x="1239116" y="4321646"/>
              <a:ext cx="470350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1"/>
            <p:cNvSpPr/>
            <p:nvPr/>
          </p:nvSpPr>
          <p:spPr>
            <a:xfrm>
              <a:off x="136006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9"/>
            <p:cNvCxnSpPr>
              <a:stCxn id="51" idx="4"/>
              <a:endCxn id="61" idx="0"/>
            </p:cNvCxnSpPr>
            <p:nvPr/>
          </p:nvCxnSpPr>
          <p:spPr>
            <a:xfrm flipH="1">
              <a:off x="7698098" y="4321646"/>
              <a:ext cx="41918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11"/>
            <p:cNvSpPr/>
            <p:nvPr/>
          </p:nvSpPr>
          <p:spPr>
            <a:xfrm>
              <a:off x="734869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9"/>
            <p:cNvCxnSpPr>
              <a:stCxn id="51" idx="4"/>
              <a:endCxn id="63" idx="0"/>
            </p:cNvCxnSpPr>
            <p:nvPr/>
          </p:nvCxnSpPr>
          <p:spPr>
            <a:xfrm>
              <a:off x="8117283" y="4321646"/>
              <a:ext cx="518374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11"/>
            <p:cNvSpPr/>
            <p:nvPr/>
          </p:nvSpPr>
          <p:spPr>
            <a:xfrm>
              <a:off x="828625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9"/>
            <p:cNvCxnSpPr>
              <a:stCxn id="49" idx="4"/>
              <a:endCxn id="65" idx="0"/>
            </p:cNvCxnSpPr>
            <p:nvPr/>
          </p:nvCxnSpPr>
          <p:spPr>
            <a:xfrm flipH="1">
              <a:off x="5890228" y="4321646"/>
              <a:ext cx="524156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1"/>
            <p:cNvSpPr/>
            <p:nvPr/>
          </p:nvSpPr>
          <p:spPr>
            <a:xfrm>
              <a:off x="554082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9"/>
            <p:cNvCxnSpPr>
              <a:stCxn id="49" idx="4"/>
              <a:endCxn id="67" idx="0"/>
            </p:cNvCxnSpPr>
            <p:nvPr/>
          </p:nvCxnSpPr>
          <p:spPr>
            <a:xfrm>
              <a:off x="6414384" y="4321646"/>
              <a:ext cx="37305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11"/>
            <p:cNvSpPr/>
            <p:nvPr/>
          </p:nvSpPr>
          <p:spPr>
            <a:xfrm>
              <a:off x="6438040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"/>
            <p:cNvCxnSpPr>
              <a:stCxn id="55" idx="4"/>
              <a:endCxn id="97" idx="0"/>
            </p:cNvCxnSpPr>
            <p:nvPr/>
          </p:nvCxnSpPr>
          <p:spPr>
            <a:xfrm flipH="1">
              <a:off x="25870" y="4964528"/>
              <a:ext cx="423315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1"/>
            <p:cNvSpPr/>
            <p:nvPr/>
          </p:nvSpPr>
          <p:spPr>
            <a:xfrm>
              <a:off x="-323529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Arrow Connector 9"/>
            <p:cNvCxnSpPr>
              <a:stCxn id="55" idx="4"/>
              <a:endCxn id="99" idx="0"/>
            </p:cNvCxnSpPr>
            <p:nvPr/>
          </p:nvCxnSpPr>
          <p:spPr>
            <a:xfrm>
              <a:off x="449185" y="4964528"/>
              <a:ext cx="38145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11"/>
            <p:cNvSpPr/>
            <p:nvPr/>
          </p:nvSpPr>
          <p:spPr>
            <a:xfrm>
              <a:off x="481236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9"/>
            <p:cNvCxnSpPr>
              <a:stCxn id="57" idx="4"/>
              <a:endCxn id="104" idx="0"/>
            </p:cNvCxnSpPr>
            <p:nvPr/>
          </p:nvCxnSpPr>
          <p:spPr>
            <a:xfrm flipH="1">
              <a:off x="1656226" y="4964528"/>
              <a:ext cx="5324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1"/>
            <p:cNvSpPr/>
            <p:nvPr/>
          </p:nvSpPr>
          <p:spPr>
            <a:xfrm>
              <a:off x="1306827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9"/>
            <p:cNvCxnSpPr>
              <a:stCxn id="57" idx="5"/>
              <a:endCxn id="106" idx="0"/>
            </p:cNvCxnSpPr>
            <p:nvPr/>
          </p:nvCxnSpPr>
          <p:spPr>
            <a:xfrm>
              <a:off x="1956528" y="4911542"/>
              <a:ext cx="504463" cy="330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1"/>
            <p:cNvSpPr/>
            <p:nvPr/>
          </p:nvSpPr>
          <p:spPr>
            <a:xfrm>
              <a:off x="2111592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Straight Arrow Connector 9"/>
            <p:cNvCxnSpPr>
              <a:stCxn id="31" idx="4"/>
              <a:endCxn id="113" idx="0"/>
            </p:cNvCxnSpPr>
            <p:nvPr/>
          </p:nvCxnSpPr>
          <p:spPr>
            <a:xfrm flipH="1">
              <a:off x="3243919" y="4984254"/>
              <a:ext cx="346061" cy="2573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"/>
            <p:cNvSpPr/>
            <p:nvPr/>
          </p:nvSpPr>
          <p:spPr>
            <a:xfrm>
              <a:off x="2894520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4329541" y="4266935"/>
            <a:ext cx="3898926" cy="2318318"/>
            <a:chOff x="2195723" y="2458838"/>
            <a:chExt cx="5304975" cy="3157157"/>
          </a:xfrm>
        </p:grpSpPr>
        <p:sp>
          <p:nvSpPr>
            <p:cNvPr id="71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72" name="Straight Arrow Connector 9"/>
            <p:cNvCxnSpPr>
              <a:stCxn id="74" idx="6"/>
              <a:endCxn id="7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75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76" name="Straight Arrow Connector 13"/>
            <p:cNvCxnSpPr>
              <a:stCxn id="71" idx="6"/>
              <a:endCxn id="75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4"/>
            <p:cNvCxnSpPr>
              <a:stCxn id="71" idx="2"/>
              <a:endCxn id="74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/</a:t>
              </a:r>
              <a:endParaRPr lang="es-AR" sz="1050" dirty="0"/>
            </a:p>
          </p:txBody>
        </p:sp>
        <p:sp>
          <p:nvSpPr>
            <p:cNvPr id="7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80" name="Straight Arrow Connector 9"/>
            <p:cNvCxnSpPr>
              <a:stCxn id="81" idx="4"/>
              <a:endCxn id="7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8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83" name="Straight Arrow Connector 13"/>
            <p:cNvCxnSpPr>
              <a:stCxn id="78" idx="4"/>
              <a:endCxn id="8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"/>
            <p:cNvCxnSpPr>
              <a:stCxn id="78" idx="4"/>
              <a:endCxn id="8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58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70" name="Grupo 69"/>
          <p:cNvGrpSpPr/>
          <p:nvPr/>
        </p:nvGrpSpPr>
        <p:grpSpPr>
          <a:xfrm>
            <a:off x="4329541" y="4266935"/>
            <a:ext cx="3898926" cy="2318318"/>
            <a:chOff x="2195723" y="2458838"/>
            <a:chExt cx="5304975" cy="3157157"/>
          </a:xfrm>
        </p:grpSpPr>
        <p:sp>
          <p:nvSpPr>
            <p:cNvPr id="71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72" name="Straight Arrow Connector 9"/>
            <p:cNvCxnSpPr>
              <a:stCxn id="74" idx="6"/>
              <a:endCxn id="7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75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76" name="Straight Arrow Connector 13"/>
            <p:cNvCxnSpPr>
              <a:stCxn id="71" idx="6"/>
              <a:endCxn id="75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4"/>
            <p:cNvCxnSpPr>
              <a:stCxn id="71" idx="2"/>
              <a:endCxn id="74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/</a:t>
              </a:r>
              <a:endParaRPr lang="es-AR" sz="1050" dirty="0"/>
            </a:p>
          </p:txBody>
        </p:sp>
        <p:sp>
          <p:nvSpPr>
            <p:cNvPr id="7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80" name="Straight Arrow Connector 9"/>
            <p:cNvCxnSpPr>
              <a:stCxn id="81" idx="4"/>
              <a:endCxn id="7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8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83" name="Straight Arrow Connector 13"/>
            <p:cNvCxnSpPr>
              <a:stCxn id="78" idx="4"/>
              <a:endCxn id="8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"/>
            <p:cNvCxnSpPr>
              <a:stCxn id="78" idx="4"/>
              <a:endCxn id="8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/>
          <p:cNvSpPr txBox="1"/>
          <p:nvPr/>
        </p:nvSpPr>
        <p:spPr>
          <a:xfrm>
            <a:off x="972766" y="2538919"/>
            <a:ext cx="18646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Este era el árbol:</a:t>
            </a:r>
          </a:p>
        </p:txBody>
      </p:sp>
    </p:spTree>
    <p:extLst>
      <p:ext uri="{BB962C8B-B14F-4D97-AF65-F5344CB8AC3E}">
        <p14:creationId xmlns:p14="http://schemas.microsoft.com/office/powerpoint/2010/main" val="5701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Bajar</a:t>
            </a:r>
            <a:r>
              <a:rPr lang="en-US" sz="2000" dirty="0" smtClean="0">
                <a:solidFill>
                  <a:schemeClr val="tx1"/>
                </a:solidFill>
              </a:rPr>
              <a:t> de Campus </a:t>
            </a:r>
            <a:r>
              <a:rPr lang="en-US" sz="2000" dirty="0" err="1" smtClean="0">
                <a:solidFill>
                  <a:schemeClr val="tx1"/>
                </a:solidFill>
              </a:rPr>
              <a:t>BinaryTree</a:t>
            </a:r>
            <a:r>
              <a:rPr lang="en-US" sz="2000" dirty="0" smtClean="0">
                <a:solidFill>
                  <a:schemeClr val="tx1"/>
                </a:solidFill>
              </a:rPr>
              <a:t> junto con </a:t>
            </a:r>
            <a:r>
              <a:rPr lang="en-US" sz="2000" dirty="0" err="1" smtClean="0">
                <a:solidFill>
                  <a:schemeClr val="tx1"/>
                </a:solidFill>
              </a:rPr>
              <a:t>los</a:t>
            </a:r>
            <a:r>
              <a:rPr lang="en-US" sz="2000" dirty="0" smtClean="0">
                <a:solidFill>
                  <a:schemeClr val="tx1"/>
                </a:solidFill>
              </a:rPr>
              <a:t> .txt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un Proyecto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Probarlo</a:t>
            </a:r>
            <a:r>
              <a:rPr lang="en-US" sz="2000" dirty="0" smtClean="0">
                <a:solidFill>
                  <a:schemeClr val="tx1"/>
                </a:solidFill>
              </a:rPr>
              <a:t> con </a:t>
            </a:r>
            <a:r>
              <a:rPr lang="en-US" sz="2000" dirty="0" err="1" smtClean="0">
                <a:solidFill>
                  <a:schemeClr val="tx1"/>
                </a:solidFill>
              </a:rPr>
              <a:t>archivos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carpeta</a:t>
            </a:r>
            <a:r>
              <a:rPr lang="en-US" sz="2000" dirty="0" smtClean="0">
                <a:solidFill>
                  <a:schemeClr val="tx1"/>
                </a:solidFill>
              </a:rPr>
              <a:t> resources)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Datos0_1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Datos0_2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Datos0_3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Caso</a:t>
            </a:r>
            <a:r>
              <a:rPr lang="en-US" b="1" dirty="0" smtClean="0"/>
              <a:t> de </a:t>
            </a:r>
            <a:r>
              <a:rPr lang="en-US" b="1" dirty="0" err="1" smtClean="0"/>
              <a:t>Uso</a:t>
            </a:r>
            <a:endParaRPr lang="en-US" b="1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Ej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s-AR" dirty="0" smtClean="0"/>
              <a:t>--   ?   ++   ?   ?   5</a:t>
            </a:r>
            <a:r>
              <a:rPr lang="en-US" dirty="0" smtClean="0"/>
              <a:t>   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err="1" smtClean="0"/>
              <a:t>BinaryTree</a:t>
            </a:r>
            <a:r>
              <a:rPr lang="en-US" sz="1900" dirty="0" smtClean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("data0_1");</a:t>
            </a:r>
          </a:p>
          <a:p>
            <a:pPr marL="0" indent="0">
              <a:buNone/>
            </a:pPr>
            <a:endParaRPr lang="es-AR" sz="1900" dirty="0" smtClean="0"/>
          </a:p>
          <a:p>
            <a:pPr marL="0" indent="0">
              <a:buNone/>
            </a:pPr>
            <a:r>
              <a:rPr lang="es-AR" sz="1900" dirty="0" err="1" smtClean="0"/>
              <a:t>rta.preorder</a:t>
            </a:r>
            <a:r>
              <a:rPr lang="es-AR" sz="1900" dirty="0" smtClean="0"/>
              <a:t>();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76747" y="4893774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--   ++   5</a:t>
            </a:r>
            <a:endParaRPr lang="es-AR" dirty="0"/>
          </a:p>
        </p:txBody>
      </p:sp>
      <p:grpSp>
        <p:nvGrpSpPr>
          <p:cNvPr id="17" name="Group 16"/>
          <p:cNvGrpSpPr/>
          <p:nvPr/>
        </p:nvGrpSpPr>
        <p:grpSpPr>
          <a:xfrm flipH="1">
            <a:off x="5272950" y="1979258"/>
            <a:ext cx="1357869" cy="1905841"/>
            <a:chOff x="4270158" y="2901043"/>
            <a:chExt cx="2298279" cy="3223828"/>
          </a:xfrm>
        </p:grpSpPr>
        <p:sp>
          <p:nvSpPr>
            <p:cNvPr id="6" name="Oval 5"/>
            <p:cNvSpPr/>
            <p:nvPr/>
          </p:nvSpPr>
          <p:spPr>
            <a:xfrm>
              <a:off x="5654419" y="3286867"/>
              <a:ext cx="907730" cy="6923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--</a:t>
              </a:r>
              <a:endParaRPr lang="es-A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99834" y="5605360"/>
              <a:ext cx="1109171" cy="5195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s-AR" dirty="0"/>
            </a:p>
          </p:txBody>
        </p:sp>
        <p:cxnSp>
          <p:nvCxnSpPr>
            <p:cNvPr id="9" name="Straight Arrow Connector 8"/>
            <p:cNvCxnSpPr>
              <a:stCxn id="12" idx="4"/>
              <a:endCxn id="7" idx="0"/>
            </p:cNvCxnSpPr>
            <p:nvPr/>
          </p:nvCxnSpPr>
          <p:spPr>
            <a:xfrm>
              <a:off x="4805345" y="5036821"/>
              <a:ext cx="849074" cy="568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70158" y="4344489"/>
              <a:ext cx="1070374" cy="6923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++</a:t>
              </a:r>
              <a:endParaRPr lang="es-AR" sz="1600" dirty="0"/>
            </a:p>
          </p:txBody>
        </p: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H="1">
              <a:off x="5307523" y="3877809"/>
              <a:ext cx="479830" cy="531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4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Caso</a:t>
            </a:r>
            <a:r>
              <a:rPr lang="en-US" b="1" dirty="0" smtClean="0"/>
              <a:t> de </a:t>
            </a:r>
            <a:r>
              <a:rPr lang="en-US" b="1" dirty="0" err="1" smtClean="0"/>
              <a:t>Uso</a:t>
            </a:r>
            <a:endParaRPr lang="en-US" b="1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Ej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s-AR" dirty="0" smtClean="0"/>
              <a:t>?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err="1" smtClean="0"/>
              <a:t>BinaryTree</a:t>
            </a:r>
            <a:r>
              <a:rPr lang="en-US" sz="1900" dirty="0" smtClean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</a:t>
            </a:r>
            <a:r>
              <a:rPr lang="en-US" sz="1900" b="1" dirty="0" smtClean="0"/>
              <a:t>data0_2");</a:t>
            </a:r>
            <a:endParaRPr lang="en-US" sz="1900" b="1" dirty="0"/>
          </a:p>
          <a:p>
            <a:pPr marL="0" indent="0">
              <a:buNone/>
            </a:pPr>
            <a:endParaRPr lang="es-AR" sz="1900" dirty="0" smtClean="0"/>
          </a:p>
          <a:p>
            <a:pPr marL="0" indent="0">
              <a:buNone/>
            </a:pPr>
            <a:r>
              <a:rPr lang="es-AR" sz="1900" dirty="0" err="1" smtClean="0"/>
              <a:t>rta.preorder</a:t>
            </a:r>
            <a:r>
              <a:rPr lang="es-AR" sz="1900" dirty="0" smtClean="0"/>
              <a:t>();  //</a:t>
            </a:r>
            <a:r>
              <a:rPr lang="es-AR" sz="1900" dirty="0" err="1" smtClean="0"/>
              <a:t>null</a:t>
            </a:r>
            <a:endParaRPr lang="es-AR" sz="1900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76747" y="4893774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99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Caso</a:t>
            </a:r>
            <a:r>
              <a:rPr lang="en-US" b="1" dirty="0" smtClean="0"/>
              <a:t> de </a:t>
            </a:r>
            <a:r>
              <a:rPr lang="en-US" b="1" dirty="0" err="1" smtClean="0"/>
              <a:t>Uso</a:t>
            </a:r>
            <a:endParaRPr lang="en-US" b="1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Ej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s-AR" dirty="0"/>
              <a:t>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err="1" smtClean="0"/>
              <a:t>BinaryTree</a:t>
            </a:r>
            <a:r>
              <a:rPr lang="en-US" sz="1900" dirty="0" smtClean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</a:t>
            </a:r>
            <a:r>
              <a:rPr lang="en-US" sz="1900" b="1" dirty="0" smtClean="0"/>
              <a:t>data0_3");</a:t>
            </a:r>
            <a:endParaRPr lang="en-US" sz="1900" b="1" dirty="0"/>
          </a:p>
          <a:p>
            <a:pPr marL="0" indent="0">
              <a:buNone/>
            </a:pPr>
            <a:endParaRPr lang="es-AR" sz="1900" dirty="0" smtClean="0"/>
          </a:p>
          <a:p>
            <a:pPr marL="0" indent="0">
              <a:buNone/>
            </a:pPr>
            <a:r>
              <a:rPr lang="es-AR" sz="1900" dirty="0" err="1" smtClean="0"/>
              <a:t>rta.preorder</a:t>
            </a:r>
            <a:r>
              <a:rPr lang="es-AR" sz="1900" dirty="0" smtClean="0"/>
              <a:t>(); 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33305" y="5285659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*  ++   /   ++    3.5    -10   -10  </a:t>
            </a:r>
            <a:endParaRPr lang="es-AR" dirty="0"/>
          </a:p>
        </p:txBody>
      </p:sp>
      <p:grpSp>
        <p:nvGrpSpPr>
          <p:cNvPr id="6" name="Grupo 5"/>
          <p:cNvGrpSpPr/>
          <p:nvPr/>
        </p:nvGrpSpPr>
        <p:grpSpPr>
          <a:xfrm>
            <a:off x="3827415" y="716274"/>
            <a:ext cx="4656978" cy="2523625"/>
            <a:chOff x="2195723" y="2458838"/>
            <a:chExt cx="5304975" cy="3157157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8" name="Straight Arrow Connector 9"/>
            <p:cNvCxnSpPr>
              <a:stCxn id="10" idx="6"/>
              <a:endCxn id="14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s-AR" dirty="0"/>
            </a:p>
          </p:txBody>
        </p:sp>
        <p:sp>
          <p:nvSpPr>
            <p:cNvPr id="15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16" name="Straight Arrow Connector 9"/>
            <p:cNvCxnSpPr>
              <a:stCxn id="17" idx="4"/>
              <a:endCxn id="15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9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0" name="Straight Arrow Connector 13"/>
            <p:cNvCxnSpPr>
              <a:stCxn id="14" idx="4"/>
              <a:endCxn id="19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/>
            <p:cNvCxnSpPr>
              <a:stCxn id="14" idx="4"/>
              <a:endCxn id="17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Si quisiéramos guardar sus datos en un archivo de texto, para luego (en otro momento) reconstruirlo desde el archivo de texto, algún recorrido vendría bien.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871394" y="3282142"/>
            <a:ext cx="3586614" cy="3130850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/</a:t>
                </a:r>
                <a:endParaRPr lang="es-AR" dirty="0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143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Si quisiéramos guardar sus datos en un archivo para alguno de estos propósitos:</a:t>
            </a:r>
          </a:p>
          <a:p>
            <a:pPr marL="0" indent="0" algn="just">
              <a:buNone/>
            </a:pPr>
            <a:endParaRPr lang="es-AR" dirty="0" smtClean="0"/>
          </a:p>
          <a:p>
            <a:pPr algn="just"/>
            <a:r>
              <a:rPr lang="es-AR" dirty="0" smtClean="0"/>
              <a:t>Reconstruirlo leyéndolo.</a:t>
            </a:r>
          </a:p>
          <a:p>
            <a:pPr algn="just"/>
            <a:r>
              <a:rPr lang="es-AR" dirty="0" smtClean="0"/>
              <a:t>Sin haberlo construido nunca, editar un archivo, escribir la </a:t>
            </a:r>
            <a:r>
              <a:rPr lang="es-AR" dirty="0" err="1" smtClean="0"/>
              <a:t>info</a:t>
            </a:r>
            <a:r>
              <a:rPr lang="es-AR" dirty="0" smtClean="0"/>
              <a:t> con su estructura y leerlo leyéndolo</a:t>
            </a:r>
          </a:p>
          <a:p>
            <a:pPr algn="just"/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Un archivo de texto es una buena opción. 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Se pueden generar convenciones para esto, pero hay una muy utilizada que consiste en guardar los datos “planos”, sin indicar a qué nodo corresponde la </a:t>
            </a:r>
            <a:r>
              <a:rPr lang="es-AR" dirty="0" err="1" smtClean="0"/>
              <a:t>info</a:t>
            </a:r>
            <a:r>
              <a:rPr lang="es-AR" dirty="0" smtClean="0"/>
              <a:t>. Claramente esa </a:t>
            </a:r>
            <a:r>
              <a:rPr lang="es-AR" dirty="0" err="1" smtClean="0"/>
              <a:t>info</a:t>
            </a:r>
            <a:r>
              <a:rPr lang="es-AR" dirty="0" smtClean="0"/>
              <a:t> está implícita en el archivo.</a:t>
            </a:r>
          </a:p>
          <a:p>
            <a:pPr marL="0" indent="0" algn="just">
              <a:buNone/>
            </a:pP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274320" y="3226525"/>
            <a:ext cx="8987246" cy="7968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09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Almacenar su recorrido, podría servir.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845268" y="2785754"/>
            <a:ext cx="3586614" cy="3130850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/</a:t>
                </a:r>
                <a:endParaRPr lang="es-AR" dirty="0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CuadroTexto 21"/>
          <p:cNvSpPr txBox="1"/>
          <p:nvPr/>
        </p:nvSpPr>
        <p:spPr>
          <a:xfrm>
            <a:off x="5024824" y="2398179"/>
            <a:ext cx="259558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Preorder</a:t>
            </a:r>
            <a:r>
              <a:rPr lang="es-AR" dirty="0" smtClean="0"/>
              <a:t>:</a:t>
            </a:r>
          </a:p>
          <a:p>
            <a:r>
              <a:rPr lang="es-AR" dirty="0" smtClean="0"/>
              <a:t>*   ++   /  ++  3.5  -10  -10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053678" y="3409555"/>
            <a:ext cx="25378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Inorder</a:t>
            </a:r>
            <a:r>
              <a:rPr lang="es-AR" dirty="0" smtClean="0"/>
              <a:t>:</a:t>
            </a:r>
          </a:p>
          <a:p>
            <a:r>
              <a:rPr lang="es-AR" dirty="0" smtClean="0"/>
              <a:t>++  ++  3.5  /   -10 *   -10 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053678" y="4386845"/>
            <a:ext cx="25218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Postorder</a:t>
            </a:r>
            <a:r>
              <a:rPr lang="es-AR" dirty="0" smtClean="0"/>
              <a:t>:</a:t>
            </a:r>
          </a:p>
          <a:p>
            <a:r>
              <a:rPr lang="es-AR" dirty="0" smtClean="0"/>
              <a:t> 3.5  ++  -10  /  ++  -10  * 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039106" y="5310762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niveles:</a:t>
            </a:r>
          </a:p>
          <a:p>
            <a:r>
              <a:rPr lang="es-AR" dirty="0" smtClean="0"/>
              <a:t>                      *  </a:t>
            </a:r>
          </a:p>
          <a:p>
            <a:r>
              <a:rPr lang="es-AR" dirty="0" smtClean="0"/>
              <a:t>            ++              -10  </a:t>
            </a:r>
          </a:p>
          <a:p>
            <a:r>
              <a:rPr lang="es-AR" dirty="0" smtClean="0"/>
              <a:t>                    /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++     -10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3.5</a:t>
            </a:r>
          </a:p>
        </p:txBody>
      </p:sp>
      <p:sp>
        <p:nvSpPr>
          <p:cNvPr id="26" name="Flecha derecha 25"/>
          <p:cNvSpPr/>
          <p:nvPr/>
        </p:nvSpPr>
        <p:spPr>
          <a:xfrm rot="20164744">
            <a:off x="2805904" y="6022522"/>
            <a:ext cx="2243580" cy="4959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Facil</a:t>
            </a:r>
            <a:r>
              <a:rPr lang="es-AR" dirty="0" smtClean="0"/>
              <a:t> de leer para personas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30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para no desfasarnos </a:t>
            </a:r>
          </a:p>
          <a:p>
            <a:pPr marL="0" indent="0">
              <a:buNone/>
            </a:pPr>
            <a:r>
              <a:rPr lang="es-AR" dirty="0" smtClean="0"/>
              <a:t>Tenemos que colocar</a:t>
            </a:r>
          </a:p>
          <a:p>
            <a:pPr marL="0" indent="0">
              <a:buNone/>
            </a:pPr>
            <a:r>
              <a:rPr lang="es-AR" dirty="0" smtClean="0"/>
              <a:t>“</a:t>
            </a:r>
            <a:r>
              <a:rPr lang="es-AR" dirty="0" err="1" smtClean="0"/>
              <a:t>dummy</a:t>
            </a:r>
            <a:r>
              <a:rPr lang="es-AR" dirty="0" smtClean="0"/>
              <a:t>” símbolos para </a:t>
            </a:r>
          </a:p>
          <a:p>
            <a:pPr marL="0" indent="0">
              <a:buNone/>
            </a:pPr>
            <a:r>
              <a:rPr lang="es-AR" dirty="0" smtClean="0"/>
              <a:t>Completar los espacios. Elegir </a:t>
            </a:r>
          </a:p>
          <a:p>
            <a:pPr marL="0" indent="0">
              <a:buNone/>
            </a:pPr>
            <a:r>
              <a:rPr lang="es-AR" dirty="0" err="1" smtClean="0"/>
              <a:t>Algun</a:t>
            </a:r>
            <a:r>
              <a:rPr lang="es-AR" dirty="0" smtClean="0"/>
              <a:t> símbolo “metadato” que no sea parte del lenguaje. </a:t>
            </a:r>
            <a:r>
              <a:rPr lang="es-AR" dirty="0" err="1" smtClean="0"/>
              <a:t>Ej</a:t>
            </a:r>
            <a:r>
              <a:rPr lang="es-AR" dirty="0" smtClean="0"/>
              <a:t>: “?”.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4953361" y="2390503"/>
            <a:ext cx="3591969" cy="2767662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/</a:t>
                </a:r>
                <a:endParaRPr lang="es-AR" dirty="0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CuadroTexto 23"/>
          <p:cNvSpPr txBox="1"/>
          <p:nvPr/>
        </p:nvSpPr>
        <p:spPr>
          <a:xfrm>
            <a:off x="1906815" y="2267678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niveles:</a:t>
            </a:r>
          </a:p>
          <a:p>
            <a:r>
              <a:rPr lang="es-AR" dirty="0" smtClean="0"/>
              <a:t>                      *  </a:t>
            </a:r>
          </a:p>
          <a:p>
            <a:r>
              <a:rPr lang="es-AR" dirty="0" smtClean="0"/>
              <a:t>            ++              -10  </a:t>
            </a:r>
          </a:p>
          <a:p>
            <a:r>
              <a:rPr lang="es-AR" dirty="0" smtClean="0"/>
              <a:t>                    /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++     -10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34008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ctr">
              <a:buNone/>
            </a:pPr>
            <a:endParaRPr lang="es-AR" dirty="0"/>
          </a:p>
        </p:txBody>
      </p:sp>
      <p:grpSp>
        <p:nvGrpSpPr>
          <p:cNvPr id="180" name="Grupo 179"/>
          <p:cNvGrpSpPr/>
          <p:nvPr/>
        </p:nvGrpSpPr>
        <p:grpSpPr>
          <a:xfrm>
            <a:off x="2564331" y="2458838"/>
            <a:ext cx="5031787" cy="3157157"/>
            <a:chOff x="2195723" y="2458838"/>
            <a:chExt cx="5304975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s-AR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>
            <a:off x="-1418121" y="1165139"/>
            <a:ext cx="1867989" cy="86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634150" y="132148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niveles:</a:t>
            </a:r>
          </a:p>
          <a:p>
            <a:r>
              <a:rPr lang="es-AR" dirty="0" smtClean="0"/>
              <a:t>                      *  </a:t>
            </a:r>
          </a:p>
          <a:p>
            <a:r>
              <a:rPr lang="es-AR" dirty="0" smtClean="0"/>
              <a:t>            ++              -10  </a:t>
            </a:r>
          </a:p>
          <a:p>
            <a:r>
              <a:rPr lang="es-AR" dirty="0" smtClean="0"/>
              <a:t>                    /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++     -10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38315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ángulo 168"/>
          <p:cNvSpPr/>
          <p:nvPr/>
        </p:nvSpPr>
        <p:spPr>
          <a:xfrm>
            <a:off x="0" y="5040273"/>
            <a:ext cx="9144000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4</a:t>
            </a:r>
            <a:endParaRPr lang="es-AR" sz="1100" dirty="0"/>
          </a:p>
        </p:txBody>
      </p:sp>
      <p:sp>
        <p:nvSpPr>
          <p:cNvPr id="154" name="Rectángulo 153"/>
          <p:cNvSpPr/>
          <p:nvPr/>
        </p:nvSpPr>
        <p:spPr>
          <a:xfrm>
            <a:off x="0" y="4448030"/>
            <a:ext cx="9144000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134" name="Rectángulo 133"/>
          <p:cNvSpPr/>
          <p:nvPr/>
        </p:nvSpPr>
        <p:spPr>
          <a:xfrm>
            <a:off x="0" y="3786409"/>
            <a:ext cx="9144000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126" name="Rectángulo 125"/>
          <p:cNvSpPr/>
          <p:nvPr/>
        </p:nvSpPr>
        <p:spPr>
          <a:xfrm>
            <a:off x="7790" y="2566541"/>
            <a:ext cx="9144000" cy="60538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0</a:t>
            </a:r>
            <a:endParaRPr lang="es-AR" sz="1100" dirty="0"/>
          </a:p>
        </p:txBody>
      </p:sp>
      <p:sp>
        <p:nvSpPr>
          <p:cNvPr id="128" name="Rectángulo 127"/>
          <p:cNvSpPr/>
          <p:nvPr/>
        </p:nvSpPr>
        <p:spPr>
          <a:xfrm>
            <a:off x="7790" y="3189228"/>
            <a:ext cx="914400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>
            <a:off x="-1418121" y="1165139"/>
            <a:ext cx="1867989" cy="86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grpSp>
        <p:nvGrpSpPr>
          <p:cNvPr id="180" name="Grupo 179"/>
          <p:cNvGrpSpPr/>
          <p:nvPr/>
        </p:nvGrpSpPr>
        <p:grpSpPr>
          <a:xfrm>
            <a:off x="174812" y="2458838"/>
            <a:ext cx="8829222" cy="3157157"/>
            <a:chOff x="-323529" y="2458838"/>
            <a:chExt cx="9308583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s-AR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"/>
            <p:cNvCxnSpPr>
              <a:stCxn id="38" idx="3"/>
              <a:endCxn id="46" idx="0"/>
            </p:cNvCxnSpPr>
            <p:nvPr/>
          </p:nvCxnSpPr>
          <p:spPr>
            <a:xfrm flipH="1">
              <a:off x="1239116" y="3642430"/>
              <a:ext cx="1058943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1"/>
            <p:cNvSpPr/>
            <p:nvPr/>
          </p:nvSpPr>
          <p:spPr>
            <a:xfrm>
              <a:off x="889717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9"/>
            <p:cNvCxnSpPr>
              <a:stCxn id="39" idx="3"/>
              <a:endCxn id="49" idx="0"/>
            </p:cNvCxnSpPr>
            <p:nvPr/>
          </p:nvCxnSpPr>
          <p:spPr>
            <a:xfrm flipH="1">
              <a:off x="6414382" y="3642430"/>
              <a:ext cx="489855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1"/>
            <p:cNvSpPr/>
            <p:nvPr/>
          </p:nvSpPr>
          <p:spPr>
            <a:xfrm>
              <a:off x="6064985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9"/>
            <p:cNvCxnSpPr>
              <a:stCxn id="39" idx="5"/>
              <a:endCxn id="51" idx="0"/>
            </p:cNvCxnSpPr>
            <p:nvPr/>
          </p:nvCxnSpPr>
          <p:spPr>
            <a:xfrm>
              <a:off x="7398362" y="3642430"/>
              <a:ext cx="718921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11"/>
            <p:cNvSpPr/>
            <p:nvPr/>
          </p:nvSpPr>
          <p:spPr>
            <a:xfrm>
              <a:off x="7767884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9"/>
            <p:cNvCxnSpPr>
              <a:stCxn id="46" idx="4"/>
              <a:endCxn id="55" idx="0"/>
            </p:cNvCxnSpPr>
            <p:nvPr/>
          </p:nvCxnSpPr>
          <p:spPr>
            <a:xfrm flipH="1">
              <a:off x="449185" y="4321646"/>
              <a:ext cx="789931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1"/>
            <p:cNvSpPr/>
            <p:nvPr/>
          </p:nvSpPr>
          <p:spPr>
            <a:xfrm>
              <a:off x="99786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9"/>
            <p:cNvCxnSpPr>
              <a:stCxn id="46" idx="4"/>
              <a:endCxn id="57" idx="0"/>
            </p:cNvCxnSpPr>
            <p:nvPr/>
          </p:nvCxnSpPr>
          <p:spPr>
            <a:xfrm>
              <a:off x="1239116" y="4321646"/>
              <a:ext cx="470350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1"/>
            <p:cNvSpPr/>
            <p:nvPr/>
          </p:nvSpPr>
          <p:spPr>
            <a:xfrm>
              <a:off x="136006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9"/>
            <p:cNvCxnSpPr>
              <a:stCxn id="51" idx="4"/>
              <a:endCxn id="61" idx="0"/>
            </p:cNvCxnSpPr>
            <p:nvPr/>
          </p:nvCxnSpPr>
          <p:spPr>
            <a:xfrm flipH="1">
              <a:off x="7698098" y="4321646"/>
              <a:ext cx="41918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11"/>
            <p:cNvSpPr/>
            <p:nvPr/>
          </p:nvSpPr>
          <p:spPr>
            <a:xfrm>
              <a:off x="734869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9"/>
            <p:cNvCxnSpPr>
              <a:stCxn id="51" idx="4"/>
              <a:endCxn id="63" idx="0"/>
            </p:cNvCxnSpPr>
            <p:nvPr/>
          </p:nvCxnSpPr>
          <p:spPr>
            <a:xfrm>
              <a:off x="8117283" y="4321646"/>
              <a:ext cx="518374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11"/>
            <p:cNvSpPr/>
            <p:nvPr/>
          </p:nvSpPr>
          <p:spPr>
            <a:xfrm>
              <a:off x="828625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9"/>
            <p:cNvCxnSpPr>
              <a:stCxn id="49" idx="4"/>
              <a:endCxn id="65" idx="0"/>
            </p:cNvCxnSpPr>
            <p:nvPr/>
          </p:nvCxnSpPr>
          <p:spPr>
            <a:xfrm flipH="1">
              <a:off x="5890228" y="4321646"/>
              <a:ext cx="524156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1"/>
            <p:cNvSpPr/>
            <p:nvPr/>
          </p:nvSpPr>
          <p:spPr>
            <a:xfrm>
              <a:off x="554082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9"/>
            <p:cNvCxnSpPr>
              <a:stCxn id="49" idx="4"/>
              <a:endCxn id="67" idx="0"/>
            </p:cNvCxnSpPr>
            <p:nvPr/>
          </p:nvCxnSpPr>
          <p:spPr>
            <a:xfrm>
              <a:off x="6414384" y="4321646"/>
              <a:ext cx="37305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11"/>
            <p:cNvSpPr/>
            <p:nvPr/>
          </p:nvSpPr>
          <p:spPr>
            <a:xfrm>
              <a:off x="6438040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"/>
            <p:cNvCxnSpPr>
              <a:stCxn id="55" idx="4"/>
              <a:endCxn id="97" idx="0"/>
            </p:cNvCxnSpPr>
            <p:nvPr/>
          </p:nvCxnSpPr>
          <p:spPr>
            <a:xfrm flipH="1">
              <a:off x="25870" y="4964528"/>
              <a:ext cx="423315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1"/>
            <p:cNvSpPr/>
            <p:nvPr/>
          </p:nvSpPr>
          <p:spPr>
            <a:xfrm>
              <a:off x="-323529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Arrow Connector 9"/>
            <p:cNvCxnSpPr>
              <a:stCxn id="55" idx="4"/>
              <a:endCxn id="99" idx="0"/>
            </p:cNvCxnSpPr>
            <p:nvPr/>
          </p:nvCxnSpPr>
          <p:spPr>
            <a:xfrm>
              <a:off x="449185" y="4964528"/>
              <a:ext cx="38145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11"/>
            <p:cNvSpPr/>
            <p:nvPr/>
          </p:nvSpPr>
          <p:spPr>
            <a:xfrm>
              <a:off x="481236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9"/>
            <p:cNvCxnSpPr>
              <a:stCxn id="57" idx="4"/>
              <a:endCxn id="104" idx="0"/>
            </p:cNvCxnSpPr>
            <p:nvPr/>
          </p:nvCxnSpPr>
          <p:spPr>
            <a:xfrm flipH="1">
              <a:off x="1656226" y="4964528"/>
              <a:ext cx="5324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1"/>
            <p:cNvSpPr/>
            <p:nvPr/>
          </p:nvSpPr>
          <p:spPr>
            <a:xfrm>
              <a:off x="1306827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9"/>
            <p:cNvCxnSpPr>
              <a:stCxn id="57" idx="5"/>
              <a:endCxn id="106" idx="0"/>
            </p:cNvCxnSpPr>
            <p:nvPr/>
          </p:nvCxnSpPr>
          <p:spPr>
            <a:xfrm>
              <a:off x="1956528" y="4911542"/>
              <a:ext cx="504463" cy="330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1"/>
            <p:cNvSpPr/>
            <p:nvPr/>
          </p:nvSpPr>
          <p:spPr>
            <a:xfrm>
              <a:off x="2111592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Straight Arrow Connector 9"/>
            <p:cNvCxnSpPr>
              <a:stCxn id="31" idx="4"/>
              <a:endCxn id="113" idx="0"/>
            </p:cNvCxnSpPr>
            <p:nvPr/>
          </p:nvCxnSpPr>
          <p:spPr>
            <a:xfrm flipH="1">
              <a:off x="3243919" y="4984254"/>
              <a:ext cx="346061" cy="2573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"/>
            <p:cNvSpPr/>
            <p:nvPr/>
          </p:nvSpPr>
          <p:spPr>
            <a:xfrm>
              <a:off x="2894520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558894" y="60740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niveles:</a:t>
            </a:r>
          </a:p>
          <a:p>
            <a:r>
              <a:rPr lang="es-AR" dirty="0" smtClean="0"/>
              <a:t>                      *  </a:t>
            </a:r>
          </a:p>
          <a:p>
            <a:r>
              <a:rPr lang="es-AR" dirty="0" smtClean="0"/>
              <a:t>            ++              -10  </a:t>
            </a:r>
          </a:p>
          <a:p>
            <a:r>
              <a:rPr lang="es-AR" dirty="0" smtClean="0"/>
              <a:t>                    /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++     -10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24941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31864</TotalTime>
  <Words>2908</Words>
  <Application>Microsoft Office PowerPoint</Application>
  <PresentationFormat>Presentación en pantalla (4:3)</PresentationFormat>
  <Paragraphs>985</Paragraphs>
  <Slides>39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5B – Ejer 1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917</cp:revision>
  <dcterms:created xsi:type="dcterms:W3CDTF">2019-02-21T18:33:09Z</dcterms:created>
  <dcterms:modified xsi:type="dcterms:W3CDTF">2024-05-12T00:19:51Z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