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PkpQWrhvwh4jcA/a0LOdKEBAb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5B – Ejer 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la impresion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printHierarchy() 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--   ?   ++   ?   ?   5   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BinaryTree("data0_1");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 flipH="1">
            <a:off x="5272950" y="1979258"/>
            <a:ext cx="1357869" cy="1905841"/>
            <a:chOff x="4270158" y="2901043"/>
            <a:chExt cx="2298279" cy="3223828"/>
          </a:xfrm>
        </p:grpSpPr>
        <p:sp>
          <p:nvSpPr>
            <p:cNvPr id="130" name="Google Shape;130;p3"/>
            <p:cNvSpPr/>
            <p:nvPr/>
          </p:nvSpPr>
          <p:spPr>
            <a:xfrm>
              <a:off x="5654419" y="3286867"/>
              <a:ext cx="907730" cy="69233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--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99834" y="5605360"/>
              <a:ext cx="1109171" cy="51951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2" name="Google Shape;132;p3"/>
            <p:cNvCxnSpPr>
              <a:stCxn id="133" idx="4"/>
              <a:endCxn id="131" idx="0"/>
            </p:cNvCxnSpPr>
            <p:nvPr/>
          </p:nvCxnSpPr>
          <p:spPr>
            <a:xfrm>
              <a:off x="4805345" y="5036821"/>
              <a:ext cx="849000" cy="568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3" name="Google Shape;133;p3"/>
            <p:cNvSpPr/>
            <p:nvPr/>
          </p:nvSpPr>
          <p:spPr>
            <a:xfrm>
              <a:off x="4270158" y="4344489"/>
              <a:ext cx="1070374" cy="69233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stCxn id="130" idx="3"/>
            </p:cNvCxnSpPr>
            <p:nvPr/>
          </p:nvCxnSpPr>
          <p:spPr>
            <a:xfrm flipH="1">
              <a:off x="5307653" y="3877810"/>
              <a:ext cx="4797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6" name="Google Shape;136;p3"/>
          <p:cNvSpPr/>
          <p:nvPr/>
        </p:nvSpPr>
        <p:spPr>
          <a:xfrm>
            <a:off x="5232906" y="4648390"/>
            <a:ext cx="3433028" cy="143792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++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?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BinaryTree("data0_2");</a:t>
            </a:r>
            <a:endParaRPr sz="1900" b="1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  //null</a:t>
            </a: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5029199" y="4893774"/>
            <a:ext cx="3219993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*  ++   -10 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   /  </a:t>
            </a:r>
            <a:r>
              <a:rPr lang="en-US">
                <a:solidFill>
                  <a:srgbClr val="FF0000"/>
                </a:solidFill>
              </a:rPr>
              <a:t>? 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?   ?   ?</a:t>
            </a:r>
            <a:r>
              <a:rPr lang="en-US"/>
              <a:t>    ++   -10    </a:t>
            </a:r>
            <a:r>
              <a:rPr lang="en-US">
                <a:solidFill>
                  <a:srgbClr val="FF0000"/>
                </a:solidFill>
              </a:rPr>
              <a:t>?  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?   ?   ?   ?   ?   ?   ?   ?  </a:t>
            </a:r>
            <a:r>
              <a:rPr lang="en-US"/>
              <a:t>  3.5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BinaryTree("data0_3");</a:t>
            </a:r>
            <a:endParaRPr sz="1900" b="1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 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5421800" y="3721900"/>
            <a:ext cx="3588000" cy="299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*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++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└── /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└── ++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└── 3.5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└── 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└── -10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3814352" y="663712"/>
            <a:ext cx="4656978" cy="2523625"/>
            <a:chOff x="2195723" y="2458838"/>
            <a:chExt cx="5304975" cy="3157157"/>
          </a:xfrm>
        </p:grpSpPr>
        <p:sp>
          <p:nvSpPr>
            <p:cNvPr id="152" name="Google Shape;152;p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53" name="Google Shape;153;p5"/>
            <p:cNvCxnSpPr>
              <a:stCxn id="154" idx="6"/>
              <a:endCxn id="155" idx="0"/>
            </p:cNvCxnSpPr>
            <p:nvPr/>
          </p:nvCxnSpPr>
          <p:spPr>
            <a:xfrm>
              <a:off x="2894520" y="3514512"/>
              <a:ext cx="1352400" cy="41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" name="Google Shape;154;p5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58" name="Google Shape;158;p5"/>
            <p:cNvCxnSpPr>
              <a:stCxn id="152" idx="6"/>
              <a:endCxn id="157" idx="1"/>
            </p:cNvCxnSpPr>
            <p:nvPr/>
          </p:nvCxnSpPr>
          <p:spPr>
            <a:xfrm>
              <a:off x="5477323" y="2864889"/>
              <a:ext cx="142680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9" name="Google Shape;159;p5"/>
            <p:cNvCxnSpPr>
              <a:stCxn id="152" idx="2"/>
              <a:endCxn id="154" idx="7"/>
            </p:cNvCxnSpPr>
            <p:nvPr/>
          </p:nvCxnSpPr>
          <p:spPr>
            <a:xfrm flipH="1">
              <a:off x="2792226" y="2864889"/>
              <a:ext cx="198630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" name="Google Shape;155;p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/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1" name="Google Shape;161;p5"/>
            <p:cNvCxnSpPr>
              <a:stCxn id="162" idx="4"/>
              <a:endCxn id="160" idx="0"/>
            </p:cNvCxnSpPr>
            <p:nvPr/>
          </p:nvCxnSpPr>
          <p:spPr>
            <a:xfrm>
              <a:off x="3589980" y="4984254"/>
              <a:ext cx="436800" cy="257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2" name="Google Shape;162;p5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4" name="Google Shape;164;p5"/>
            <p:cNvCxnSpPr>
              <a:stCxn id="155" idx="4"/>
              <a:endCxn id="163" idx="0"/>
            </p:cNvCxnSpPr>
            <p:nvPr/>
          </p:nvCxnSpPr>
          <p:spPr>
            <a:xfrm>
              <a:off x="4247023" y="4291762"/>
              <a:ext cx="631200" cy="28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5" name="Google Shape;165;p5"/>
            <p:cNvCxnSpPr>
              <a:stCxn id="155" idx="4"/>
              <a:endCxn id="162" idx="0"/>
            </p:cNvCxnSpPr>
            <p:nvPr/>
          </p:nvCxnSpPr>
          <p:spPr>
            <a:xfrm flipH="1">
              <a:off x="3590023" y="4291762"/>
              <a:ext cx="657000" cy="28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5B – Ejer 3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 comportamiento debe ser el mismo anterior.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Con debugger verificar que el métodos se ejecuta lazy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Cambiar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implementación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BinaryTree</a:t>
            </a:r>
            <a:r>
              <a:rPr lang="en-US" sz="2000" dirty="0">
                <a:solidFill>
                  <a:schemeClr val="dk1"/>
                </a:solidFill>
              </a:rPr>
              <a:t> para que no </a:t>
            </a:r>
            <a:r>
              <a:rPr lang="en-US" sz="2000" dirty="0" err="1">
                <a:solidFill>
                  <a:schemeClr val="dk1"/>
                </a:solidFill>
              </a:rPr>
              <a:t>reciba</a:t>
            </a:r>
            <a:r>
              <a:rPr lang="en-US" sz="2000" dirty="0">
                <a:solidFill>
                  <a:schemeClr val="dk1"/>
                </a:solidFill>
              </a:rPr>
              <a:t> un </a:t>
            </a:r>
            <a:r>
              <a:rPr lang="en-US" sz="2000" dirty="0" err="1">
                <a:solidFill>
                  <a:schemeClr val="dk1"/>
                </a:solidFill>
              </a:rPr>
              <a:t>enum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como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parámetro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sino</a:t>
            </a:r>
            <a:r>
              <a:rPr lang="en-US" sz="2000" dirty="0">
                <a:solidFill>
                  <a:schemeClr val="dk1"/>
                </a:solidFill>
              </a:rPr>
              <a:t> un </a:t>
            </a:r>
            <a:r>
              <a:rPr lang="en-US" sz="2000" dirty="0" err="1">
                <a:solidFill>
                  <a:schemeClr val="dk1"/>
                </a:solidFill>
              </a:rPr>
              <a:t>método</a:t>
            </a:r>
            <a:r>
              <a:rPr lang="en-US" sz="2000" dirty="0">
                <a:solidFill>
                  <a:schemeClr val="dk1"/>
                </a:solidFill>
              </a:rPr>
              <a:t> que se </a:t>
            </a:r>
            <a:r>
              <a:rPr lang="en-US" sz="2000" dirty="0" err="1">
                <a:solidFill>
                  <a:schemeClr val="dk1"/>
                </a:solidFill>
              </a:rPr>
              <a:t>evaluará</a:t>
            </a:r>
            <a:r>
              <a:rPr lang="en-US" sz="2000" dirty="0">
                <a:solidFill>
                  <a:schemeClr val="dk1"/>
                </a:solidFill>
              </a:rPr>
              <a:t> lazy (</a:t>
            </a:r>
            <a:r>
              <a:rPr lang="en-US" sz="2000" dirty="0" err="1">
                <a:solidFill>
                  <a:schemeClr val="dk1"/>
                </a:solidFill>
              </a:rPr>
              <a:t>cuando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llegue</a:t>
            </a:r>
            <a:r>
              <a:rPr lang="en-US" sz="2000" dirty="0">
                <a:solidFill>
                  <a:schemeClr val="dk1"/>
                </a:solidFill>
              </a:rPr>
              <a:t> el </a:t>
            </a:r>
            <a:r>
              <a:rPr lang="en-US" sz="2000" dirty="0" err="1">
                <a:solidFill>
                  <a:schemeClr val="dk1"/>
                </a:solidFill>
              </a:rPr>
              <a:t>momento</a:t>
            </a:r>
            <a:r>
              <a:rPr lang="en-US" sz="2000" dirty="0">
                <a:solidFill>
                  <a:schemeClr val="dk1"/>
                </a:solidFill>
              </a:rPr>
              <a:t> de saber </a:t>
            </a:r>
            <a:r>
              <a:rPr lang="en-US" sz="2000" dirty="0" err="1">
                <a:solidFill>
                  <a:schemeClr val="dk1"/>
                </a:solidFill>
              </a:rPr>
              <a:t>si</a:t>
            </a:r>
            <a:r>
              <a:rPr lang="en-US" sz="2000" dirty="0">
                <a:solidFill>
                  <a:schemeClr val="dk1"/>
                </a:solidFill>
              </a:rPr>
              <a:t> el </a:t>
            </a:r>
            <a:r>
              <a:rPr lang="en-US" sz="2000" dirty="0" err="1">
                <a:solidFill>
                  <a:schemeClr val="dk1"/>
                </a:solidFill>
              </a:rPr>
              <a:t>nodo</a:t>
            </a:r>
            <a:r>
              <a:rPr lang="en-US" sz="2000" dirty="0">
                <a:solidFill>
                  <a:schemeClr val="dk1"/>
                </a:solidFill>
              </a:rPr>
              <a:t> se </a:t>
            </a:r>
            <a:r>
              <a:rPr lang="en-US" sz="2000" dirty="0" err="1">
                <a:solidFill>
                  <a:schemeClr val="dk1"/>
                </a:solidFill>
              </a:rPr>
              <a:t>debe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generar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como</a:t>
            </a:r>
            <a:r>
              <a:rPr lang="en-US" sz="2000" dirty="0">
                <a:solidFill>
                  <a:schemeClr val="dk1"/>
                </a:solidFill>
              </a:rPr>
              <a:t> null o no</a:t>
            </a:r>
            <a:r>
              <a:rPr lang="en-US" sz="2000" dirty="0" smtClean="0">
                <a:solidFill>
                  <a:schemeClr val="dk1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11430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Testearlo con </a:t>
            </a:r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data_empty</a:t>
            </a:r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data0_1</a:t>
            </a:r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data_1</a:t>
            </a:r>
            <a:endParaRPr lang="it-IT" sz="2000" dirty="0">
              <a:solidFill>
                <a:schemeClr val="tx1"/>
              </a:solidFill>
            </a:endParaRPr>
          </a:p>
          <a:p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6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226</Words>
  <Application>Microsoft Office PowerPoint</Application>
  <PresentationFormat>Presentación en pantalla (4:3)</PresentationFormat>
  <Paragraphs>77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Noto Sans Symbols</vt:lpstr>
      <vt:lpstr>Palatino Linotype</vt:lpstr>
      <vt:lpstr>Roboto</vt:lpstr>
      <vt:lpstr>Arial</vt:lpstr>
      <vt:lpstr>Consolas</vt:lpstr>
      <vt:lpstr>Century Gothic</vt:lpstr>
      <vt:lpstr>Calibri</vt:lpstr>
      <vt:lpstr>Presentation on brainstorming</vt:lpstr>
      <vt:lpstr>Estructura de Datos y Algoritmos</vt:lpstr>
      <vt:lpstr>TP 5B – Ejer 2</vt:lpstr>
      <vt:lpstr>Presentación de PowerPoint</vt:lpstr>
      <vt:lpstr>Presentación de PowerPoint</vt:lpstr>
      <vt:lpstr>Presentación de PowerPoint</vt:lpstr>
      <vt:lpstr>TP 5B – Ejer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3</cp:revision>
  <dcterms:created xsi:type="dcterms:W3CDTF">2019-02-21T18:33:09Z</dcterms:created>
  <dcterms:modified xsi:type="dcterms:W3CDTF">2024-05-12T17:28:08Z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