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72" r:id="rId2"/>
    <p:sldId id="790" r:id="rId3"/>
    <p:sldId id="797" r:id="rId4"/>
    <p:sldId id="798" r:id="rId5"/>
    <p:sldId id="799" r:id="rId6"/>
    <p:sldId id="777" r:id="rId7"/>
    <p:sldId id="800" r:id="rId8"/>
    <p:sldId id="802" r:id="rId9"/>
    <p:sldId id="803" r:id="rId10"/>
    <p:sldId id="804" r:id="rId11"/>
    <p:sldId id="801" r:id="rId12"/>
    <p:sldId id="80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9E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391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07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374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17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5/12/2024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5/12/2024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</a:t>
            </a:r>
            <a:r>
              <a:rPr lang="es-AR" sz="3600" dirty="0" smtClean="0">
                <a:solidFill>
                  <a:schemeClr val="tx2"/>
                </a:solidFill>
              </a:rPr>
              <a:t>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¿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altura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árbol</a:t>
            </a:r>
            <a:r>
              <a:rPr lang="en-US" dirty="0"/>
              <a:t>?</a:t>
            </a:r>
            <a:endParaRPr lang="es-AR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¿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altura</a:t>
            </a:r>
            <a:r>
              <a:rPr lang="en-US" dirty="0"/>
              <a:t> de un </a:t>
            </a:r>
            <a:r>
              <a:rPr lang="en-US" dirty="0" err="1"/>
              <a:t>árbol</a:t>
            </a:r>
            <a:r>
              <a:rPr lang="en-US" dirty="0"/>
              <a:t> </a:t>
            </a:r>
            <a:r>
              <a:rPr lang="en-US" dirty="0" err="1"/>
              <a:t>vacío</a:t>
            </a:r>
            <a:r>
              <a:rPr lang="en-US" dirty="0"/>
              <a:t>? </a:t>
            </a:r>
            <a:r>
              <a:rPr lang="en-US" dirty="0" err="1" smtClean="0"/>
              <a:t>Poner</a:t>
            </a:r>
            <a:r>
              <a:rPr lang="en-US" smtClean="0"/>
              <a:t> -1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26034" y="2390503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6" name="Oval 5"/>
          <p:cNvSpPr/>
          <p:nvPr/>
        </p:nvSpPr>
        <p:spPr>
          <a:xfrm>
            <a:off x="6707777" y="289560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7" name="Oval 6"/>
          <p:cNvSpPr/>
          <p:nvPr/>
        </p:nvSpPr>
        <p:spPr>
          <a:xfrm>
            <a:off x="7493725" y="3617642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8" name="Oval 7"/>
          <p:cNvSpPr/>
          <p:nvPr/>
        </p:nvSpPr>
        <p:spPr>
          <a:xfrm>
            <a:off x="4922519" y="2825931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cxnSp>
        <p:nvCxnSpPr>
          <p:cNvPr id="14" name="Straight Arrow Connector 13"/>
          <p:cNvCxnSpPr>
            <a:stCxn id="5" idx="3"/>
            <a:endCxn id="8" idx="7"/>
          </p:cNvCxnSpPr>
          <p:nvPr/>
        </p:nvCxnSpPr>
        <p:spPr>
          <a:xfrm flipH="1">
            <a:off x="5390813" y="2736148"/>
            <a:ext cx="515567" cy="1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6" idx="1"/>
          </p:cNvCxnSpPr>
          <p:nvPr/>
        </p:nvCxnSpPr>
        <p:spPr>
          <a:xfrm>
            <a:off x="6294328" y="2736148"/>
            <a:ext cx="493795" cy="21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5"/>
          </p:cNvCxnSpPr>
          <p:nvPr/>
        </p:nvCxnSpPr>
        <p:spPr>
          <a:xfrm>
            <a:off x="7176071" y="3241245"/>
            <a:ext cx="493795" cy="53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96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5B – </a:t>
            </a:r>
            <a:r>
              <a:rPr lang="es-419" dirty="0" err="1" smtClean="0"/>
              <a:t>Ejer</a:t>
            </a:r>
            <a:r>
              <a:rPr lang="es-419" dirty="0" smtClean="0"/>
              <a:t> 6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Escribir</a:t>
            </a:r>
            <a:r>
              <a:rPr lang="en-US" sz="2000" dirty="0" smtClean="0">
                <a:solidFill>
                  <a:schemeClr val="tx1"/>
                </a:solidFill>
              </a:rPr>
              <a:t> el </a:t>
            </a:r>
            <a:r>
              <a:rPr lang="en-US" sz="2000" dirty="0" err="1" smtClean="0">
                <a:solidFill>
                  <a:schemeClr val="tx1"/>
                </a:solidFill>
              </a:rPr>
              <a:t>método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getHeight</a:t>
            </a:r>
            <a:r>
              <a:rPr lang="en-US" sz="2000" dirty="0" smtClean="0">
                <a:solidFill>
                  <a:schemeClr val="tx1"/>
                </a:solidFill>
              </a:rPr>
              <a:t>()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14" y="5393028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2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5B – </a:t>
            </a:r>
            <a:r>
              <a:rPr lang="es-419" dirty="0" err="1" smtClean="0"/>
              <a:t>Ejer</a:t>
            </a:r>
            <a:r>
              <a:rPr lang="es-419" dirty="0" smtClean="0"/>
              <a:t> 7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Escribir</a:t>
            </a:r>
            <a:r>
              <a:rPr lang="en-US" sz="2000" dirty="0" smtClean="0">
                <a:solidFill>
                  <a:schemeClr val="tx1"/>
                </a:solidFill>
              </a:rPr>
              <a:t> la </a:t>
            </a:r>
            <a:r>
              <a:rPr lang="en-US" sz="2000" dirty="0" err="1" smtClean="0">
                <a:solidFill>
                  <a:schemeClr val="tx1"/>
                </a:solidFill>
              </a:rPr>
              <a:t>clase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ParametrizedBinaryTree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Que parametrize el </a:t>
            </a:r>
            <a:r>
              <a:rPr lang="en-US" sz="2000" dirty="0" err="1" smtClean="0">
                <a:solidFill>
                  <a:schemeClr val="tx1"/>
                </a:solidFill>
              </a:rPr>
              <a:t>tipo</a:t>
            </a:r>
            <a:r>
              <a:rPr lang="en-US" sz="2000" dirty="0" smtClean="0">
                <a:solidFill>
                  <a:schemeClr val="tx1"/>
                </a:solidFill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</a:rPr>
              <a:t>dato</a:t>
            </a:r>
            <a:r>
              <a:rPr lang="en-US" sz="2000" dirty="0" smtClean="0">
                <a:solidFill>
                  <a:schemeClr val="tx1"/>
                </a:solidFill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</a:rPr>
              <a:t>cada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Nodo</a:t>
            </a:r>
            <a:r>
              <a:rPr lang="en-US" sz="2000" dirty="0" smtClean="0">
                <a:solidFill>
                  <a:schemeClr val="tx1"/>
                </a:solidFill>
              </a:rPr>
              <a:t> (String, Integer, o </a:t>
            </a:r>
            <a:r>
              <a:rPr lang="en-US" sz="2000" dirty="0" err="1" smtClean="0">
                <a:solidFill>
                  <a:schemeClr val="tx1"/>
                </a:solidFill>
              </a:rPr>
              <a:t>tipo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opaco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14" y="5393028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 smtClean="0"/>
              <a:t>Definición</a:t>
            </a:r>
          </a:p>
          <a:p>
            <a:pPr marL="0" indent="0" algn="just">
              <a:buNone/>
            </a:pPr>
            <a:r>
              <a:rPr lang="es-AR" dirty="0" smtClean="0"/>
              <a:t>	</a:t>
            </a:r>
            <a:r>
              <a:rPr lang="es-AR" dirty="0" smtClean="0">
                <a:solidFill>
                  <a:srgbClr val="00B050"/>
                </a:solidFill>
              </a:rPr>
              <a:t>Un árbol binario es completo (complete)</a:t>
            </a:r>
            <a:r>
              <a:rPr lang="es-AR" dirty="0" smtClean="0"/>
              <a:t> si todos los niveles, excepto posiblemente el último, tiene todos los nodos posibles y  el último nivel tiene los nodos lo más a la izquierda posible.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/>
              <a:t>Definición</a:t>
            </a:r>
          </a:p>
          <a:p>
            <a:pPr marL="0" indent="0" algn="just">
              <a:buNone/>
            </a:pPr>
            <a:r>
              <a:rPr lang="es-AR" dirty="0"/>
              <a:t>	</a:t>
            </a:r>
            <a:r>
              <a:rPr lang="es-AR" dirty="0">
                <a:solidFill>
                  <a:srgbClr val="00B050"/>
                </a:solidFill>
              </a:rPr>
              <a:t>Un árbol binario </a:t>
            </a:r>
            <a:r>
              <a:rPr lang="es-AR" dirty="0" smtClean="0">
                <a:solidFill>
                  <a:srgbClr val="00B050"/>
                </a:solidFill>
              </a:rPr>
              <a:t>está lleno (full) </a:t>
            </a:r>
            <a:r>
              <a:rPr lang="es-AR" dirty="0" smtClean="0"/>
              <a:t>si </a:t>
            </a:r>
            <a:r>
              <a:rPr lang="es-AR" dirty="0"/>
              <a:t>todos los niveles, </a:t>
            </a:r>
            <a:r>
              <a:rPr lang="es-AR" dirty="0" smtClean="0"/>
              <a:t>tiene </a:t>
            </a:r>
            <a:r>
              <a:rPr lang="es-AR" dirty="0"/>
              <a:t>todos los nodos  </a:t>
            </a:r>
            <a:r>
              <a:rPr lang="es-AR" dirty="0" smtClean="0"/>
              <a:t>posibles.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8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/>
              <a:t>Este </a:t>
            </a:r>
            <a:r>
              <a:rPr lang="en-US" b="1" dirty="0" err="1" smtClean="0"/>
              <a:t>árbol</a:t>
            </a:r>
            <a:r>
              <a:rPr lang="en-US" b="1" dirty="0" smtClean="0"/>
              <a:t> </a:t>
            </a:r>
            <a:r>
              <a:rPr lang="en-US" b="1" dirty="0" err="1" smtClean="0"/>
              <a:t>está</a:t>
            </a:r>
            <a:r>
              <a:rPr lang="en-US" b="1" dirty="0" smtClean="0"/>
              <a:t> </a:t>
            </a:r>
            <a:r>
              <a:rPr lang="en-US" b="1" dirty="0" err="1" smtClean="0"/>
              <a:t>completo</a:t>
            </a:r>
            <a:r>
              <a:rPr lang="en-US" b="1" dirty="0" smtClean="0"/>
              <a:t>?</a:t>
            </a:r>
          </a:p>
          <a:p>
            <a:pPr marL="0" indent="0" algn="just">
              <a:buNone/>
            </a:pPr>
            <a:r>
              <a:rPr lang="en-US" b="1" dirty="0" err="1" smtClean="0"/>
              <a:t>Está</a:t>
            </a:r>
            <a:r>
              <a:rPr lang="en-US" b="1" dirty="0" smtClean="0"/>
              <a:t> </a:t>
            </a:r>
            <a:r>
              <a:rPr lang="en-US" b="1" dirty="0" err="1" smtClean="0"/>
              <a:t>lleno</a:t>
            </a:r>
            <a:r>
              <a:rPr lang="en-US" b="1" dirty="0" smtClean="0"/>
              <a:t>?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/>
          </a:p>
          <a:p>
            <a:pPr marL="0" indent="0" algn="just">
              <a:buNone/>
            </a:pPr>
            <a:r>
              <a:rPr lang="en-US" sz="1900" dirty="0" smtClean="0"/>
              <a:t> 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grpSp>
        <p:nvGrpSpPr>
          <p:cNvPr id="6" name="Grupo 5"/>
          <p:cNvGrpSpPr/>
          <p:nvPr/>
        </p:nvGrpSpPr>
        <p:grpSpPr>
          <a:xfrm>
            <a:off x="3827415" y="1967837"/>
            <a:ext cx="4656978" cy="2523625"/>
            <a:chOff x="2195723" y="2458838"/>
            <a:chExt cx="5304975" cy="3157157"/>
          </a:xfrm>
        </p:grpSpPr>
        <p:sp>
          <p:nvSpPr>
            <p:cNvPr id="7" name="Oval 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es-AR" dirty="0"/>
            </a:p>
          </p:txBody>
        </p:sp>
        <p:cxnSp>
          <p:nvCxnSpPr>
            <p:cNvPr id="8" name="Straight Arrow Connector 9"/>
            <p:cNvCxnSpPr>
              <a:stCxn id="10" idx="6"/>
              <a:endCxn id="14" idx="0"/>
            </p:cNvCxnSpPr>
            <p:nvPr/>
          </p:nvCxnSpPr>
          <p:spPr>
            <a:xfrm>
              <a:off x="2894520" y="3514512"/>
              <a:ext cx="1352504" cy="415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0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11"/>
            <p:cNvSpPr/>
            <p:nvPr/>
          </p:nvSpPr>
          <p:spPr>
            <a:xfrm>
              <a:off x="2195723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++</a:t>
              </a:r>
              <a:endParaRPr lang="es-AR" dirty="0"/>
            </a:p>
          </p:txBody>
        </p:sp>
        <p:sp>
          <p:nvSpPr>
            <p:cNvPr id="11" name="Oval 12"/>
            <p:cNvSpPr/>
            <p:nvPr/>
          </p:nvSpPr>
          <p:spPr>
            <a:xfrm>
              <a:off x="6801901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-10</a:t>
              </a:r>
              <a:endParaRPr lang="es-AR" sz="1400" dirty="0"/>
            </a:p>
          </p:txBody>
        </p:sp>
        <p:cxnSp>
          <p:nvCxnSpPr>
            <p:cNvPr id="12" name="Straight Arrow Connector 13"/>
            <p:cNvCxnSpPr>
              <a:stCxn id="7" idx="6"/>
              <a:endCxn id="11" idx="1"/>
            </p:cNvCxnSpPr>
            <p:nvPr/>
          </p:nvCxnSpPr>
          <p:spPr>
            <a:xfrm>
              <a:off x="5477323" y="2864890"/>
              <a:ext cx="1426914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4"/>
            <p:cNvCxnSpPr>
              <a:stCxn id="7" idx="2"/>
              <a:endCxn id="10" idx="7"/>
            </p:cNvCxnSpPr>
            <p:nvPr/>
          </p:nvCxnSpPr>
          <p:spPr>
            <a:xfrm flipH="1">
              <a:off x="2792184" y="2864890"/>
              <a:ext cx="1986342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5"/>
            <p:cNvSpPr/>
            <p:nvPr/>
          </p:nvSpPr>
          <p:spPr>
            <a:xfrm>
              <a:off x="3897625" y="3929953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/</a:t>
              </a:r>
              <a:endParaRPr lang="es-AR" dirty="0"/>
            </a:p>
          </p:txBody>
        </p:sp>
        <p:sp>
          <p:nvSpPr>
            <p:cNvPr id="15" name="Oval 7"/>
            <p:cNvSpPr/>
            <p:nvPr/>
          </p:nvSpPr>
          <p:spPr>
            <a:xfrm>
              <a:off x="3649533" y="5241605"/>
              <a:ext cx="754628" cy="3743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3.5</a:t>
              </a:r>
              <a:endParaRPr lang="es-AR" sz="1400" dirty="0"/>
            </a:p>
          </p:txBody>
        </p:sp>
        <p:cxnSp>
          <p:nvCxnSpPr>
            <p:cNvPr id="16" name="Straight Arrow Connector 9"/>
            <p:cNvCxnSpPr>
              <a:stCxn id="17" idx="4"/>
              <a:endCxn id="15" idx="0"/>
            </p:cNvCxnSpPr>
            <p:nvPr/>
          </p:nvCxnSpPr>
          <p:spPr>
            <a:xfrm>
              <a:off x="3589980" y="4984254"/>
              <a:ext cx="436867" cy="257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1"/>
            <p:cNvSpPr/>
            <p:nvPr/>
          </p:nvSpPr>
          <p:spPr>
            <a:xfrm>
              <a:off x="3212666" y="4572835"/>
              <a:ext cx="754628" cy="4114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++</a:t>
              </a:r>
              <a:endParaRPr lang="es-AR" dirty="0"/>
            </a:p>
          </p:txBody>
        </p:sp>
        <p:sp>
          <p:nvSpPr>
            <p:cNvPr id="19" name="Oval 12"/>
            <p:cNvSpPr/>
            <p:nvPr/>
          </p:nvSpPr>
          <p:spPr>
            <a:xfrm>
              <a:off x="4528778" y="457283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-10</a:t>
              </a:r>
              <a:endParaRPr lang="es-AR" sz="1400" dirty="0"/>
            </a:p>
          </p:txBody>
        </p:sp>
        <p:cxnSp>
          <p:nvCxnSpPr>
            <p:cNvPr id="20" name="Straight Arrow Connector 13"/>
            <p:cNvCxnSpPr>
              <a:stCxn id="14" idx="4"/>
              <a:endCxn id="19" idx="0"/>
            </p:cNvCxnSpPr>
            <p:nvPr/>
          </p:nvCxnSpPr>
          <p:spPr>
            <a:xfrm>
              <a:off x="4247024" y="4291762"/>
              <a:ext cx="631153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14"/>
            <p:cNvCxnSpPr>
              <a:stCxn id="14" idx="4"/>
              <a:endCxn id="17" idx="0"/>
            </p:cNvCxnSpPr>
            <p:nvPr/>
          </p:nvCxnSpPr>
          <p:spPr>
            <a:xfrm flipH="1">
              <a:off x="3589980" y="4291762"/>
              <a:ext cx="657044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12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dirty="0" smtClean="0"/>
              <a:t>Este </a:t>
            </a:r>
            <a:r>
              <a:rPr lang="en-US" b="1" dirty="0" err="1" smtClean="0"/>
              <a:t>árbol</a:t>
            </a:r>
            <a:r>
              <a:rPr lang="en-US" b="1" dirty="0" smtClean="0"/>
              <a:t> </a:t>
            </a:r>
            <a:r>
              <a:rPr lang="en-US" b="1" dirty="0" err="1" smtClean="0"/>
              <a:t>está</a:t>
            </a:r>
            <a:r>
              <a:rPr lang="en-US" b="1" dirty="0" smtClean="0"/>
              <a:t> </a:t>
            </a:r>
            <a:r>
              <a:rPr lang="en-US" b="1" dirty="0" err="1" smtClean="0"/>
              <a:t>completo</a:t>
            </a:r>
            <a:r>
              <a:rPr lang="en-US" b="1" dirty="0" smtClean="0"/>
              <a:t>?</a:t>
            </a:r>
          </a:p>
          <a:p>
            <a:pPr marL="0" indent="0" algn="just">
              <a:buNone/>
            </a:pPr>
            <a:r>
              <a:rPr lang="en-US" b="1" dirty="0" err="1" smtClean="0"/>
              <a:t>Está</a:t>
            </a:r>
            <a:r>
              <a:rPr lang="en-US" b="1" dirty="0" smtClean="0"/>
              <a:t> </a:t>
            </a:r>
            <a:r>
              <a:rPr lang="en-US" b="1" dirty="0" err="1" smtClean="0"/>
              <a:t>lleno</a:t>
            </a:r>
            <a:r>
              <a:rPr lang="en-US" b="1" dirty="0" smtClean="0"/>
              <a:t>?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smtClean="0"/>
              <a:t>Este </a:t>
            </a:r>
            <a:r>
              <a:rPr lang="en-US" b="1" dirty="0" err="1"/>
              <a:t>árbol</a:t>
            </a:r>
            <a:r>
              <a:rPr lang="en-US" b="1" dirty="0"/>
              <a:t> </a:t>
            </a:r>
            <a:r>
              <a:rPr lang="en-US" b="1" dirty="0" err="1"/>
              <a:t>está</a:t>
            </a:r>
            <a:r>
              <a:rPr lang="en-US" b="1" dirty="0"/>
              <a:t> </a:t>
            </a:r>
            <a:r>
              <a:rPr lang="en-US" b="1" dirty="0" err="1"/>
              <a:t>completo</a:t>
            </a:r>
            <a:r>
              <a:rPr lang="en-US" b="1" dirty="0"/>
              <a:t>?</a:t>
            </a:r>
          </a:p>
          <a:p>
            <a:pPr marL="0" indent="0" algn="just">
              <a:buNone/>
            </a:pPr>
            <a:r>
              <a:rPr lang="en-US" b="1" dirty="0" err="1"/>
              <a:t>Está</a:t>
            </a:r>
            <a:r>
              <a:rPr lang="en-US" b="1" dirty="0"/>
              <a:t> </a:t>
            </a:r>
            <a:r>
              <a:rPr lang="en-US" b="1" dirty="0" err="1"/>
              <a:t>lleno</a:t>
            </a:r>
            <a:r>
              <a:rPr lang="en-US" b="1" dirty="0"/>
              <a:t>?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Este </a:t>
            </a:r>
            <a:r>
              <a:rPr lang="en-US" b="1" dirty="0" err="1"/>
              <a:t>árbol</a:t>
            </a:r>
            <a:r>
              <a:rPr lang="en-US" b="1" dirty="0"/>
              <a:t> </a:t>
            </a:r>
            <a:r>
              <a:rPr lang="en-US" b="1" dirty="0" err="1"/>
              <a:t>está</a:t>
            </a:r>
            <a:r>
              <a:rPr lang="en-US" b="1" dirty="0"/>
              <a:t> </a:t>
            </a:r>
            <a:r>
              <a:rPr lang="en-US" b="1" dirty="0" err="1"/>
              <a:t>completo</a:t>
            </a:r>
            <a:r>
              <a:rPr lang="en-US" b="1" dirty="0"/>
              <a:t>?</a:t>
            </a:r>
          </a:p>
          <a:p>
            <a:pPr marL="0" indent="0" algn="just">
              <a:buNone/>
            </a:pPr>
            <a:r>
              <a:rPr lang="en-US" b="1" dirty="0" err="1"/>
              <a:t>Está</a:t>
            </a:r>
            <a:r>
              <a:rPr lang="en-US" b="1" dirty="0"/>
              <a:t> </a:t>
            </a:r>
            <a:r>
              <a:rPr lang="en-US" b="1" dirty="0" err="1"/>
              <a:t>lleno</a:t>
            </a:r>
            <a:r>
              <a:rPr lang="en-US" b="1" dirty="0"/>
              <a:t>?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dirty="0" smtClean="0"/>
              <a:t> 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upo 5"/>
          <p:cNvGrpSpPr/>
          <p:nvPr/>
        </p:nvGrpSpPr>
        <p:grpSpPr>
          <a:xfrm>
            <a:off x="3766242" y="1629294"/>
            <a:ext cx="4718152" cy="988441"/>
            <a:chOff x="2195723" y="2458838"/>
            <a:chExt cx="5304975" cy="1236579"/>
          </a:xfrm>
        </p:grpSpPr>
        <p:sp>
          <p:nvSpPr>
            <p:cNvPr id="7" name="Oval 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*</a:t>
              </a:r>
              <a:endParaRPr lang="es-AR" dirty="0"/>
            </a:p>
          </p:txBody>
        </p:sp>
        <p:cxnSp>
          <p:nvCxnSpPr>
            <p:cNvPr id="9" name="Straight Arrow Connector 10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11"/>
            <p:cNvSpPr/>
            <p:nvPr/>
          </p:nvSpPr>
          <p:spPr>
            <a:xfrm>
              <a:off x="2195723" y="3333607"/>
              <a:ext cx="698797" cy="36181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s-AR" dirty="0"/>
            </a:p>
          </p:txBody>
        </p:sp>
        <p:sp>
          <p:nvSpPr>
            <p:cNvPr id="11" name="Oval 12"/>
            <p:cNvSpPr/>
            <p:nvPr/>
          </p:nvSpPr>
          <p:spPr>
            <a:xfrm>
              <a:off x="6801901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-10</a:t>
              </a:r>
              <a:endParaRPr lang="es-AR" sz="1400" dirty="0"/>
            </a:p>
          </p:txBody>
        </p:sp>
        <p:cxnSp>
          <p:nvCxnSpPr>
            <p:cNvPr id="12" name="Straight Arrow Connector 13"/>
            <p:cNvCxnSpPr>
              <a:stCxn id="7" idx="6"/>
              <a:endCxn id="11" idx="1"/>
            </p:cNvCxnSpPr>
            <p:nvPr/>
          </p:nvCxnSpPr>
          <p:spPr>
            <a:xfrm>
              <a:off x="5477323" y="2864890"/>
              <a:ext cx="1426914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4"/>
            <p:cNvCxnSpPr>
              <a:stCxn id="7" idx="2"/>
              <a:endCxn id="10" idx="7"/>
            </p:cNvCxnSpPr>
            <p:nvPr/>
          </p:nvCxnSpPr>
          <p:spPr>
            <a:xfrm flipH="1">
              <a:off x="2792184" y="2864890"/>
              <a:ext cx="1986342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o 21"/>
          <p:cNvGrpSpPr/>
          <p:nvPr/>
        </p:nvGrpSpPr>
        <p:grpSpPr>
          <a:xfrm>
            <a:off x="4929714" y="3223094"/>
            <a:ext cx="2389662" cy="988440"/>
            <a:chOff x="4778526" y="2458838"/>
            <a:chExt cx="2722172" cy="1236578"/>
          </a:xfrm>
        </p:grpSpPr>
        <p:sp>
          <p:nvSpPr>
            <p:cNvPr id="23" name="Oval 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++</a:t>
              </a:r>
              <a:endParaRPr lang="es-AR" dirty="0"/>
            </a:p>
          </p:txBody>
        </p:sp>
        <p:cxnSp>
          <p:nvCxnSpPr>
            <p:cNvPr id="24" name="Straight Arrow Connector 10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2"/>
            <p:cNvSpPr/>
            <p:nvPr/>
          </p:nvSpPr>
          <p:spPr>
            <a:xfrm>
              <a:off x="6801901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-10</a:t>
              </a:r>
              <a:endParaRPr lang="es-AR" sz="1400" dirty="0"/>
            </a:p>
          </p:txBody>
        </p:sp>
        <p:cxnSp>
          <p:nvCxnSpPr>
            <p:cNvPr id="27" name="Straight Arrow Connector 13"/>
            <p:cNvCxnSpPr>
              <a:stCxn id="23" idx="6"/>
              <a:endCxn id="26" idx="1"/>
            </p:cNvCxnSpPr>
            <p:nvPr/>
          </p:nvCxnSpPr>
          <p:spPr>
            <a:xfrm>
              <a:off x="5477323" y="2864890"/>
              <a:ext cx="1426914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28"/>
          <p:cNvGrpSpPr/>
          <p:nvPr/>
        </p:nvGrpSpPr>
        <p:grpSpPr>
          <a:xfrm>
            <a:off x="2848042" y="4701075"/>
            <a:ext cx="2897363" cy="988441"/>
            <a:chOff x="2195723" y="2458838"/>
            <a:chExt cx="3300518" cy="1236579"/>
          </a:xfrm>
        </p:grpSpPr>
        <p:sp>
          <p:nvSpPr>
            <p:cNvPr id="30" name="Oval 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++</a:t>
              </a:r>
              <a:endParaRPr lang="es-AR" dirty="0"/>
            </a:p>
          </p:txBody>
        </p:sp>
        <p:cxnSp>
          <p:nvCxnSpPr>
            <p:cNvPr id="31" name="Straight Arrow Connector 10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11"/>
            <p:cNvSpPr/>
            <p:nvPr/>
          </p:nvSpPr>
          <p:spPr>
            <a:xfrm>
              <a:off x="2195723" y="3333607"/>
              <a:ext cx="698797" cy="36181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s-AR" dirty="0"/>
            </a:p>
          </p:txBody>
        </p:sp>
        <p:cxnSp>
          <p:nvCxnSpPr>
            <p:cNvPr id="35" name="Straight Arrow Connector 14"/>
            <p:cNvCxnSpPr>
              <a:stCxn id="30" idx="2"/>
              <a:endCxn id="32" idx="7"/>
            </p:cNvCxnSpPr>
            <p:nvPr/>
          </p:nvCxnSpPr>
          <p:spPr>
            <a:xfrm flipH="1">
              <a:off x="2792184" y="2864890"/>
              <a:ext cx="1986342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La estrategia de serializar a disco generó un árbol de qué tipo respecto al concepto de completitud/lleno?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3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5B – </a:t>
            </a:r>
            <a:r>
              <a:rPr lang="es-419" dirty="0" err="1" smtClean="0"/>
              <a:t>Ejer</a:t>
            </a:r>
            <a:r>
              <a:rPr lang="es-419" dirty="0" smtClean="0"/>
              <a:t> 4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Agregar</a:t>
            </a:r>
            <a:r>
              <a:rPr lang="en-US" sz="2000" dirty="0" smtClean="0">
                <a:solidFill>
                  <a:schemeClr val="tx1"/>
                </a:solidFill>
              </a:rPr>
              <a:t> el </a:t>
            </a:r>
            <a:r>
              <a:rPr lang="en-US" sz="2000" dirty="0" err="1" smtClean="0">
                <a:solidFill>
                  <a:schemeClr val="tx1"/>
                </a:solidFill>
              </a:rPr>
              <a:t>método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toFile</a:t>
            </a:r>
            <a:r>
              <a:rPr lang="en-US" sz="2000" dirty="0" smtClean="0">
                <a:solidFill>
                  <a:schemeClr val="tx1"/>
                </a:solidFill>
              </a:rPr>
              <a:t>(“filename”)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Que </a:t>
            </a:r>
            <a:r>
              <a:rPr lang="en-US" sz="2000" dirty="0" err="1" smtClean="0">
                <a:solidFill>
                  <a:schemeClr val="tx1"/>
                </a:solidFill>
              </a:rPr>
              <a:t>toma</a:t>
            </a:r>
            <a:r>
              <a:rPr lang="en-US" sz="2000" dirty="0" smtClean="0">
                <a:solidFill>
                  <a:schemeClr val="tx1"/>
                </a:solidFill>
              </a:rPr>
              <a:t> un </a:t>
            </a:r>
            <a:r>
              <a:rPr lang="en-US" sz="2000" dirty="0" err="1" smtClean="0">
                <a:solidFill>
                  <a:schemeClr val="tx1"/>
                </a:solidFill>
              </a:rPr>
              <a:t>árbol</a:t>
            </a:r>
            <a:r>
              <a:rPr lang="en-US" sz="2000" dirty="0" smtClean="0">
                <a:solidFill>
                  <a:schemeClr val="tx1"/>
                </a:solidFill>
              </a:rPr>
              <a:t> y lo </a:t>
            </a:r>
            <a:r>
              <a:rPr lang="en-US" sz="2000" dirty="0" err="1" smtClean="0">
                <a:solidFill>
                  <a:schemeClr val="tx1"/>
                </a:solidFill>
              </a:rPr>
              <a:t>almacena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en</a:t>
            </a:r>
            <a:r>
              <a:rPr lang="en-US" sz="2000" dirty="0" smtClean="0">
                <a:solidFill>
                  <a:schemeClr val="tx1"/>
                </a:solidFill>
              </a:rPr>
              <a:t> un </a:t>
            </a:r>
            <a:r>
              <a:rPr lang="en-US" sz="2000" dirty="0" err="1" smtClean="0">
                <a:solidFill>
                  <a:schemeClr val="tx1"/>
                </a:solidFill>
              </a:rPr>
              <a:t>archivo</a:t>
            </a:r>
            <a:r>
              <a:rPr lang="en-US" sz="2000" dirty="0" smtClean="0">
                <a:solidFill>
                  <a:schemeClr val="tx1"/>
                </a:solidFill>
              </a:rPr>
              <a:t> con la </a:t>
            </a:r>
            <a:r>
              <a:rPr lang="en-US" sz="2000" dirty="0" err="1" smtClean="0">
                <a:solidFill>
                  <a:schemeClr val="tx1"/>
                </a:solidFill>
              </a:rPr>
              <a:t>estrategia</a:t>
            </a:r>
            <a:r>
              <a:rPr lang="en-US" sz="2000" dirty="0" smtClean="0">
                <a:solidFill>
                  <a:schemeClr val="tx1"/>
                </a:solidFill>
              </a:rPr>
              <a:t> anterior. 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Probarlo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leyendo</a:t>
            </a:r>
            <a:r>
              <a:rPr lang="en-US" sz="2000" dirty="0" smtClean="0">
                <a:solidFill>
                  <a:schemeClr val="tx1"/>
                </a:solidFill>
              </a:rPr>
              <a:t> el </a:t>
            </a:r>
            <a:r>
              <a:rPr lang="en-US" sz="2000" dirty="0" err="1" smtClean="0">
                <a:solidFill>
                  <a:schemeClr val="tx1"/>
                </a:solidFill>
              </a:rPr>
              <a:t>árbol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desde</a:t>
            </a:r>
            <a:r>
              <a:rPr lang="en-US" sz="2000" dirty="0" smtClean="0">
                <a:solidFill>
                  <a:schemeClr val="tx1"/>
                </a:solidFill>
              </a:rPr>
              <a:t> data1 y </a:t>
            </a:r>
            <a:r>
              <a:rPr lang="en-US" sz="2000" dirty="0" err="1" smtClean="0">
                <a:solidFill>
                  <a:schemeClr val="tx1"/>
                </a:solidFill>
              </a:rPr>
              <a:t>generar</a:t>
            </a:r>
            <a:r>
              <a:rPr lang="en-US" sz="2000" dirty="0" smtClean="0">
                <a:solidFill>
                  <a:schemeClr val="tx1"/>
                </a:solidFill>
              </a:rPr>
              <a:t> un </a:t>
            </a:r>
            <a:r>
              <a:rPr lang="en-US" sz="2000" dirty="0" err="1" smtClean="0">
                <a:solidFill>
                  <a:schemeClr val="tx1"/>
                </a:solidFill>
              </a:rPr>
              <a:t>archivo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</a:rPr>
              <a:t>Verificar</a:t>
            </a:r>
            <a:r>
              <a:rPr lang="en-US" sz="2000" dirty="0" smtClean="0">
                <a:solidFill>
                  <a:schemeClr val="tx1"/>
                </a:solidFill>
              </a:rPr>
              <a:t> que las </a:t>
            </a:r>
            <a:r>
              <a:rPr lang="en-US" sz="2000" dirty="0" err="1" smtClean="0">
                <a:solidFill>
                  <a:schemeClr val="tx1"/>
                </a:solidFill>
              </a:rPr>
              <a:t>salidas</a:t>
            </a:r>
            <a:r>
              <a:rPr lang="en-US" sz="2000" dirty="0" smtClean="0">
                <a:solidFill>
                  <a:schemeClr val="tx1"/>
                </a:solidFill>
              </a:rPr>
              <a:t> son las </a:t>
            </a:r>
            <a:r>
              <a:rPr lang="en-US" sz="2000" dirty="0" err="1" smtClean="0">
                <a:solidFill>
                  <a:schemeClr val="tx1"/>
                </a:solidFill>
              </a:rPr>
              <a:t>mismas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excepto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quizas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espacios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blanco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Como lo </a:t>
            </a:r>
            <a:r>
              <a:rPr lang="en-US" sz="2000" dirty="0" err="1" smtClean="0">
                <a:solidFill>
                  <a:schemeClr val="tx1"/>
                </a:solidFill>
              </a:rPr>
              <a:t>podemos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verificar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14" y="5393028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5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5B – </a:t>
            </a:r>
            <a:r>
              <a:rPr lang="es-419" dirty="0" err="1" smtClean="0"/>
              <a:t>Ejer</a:t>
            </a:r>
            <a:r>
              <a:rPr lang="es-419" dirty="0" smtClean="0"/>
              <a:t> 5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Escribir</a:t>
            </a:r>
            <a:r>
              <a:rPr lang="en-US" sz="2000" dirty="0" smtClean="0">
                <a:solidFill>
                  <a:schemeClr val="tx1"/>
                </a:solidFill>
              </a:rPr>
              <a:t> el </a:t>
            </a:r>
            <a:r>
              <a:rPr lang="en-US" sz="2000" dirty="0" err="1" smtClean="0">
                <a:solidFill>
                  <a:schemeClr val="tx1"/>
                </a:solidFill>
              </a:rPr>
              <a:t>método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boolean</a:t>
            </a:r>
            <a:r>
              <a:rPr lang="en-US" sz="2000" dirty="0" smtClean="0">
                <a:solidFill>
                  <a:schemeClr val="tx1"/>
                </a:solidFill>
              </a:rPr>
              <a:t> equals </a:t>
            </a:r>
            <a:r>
              <a:rPr lang="en-US" sz="2000" dirty="0" err="1" smtClean="0">
                <a:solidFill>
                  <a:schemeClr val="tx1"/>
                </a:solidFill>
              </a:rPr>
              <a:t>BinaryTree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BinaryTree</a:t>
            </a:r>
            <a:r>
              <a:rPr lang="en-US" sz="2000" dirty="0" smtClean="0">
                <a:solidFill>
                  <a:schemeClr val="tx1"/>
                </a:solidFill>
              </a:rPr>
              <a:t> other)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que </a:t>
            </a:r>
            <a:r>
              <a:rPr lang="en-US" sz="2000" dirty="0" err="1" smtClean="0">
                <a:solidFill>
                  <a:schemeClr val="tx1"/>
                </a:solidFill>
              </a:rPr>
              <a:t>detecte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equivalencia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Usarlo</a:t>
            </a:r>
            <a:r>
              <a:rPr lang="en-US" sz="2000" dirty="0" smtClean="0">
                <a:solidFill>
                  <a:schemeClr val="tx1"/>
                </a:solidFill>
              </a:rPr>
              <a:t> para </a:t>
            </a:r>
            <a:r>
              <a:rPr lang="en-US" sz="2000" dirty="0" err="1" smtClean="0">
                <a:solidFill>
                  <a:schemeClr val="tx1"/>
                </a:solidFill>
              </a:rPr>
              <a:t>ver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si</a:t>
            </a:r>
            <a:r>
              <a:rPr lang="en-US" sz="2000" dirty="0" smtClean="0">
                <a:solidFill>
                  <a:schemeClr val="tx1"/>
                </a:solidFill>
              </a:rPr>
              <a:t> el </a:t>
            </a:r>
            <a:r>
              <a:rPr lang="en-US" sz="2000" smtClean="0">
                <a:solidFill>
                  <a:schemeClr val="tx1"/>
                </a:solidFill>
              </a:rPr>
              <a:t>toFile() </a:t>
            </a:r>
            <a:r>
              <a:rPr lang="en-US" sz="2000" dirty="0" err="1" smtClean="0">
                <a:solidFill>
                  <a:schemeClr val="tx1"/>
                </a:solidFill>
              </a:rPr>
              <a:t>estaba</a:t>
            </a:r>
            <a:r>
              <a:rPr lang="en-US" sz="2000" dirty="0" smtClean="0">
                <a:solidFill>
                  <a:schemeClr val="tx1"/>
                </a:solidFill>
              </a:rPr>
              <a:t> OK.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14" y="5393028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BinaryTree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Altura</a:t>
            </a:r>
            <a:r>
              <a:rPr lang="es-AR" dirty="0"/>
              <a:t> (definición)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Longitud</a:t>
            </a:r>
            <a:r>
              <a:rPr lang="en-US" dirty="0" smtClean="0"/>
              <a:t> (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ejes</a:t>
            </a:r>
            <a:r>
              <a:rPr lang="en-US" dirty="0" smtClean="0"/>
              <a:t>) del </a:t>
            </a:r>
            <a:r>
              <a:rPr lang="en-US" dirty="0" err="1"/>
              <a:t>camino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largo </a:t>
            </a:r>
            <a:r>
              <a:rPr lang="en-US" dirty="0" err="1"/>
              <a:t>desde</a:t>
            </a:r>
            <a:r>
              <a:rPr lang="en-US" dirty="0"/>
              <a:t> la </a:t>
            </a:r>
            <a:r>
              <a:rPr lang="en-US" dirty="0" err="1"/>
              <a:t>raíz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las </a:t>
            </a:r>
            <a:r>
              <a:rPr lang="en-US" dirty="0" err="1" smtClean="0"/>
              <a:t>hojas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Aclaración</a:t>
            </a:r>
            <a:r>
              <a:rPr lang="en-US" dirty="0"/>
              <a:t>: un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formado</a:t>
            </a:r>
            <a:r>
              <a:rPr lang="en-US" dirty="0"/>
              <a:t> solo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raíz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altura</a:t>
            </a:r>
            <a:r>
              <a:rPr lang="en-US" dirty="0"/>
              <a:t>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BinaryTree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¿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altura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árbol</a:t>
            </a:r>
            <a:r>
              <a:rPr lang="en-US" dirty="0"/>
              <a:t>?</a:t>
            </a:r>
            <a:endParaRPr lang="es-AR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 3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26034" y="2390503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6" name="Oval 5"/>
          <p:cNvSpPr/>
          <p:nvPr/>
        </p:nvSpPr>
        <p:spPr>
          <a:xfrm>
            <a:off x="6707777" y="289560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7" name="Oval 6"/>
          <p:cNvSpPr/>
          <p:nvPr/>
        </p:nvSpPr>
        <p:spPr>
          <a:xfrm>
            <a:off x="7493725" y="3617642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8" name="Oval 7"/>
          <p:cNvSpPr/>
          <p:nvPr/>
        </p:nvSpPr>
        <p:spPr>
          <a:xfrm>
            <a:off x="4922519" y="2825931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9" name="Oval 8"/>
          <p:cNvSpPr/>
          <p:nvPr/>
        </p:nvSpPr>
        <p:spPr>
          <a:xfrm>
            <a:off x="6982097" y="4338275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10" name="Oval 9"/>
          <p:cNvSpPr/>
          <p:nvPr/>
        </p:nvSpPr>
        <p:spPr>
          <a:xfrm>
            <a:off x="5399313" y="3685902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11" name="Oval 10"/>
          <p:cNvSpPr/>
          <p:nvPr/>
        </p:nvSpPr>
        <p:spPr>
          <a:xfrm>
            <a:off x="5913117" y="4352746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12" name="Oval 11"/>
          <p:cNvSpPr/>
          <p:nvPr/>
        </p:nvSpPr>
        <p:spPr>
          <a:xfrm>
            <a:off x="4352107" y="3639413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13" name="Oval 12"/>
          <p:cNvSpPr/>
          <p:nvPr/>
        </p:nvSpPr>
        <p:spPr>
          <a:xfrm>
            <a:off x="4900747" y="4337403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cxnSp>
        <p:nvCxnSpPr>
          <p:cNvPr id="14" name="Straight Arrow Connector 13"/>
          <p:cNvCxnSpPr>
            <a:stCxn id="5" idx="3"/>
            <a:endCxn id="8" idx="7"/>
          </p:cNvCxnSpPr>
          <p:nvPr/>
        </p:nvCxnSpPr>
        <p:spPr>
          <a:xfrm flipH="1">
            <a:off x="5390813" y="2736148"/>
            <a:ext cx="515567" cy="1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6" idx="1"/>
          </p:cNvCxnSpPr>
          <p:nvPr/>
        </p:nvCxnSpPr>
        <p:spPr>
          <a:xfrm>
            <a:off x="6294328" y="2736148"/>
            <a:ext cx="493795" cy="21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12" idx="0"/>
          </p:cNvCxnSpPr>
          <p:nvPr/>
        </p:nvCxnSpPr>
        <p:spPr>
          <a:xfrm flipH="1">
            <a:off x="4626427" y="3230879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>
            <a:off x="5196839" y="3230879"/>
            <a:ext cx="476794" cy="45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5"/>
          </p:cNvCxnSpPr>
          <p:nvPr/>
        </p:nvCxnSpPr>
        <p:spPr>
          <a:xfrm>
            <a:off x="7176071" y="3241245"/>
            <a:ext cx="493795" cy="53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4"/>
            <a:endCxn id="9" idx="7"/>
          </p:cNvCxnSpPr>
          <p:nvPr/>
        </p:nvCxnSpPr>
        <p:spPr>
          <a:xfrm flipH="1">
            <a:off x="7450391" y="4022590"/>
            <a:ext cx="317654" cy="37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4"/>
            <a:endCxn id="13" idx="7"/>
          </p:cNvCxnSpPr>
          <p:nvPr/>
        </p:nvCxnSpPr>
        <p:spPr>
          <a:xfrm flipH="1">
            <a:off x="5369041" y="4090850"/>
            <a:ext cx="304592" cy="305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4"/>
          </p:cNvCxnSpPr>
          <p:nvPr/>
        </p:nvCxnSpPr>
        <p:spPr>
          <a:xfrm>
            <a:off x="5673633" y="4090850"/>
            <a:ext cx="232747" cy="2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04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31615</TotalTime>
  <Words>343</Words>
  <Application>Microsoft Office PowerPoint</Application>
  <PresentationFormat>Presentación en pantalla (4:3)</PresentationFormat>
  <Paragraphs>94</Paragraphs>
  <Slides>12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Palatino Linotype</vt:lpstr>
      <vt:lpstr>Roboto</vt:lpstr>
      <vt:lpstr>Wingdings 2</vt:lpstr>
      <vt:lpstr>Presentation on brainstorming</vt:lpstr>
      <vt:lpstr>Estructura de Datos y Algoritmos</vt:lpstr>
      <vt:lpstr>Presentación de PowerPoint</vt:lpstr>
      <vt:lpstr>Presentación de PowerPoint</vt:lpstr>
      <vt:lpstr>Presentación de PowerPoint</vt:lpstr>
      <vt:lpstr>Presentación de PowerPoint</vt:lpstr>
      <vt:lpstr>TP 5B – Ejer 4</vt:lpstr>
      <vt:lpstr>TP 5B – Ejer 5</vt:lpstr>
      <vt:lpstr>BinaryTree</vt:lpstr>
      <vt:lpstr>BinaryTree</vt:lpstr>
      <vt:lpstr>Presentación de PowerPoint</vt:lpstr>
      <vt:lpstr>TP 5B – Ejer 6</vt:lpstr>
      <vt:lpstr>TP 5B – Ejer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886</cp:revision>
  <dcterms:created xsi:type="dcterms:W3CDTF">2019-02-21T18:33:09Z</dcterms:created>
  <dcterms:modified xsi:type="dcterms:W3CDTF">2024-05-12T18:35:19Z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