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72" r:id="rId2"/>
    <p:sldId id="667" r:id="rId3"/>
    <p:sldId id="681" r:id="rId4"/>
    <p:sldId id="684" r:id="rId5"/>
    <p:sldId id="683" r:id="rId6"/>
    <p:sldId id="709" r:id="rId7"/>
    <p:sldId id="710" r:id="rId8"/>
    <p:sldId id="686" r:id="rId9"/>
    <p:sldId id="690" r:id="rId10"/>
    <p:sldId id="687" r:id="rId11"/>
    <p:sldId id="712" r:id="rId12"/>
    <p:sldId id="688" r:id="rId13"/>
    <p:sldId id="689" r:id="rId14"/>
    <p:sldId id="692" r:id="rId15"/>
    <p:sldId id="693" r:id="rId16"/>
    <p:sldId id="713" r:id="rId17"/>
    <p:sldId id="694" r:id="rId18"/>
    <p:sldId id="700" r:id="rId19"/>
    <p:sldId id="701" r:id="rId20"/>
    <p:sldId id="702" r:id="rId21"/>
    <p:sldId id="703" r:id="rId22"/>
    <p:sldId id="716" r:id="rId23"/>
    <p:sldId id="714" r:id="rId24"/>
    <p:sldId id="718" r:id="rId25"/>
    <p:sldId id="719" r:id="rId26"/>
    <p:sldId id="723" r:id="rId27"/>
    <p:sldId id="706" r:id="rId28"/>
    <p:sldId id="707" r:id="rId29"/>
    <p:sldId id="721" r:id="rId30"/>
    <p:sldId id="722" r:id="rId3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  <p:cmAuthor id="2" name="Leticia Irene Gómez" initials="LIG" lastIdx="1" clrIdx="1">
    <p:extLst>
      <p:ext uri="{19B8F6BF-5375-455C-9EA6-DF929625EA0E}">
        <p15:presenceInfo xmlns:p15="http://schemas.microsoft.com/office/powerpoint/2012/main" userId="S-1-5-21-1743583386-38215787-189898776-79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99"/>
    <a:srgbClr val="ECE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5/17/2024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5/17/2024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no </a:t>
            </a:r>
            <a:r>
              <a:rPr lang="en-US" dirty="0" err="1"/>
              <a:t>es</a:t>
            </a:r>
            <a:r>
              <a:rPr lang="en-US" dirty="0"/>
              <a:t> AVL. ¿</a:t>
            </a:r>
            <a:r>
              <a:rPr lang="en-US" dirty="0" err="1"/>
              <a:t>Cuáles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 con </a:t>
            </a:r>
            <a:r>
              <a:rPr lang="en-US" dirty="0" err="1"/>
              <a:t>problemas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49717" y="298343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35</a:t>
            </a:r>
            <a:endParaRPr lang="es-AR" sz="1600" dirty="0"/>
          </a:p>
        </p:txBody>
      </p:sp>
      <p:sp>
        <p:nvSpPr>
          <p:cNvPr id="7" name="Oval 6"/>
          <p:cNvSpPr/>
          <p:nvPr/>
        </p:nvSpPr>
        <p:spPr>
          <a:xfrm>
            <a:off x="7376160" y="3537701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74</a:t>
            </a:r>
            <a:endParaRPr lang="es-AR" sz="1600" dirty="0"/>
          </a:p>
        </p:txBody>
      </p:sp>
      <p:sp>
        <p:nvSpPr>
          <p:cNvPr id="8" name="Oval 7"/>
          <p:cNvSpPr/>
          <p:nvPr/>
        </p:nvSpPr>
        <p:spPr>
          <a:xfrm>
            <a:off x="5546202" y="3418858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s-AR" sz="1600" dirty="0"/>
          </a:p>
        </p:txBody>
      </p:sp>
      <p:sp>
        <p:nvSpPr>
          <p:cNvPr id="9" name="Oval 8"/>
          <p:cNvSpPr/>
          <p:nvPr/>
        </p:nvSpPr>
        <p:spPr>
          <a:xfrm>
            <a:off x="6864532" y="4258334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55</a:t>
            </a:r>
            <a:endParaRPr lang="es-AR" sz="1600" dirty="0"/>
          </a:p>
        </p:txBody>
      </p:sp>
      <p:sp>
        <p:nvSpPr>
          <p:cNvPr id="10" name="Oval 9"/>
          <p:cNvSpPr/>
          <p:nvPr/>
        </p:nvSpPr>
        <p:spPr>
          <a:xfrm>
            <a:off x="6022996" y="427882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22</a:t>
            </a:r>
            <a:endParaRPr lang="es-AR" sz="1600" dirty="0"/>
          </a:p>
        </p:txBody>
      </p:sp>
      <p:sp>
        <p:nvSpPr>
          <p:cNvPr id="11" name="Oval 10"/>
          <p:cNvSpPr/>
          <p:nvPr/>
        </p:nvSpPr>
        <p:spPr>
          <a:xfrm>
            <a:off x="6536800" y="494567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27</a:t>
            </a:r>
            <a:endParaRPr lang="es-AR" sz="1600" dirty="0"/>
          </a:p>
        </p:txBody>
      </p:sp>
      <p:sp>
        <p:nvSpPr>
          <p:cNvPr id="12" name="Oval 11"/>
          <p:cNvSpPr/>
          <p:nvPr/>
        </p:nvSpPr>
        <p:spPr>
          <a:xfrm>
            <a:off x="4975790" y="423234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s-AR" sz="1600" dirty="0"/>
          </a:p>
        </p:txBody>
      </p:sp>
      <p:sp>
        <p:nvSpPr>
          <p:cNvPr id="13" name="Oval 12"/>
          <p:cNvSpPr/>
          <p:nvPr/>
        </p:nvSpPr>
        <p:spPr>
          <a:xfrm>
            <a:off x="5901077" y="567859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  <a:endParaRPr lang="es-AR" sz="1600" dirty="0"/>
          </a:p>
        </p:txBody>
      </p: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6014496" y="3329075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</p:cNvCxnSpPr>
          <p:nvPr/>
        </p:nvCxnSpPr>
        <p:spPr>
          <a:xfrm>
            <a:off x="6918011" y="3329075"/>
            <a:ext cx="493795" cy="2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 flipH="1">
            <a:off x="5250110" y="3823806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5820522" y="3823806"/>
            <a:ext cx="476794" cy="4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9" idx="7"/>
          </p:cNvCxnSpPr>
          <p:nvPr/>
        </p:nvCxnSpPr>
        <p:spPr>
          <a:xfrm flipH="1">
            <a:off x="7332826" y="3942649"/>
            <a:ext cx="317654" cy="37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272279" y="5330530"/>
            <a:ext cx="378676" cy="36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42342" y="4683777"/>
            <a:ext cx="232747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327704" y="493033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es-AR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67575" y="4610458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7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no </a:t>
            </a:r>
            <a:r>
              <a:rPr lang="en-US" dirty="0" err="1"/>
              <a:t>es</a:t>
            </a:r>
            <a:r>
              <a:rPr lang="en-US" dirty="0"/>
              <a:t> AVL. ¿</a:t>
            </a:r>
            <a:r>
              <a:rPr lang="en-US" dirty="0" err="1"/>
              <a:t>Cuáles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 con </a:t>
            </a:r>
            <a:r>
              <a:rPr lang="en-US" dirty="0" err="1"/>
              <a:t>problemas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49716" y="2983430"/>
            <a:ext cx="608538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  <a:endParaRPr lang="es-AR" dirty="0"/>
          </a:p>
        </p:txBody>
      </p:sp>
      <p:sp>
        <p:nvSpPr>
          <p:cNvPr id="7" name="Oval 6"/>
          <p:cNvSpPr/>
          <p:nvPr/>
        </p:nvSpPr>
        <p:spPr>
          <a:xfrm>
            <a:off x="7376159" y="3537701"/>
            <a:ext cx="613951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74</a:t>
            </a:r>
            <a:endParaRPr lang="es-AR" dirty="0"/>
          </a:p>
        </p:txBody>
      </p:sp>
      <p:sp>
        <p:nvSpPr>
          <p:cNvPr id="8" name="Oval 7"/>
          <p:cNvSpPr/>
          <p:nvPr/>
        </p:nvSpPr>
        <p:spPr>
          <a:xfrm>
            <a:off x="5546201" y="3418858"/>
            <a:ext cx="657285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s-AR" dirty="0"/>
          </a:p>
        </p:txBody>
      </p:sp>
      <p:sp>
        <p:nvSpPr>
          <p:cNvPr id="9" name="Oval 8"/>
          <p:cNvSpPr/>
          <p:nvPr/>
        </p:nvSpPr>
        <p:spPr>
          <a:xfrm>
            <a:off x="6864531" y="4258334"/>
            <a:ext cx="697013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  <a:endParaRPr lang="es-AR" dirty="0"/>
          </a:p>
        </p:txBody>
      </p:sp>
      <p:sp>
        <p:nvSpPr>
          <p:cNvPr id="10" name="Oval 9"/>
          <p:cNvSpPr/>
          <p:nvPr/>
        </p:nvSpPr>
        <p:spPr>
          <a:xfrm>
            <a:off x="5932645" y="4278829"/>
            <a:ext cx="638991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  <a:endParaRPr lang="es-AR" dirty="0"/>
          </a:p>
        </p:txBody>
      </p:sp>
      <p:sp>
        <p:nvSpPr>
          <p:cNvPr id="11" name="Oval 10"/>
          <p:cNvSpPr/>
          <p:nvPr/>
        </p:nvSpPr>
        <p:spPr>
          <a:xfrm>
            <a:off x="6449716" y="4945673"/>
            <a:ext cx="635724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  <a:endParaRPr lang="es-AR" dirty="0"/>
          </a:p>
        </p:txBody>
      </p:sp>
      <p:sp>
        <p:nvSpPr>
          <p:cNvPr id="12" name="Oval 11"/>
          <p:cNvSpPr/>
          <p:nvPr/>
        </p:nvSpPr>
        <p:spPr>
          <a:xfrm>
            <a:off x="4896325" y="4232340"/>
            <a:ext cx="628105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s-AR" dirty="0"/>
          </a:p>
        </p:txBody>
      </p:sp>
      <p:sp>
        <p:nvSpPr>
          <p:cNvPr id="13" name="Oval 12"/>
          <p:cNvSpPr/>
          <p:nvPr/>
        </p:nvSpPr>
        <p:spPr>
          <a:xfrm>
            <a:off x="5820522" y="5678599"/>
            <a:ext cx="629195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  <a:endParaRPr lang="es-AR" dirty="0"/>
          </a:p>
        </p:txBody>
      </p: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6014496" y="3329075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</p:cNvCxnSpPr>
          <p:nvPr/>
        </p:nvCxnSpPr>
        <p:spPr>
          <a:xfrm>
            <a:off x="6918011" y="3329075"/>
            <a:ext cx="493795" cy="2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 flipH="1">
            <a:off x="5250110" y="3823806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5820522" y="3823806"/>
            <a:ext cx="476794" cy="4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9" idx="7"/>
          </p:cNvCxnSpPr>
          <p:nvPr/>
        </p:nvCxnSpPr>
        <p:spPr>
          <a:xfrm flipH="1">
            <a:off x="7332826" y="3942649"/>
            <a:ext cx="317654" cy="37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272279" y="5330530"/>
            <a:ext cx="378676" cy="36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42342" y="4683777"/>
            <a:ext cx="232747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260568" y="4930330"/>
            <a:ext cx="615775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s-AR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67575" y="4610458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297316" y="2567238"/>
            <a:ext cx="126422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3-1= </a:t>
            </a:r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619363" y="3951400"/>
            <a:ext cx="133890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-1-(1)= </a:t>
            </a:r>
            <a:r>
              <a:rPr lang="es-AR" b="1" dirty="0" smtClean="0">
                <a:solidFill>
                  <a:srgbClr val="FF0000"/>
                </a:solidFill>
              </a:rPr>
              <a:t>-2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7561545" y="3187418"/>
            <a:ext cx="147904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0-(-1)= </a:t>
            </a:r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138851" y="3973215"/>
            <a:ext cx="142706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-1-(-1)=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465910" y="4619139"/>
            <a:ext cx="131270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-1-(-1)= </a:t>
            </a:r>
            <a:r>
              <a:rPr lang="es-AR" b="1" dirty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892714" y="4778815"/>
            <a:ext cx="14021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0-(-1)= </a:t>
            </a:r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96325" y="3081614"/>
            <a:ext cx="130716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1-(2)= </a:t>
            </a:r>
            <a:r>
              <a:rPr lang="es-AR" sz="1600" dirty="0" smtClean="0">
                <a:solidFill>
                  <a:srgbClr val="0070C0"/>
                </a:solidFill>
              </a:rPr>
              <a:t>-</a:t>
            </a:r>
            <a:r>
              <a:rPr lang="es-AR" b="1" dirty="0" smtClean="0">
                <a:solidFill>
                  <a:srgbClr val="0070C0"/>
                </a:solidFill>
              </a:rPr>
              <a:t>1</a:t>
            </a:r>
            <a:endParaRPr lang="en-US" b="1" dirty="0" err="1" smtClean="0">
              <a:solidFill>
                <a:srgbClr val="0070C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171267" y="3927303"/>
            <a:ext cx="121759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0-(-1)= </a:t>
            </a:r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6384065" y="5536378"/>
            <a:ext cx="146158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-1-(-1)= </a:t>
            </a:r>
            <a:r>
              <a:rPr lang="es-AR" b="1" dirty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32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es</a:t>
            </a:r>
            <a:r>
              <a:rPr lang="en-US" dirty="0"/>
              <a:t> AVL (</a:t>
            </a:r>
            <a:r>
              <a:rPr lang="en-US" dirty="0" err="1"/>
              <a:t>aunque</a:t>
            </a:r>
            <a:r>
              <a:rPr lang="en-US" dirty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)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25434" y="3542766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35</a:t>
            </a:r>
            <a:endParaRPr lang="es-AR" sz="1600" dirty="0"/>
          </a:p>
        </p:txBody>
      </p:sp>
      <p:sp>
        <p:nvSpPr>
          <p:cNvPr id="7" name="Oval 6"/>
          <p:cNvSpPr/>
          <p:nvPr/>
        </p:nvSpPr>
        <p:spPr>
          <a:xfrm>
            <a:off x="7844454" y="4234101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74</a:t>
            </a:r>
            <a:endParaRPr lang="es-AR" sz="1600" dirty="0"/>
          </a:p>
        </p:txBody>
      </p:sp>
      <p:sp>
        <p:nvSpPr>
          <p:cNvPr id="8" name="Oval 7"/>
          <p:cNvSpPr/>
          <p:nvPr/>
        </p:nvSpPr>
        <p:spPr>
          <a:xfrm>
            <a:off x="5546202" y="3418858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s-AR" sz="1600" dirty="0"/>
          </a:p>
        </p:txBody>
      </p:sp>
      <p:sp>
        <p:nvSpPr>
          <p:cNvPr id="9" name="Oval 8"/>
          <p:cNvSpPr/>
          <p:nvPr/>
        </p:nvSpPr>
        <p:spPr>
          <a:xfrm>
            <a:off x="6864532" y="4258334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29</a:t>
            </a:r>
            <a:endParaRPr lang="es-AR" sz="1600" dirty="0"/>
          </a:p>
        </p:txBody>
      </p:sp>
      <p:sp>
        <p:nvSpPr>
          <p:cNvPr id="10" name="Oval 9"/>
          <p:cNvSpPr/>
          <p:nvPr/>
        </p:nvSpPr>
        <p:spPr>
          <a:xfrm>
            <a:off x="6022996" y="427882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22</a:t>
            </a:r>
            <a:endParaRPr lang="es-AR" sz="1600" dirty="0"/>
          </a:p>
        </p:txBody>
      </p:sp>
      <p:sp>
        <p:nvSpPr>
          <p:cNvPr id="11" name="Oval 10"/>
          <p:cNvSpPr/>
          <p:nvPr/>
        </p:nvSpPr>
        <p:spPr>
          <a:xfrm>
            <a:off x="6648103" y="307321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27</a:t>
            </a:r>
            <a:endParaRPr lang="es-AR" sz="1600" dirty="0"/>
          </a:p>
        </p:txBody>
      </p:sp>
      <p:sp>
        <p:nvSpPr>
          <p:cNvPr id="12" name="Oval 11"/>
          <p:cNvSpPr/>
          <p:nvPr/>
        </p:nvSpPr>
        <p:spPr>
          <a:xfrm>
            <a:off x="4975790" y="423234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s-AR" sz="1600" dirty="0"/>
          </a:p>
        </p:txBody>
      </p:sp>
      <p:sp>
        <p:nvSpPr>
          <p:cNvPr id="13" name="Oval 12"/>
          <p:cNvSpPr/>
          <p:nvPr/>
        </p:nvSpPr>
        <p:spPr>
          <a:xfrm>
            <a:off x="6470437" y="493826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  <a:endParaRPr lang="es-AR" sz="1600" dirty="0"/>
          </a:p>
        </p:txBody>
      </p: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6014496" y="3329075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7898139" y="3945954"/>
            <a:ext cx="220635" cy="28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 flipH="1">
            <a:off x="5250110" y="3823806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5820522" y="3823806"/>
            <a:ext cx="476794" cy="4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9" idx="7"/>
          </p:cNvCxnSpPr>
          <p:nvPr/>
        </p:nvCxnSpPr>
        <p:spPr>
          <a:xfrm flipH="1">
            <a:off x="7332826" y="3942649"/>
            <a:ext cx="317654" cy="37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42342" y="4683777"/>
            <a:ext cx="232747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327704" y="493033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es-AR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67575" y="4610458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6" idx="0"/>
          </p:cNvCxnSpPr>
          <p:nvPr/>
        </p:nvCxnSpPr>
        <p:spPr>
          <a:xfrm>
            <a:off x="7196743" y="3275687"/>
            <a:ext cx="603011" cy="26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9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es</a:t>
            </a:r>
            <a:r>
              <a:rPr lang="en-US" dirty="0"/>
              <a:t> AVL (y </a:t>
            </a:r>
            <a:r>
              <a:rPr lang="en-US" dirty="0" err="1" smtClean="0"/>
              <a:t>completo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25434" y="3542766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35</a:t>
            </a:r>
            <a:endParaRPr lang="es-AR" sz="1600" dirty="0"/>
          </a:p>
        </p:txBody>
      </p:sp>
      <p:sp>
        <p:nvSpPr>
          <p:cNvPr id="7" name="Oval 6"/>
          <p:cNvSpPr/>
          <p:nvPr/>
        </p:nvSpPr>
        <p:spPr>
          <a:xfrm>
            <a:off x="7844454" y="4234101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74</a:t>
            </a:r>
            <a:endParaRPr lang="es-AR" sz="1600" dirty="0"/>
          </a:p>
        </p:txBody>
      </p:sp>
      <p:sp>
        <p:nvSpPr>
          <p:cNvPr id="8" name="Oval 7"/>
          <p:cNvSpPr/>
          <p:nvPr/>
        </p:nvSpPr>
        <p:spPr>
          <a:xfrm>
            <a:off x="5546202" y="3418858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22</a:t>
            </a:r>
            <a:endParaRPr lang="es-AR" sz="1600" dirty="0"/>
          </a:p>
        </p:txBody>
      </p:sp>
      <p:sp>
        <p:nvSpPr>
          <p:cNvPr id="9" name="Oval 8"/>
          <p:cNvSpPr/>
          <p:nvPr/>
        </p:nvSpPr>
        <p:spPr>
          <a:xfrm>
            <a:off x="6864532" y="4258334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29</a:t>
            </a:r>
            <a:endParaRPr lang="es-AR" sz="1600" dirty="0"/>
          </a:p>
        </p:txBody>
      </p:sp>
      <p:sp>
        <p:nvSpPr>
          <p:cNvPr id="10" name="Oval 9"/>
          <p:cNvSpPr/>
          <p:nvPr/>
        </p:nvSpPr>
        <p:spPr>
          <a:xfrm>
            <a:off x="6022996" y="427882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  <a:endParaRPr lang="es-AR" sz="1600" dirty="0"/>
          </a:p>
        </p:txBody>
      </p:sp>
      <p:sp>
        <p:nvSpPr>
          <p:cNvPr id="11" name="Oval 10"/>
          <p:cNvSpPr/>
          <p:nvPr/>
        </p:nvSpPr>
        <p:spPr>
          <a:xfrm>
            <a:off x="6648103" y="307321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27</a:t>
            </a:r>
            <a:endParaRPr lang="es-AR" sz="1600" dirty="0"/>
          </a:p>
        </p:txBody>
      </p:sp>
      <p:sp>
        <p:nvSpPr>
          <p:cNvPr id="12" name="Oval 11"/>
          <p:cNvSpPr/>
          <p:nvPr/>
        </p:nvSpPr>
        <p:spPr>
          <a:xfrm>
            <a:off x="4975790" y="423234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s-AR" sz="1600" dirty="0"/>
          </a:p>
        </p:txBody>
      </p:sp>
      <p:sp>
        <p:nvSpPr>
          <p:cNvPr id="13" name="Oval 12"/>
          <p:cNvSpPr/>
          <p:nvPr/>
        </p:nvSpPr>
        <p:spPr>
          <a:xfrm>
            <a:off x="5409709" y="494567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s-AR" sz="1600" dirty="0"/>
          </a:p>
        </p:txBody>
      </p: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6014496" y="3329075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7898139" y="3945954"/>
            <a:ext cx="220635" cy="28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 flipH="1">
            <a:off x="5250110" y="3823806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5820522" y="3823806"/>
            <a:ext cx="476794" cy="4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9" idx="7"/>
          </p:cNvCxnSpPr>
          <p:nvPr/>
        </p:nvCxnSpPr>
        <p:spPr>
          <a:xfrm flipH="1">
            <a:off x="7332826" y="3942649"/>
            <a:ext cx="317654" cy="37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97030" y="4656936"/>
            <a:ext cx="232747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327704" y="493033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es-AR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67575" y="4610458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6" idx="0"/>
          </p:cNvCxnSpPr>
          <p:nvPr/>
        </p:nvCxnSpPr>
        <p:spPr>
          <a:xfrm>
            <a:off x="7196743" y="3275687"/>
            <a:ext cx="603011" cy="26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8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8366"/>
            <a:ext cx="8229600" cy="135084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AR" b="1" dirty="0" smtClean="0"/>
              <a:t>Ejercicio  </a:t>
            </a:r>
            <a:r>
              <a:rPr lang="es-AR" dirty="0"/>
              <a:t>¿Cuál es AVL? Justificar calculando el factor de balance en cada nodo</a:t>
            </a:r>
          </a:p>
          <a:p>
            <a:pPr marL="0" indent="0">
              <a:buNone/>
            </a:pPr>
            <a:r>
              <a:rPr lang="es-AR" dirty="0"/>
              <a:t>Caso A: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45428" y="2845524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50</a:t>
            </a:r>
          </a:p>
        </p:txBody>
      </p:sp>
      <p:sp>
        <p:nvSpPr>
          <p:cNvPr id="6" name="Oval 5"/>
          <p:cNvSpPr/>
          <p:nvPr/>
        </p:nvSpPr>
        <p:spPr>
          <a:xfrm>
            <a:off x="3267929" y="377691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30</a:t>
            </a:r>
          </a:p>
        </p:txBody>
      </p:sp>
      <p:sp>
        <p:nvSpPr>
          <p:cNvPr id="8" name="Oval 7"/>
          <p:cNvSpPr/>
          <p:nvPr/>
        </p:nvSpPr>
        <p:spPr>
          <a:xfrm>
            <a:off x="3709068" y="4689565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40</a:t>
            </a:r>
          </a:p>
        </p:txBody>
      </p:sp>
      <p:sp>
        <p:nvSpPr>
          <p:cNvPr id="10" name="Oval 9"/>
          <p:cNvSpPr/>
          <p:nvPr/>
        </p:nvSpPr>
        <p:spPr>
          <a:xfrm>
            <a:off x="2777179" y="4689565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20</a:t>
            </a:r>
          </a:p>
        </p:txBody>
      </p:sp>
      <p:cxnSp>
        <p:nvCxnSpPr>
          <p:cNvPr id="15" name="Straight Arrow Connector 14"/>
          <p:cNvCxnSpPr>
            <a:stCxn id="5" idx="5"/>
            <a:endCxn id="36" idx="1"/>
          </p:cNvCxnSpPr>
          <p:nvPr/>
        </p:nvCxnSpPr>
        <p:spPr>
          <a:xfrm>
            <a:off x="4802920" y="3336117"/>
            <a:ext cx="558627" cy="54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7"/>
          </p:cNvCxnSpPr>
          <p:nvPr/>
        </p:nvCxnSpPr>
        <p:spPr>
          <a:xfrm flipH="1">
            <a:off x="3825421" y="3336117"/>
            <a:ext cx="515658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10" idx="7"/>
          </p:cNvCxnSpPr>
          <p:nvPr/>
        </p:nvCxnSpPr>
        <p:spPr>
          <a:xfrm flipH="1">
            <a:off x="3334671" y="4351682"/>
            <a:ext cx="259830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8" idx="1"/>
          </p:cNvCxnSpPr>
          <p:nvPr/>
        </p:nvCxnSpPr>
        <p:spPr>
          <a:xfrm>
            <a:off x="3594501" y="4351682"/>
            <a:ext cx="210218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265896" y="3797809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70</a:t>
            </a:r>
          </a:p>
        </p:txBody>
      </p:sp>
      <p:sp>
        <p:nvSpPr>
          <p:cNvPr id="37" name="Oval 36"/>
          <p:cNvSpPr/>
          <p:nvPr/>
        </p:nvSpPr>
        <p:spPr>
          <a:xfrm>
            <a:off x="5742344" y="4734633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80</a:t>
            </a:r>
          </a:p>
        </p:txBody>
      </p:sp>
      <p:sp>
        <p:nvSpPr>
          <p:cNvPr id="38" name="Oval 37"/>
          <p:cNvSpPr/>
          <p:nvPr/>
        </p:nvSpPr>
        <p:spPr>
          <a:xfrm>
            <a:off x="4807131" y="4741817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60</a:t>
            </a:r>
          </a:p>
        </p:txBody>
      </p:sp>
      <p:cxnSp>
        <p:nvCxnSpPr>
          <p:cNvPr id="39" name="Straight Arrow Connector 38"/>
          <p:cNvCxnSpPr>
            <a:stCxn id="36" idx="4"/>
            <a:endCxn id="38" idx="7"/>
          </p:cNvCxnSpPr>
          <p:nvPr/>
        </p:nvCxnSpPr>
        <p:spPr>
          <a:xfrm flipH="1">
            <a:off x="5364623" y="4372575"/>
            <a:ext cx="227845" cy="45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4"/>
            <a:endCxn id="37" idx="1"/>
          </p:cNvCxnSpPr>
          <p:nvPr/>
        </p:nvCxnSpPr>
        <p:spPr>
          <a:xfrm>
            <a:off x="5592468" y="4372575"/>
            <a:ext cx="245527" cy="44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5685517"/>
            <a:ext cx="8229600" cy="10152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Sí. Todo nodo tiene </a:t>
            </a:r>
            <a:r>
              <a:rPr lang="es-AR" dirty="0" err="1" smtClean="0"/>
              <a:t>fb</a:t>
            </a:r>
            <a:r>
              <a:rPr lang="es-AR" dirty="0" smtClean="0"/>
              <a:t> = 0</a:t>
            </a:r>
          </a:p>
          <a:p>
            <a:pPr marL="0" indent="0">
              <a:buFont typeface="Wingdings 2"/>
              <a:buNone/>
            </a:pPr>
            <a:r>
              <a:rPr lang="es-AR" dirty="0" smtClean="0"/>
              <a:t>Un árbol lleno es AVL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0192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3365"/>
            <a:ext cx="8229600" cy="10364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dirty="0" smtClean="0"/>
              <a:t>¿</a:t>
            </a:r>
            <a:r>
              <a:rPr lang="es-AR" dirty="0"/>
              <a:t>Cuál es AVL? Justificar calculando el factor de balance en cada nodo</a:t>
            </a:r>
          </a:p>
          <a:p>
            <a:pPr marL="0" indent="0">
              <a:buNone/>
            </a:pPr>
            <a:r>
              <a:rPr lang="es-AR" dirty="0"/>
              <a:t>Caso B:</a:t>
            </a:r>
          </a:p>
          <a:p>
            <a:pPr marL="0" indent="0">
              <a:buNone/>
            </a:pPr>
            <a:r>
              <a:rPr lang="es-AR" dirty="0" smtClean="0"/>
              <a:t>que no satisface.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87933" y="304324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50</a:t>
            </a:r>
          </a:p>
        </p:txBody>
      </p:sp>
      <p:sp>
        <p:nvSpPr>
          <p:cNvPr id="6" name="Oval 5"/>
          <p:cNvSpPr/>
          <p:nvPr/>
        </p:nvSpPr>
        <p:spPr>
          <a:xfrm>
            <a:off x="3272612" y="380534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30</a:t>
            </a:r>
          </a:p>
        </p:txBody>
      </p:sp>
      <p:sp>
        <p:nvSpPr>
          <p:cNvPr id="8" name="Oval 7"/>
          <p:cNvSpPr/>
          <p:nvPr/>
        </p:nvSpPr>
        <p:spPr>
          <a:xfrm>
            <a:off x="3713751" y="4717995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40</a:t>
            </a:r>
          </a:p>
        </p:txBody>
      </p:sp>
      <p:sp>
        <p:nvSpPr>
          <p:cNvPr id="10" name="Oval 9"/>
          <p:cNvSpPr/>
          <p:nvPr/>
        </p:nvSpPr>
        <p:spPr>
          <a:xfrm>
            <a:off x="2781862" y="4717995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20</a:t>
            </a:r>
          </a:p>
        </p:txBody>
      </p:sp>
      <p:cxnSp>
        <p:nvCxnSpPr>
          <p:cNvPr id="15" name="Straight Arrow Connector 14"/>
          <p:cNvCxnSpPr>
            <a:stCxn id="36" idx="3"/>
            <a:endCxn id="5" idx="7"/>
          </p:cNvCxnSpPr>
          <p:nvPr/>
        </p:nvCxnSpPr>
        <p:spPr>
          <a:xfrm flipH="1">
            <a:off x="4645425" y="2820414"/>
            <a:ext cx="414152" cy="30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7"/>
          </p:cNvCxnSpPr>
          <p:nvPr/>
        </p:nvCxnSpPr>
        <p:spPr>
          <a:xfrm flipH="1">
            <a:off x="3830104" y="3533839"/>
            <a:ext cx="353480" cy="35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64403" y="4380112"/>
            <a:ext cx="259830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97870" y="4380112"/>
            <a:ext cx="210218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63926" y="2329821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60</a:t>
            </a:r>
          </a:p>
        </p:txBody>
      </p:sp>
      <p:sp>
        <p:nvSpPr>
          <p:cNvPr id="37" name="Oval 36"/>
          <p:cNvSpPr/>
          <p:nvPr/>
        </p:nvSpPr>
        <p:spPr>
          <a:xfrm>
            <a:off x="5880974" y="310585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80</a:t>
            </a:r>
          </a:p>
        </p:txBody>
      </p:sp>
      <p:sp>
        <p:nvSpPr>
          <p:cNvPr id="38" name="Oval 37"/>
          <p:cNvSpPr/>
          <p:nvPr/>
        </p:nvSpPr>
        <p:spPr>
          <a:xfrm>
            <a:off x="5305189" y="3947997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70</a:t>
            </a:r>
          </a:p>
        </p:txBody>
      </p:sp>
      <p:cxnSp>
        <p:nvCxnSpPr>
          <p:cNvPr id="39" name="Straight Arrow Connector 38"/>
          <p:cNvCxnSpPr>
            <a:stCxn id="37" idx="4"/>
            <a:endCxn id="38" idx="7"/>
          </p:cNvCxnSpPr>
          <p:nvPr/>
        </p:nvCxnSpPr>
        <p:spPr>
          <a:xfrm flipH="1">
            <a:off x="5862681" y="3680622"/>
            <a:ext cx="344865" cy="35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5"/>
            <a:endCxn id="37" idx="1"/>
          </p:cNvCxnSpPr>
          <p:nvPr/>
        </p:nvCxnSpPr>
        <p:spPr>
          <a:xfrm>
            <a:off x="5521418" y="2820414"/>
            <a:ext cx="455207" cy="36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3365"/>
            <a:ext cx="8229600" cy="10364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dirty="0" smtClean="0"/>
              <a:t>¿</a:t>
            </a:r>
            <a:r>
              <a:rPr lang="es-AR" dirty="0"/>
              <a:t>Cuál es AVL? Justificar calculando el factor de balance en cada nodo</a:t>
            </a:r>
          </a:p>
          <a:p>
            <a:pPr marL="0" indent="0">
              <a:buNone/>
            </a:pPr>
            <a:r>
              <a:rPr lang="es-AR" dirty="0"/>
              <a:t>Caso B:</a:t>
            </a:r>
          </a:p>
          <a:p>
            <a:pPr marL="0" indent="0">
              <a:buNone/>
            </a:pPr>
            <a:r>
              <a:rPr lang="es-AR" dirty="0" smtClean="0"/>
              <a:t>que no satisface.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87933" y="304324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/>
              <a:t>50</a:t>
            </a:r>
          </a:p>
        </p:txBody>
      </p:sp>
      <p:sp>
        <p:nvSpPr>
          <p:cNvPr id="6" name="Oval 5"/>
          <p:cNvSpPr/>
          <p:nvPr/>
        </p:nvSpPr>
        <p:spPr>
          <a:xfrm>
            <a:off x="3272612" y="380534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30</a:t>
            </a:r>
          </a:p>
        </p:txBody>
      </p:sp>
      <p:sp>
        <p:nvSpPr>
          <p:cNvPr id="8" name="Oval 7"/>
          <p:cNvSpPr/>
          <p:nvPr/>
        </p:nvSpPr>
        <p:spPr>
          <a:xfrm>
            <a:off x="3713751" y="4717995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40</a:t>
            </a:r>
          </a:p>
        </p:txBody>
      </p:sp>
      <p:sp>
        <p:nvSpPr>
          <p:cNvPr id="10" name="Oval 9"/>
          <p:cNvSpPr/>
          <p:nvPr/>
        </p:nvSpPr>
        <p:spPr>
          <a:xfrm>
            <a:off x="2781862" y="4717995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20</a:t>
            </a:r>
          </a:p>
        </p:txBody>
      </p:sp>
      <p:cxnSp>
        <p:nvCxnSpPr>
          <p:cNvPr id="15" name="Straight Arrow Connector 14"/>
          <p:cNvCxnSpPr>
            <a:stCxn id="36" idx="3"/>
            <a:endCxn id="5" idx="7"/>
          </p:cNvCxnSpPr>
          <p:nvPr/>
        </p:nvCxnSpPr>
        <p:spPr>
          <a:xfrm flipH="1">
            <a:off x="4645425" y="2820414"/>
            <a:ext cx="414152" cy="30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7"/>
          </p:cNvCxnSpPr>
          <p:nvPr/>
        </p:nvCxnSpPr>
        <p:spPr>
          <a:xfrm flipH="1">
            <a:off x="3830104" y="3533839"/>
            <a:ext cx="353480" cy="35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64403" y="4380112"/>
            <a:ext cx="259830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97870" y="4380112"/>
            <a:ext cx="210218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63926" y="2329821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60</a:t>
            </a:r>
          </a:p>
        </p:txBody>
      </p:sp>
      <p:sp>
        <p:nvSpPr>
          <p:cNvPr id="37" name="Oval 36"/>
          <p:cNvSpPr/>
          <p:nvPr/>
        </p:nvSpPr>
        <p:spPr>
          <a:xfrm>
            <a:off x="5880974" y="310585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80</a:t>
            </a:r>
          </a:p>
        </p:txBody>
      </p:sp>
      <p:sp>
        <p:nvSpPr>
          <p:cNvPr id="38" name="Oval 37"/>
          <p:cNvSpPr/>
          <p:nvPr/>
        </p:nvSpPr>
        <p:spPr>
          <a:xfrm>
            <a:off x="5305189" y="3947997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70</a:t>
            </a:r>
          </a:p>
        </p:txBody>
      </p:sp>
      <p:cxnSp>
        <p:nvCxnSpPr>
          <p:cNvPr id="39" name="Straight Arrow Connector 38"/>
          <p:cNvCxnSpPr>
            <a:stCxn id="37" idx="4"/>
            <a:endCxn id="38" idx="7"/>
          </p:cNvCxnSpPr>
          <p:nvPr/>
        </p:nvCxnSpPr>
        <p:spPr>
          <a:xfrm flipH="1">
            <a:off x="5862681" y="3680622"/>
            <a:ext cx="344865" cy="35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5"/>
            <a:endCxn id="37" idx="1"/>
          </p:cNvCxnSpPr>
          <p:nvPr/>
        </p:nvCxnSpPr>
        <p:spPr>
          <a:xfrm>
            <a:off x="5521418" y="2820414"/>
            <a:ext cx="455207" cy="36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626276" y="5902151"/>
            <a:ext cx="8229600" cy="769186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No. Del nodo 50 la h del subárbol </a:t>
            </a:r>
            <a:r>
              <a:rPr lang="es-AR" dirty="0" err="1" smtClean="0"/>
              <a:t>izq</a:t>
            </a:r>
            <a:r>
              <a:rPr lang="es-AR" dirty="0" smtClean="0"/>
              <a:t> es 1 y la del subárbol derecho es -1 o sea </a:t>
            </a:r>
            <a:r>
              <a:rPr lang="es-AR" dirty="0" err="1" smtClean="0"/>
              <a:t>fb</a:t>
            </a:r>
            <a:r>
              <a:rPr lang="es-AR" dirty="0" smtClean="0"/>
              <a:t> = 2. Es el único nodo que no satisface.</a:t>
            </a:r>
            <a:endParaRPr lang="es-AR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272612" y="2719921"/>
            <a:ext cx="147456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1-(-1)= </a:t>
            </a:r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059577" y="2046830"/>
            <a:ext cx="11892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2-1= </a:t>
            </a:r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2063638" y="4422055"/>
            <a:ext cx="131270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-1-(-1)=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830104" y="4422055"/>
            <a:ext cx="131270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-1-(-1)=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727617" y="3450496"/>
            <a:ext cx="131270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0-0=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743068" y="3629644"/>
            <a:ext cx="131270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-1-(-1)=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893376" y="2746104"/>
            <a:ext cx="147456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0-(-1)= </a:t>
            </a:r>
            <a:r>
              <a:rPr lang="es-AR" b="1" dirty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7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1"/>
            <a:ext cx="8229600" cy="8530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dirty="0" smtClean="0"/>
              <a:t>¿</a:t>
            </a:r>
            <a:r>
              <a:rPr lang="es-AR" dirty="0"/>
              <a:t>Cuál es AVL? Justificar calculando el factor de balance en cada nodo</a:t>
            </a:r>
          </a:p>
          <a:p>
            <a:pPr marL="0" indent="0">
              <a:buNone/>
            </a:pPr>
            <a:r>
              <a:rPr lang="es-AR" dirty="0"/>
              <a:t>Caso C</a:t>
            </a:r>
            <a:r>
              <a:rPr lang="es-AR" dirty="0" smtClean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53463" y="3097035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40</a:t>
            </a:r>
          </a:p>
        </p:txBody>
      </p:sp>
      <p:sp>
        <p:nvSpPr>
          <p:cNvPr id="6" name="Oval 5"/>
          <p:cNvSpPr/>
          <p:nvPr/>
        </p:nvSpPr>
        <p:spPr>
          <a:xfrm>
            <a:off x="3138142" y="3859135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30</a:t>
            </a:r>
          </a:p>
        </p:txBody>
      </p:sp>
      <p:sp>
        <p:nvSpPr>
          <p:cNvPr id="8" name="Oval 7"/>
          <p:cNvSpPr/>
          <p:nvPr/>
        </p:nvSpPr>
        <p:spPr>
          <a:xfrm>
            <a:off x="4359845" y="4016773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50</a:t>
            </a:r>
          </a:p>
        </p:txBody>
      </p:sp>
      <p:sp>
        <p:nvSpPr>
          <p:cNvPr id="10" name="Oval 9"/>
          <p:cNvSpPr/>
          <p:nvPr/>
        </p:nvSpPr>
        <p:spPr>
          <a:xfrm>
            <a:off x="2647392" y="4771784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20</a:t>
            </a:r>
          </a:p>
        </p:txBody>
      </p:sp>
      <p:cxnSp>
        <p:nvCxnSpPr>
          <p:cNvPr id="15" name="Straight Arrow Connector 14"/>
          <p:cNvCxnSpPr>
            <a:stCxn id="36" idx="3"/>
            <a:endCxn id="5" idx="7"/>
          </p:cNvCxnSpPr>
          <p:nvPr/>
        </p:nvCxnSpPr>
        <p:spPr>
          <a:xfrm flipH="1">
            <a:off x="4510955" y="2874203"/>
            <a:ext cx="414152" cy="30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7"/>
          </p:cNvCxnSpPr>
          <p:nvPr/>
        </p:nvCxnSpPr>
        <p:spPr>
          <a:xfrm flipH="1">
            <a:off x="3695634" y="3587628"/>
            <a:ext cx="353480" cy="35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129933" y="4433901"/>
            <a:ext cx="259830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29762" y="3625424"/>
            <a:ext cx="210218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29456" y="2383610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60</a:t>
            </a:r>
          </a:p>
        </p:txBody>
      </p:sp>
      <p:sp>
        <p:nvSpPr>
          <p:cNvPr id="37" name="Oval 36"/>
          <p:cNvSpPr/>
          <p:nvPr/>
        </p:nvSpPr>
        <p:spPr>
          <a:xfrm>
            <a:off x="5746504" y="3159645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80</a:t>
            </a:r>
          </a:p>
        </p:txBody>
      </p:sp>
      <p:sp>
        <p:nvSpPr>
          <p:cNvPr id="38" name="Oval 37"/>
          <p:cNvSpPr/>
          <p:nvPr/>
        </p:nvSpPr>
        <p:spPr>
          <a:xfrm>
            <a:off x="5170719" y="400178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70</a:t>
            </a:r>
          </a:p>
        </p:txBody>
      </p:sp>
      <p:cxnSp>
        <p:nvCxnSpPr>
          <p:cNvPr id="39" name="Straight Arrow Connector 38"/>
          <p:cNvCxnSpPr>
            <a:stCxn id="37" idx="4"/>
            <a:endCxn id="38" idx="7"/>
          </p:cNvCxnSpPr>
          <p:nvPr/>
        </p:nvCxnSpPr>
        <p:spPr>
          <a:xfrm flipH="1">
            <a:off x="5728211" y="3734411"/>
            <a:ext cx="344865" cy="35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5"/>
            <a:endCxn id="37" idx="1"/>
          </p:cNvCxnSpPr>
          <p:nvPr/>
        </p:nvCxnSpPr>
        <p:spPr>
          <a:xfrm>
            <a:off x="5386948" y="2874203"/>
            <a:ext cx="455207" cy="36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525180" y="5534387"/>
            <a:ext cx="8229600" cy="882747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s-AR" dirty="0" smtClean="0"/>
              <a:t>¿</a:t>
            </a:r>
            <a:r>
              <a:rPr lang="es-AR" sz="2400" dirty="0" err="1" smtClean="0"/>
              <a:t>Rta</a:t>
            </a:r>
            <a:r>
              <a:rPr lang="es-AR" sz="2400" dirty="0" smtClean="0"/>
              <a:t>: Sí. Nodos 20, 50 y 70  tienen </a:t>
            </a:r>
            <a:r>
              <a:rPr lang="es-AR" sz="2400" dirty="0" err="1" smtClean="0"/>
              <a:t>fb</a:t>
            </a:r>
            <a:r>
              <a:rPr lang="es-AR" sz="2400" dirty="0" smtClean="0"/>
              <a:t> =  -1 – (-1) o sea 0.</a:t>
            </a:r>
          </a:p>
          <a:p>
            <a:pPr marL="0" indent="0">
              <a:buFont typeface="Wingdings 2"/>
              <a:buNone/>
            </a:pPr>
            <a:r>
              <a:rPr lang="en-US" sz="2400" dirty="0" smtClean="0"/>
              <a:t>Los </a:t>
            </a:r>
            <a:r>
              <a:rPr lang="en-US" sz="2400" dirty="0" err="1" smtClean="0"/>
              <a:t>nodos</a:t>
            </a:r>
            <a:r>
              <a:rPr lang="en-US" sz="2400" dirty="0" smtClean="0"/>
              <a:t> 30 y 80 </a:t>
            </a:r>
            <a:r>
              <a:rPr lang="en-US" sz="2400" dirty="0" err="1" smtClean="0"/>
              <a:t>tienen</a:t>
            </a:r>
            <a:r>
              <a:rPr lang="en-US" sz="2400" dirty="0" smtClean="0"/>
              <a:t> fb = 0 – (-1) o sea 1.  El </a:t>
            </a:r>
            <a:r>
              <a:rPr lang="en-US" sz="2400" dirty="0" err="1" smtClean="0"/>
              <a:t>nodo</a:t>
            </a:r>
            <a:r>
              <a:rPr lang="en-US" sz="2400" dirty="0" smtClean="0"/>
              <a:t> 40 </a:t>
            </a:r>
            <a:r>
              <a:rPr lang="en-US" sz="2400" dirty="0" err="1" smtClean="0"/>
              <a:t>tiene</a:t>
            </a:r>
            <a:r>
              <a:rPr lang="en-US" sz="2400" dirty="0" smtClean="0"/>
              <a:t> fb = 1 – 0 o sea 1. El </a:t>
            </a:r>
            <a:r>
              <a:rPr lang="en-US" sz="2400" dirty="0" err="1" smtClean="0"/>
              <a:t>nodo</a:t>
            </a:r>
            <a:r>
              <a:rPr lang="en-US" sz="2400" dirty="0" smtClean="0"/>
              <a:t> 60 </a:t>
            </a:r>
            <a:r>
              <a:rPr lang="en-US" sz="2400" dirty="0" err="1" smtClean="0"/>
              <a:t>tiene</a:t>
            </a:r>
            <a:r>
              <a:rPr lang="en-US" sz="2400" dirty="0" smtClean="0"/>
              <a:t> fb = 2 – 1 o sea 1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39056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Un AVL es un árbol con </a:t>
                </a:r>
                <a:r>
                  <a:rPr lang="en-US" dirty="0" err="1"/>
                  <a:t>buena</a:t>
                </a:r>
                <a:r>
                  <a:rPr lang="en-US" dirty="0"/>
                  <a:t> forma. Las </a:t>
                </a:r>
                <a:r>
                  <a:rPr lang="en-US" dirty="0" err="1"/>
                  <a:t>inserciones</a:t>
                </a:r>
                <a:r>
                  <a:rPr lang="en-US" dirty="0"/>
                  <a:t> y </a:t>
                </a:r>
                <a:r>
                  <a:rPr lang="en-US" dirty="0" err="1"/>
                  <a:t>borrados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un AVL </a:t>
                </a:r>
                <a:r>
                  <a:rPr lang="en-US" dirty="0" err="1"/>
                  <a:t>están</a:t>
                </a:r>
                <a:r>
                  <a:rPr lang="en-US" dirty="0"/>
                  <a:t> </a:t>
                </a:r>
                <a:r>
                  <a:rPr lang="en-US" dirty="0" err="1"/>
                  <a:t>definidas</a:t>
                </a:r>
                <a:r>
                  <a:rPr lang="en-US" dirty="0"/>
                  <a:t> de </a:t>
                </a:r>
                <a:r>
                  <a:rPr lang="en-US" dirty="0" err="1"/>
                  <a:t>tal</a:t>
                </a:r>
                <a:r>
                  <a:rPr lang="en-US" dirty="0"/>
                  <a:t> </a:t>
                </a:r>
                <a:r>
                  <a:rPr lang="en-US" dirty="0" err="1"/>
                  <a:t>manera</a:t>
                </a:r>
                <a:r>
                  <a:rPr lang="en-US" dirty="0"/>
                  <a:t> que </a:t>
                </a:r>
                <a:r>
                  <a:rPr lang="en-US" dirty="0" err="1"/>
                  <a:t>garantizan</a:t>
                </a:r>
                <a:r>
                  <a:rPr lang="en-US" dirty="0"/>
                  <a:t> que se </a:t>
                </a:r>
                <a:r>
                  <a:rPr lang="en-US" dirty="0" err="1"/>
                  <a:t>pueden</a:t>
                </a:r>
                <a:r>
                  <a:rPr lang="en-US" dirty="0"/>
                  <a:t> </a:t>
                </a:r>
                <a:r>
                  <a:rPr lang="en-US" dirty="0" err="1"/>
                  <a:t>realizar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y </a:t>
                </a:r>
                <a:r>
                  <a:rPr lang="en-US" dirty="0" err="1"/>
                  <a:t>garantizan</a:t>
                </a:r>
                <a:r>
                  <a:rPr lang="en-US" dirty="0"/>
                  <a:t> </a:t>
                </a:r>
                <a:r>
                  <a:rPr lang="en-US" dirty="0" err="1"/>
                  <a:t>ser</a:t>
                </a:r>
                <a:r>
                  <a:rPr lang="en-US" dirty="0"/>
                  <a:t>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invariantes</a:t>
                </a:r>
                <a:r>
                  <a:rPr lang="en-US" dirty="0"/>
                  <a:t> ante </a:t>
                </a:r>
                <a:r>
                  <a:rPr lang="en-US" dirty="0" err="1"/>
                  <a:t>su</a:t>
                </a:r>
                <a:r>
                  <a:rPr lang="en-US" dirty="0"/>
                  <a:t> </a:t>
                </a:r>
                <a:r>
                  <a:rPr lang="en-US" dirty="0" err="1"/>
                  <a:t>propiedad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s-AR" b="1" dirty="0"/>
              </a:p>
              <a:p>
                <a:pPr marL="0" indent="0" algn="just">
                  <a:buNone/>
                </a:pPr>
                <a:r>
                  <a:rPr lang="es-AR" b="1" i="1" dirty="0"/>
                  <a:t>E</a:t>
                </a:r>
                <a:r>
                  <a:rPr lang="es-AR" b="1" i="1" dirty="0" smtClean="0"/>
                  <a:t>s </a:t>
                </a:r>
                <a:r>
                  <a:rPr lang="es-AR" b="1" i="1" dirty="0"/>
                  <a:t>un BST donde en cada nodo la diferencia de alturas entre sus 2 subárboles es a lo sumo 1. 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r>
                  <a:rPr lang="es-AR" dirty="0"/>
                  <a:t>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6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07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Operación</a:t>
            </a:r>
            <a:r>
              <a:rPr lang="en-US" b="1" dirty="0"/>
              <a:t> </a:t>
            </a:r>
            <a:r>
              <a:rPr lang="en-US" b="1" dirty="0" err="1"/>
              <a:t>Inserción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BST</a:t>
            </a:r>
          </a:p>
          <a:p>
            <a:r>
              <a:rPr lang="en-US" dirty="0"/>
              <a:t>Si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b="1" dirty="0" err="1"/>
              <a:t>desbalanceado</a:t>
            </a:r>
            <a:r>
              <a:rPr lang="en-US" b="1" dirty="0"/>
              <a:t> </a:t>
            </a:r>
            <a:r>
              <a:rPr lang="en-US" dirty="0"/>
              <a:t>se </a:t>
            </a:r>
            <a:r>
              <a:rPr lang="en-US" dirty="0" err="1"/>
              <a:t>aplican</a:t>
            </a:r>
            <a:r>
              <a:rPr lang="en-US" dirty="0"/>
              <a:t> </a:t>
            </a:r>
            <a:r>
              <a:rPr lang="en-US" dirty="0" err="1"/>
              <a:t>rotaciones</a:t>
            </a:r>
            <a:r>
              <a:rPr lang="en-US" dirty="0"/>
              <a:t> para que </a:t>
            </a:r>
            <a:r>
              <a:rPr lang="en-US" dirty="0" err="1"/>
              <a:t>siga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AVL =&gt; se </a:t>
            </a:r>
            <a:r>
              <a:rPr lang="en-US" dirty="0" err="1"/>
              <a:t>rota</a:t>
            </a:r>
            <a:r>
              <a:rPr lang="en-US" dirty="0"/>
              <a:t> el </a:t>
            </a:r>
            <a:r>
              <a:rPr lang="en-US" dirty="0" err="1"/>
              <a:t>árbol</a:t>
            </a:r>
            <a:r>
              <a:rPr lang="en-US" dirty="0"/>
              <a:t> con </a:t>
            </a:r>
            <a:r>
              <a:rPr lang="en-US" dirty="0" err="1"/>
              <a:t>pivote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joven</a:t>
            </a:r>
            <a:r>
              <a:rPr lang="en-US" dirty="0"/>
              <a:t> </a:t>
            </a:r>
            <a:r>
              <a:rPr lang="en-US" dirty="0" err="1"/>
              <a:t>desbalanceado</a:t>
            </a:r>
            <a:r>
              <a:rPr lang="en-US" dirty="0"/>
              <a:t> (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cercano</a:t>
            </a:r>
            <a:r>
              <a:rPr lang="en-US" dirty="0"/>
              <a:t> al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insertado</a:t>
            </a:r>
            <a:r>
              <a:rPr lang="en-US" dirty="0"/>
              <a:t>).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precisamente</a:t>
            </a:r>
            <a:r>
              <a:rPr lang="en-US" dirty="0"/>
              <a:t>, 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r>
              <a:rPr lang="en-US" dirty="0"/>
              <a:t> de un </a:t>
            </a:r>
            <a:r>
              <a:rPr lang="en-US" dirty="0" err="1"/>
              <a:t>nodo</a:t>
            </a:r>
            <a:r>
              <a:rPr lang="en-US" dirty="0"/>
              <a:t> con factor de balance 1, ese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factor de balance 2 y </a:t>
            </a:r>
            <a:r>
              <a:rPr lang="en-US" dirty="0" err="1"/>
              <a:t>deja</a:t>
            </a:r>
            <a:r>
              <a:rPr lang="en-US" dirty="0"/>
              <a:t> de </a:t>
            </a:r>
            <a:r>
              <a:rPr lang="en-US" dirty="0" err="1"/>
              <a:t>ser</a:t>
            </a:r>
            <a:r>
              <a:rPr lang="en-US" dirty="0"/>
              <a:t> AVL. Hay que </a:t>
            </a:r>
            <a:r>
              <a:rPr lang="en-US" dirty="0" err="1"/>
              <a:t>rotar</a:t>
            </a:r>
            <a:r>
              <a:rPr lang="en-US" dirty="0"/>
              <a:t>. 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2</a:t>
            </a:r>
            <a:r>
              <a:rPr lang="en-US" dirty="0"/>
              <a:t>: Si se </a:t>
            </a:r>
            <a:r>
              <a:rPr lang="en-US" dirty="0" err="1"/>
              <a:t>inserta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r>
              <a:rPr lang="en-US" dirty="0"/>
              <a:t> de un </a:t>
            </a:r>
            <a:r>
              <a:rPr lang="en-US" dirty="0" err="1"/>
              <a:t>nodo</a:t>
            </a:r>
            <a:r>
              <a:rPr lang="en-US" dirty="0"/>
              <a:t> con factor de balance -1, ese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factor de balance -2 y </a:t>
            </a:r>
            <a:r>
              <a:rPr lang="en-US" dirty="0" err="1"/>
              <a:t>deja</a:t>
            </a:r>
            <a:r>
              <a:rPr lang="en-US" dirty="0"/>
              <a:t> de  </a:t>
            </a:r>
            <a:r>
              <a:rPr lang="en-US" dirty="0" err="1"/>
              <a:t>ser</a:t>
            </a:r>
            <a:r>
              <a:rPr lang="en-US" dirty="0"/>
              <a:t> AVL. Hay que </a:t>
            </a:r>
            <a:r>
              <a:rPr lang="en-US" dirty="0" err="1"/>
              <a:t>rotar</a:t>
            </a:r>
            <a:r>
              <a:rPr lang="en-US" dirty="0"/>
              <a:t>.</a:t>
            </a:r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47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 y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Este BST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, no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lleno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49717" y="298343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35</a:t>
            </a:r>
            <a:endParaRPr lang="es-AR" sz="1600" dirty="0"/>
          </a:p>
        </p:txBody>
      </p:sp>
      <p:sp>
        <p:nvSpPr>
          <p:cNvPr id="7" name="Oval 6"/>
          <p:cNvSpPr/>
          <p:nvPr/>
        </p:nvSpPr>
        <p:spPr>
          <a:xfrm>
            <a:off x="7376160" y="3537701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74</a:t>
            </a:r>
            <a:endParaRPr lang="es-AR" sz="1600" dirty="0"/>
          </a:p>
        </p:txBody>
      </p:sp>
      <p:sp>
        <p:nvSpPr>
          <p:cNvPr id="8" name="Oval 7"/>
          <p:cNvSpPr/>
          <p:nvPr/>
        </p:nvSpPr>
        <p:spPr>
          <a:xfrm>
            <a:off x="5546202" y="3418858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s-AR" sz="1600" dirty="0"/>
          </a:p>
        </p:txBody>
      </p:sp>
      <p:sp>
        <p:nvSpPr>
          <p:cNvPr id="9" name="Oval 8"/>
          <p:cNvSpPr/>
          <p:nvPr/>
        </p:nvSpPr>
        <p:spPr>
          <a:xfrm>
            <a:off x="6864532" y="4258334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55</a:t>
            </a:r>
            <a:endParaRPr lang="es-AR" sz="1600" dirty="0"/>
          </a:p>
        </p:txBody>
      </p:sp>
      <p:sp>
        <p:nvSpPr>
          <p:cNvPr id="10" name="Oval 9"/>
          <p:cNvSpPr/>
          <p:nvPr/>
        </p:nvSpPr>
        <p:spPr>
          <a:xfrm>
            <a:off x="6022996" y="427882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22</a:t>
            </a:r>
            <a:endParaRPr lang="es-AR" sz="1600" dirty="0"/>
          </a:p>
        </p:txBody>
      </p:sp>
      <p:sp>
        <p:nvSpPr>
          <p:cNvPr id="11" name="Oval 10"/>
          <p:cNvSpPr/>
          <p:nvPr/>
        </p:nvSpPr>
        <p:spPr>
          <a:xfrm>
            <a:off x="6536800" y="494567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27</a:t>
            </a:r>
            <a:endParaRPr lang="es-AR" sz="1600" dirty="0"/>
          </a:p>
        </p:txBody>
      </p:sp>
      <p:sp>
        <p:nvSpPr>
          <p:cNvPr id="12" name="Oval 11"/>
          <p:cNvSpPr/>
          <p:nvPr/>
        </p:nvSpPr>
        <p:spPr>
          <a:xfrm>
            <a:off x="4975790" y="423234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s-AR" sz="1600" dirty="0"/>
          </a:p>
        </p:txBody>
      </p:sp>
      <p:sp>
        <p:nvSpPr>
          <p:cNvPr id="13" name="Oval 12"/>
          <p:cNvSpPr/>
          <p:nvPr/>
        </p:nvSpPr>
        <p:spPr>
          <a:xfrm>
            <a:off x="5901077" y="567859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  <a:endParaRPr lang="es-AR" sz="1600" dirty="0"/>
          </a:p>
        </p:txBody>
      </p: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6014496" y="3329075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</p:cNvCxnSpPr>
          <p:nvPr/>
        </p:nvCxnSpPr>
        <p:spPr>
          <a:xfrm>
            <a:off x="6918011" y="3329075"/>
            <a:ext cx="493795" cy="2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 flipH="1">
            <a:off x="5250110" y="3823806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5820522" y="3823806"/>
            <a:ext cx="476794" cy="4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9" idx="7"/>
          </p:cNvCxnSpPr>
          <p:nvPr/>
        </p:nvCxnSpPr>
        <p:spPr>
          <a:xfrm flipH="1">
            <a:off x="7332826" y="3942649"/>
            <a:ext cx="317654" cy="37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272279" y="5330530"/>
            <a:ext cx="378676" cy="36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42342" y="4683777"/>
            <a:ext cx="232747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327704" y="493033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es-AR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67575" y="4610458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51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Operación : Rotación</a:t>
            </a:r>
          </a:p>
          <a:p>
            <a:pPr marL="0" indent="0">
              <a:buNone/>
            </a:pPr>
            <a:r>
              <a:rPr lang="es-AR" dirty="0"/>
              <a:t>Trasforma un árbol binario en otro, de tal manera que preserva el orden de sus elementos al navegarlo en </a:t>
            </a:r>
            <a:r>
              <a:rPr lang="es-AR" dirty="0" err="1"/>
              <a:t>inorder</a:t>
            </a:r>
            <a:r>
              <a:rPr lang="es-AR" dirty="0"/>
              <a:t>. Existen rotaciones </a:t>
            </a:r>
            <a:r>
              <a:rPr lang="es-AR" b="1" dirty="0"/>
              <a:t>simples</a:t>
            </a:r>
            <a:r>
              <a:rPr lang="es-AR" dirty="0"/>
              <a:t> y </a:t>
            </a:r>
            <a:r>
              <a:rPr lang="es-AR" b="1" dirty="0"/>
              <a:t>dobles</a:t>
            </a:r>
            <a:r>
              <a:rPr lang="es-AR" dirty="0"/>
              <a:t>.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97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A: 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izquierda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1. Este </a:t>
            </a:r>
            <a:r>
              <a:rPr lang="en-US" b="1" dirty="0" err="1"/>
              <a:t>nodo</a:t>
            </a:r>
            <a:r>
              <a:rPr lang="en-US" b="1" dirty="0"/>
              <a:t> </a:t>
            </a:r>
            <a:r>
              <a:rPr lang="en-US" b="1" dirty="0" err="1"/>
              <a:t>tendría</a:t>
            </a:r>
            <a:r>
              <a:rPr lang="en-US" b="1" dirty="0"/>
              <a:t> fb 2 y </a:t>
            </a:r>
            <a:r>
              <a:rPr lang="en-US" b="1" dirty="0" err="1"/>
              <a:t>dejaría</a:t>
            </a:r>
            <a:r>
              <a:rPr lang="en-US" b="1" dirty="0"/>
              <a:t> de </a:t>
            </a:r>
            <a:r>
              <a:rPr lang="en-US" b="1" dirty="0" err="1"/>
              <a:t>ser</a:t>
            </a:r>
            <a:r>
              <a:rPr lang="en-US" b="1" dirty="0"/>
              <a:t> AVL.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10570" y="3879527"/>
            <a:ext cx="1779132" cy="191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7"/>
          <p:cNvSpPr/>
          <p:nvPr/>
        </p:nvSpPr>
        <p:spPr>
          <a:xfrm>
            <a:off x="6364323" y="6025079"/>
            <a:ext cx="653143" cy="574766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2" name="Oval 9"/>
          <p:cNvSpPr/>
          <p:nvPr/>
        </p:nvSpPr>
        <p:spPr>
          <a:xfrm>
            <a:off x="5456990" y="6033533"/>
            <a:ext cx="653143" cy="574766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23" name="Straight Arrow Connector 18"/>
          <p:cNvCxnSpPr/>
          <p:nvPr/>
        </p:nvCxnSpPr>
        <p:spPr>
          <a:xfrm flipV="1">
            <a:off x="5783547" y="5765742"/>
            <a:ext cx="0" cy="25933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4"/>
          <p:cNvSpPr/>
          <p:nvPr/>
        </p:nvSpPr>
        <p:spPr>
          <a:xfrm>
            <a:off x="1219289" y="4224099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cxnSp>
        <p:nvCxnSpPr>
          <p:cNvPr id="30" name="Straight Arrow Connector 14"/>
          <p:cNvCxnSpPr/>
          <p:nvPr/>
        </p:nvCxnSpPr>
        <p:spPr>
          <a:xfrm flipH="1">
            <a:off x="1667596" y="3995237"/>
            <a:ext cx="227163" cy="2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5"/>
          <p:cNvSpPr/>
          <p:nvPr/>
        </p:nvSpPr>
        <p:spPr>
          <a:xfrm>
            <a:off x="1861775" y="3534714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32" name="CuadroTexto 31"/>
          <p:cNvSpPr txBox="1"/>
          <p:nvPr/>
        </p:nvSpPr>
        <p:spPr>
          <a:xfrm>
            <a:off x="879956" y="3940400"/>
            <a:ext cx="80153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57198" y="3281129"/>
            <a:ext cx="164495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1-(-</a:t>
            </a:r>
            <a:r>
              <a:rPr lang="es-AR" sz="1600" dirty="0"/>
              <a:t>0</a:t>
            </a:r>
            <a:r>
              <a:rPr lang="es-AR" sz="1600" dirty="0" smtClean="0"/>
              <a:t>)= </a:t>
            </a:r>
            <a:r>
              <a:rPr lang="es-AR" sz="2400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34" name="Oval 7"/>
          <p:cNvSpPr/>
          <p:nvPr/>
        </p:nvSpPr>
        <p:spPr>
          <a:xfrm>
            <a:off x="2593138" y="4226137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aseline="30000" dirty="0" err="1" smtClean="0"/>
              <a:t>h</a:t>
            </a:r>
            <a:r>
              <a:rPr lang="es-AR" dirty="0" err="1" smtClean="0"/>
              <a:t>Cd</a:t>
            </a:r>
            <a:endParaRPr lang="es-AR" dirty="0"/>
          </a:p>
        </p:txBody>
      </p:sp>
      <p:sp>
        <p:nvSpPr>
          <p:cNvPr id="35" name="Oval 9"/>
          <p:cNvSpPr/>
          <p:nvPr/>
        </p:nvSpPr>
        <p:spPr>
          <a:xfrm>
            <a:off x="718129" y="5154777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aseline="30000" dirty="0" err="1" smtClean="0"/>
              <a:t>h</a:t>
            </a:r>
            <a:r>
              <a:rPr lang="es-AR" dirty="0" err="1" smtClean="0"/>
              <a:t>Ai</a:t>
            </a:r>
            <a:endParaRPr lang="es-AR" dirty="0"/>
          </a:p>
        </p:txBody>
      </p:sp>
      <p:cxnSp>
        <p:nvCxnSpPr>
          <p:cNvPr id="36" name="Straight Arrow Connector 18"/>
          <p:cNvCxnSpPr/>
          <p:nvPr/>
        </p:nvCxnSpPr>
        <p:spPr>
          <a:xfrm flipH="1">
            <a:off x="1204075" y="4810487"/>
            <a:ext cx="259830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0"/>
          <p:cNvCxnSpPr/>
          <p:nvPr/>
        </p:nvCxnSpPr>
        <p:spPr>
          <a:xfrm>
            <a:off x="2487647" y="3956162"/>
            <a:ext cx="284198" cy="31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392991" y="4881063"/>
            <a:ext cx="131270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2709492" y="3924814"/>
            <a:ext cx="82208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40" name="Oval 7"/>
          <p:cNvSpPr/>
          <p:nvPr/>
        </p:nvSpPr>
        <p:spPr>
          <a:xfrm>
            <a:off x="1668344" y="5159992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aseline="30000" dirty="0" err="1" smtClean="0"/>
              <a:t>h</a:t>
            </a:r>
            <a:r>
              <a:rPr lang="es-AR" dirty="0" err="1" smtClean="0"/>
              <a:t>Ad</a:t>
            </a:r>
            <a:endParaRPr lang="es-AR" dirty="0"/>
          </a:p>
        </p:txBody>
      </p:sp>
      <p:cxnSp>
        <p:nvCxnSpPr>
          <p:cNvPr id="41" name="Straight Arrow Connector 20"/>
          <p:cNvCxnSpPr/>
          <p:nvPr/>
        </p:nvCxnSpPr>
        <p:spPr>
          <a:xfrm>
            <a:off x="1650416" y="4821892"/>
            <a:ext cx="196635" cy="38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"/>
          <p:cNvSpPr/>
          <p:nvPr/>
        </p:nvSpPr>
        <p:spPr>
          <a:xfrm>
            <a:off x="5884966" y="4242271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cxnSp>
        <p:nvCxnSpPr>
          <p:cNvPr id="45" name="Straight Arrow Connector 14"/>
          <p:cNvCxnSpPr/>
          <p:nvPr/>
        </p:nvCxnSpPr>
        <p:spPr>
          <a:xfrm flipH="1">
            <a:off x="6333273" y="4013409"/>
            <a:ext cx="227163" cy="2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35"/>
          <p:cNvSpPr/>
          <p:nvPr/>
        </p:nvSpPr>
        <p:spPr>
          <a:xfrm>
            <a:off x="6527452" y="355288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47" name="CuadroTexto 46"/>
          <p:cNvSpPr txBox="1"/>
          <p:nvPr/>
        </p:nvSpPr>
        <p:spPr>
          <a:xfrm>
            <a:off x="5191276" y="3933985"/>
            <a:ext cx="1542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>
                <a:solidFill>
                  <a:srgbClr val="00B050"/>
                </a:solidFill>
              </a:rPr>
              <a:t>1</a:t>
            </a:r>
            <a:r>
              <a:rPr lang="es-AR" b="1" dirty="0" smtClean="0">
                <a:solidFill>
                  <a:srgbClr val="00B050"/>
                </a:solidFill>
              </a:rPr>
              <a:t> </a:t>
            </a:r>
            <a:r>
              <a:rPr lang="es-AR" b="1" dirty="0" err="1"/>
              <a:t>ó</a:t>
            </a:r>
            <a:r>
              <a:rPr lang="es-AR" b="1" dirty="0" smtClean="0">
                <a:solidFill>
                  <a:srgbClr val="00B050"/>
                </a:solidFill>
              </a:rPr>
              <a:t> </a:t>
            </a:r>
            <a:r>
              <a:rPr lang="es-AR" dirty="0" err="1" smtClean="0"/>
              <a:t>fb</a:t>
            </a:r>
            <a:r>
              <a:rPr lang="es-AR" dirty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-1 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5398027" y="3272537"/>
            <a:ext cx="164495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2-(-</a:t>
            </a:r>
            <a:r>
              <a:rPr lang="es-AR" sz="1600" dirty="0"/>
              <a:t>0</a:t>
            </a:r>
            <a:r>
              <a:rPr lang="es-AR" sz="1600" dirty="0" smtClean="0"/>
              <a:t>)= </a:t>
            </a:r>
            <a:r>
              <a:rPr lang="es-AR" sz="2400" b="1" dirty="0" smtClean="0">
                <a:solidFill>
                  <a:srgbClr val="FF0000"/>
                </a:solidFill>
              </a:rPr>
              <a:t>2</a:t>
            </a:r>
            <a:endParaRPr lang="en-US" sz="2400" b="1" dirty="0" err="1" smtClean="0">
              <a:solidFill>
                <a:srgbClr val="FF0000"/>
              </a:solidFill>
            </a:endParaRPr>
          </a:p>
        </p:txBody>
      </p:sp>
      <p:sp>
        <p:nvSpPr>
          <p:cNvPr id="49" name="Oval 7"/>
          <p:cNvSpPr/>
          <p:nvPr/>
        </p:nvSpPr>
        <p:spPr>
          <a:xfrm>
            <a:off x="7258815" y="4244309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aseline="30000" dirty="0" err="1" smtClean="0"/>
              <a:t>h</a:t>
            </a:r>
            <a:r>
              <a:rPr lang="es-AR" dirty="0" err="1" smtClean="0"/>
              <a:t>Cd</a:t>
            </a:r>
            <a:endParaRPr lang="es-AR" dirty="0"/>
          </a:p>
        </p:txBody>
      </p:sp>
      <p:sp>
        <p:nvSpPr>
          <p:cNvPr id="50" name="Oval 9"/>
          <p:cNvSpPr/>
          <p:nvPr/>
        </p:nvSpPr>
        <p:spPr>
          <a:xfrm>
            <a:off x="5440961" y="5159992"/>
            <a:ext cx="653143" cy="63247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aseline="30000" dirty="0" err="1" smtClean="0"/>
              <a:t>h</a:t>
            </a:r>
            <a:r>
              <a:rPr lang="es-AR" dirty="0" err="1" smtClean="0"/>
              <a:t>Ai</a:t>
            </a:r>
            <a:endParaRPr lang="es-AR" dirty="0"/>
          </a:p>
        </p:txBody>
      </p:sp>
      <p:cxnSp>
        <p:nvCxnSpPr>
          <p:cNvPr id="51" name="Straight Arrow Connector 18"/>
          <p:cNvCxnSpPr/>
          <p:nvPr/>
        </p:nvCxnSpPr>
        <p:spPr>
          <a:xfrm flipH="1">
            <a:off x="5869752" y="4772295"/>
            <a:ext cx="205432" cy="42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0"/>
          <p:cNvCxnSpPr/>
          <p:nvPr/>
        </p:nvCxnSpPr>
        <p:spPr>
          <a:xfrm>
            <a:off x="7153324" y="3974334"/>
            <a:ext cx="284198" cy="31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7375169" y="3941846"/>
            <a:ext cx="82208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55" name="Oval 7"/>
          <p:cNvSpPr/>
          <p:nvPr/>
        </p:nvSpPr>
        <p:spPr>
          <a:xfrm>
            <a:off x="6334021" y="5178164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aseline="30000" dirty="0" err="1" smtClean="0"/>
              <a:t>h</a:t>
            </a:r>
            <a:r>
              <a:rPr lang="es-AR" dirty="0" err="1" smtClean="0"/>
              <a:t>Ad</a:t>
            </a:r>
            <a:endParaRPr lang="es-AR" dirty="0"/>
          </a:p>
        </p:txBody>
      </p:sp>
      <p:cxnSp>
        <p:nvCxnSpPr>
          <p:cNvPr id="56" name="Straight Arrow Connector 20"/>
          <p:cNvCxnSpPr/>
          <p:nvPr/>
        </p:nvCxnSpPr>
        <p:spPr>
          <a:xfrm>
            <a:off x="6370800" y="4785359"/>
            <a:ext cx="196635" cy="38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8"/>
          <p:cNvCxnSpPr/>
          <p:nvPr/>
        </p:nvCxnSpPr>
        <p:spPr>
          <a:xfrm flipV="1">
            <a:off x="6660592" y="5752930"/>
            <a:ext cx="0" cy="25933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1866111" y="4862595"/>
            <a:ext cx="131270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38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47" grpId="0"/>
      <p:bldP spid="48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lecha curvada hacia abajo 54"/>
          <p:cNvSpPr/>
          <p:nvPr/>
        </p:nvSpPr>
        <p:spPr>
          <a:xfrm flipH="1">
            <a:off x="6213327" y="4575135"/>
            <a:ext cx="474138" cy="264368"/>
          </a:xfrm>
          <a:prstGeom prst="curvedDownArrow">
            <a:avLst/>
          </a:prstGeom>
          <a:solidFill>
            <a:srgbClr val="FFFF99"/>
          </a:solidFill>
          <a:ln>
            <a:solidFill>
              <a:srgbClr val="FF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5010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A  (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izq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1)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A1- </a:t>
            </a:r>
            <a:r>
              <a:rPr lang="en-US" b="1" dirty="0" err="1"/>
              <a:t>Rotación</a:t>
            </a:r>
            <a:r>
              <a:rPr lang="en-US" b="1" dirty="0"/>
              <a:t> simple a </a:t>
            </a:r>
            <a:r>
              <a:rPr lang="en-US" b="1" dirty="0" err="1"/>
              <a:t>derecha</a:t>
            </a:r>
            <a:r>
              <a:rPr lang="en-US" b="1" dirty="0"/>
              <a:t> (R):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del </a:t>
            </a:r>
            <a:r>
              <a:rPr lang="en-US" dirty="0" err="1"/>
              <a:t>hijo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 del </a:t>
            </a:r>
            <a:r>
              <a:rPr lang="en-US" dirty="0" err="1"/>
              <a:t>nodo</a:t>
            </a:r>
            <a:r>
              <a:rPr lang="en-US" dirty="0"/>
              <a:t> con factor de balance 1,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subárbol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 </a:t>
            </a:r>
          </a:p>
          <a:p>
            <a:endParaRPr lang="es-AR" dirty="0"/>
          </a:p>
        </p:txBody>
      </p:sp>
      <p:sp>
        <p:nvSpPr>
          <p:cNvPr id="14" name="Oval 9"/>
          <p:cNvSpPr/>
          <p:nvPr/>
        </p:nvSpPr>
        <p:spPr>
          <a:xfrm>
            <a:off x="1187544" y="6183814"/>
            <a:ext cx="503705" cy="443261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s-AR" dirty="0"/>
          </a:p>
        </p:txBody>
      </p:sp>
      <p:cxnSp>
        <p:nvCxnSpPr>
          <p:cNvPr id="15" name="Straight Arrow Connector 18"/>
          <p:cNvCxnSpPr/>
          <p:nvPr/>
        </p:nvCxnSpPr>
        <p:spPr>
          <a:xfrm flipV="1">
            <a:off x="1439397" y="5842739"/>
            <a:ext cx="11516" cy="34107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/>
          <p:cNvSpPr/>
          <p:nvPr/>
        </p:nvSpPr>
        <p:spPr>
          <a:xfrm>
            <a:off x="1629248" y="4652689"/>
            <a:ext cx="503705" cy="443261"/>
          </a:xfrm>
          <a:prstGeom prst="ellips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cxnSp>
        <p:nvCxnSpPr>
          <p:cNvPr id="17" name="Straight Arrow Connector 14"/>
          <p:cNvCxnSpPr>
            <a:stCxn id="18" idx="3"/>
            <a:endCxn id="16" idx="0"/>
          </p:cNvCxnSpPr>
          <p:nvPr/>
        </p:nvCxnSpPr>
        <p:spPr>
          <a:xfrm flipH="1">
            <a:off x="1881101" y="4372991"/>
            <a:ext cx="258924" cy="279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5"/>
          <p:cNvSpPr/>
          <p:nvPr/>
        </p:nvSpPr>
        <p:spPr>
          <a:xfrm>
            <a:off x="2066259" y="3994644"/>
            <a:ext cx="503705" cy="4432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400309" y="4412523"/>
            <a:ext cx="61814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</a:t>
            </a:r>
            <a:r>
              <a:rPr lang="es-AR" sz="1600" b="1" dirty="0" smtClean="0"/>
              <a:t> </a:t>
            </a:r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3779109" y="4750487"/>
            <a:ext cx="126858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200" b="1" dirty="0" smtClean="0">
                <a:solidFill>
                  <a:srgbClr val="00B0F0"/>
                </a:solidFill>
              </a:rPr>
              <a:t>ROTACION</a:t>
            </a:r>
          </a:p>
          <a:p>
            <a:pPr algn="ctr"/>
            <a:r>
              <a:rPr lang="es-AR" sz="1200" b="1" dirty="0" smtClean="0">
                <a:solidFill>
                  <a:srgbClr val="00B0F0"/>
                </a:solidFill>
              </a:rPr>
              <a:t>SIMPLE R</a:t>
            </a:r>
            <a:endParaRPr lang="en-US" sz="1400" b="1" dirty="0" err="1" smtClean="0">
              <a:solidFill>
                <a:srgbClr val="00B0F0"/>
              </a:solidFill>
            </a:endParaRPr>
          </a:p>
        </p:txBody>
      </p:sp>
      <p:sp>
        <p:nvSpPr>
          <p:cNvPr id="21" name="Oval 7"/>
          <p:cNvSpPr/>
          <p:nvPr/>
        </p:nvSpPr>
        <p:spPr>
          <a:xfrm>
            <a:off x="2623479" y="4630094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dirty="0" err="1" smtClean="0"/>
              <a:t>h</a:t>
            </a:r>
            <a:r>
              <a:rPr lang="es-AR" sz="1400" b="1" dirty="0" err="1" smtClean="0"/>
              <a:t>Cd</a:t>
            </a:r>
            <a:endParaRPr lang="es-AR" sz="1400" b="1" dirty="0"/>
          </a:p>
        </p:txBody>
      </p:sp>
      <p:sp>
        <p:nvSpPr>
          <p:cNvPr id="22" name="Oval 9"/>
          <p:cNvSpPr/>
          <p:nvPr/>
        </p:nvSpPr>
        <p:spPr>
          <a:xfrm>
            <a:off x="1199061" y="5375648"/>
            <a:ext cx="503705" cy="48776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dirty="0" err="1" smtClean="0"/>
              <a:t>h</a:t>
            </a:r>
            <a:r>
              <a:rPr lang="es-AR" sz="1400" b="1" dirty="0" err="1" smtClean="0"/>
              <a:t>Ai</a:t>
            </a:r>
            <a:endParaRPr lang="es-AR" sz="1400" b="1" dirty="0"/>
          </a:p>
        </p:txBody>
      </p:sp>
      <p:cxnSp>
        <p:nvCxnSpPr>
          <p:cNvPr id="23" name="Straight Arrow Connector 18"/>
          <p:cNvCxnSpPr>
            <a:endCxn id="22" idx="0"/>
          </p:cNvCxnSpPr>
          <p:nvPr/>
        </p:nvCxnSpPr>
        <p:spPr>
          <a:xfrm flipH="1">
            <a:off x="1450914" y="5064088"/>
            <a:ext cx="312166" cy="311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0"/>
          <p:cNvCxnSpPr/>
          <p:nvPr/>
        </p:nvCxnSpPr>
        <p:spPr>
          <a:xfrm>
            <a:off x="2498777" y="4395035"/>
            <a:ext cx="263547" cy="23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7"/>
          <p:cNvSpPr/>
          <p:nvPr/>
        </p:nvSpPr>
        <p:spPr>
          <a:xfrm>
            <a:off x="2023639" y="5391743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dirty="0" err="1" smtClean="0"/>
              <a:t>h</a:t>
            </a:r>
            <a:r>
              <a:rPr lang="es-AR" sz="1400" b="1" dirty="0" err="1" smtClean="0"/>
              <a:t>Ad</a:t>
            </a:r>
            <a:endParaRPr lang="es-AR" sz="1400" b="1" dirty="0"/>
          </a:p>
        </p:txBody>
      </p:sp>
      <p:cxnSp>
        <p:nvCxnSpPr>
          <p:cNvPr id="28" name="Straight Arrow Connector 20"/>
          <p:cNvCxnSpPr>
            <a:endCxn id="27" idx="0"/>
          </p:cNvCxnSpPr>
          <p:nvPr/>
        </p:nvCxnSpPr>
        <p:spPr>
          <a:xfrm>
            <a:off x="1964998" y="5073355"/>
            <a:ext cx="310494" cy="31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9"/>
          <p:cNvSpPr/>
          <p:nvPr/>
        </p:nvSpPr>
        <p:spPr>
          <a:xfrm>
            <a:off x="5697724" y="5511689"/>
            <a:ext cx="503705" cy="443261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s-AR" sz="2400" dirty="0"/>
          </a:p>
        </p:txBody>
      </p:sp>
      <p:cxnSp>
        <p:nvCxnSpPr>
          <p:cNvPr id="41" name="Straight Arrow Connector 18"/>
          <p:cNvCxnSpPr>
            <a:endCxn id="48" idx="4"/>
          </p:cNvCxnSpPr>
          <p:nvPr/>
        </p:nvCxnSpPr>
        <p:spPr>
          <a:xfrm flipV="1">
            <a:off x="5935247" y="5128066"/>
            <a:ext cx="16229" cy="37855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"/>
          <p:cNvSpPr/>
          <p:nvPr/>
        </p:nvSpPr>
        <p:spPr>
          <a:xfrm>
            <a:off x="6227647" y="3969262"/>
            <a:ext cx="503705" cy="443261"/>
          </a:xfrm>
          <a:prstGeom prst="ellips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cxnSp>
        <p:nvCxnSpPr>
          <p:cNvPr id="43" name="Straight Arrow Connector 14"/>
          <p:cNvCxnSpPr/>
          <p:nvPr/>
        </p:nvCxnSpPr>
        <p:spPr>
          <a:xfrm flipH="1">
            <a:off x="6637816" y="5082169"/>
            <a:ext cx="206458" cy="40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5"/>
          <p:cNvSpPr/>
          <p:nvPr/>
        </p:nvSpPr>
        <p:spPr>
          <a:xfrm>
            <a:off x="6736775" y="4640302"/>
            <a:ext cx="503705" cy="4432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907056" y="3712459"/>
            <a:ext cx="61814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47" name="Oval 7"/>
          <p:cNvSpPr/>
          <p:nvPr/>
        </p:nvSpPr>
        <p:spPr>
          <a:xfrm>
            <a:off x="7196892" y="5504274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dirty="0" err="1" smtClean="0"/>
              <a:t>h</a:t>
            </a:r>
            <a:r>
              <a:rPr lang="es-AR" sz="1400" b="1" dirty="0" err="1" smtClean="0"/>
              <a:t>Cd</a:t>
            </a:r>
            <a:endParaRPr lang="es-AR" sz="1400" b="1" dirty="0"/>
          </a:p>
        </p:txBody>
      </p:sp>
      <p:sp>
        <p:nvSpPr>
          <p:cNvPr id="48" name="Oval 9"/>
          <p:cNvSpPr/>
          <p:nvPr/>
        </p:nvSpPr>
        <p:spPr>
          <a:xfrm>
            <a:off x="5699623" y="4640302"/>
            <a:ext cx="503705" cy="48776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dirty="0" err="1" smtClean="0"/>
              <a:t>h</a:t>
            </a:r>
            <a:r>
              <a:rPr lang="es-AR" sz="1400" b="1" dirty="0" err="1" smtClean="0"/>
              <a:t>Ai</a:t>
            </a:r>
            <a:endParaRPr lang="es-AR" sz="1400" b="1" dirty="0"/>
          </a:p>
        </p:txBody>
      </p:sp>
      <p:cxnSp>
        <p:nvCxnSpPr>
          <p:cNvPr id="49" name="Straight Arrow Connector 18"/>
          <p:cNvCxnSpPr>
            <a:stCxn id="42" idx="3"/>
          </p:cNvCxnSpPr>
          <p:nvPr/>
        </p:nvCxnSpPr>
        <p:spPr>
          <a:xfrm flipH="1">
            <a:off x="6055796" y="4347609"/>
            <a:ext cx="245617" cy="3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0"/>
          <p:cNvCxnSpPr/>
          <p:nvPr/>
        </p:nvCxnSpPr>
        <p:spPr>
          <a:xfrm>
            <a:off x="7099993" y="5063054"/>
            <a:ext cx="250759" cy="4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7"/>
          <p:cNvSpPr/>
          <p:nvPr/>
        </p:nvSpPr>
        <p:spPr>
          <a:xfrm>
            <a:off x="6367855" y="5506620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dirty="0" err="1" smtClean="0"/>
              <a:t>h</a:t>
            </a:r>
            <a:r>
              <a:rPr lang="es-AR" sz="1400" b="1" dirty="0" err="1" smtClean="0"/>
              <a:t>Ad</a:t>
            </a:r>
            <a:endParaRPr lang="es-AR" sz="1400" b="1" dirty="0"/>
          </a:p>
        </p:txBody>
      </p:sp>
      <p:cxnSp>
        <p:nvCxnSpPr>
          <p:cNvPr id="54" name="Straight Arrow Connector 20"/>
          <p:cNvCxnSpPr>
            <a:stCxn id="42" idx="5"/>
            <a:endCxn id="44" idx="0"/>
          </p:cNvCxnSpPr>
          <p:nvPr/>
        </p:nvCxnSpPr>
        <p:spPr>
          <a:xfrm>
            <a:off x="6657586" y="4347609"/>
            <a:ext cx="331042" cy="29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7095423" y="4433481"/>
            <a:ext cx="101236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sz="2400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cxnSp>
        <p:nvCxnSpPr>
          <p:cNvPr id="84" name="Straight Arrow Connector 10"/>
          <p:cNvCxnSpPr/>
          <p:nvPr/>
        </p:nvCxnSpPr>
        <p:spPr>
          <a:xfrm>
            <a:off x="4007953" y="4566397"/>
            <a:ext cx="88827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/>
          <p:cNvSpPr txBox="1"/>
          <p:nvPr/>
        </p:nvSpPr>
        <p:spPr>
          <a:xfrm>
            <a:off x="2470243" y="3813824"/>
            <a:ext cx="126858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2-(-</a:t>
            </a:r>
            <a:r>
              <a:rPr lang="es-AR" sz="1600" dirty="0"/>
              <a:t>0</a:t>
            </a:r>
            <a:r>
              <a:rPr lang="es-AR" sz="1600" dirty="0" smtClean="0"/>
              <a:t>)=</a:t>
            </a:r>
            <a:r>
              <a:rPr lang="es-AR" sz="1600" b="1" dirty="0" smtClean="0"/>
              <a:t> </a:t>
            </a:r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72426" y="3538975"/>
            <a:ext cx="1268589" cy="4924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i="1" dirty="0" smtClean="0">
                <a:solidFill>
                  <a:srgbClr val="FF0000"/>
                </a:solidFill>
              </a:rPr>
              <a:t>Este es el nodo que tenia </a:t>
            </a:r>
            <a:r>
              <a:rPr lang="es-AR" sz="1600" b="1" i="1" dirty="0" err="1" smtClean="0">
                <a:solidFill>
                  <a:srgbClr val="FF0000"/>
                </a:solidFill>
              </a:rPr>
              <a:t>fb</a:t>
            </a:r>
            <a:r>
              <a:rPr lang="es-AR" sz="1600" b="1" i="1" dirty="0" smtClean="0">
                <a:solidFill>
                  <a:srgbClr val="FF0000"/>
                </a:solidFill>
              </a:rPr>
              <a:t>=1</a:t>
            </a:r>
            <a:endParaRPr lang="en-US" b="1" i="1" dirty="0" err="1" smtClean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1577745" y="3855919"/>
            <a:ext cx="340085" cy="15361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682321" y="6255514"/>
            <a:ext cx="767876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200" b="1" dirty="0" smtClean="0">
                <a:solidFill>
                  <a:srgbClr val="00B050"/>
                </a:solidFill>
              </a:rPr>
              <a:t>Nodo insertado</a:t>
            </a:r>
            <a:endParaRPr lang="en-US" sz="1200" b="1" dirty="0" err="1" smtClean="0">
              <a:solidFill>
                <a:srgbClr val="00B050"/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4977271" y="5578203"/>
            <a:ext cx="767876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200" b="1" dirty="0" smtClean="0">
                <a:solidFill>
                  <a:srgbClr val="00B050"/>
                </a:solidFill>
              </a:rPr>
              <a:t>Nodo insertado</a:t>
            </a:r>
            <a:endParaRPr lang="en-US" sz="1200" b="1" dirty="0" err="1" smtClean="0">
              <a:solidFill>
                <a:srgbClr val="00B050"/>
              </a:solidFill>
            </a:endParaRPr>
          </a:p>
        </p:txBody>
      </p:sp>
      <p:sp>
        <p:nvSpPr>
          <p:cNvPr id="52" name="Rounded Rectangle 6"/>
          <p:cNvSpPr/>
          <p:nvPr/>
        </p:nvSpPr>
        <p:spPr>
          <a:xfrm>
            <a:off x="4932300" y="3309612"/>
            <a:ext cx="3373500" cy="33227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Rotación hacia la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derecha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con pivote en el nodo más joven inicialmente desbalanceado con 2, o sea “C”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67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5010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A  (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izq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1)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A1- </a:t>
            </a:r>
            <a:r>
              <a:rPr lang="en-US" b="1" dirty="0" err="1"/>
              <a:t>Rotación</a:t>
            </a:r>
            <a:r>
              <a:rPr lang="en-US" b="1" dirty="0"/>
              <a:t> simple a </a:t>
            </a:r>
            <a:r>
              <a:rPr lang="en-US" b="1" dirty="0" err="1"/>
              <a:t>derecha</a:t>
            </a:r>
            <a:r>
              <a:rPr lang="en-US" b="1" dirty="0"/>
              <a:t> (R):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del </a:t>
            </a:r>
            <a:r>
              <a:rPr lang="en-US" dirty="0" err="1"/>
              <a:t>hijo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 del </a:t>
            </a:r>
            <a:r>
              <a:rPr lang="en-US" dirty="0" err="1"/>
              <a:t>nodo</a:t>
            </a:r>
            <a:r>
              <a:rPr lang="en-US" dirty="0"/>
              <a:t> con factor de balance 1,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subárbol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 </a:t>
            </a:r>
          </a:p>
          <a:p>
            <a:endParaRPr lang="es-AR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3199900" y="4314341"/>
            <a:ext cx="61814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b="1" dirty="0" err="1" smtClean="0">
              <a:solidFill>
                <a:srgbClr val="00B050"/>
              </a:solidFill>
            </a:endParaRPr>
          </a:p>
        </p:txBody>
      </p:sp>
      <p:grpSp>
        <p:nvGrpSpPr>
          <p:cNvPr id="119" name="Grupo 118"/>
          <p:cNvGrpSpPr/>
          <p:nvPr/>
        </p:nvGrpSpPr>
        <p:grpSpPr>
          <a:xfrm>
            <a:off x="3012626" y="4554507"/>
            <a:ext cx="919918" cy="1974386"/>
            <a:chOff x="2940236" y="4596417"/>
            <a:chExt cx="919918" cy="1974386"/>
          </a:xfrm>
        </p:grpSpPr>
        <p:sp>
          <p:nvSpPr>
            <p:cNvPr id="100" name="Oval 9"/>
            <p:cNvSpPr/>
            <p:nvPr/>
          </p:nvSpPr>
          <p:spPr>
            <a:xfrm>
              <a:off x="2940236" y="6127542"/>
              <a:ext cx="503705" cy="443261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s-AR" dirty="0"/>
            </a:p>
          </p:txBody>
        </p:sp>
        <p:cxnSp>
          <p:nvCxnSpPr>
            <p:cNvPr id="101" name="Straight Arrow Connector 18"/>
            <p:cNvCxnSpPr/>
            <p:nvPr/>
          </p:nvCxnSpPr>
          <p:spPr>
            <a:xfrm flipV="1">
              <a:off x="3192089" y="5786467"/>
              <a:ext cx="11516" cy="341075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4"/>
            <p:cNvSpPr/>
            <p:nvPr/>
          </p:nvSpPr>
          <p:spPr>
            <a:xfrm>
              <a:off x="3356449" y="4596417"/>
              <a:ext cx="503705" cy="443261"/>
            </a:xfrm>
            <a:prstGeom prst="ellips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b="1" dirty="0" smtClean="0"/>
                <a:t>A</a:t>
              </a:r>
              <a:endParaRPr lang="es-AR" b="1" dirty="0"/>
            </a:p>
          </p:txBody>
        </p:sp>
        <p:sp>
          <p:nvSpPr>
            <p:cNvPr id="104" name="Oval 9"/>
            <p:cNvSpPr/>
            <p:nvPr/>
          </p:nvSpPr>
          <p:spPr>
            <a:xfrm>
              <a:off x="2951753" y="5319376"/>
              <a:ext cx="503705" cy="487764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400" dirty="0" err="1" smtClean="0"/>
                <a:t>h</a:t>
              </a:r>
              <a:r>
                <a:rPr lang="es-AR" sz="1400" b="1" dirty="0" err="1" smtClean="0"/>
                <a:t>Ai</a:t>
              </a:r>
              <a:endParaRPr lang="es-AR" sz="1400" b="1" dirty="0"/>
            </a:p>
          </p:txBody>
        </p:sp>
        <p:cxnSp>
          <p:nvCxnSpPr>
            <p:cNvPr id="105" name="Straight Arrow Connector 18"/>
            <p:cNvCxnSpPr>
              <a:endCxn id="104" idx="0"/>
            </p:cNvCxnSpPr>
            <p:nvPr/>
          </p:nvCxnSpPr>
          <p:spPr>
            <a:xfrm flipH="1">
              <a:off x="3203606" y="5007816"/>
              <a:ext cx="312166" cy="311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/>
          <p:cNvGrpSpPr/>
          <p:nvPr/>
        </p:nvGrpSpPr>
        <p:grpSpPr>
          <a:xfrm>
            <a:off x="3959549" y="3846471"/>
            <a:ext cx="1067996" cy="1156265"/>
            <a:chOff x="3923989" y="3851551"/>
            <a:chExt cx="1067996" cy="1156265"/>
          </a:xfrm>
        </p:grpSpPr>
        <p:sp>
          <p:nvSpPr>
            <p:cNvPr id="107" name="Oval 35"/>
            <p:cNvSpPr/>
            <p:nvPr/>
          </p:nvSpPr>
          <p:spPr>
            <a:xfrm>
              <a:off x="3923989" y="3851551"/>
              <a:ext cx="503705" cy="4432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 smtClean="0"/>
                <a:t>C</a:t>
              </a:r>
              <a:endParaRPr lang="es-AR" dirty="0"/>
            </a:p>
          </p:txBody>
        </p:sp>
        <p:sp>
          <p:nvSpPr>
            <p:cNvPr id="108" name="Oval 7"/>
            <p:cNvSpPr/>
            <p:nvPr/>
          </p:nvSpPr>
          <p:spPr>
            <a:xfrm>
              <a:off x="4488280" y="4564555"/>
              <a:ext cx="503705" cy="443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400" dirty="0" err="1" smtClean="0"/>
                <a:t>h</a:t>
              </a:r>
              <a:r>
                <a:rPr lang="es-AR" sz="1400" b="1" dirty="0" err="1" smtClean="0"/>
                <a:t>Cd</a:t>
              </a:r>
              <a:endParaRPr lang="es-AR" sz="1400" b="1" dirty="0"/>
            </a:p>
          </p:txBody>
        </p:sp>
        <p:cxnSp>
          <p:nvCxnSpPr>
            <p:cNvPr id="109" name="Straight Arrow Connector 20"/>
            <p:cNvCxnSpPr>
              <a:stCxn id="107" idx="5"/>
            </p:cNvCxnSpPr>
            <p:nvPr/>
          </p:nvCxnSpPr>
          <p:spPr>
            <a:xfrm>
              <a:off x="4353928" y="4229898"/>
              <a:ext cx="300118" cy="355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CuadroTexto 109"/>
          <p:cNvSpPr txBox="1"/>
          <p:nvPr/>
        </p:nvSpPr>
        <p:spPr>
          <a:xfrm>
            <a:off x="4327973" y="3670731"/>
            <a:ext cx="126858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b="1" dirty="0" err="1" smtClean="0">
              <a:solidFill>
                <a:srgbClr val="FF0000"/>
              </a:solidFill>
            </a:endParaRPr>
          </a:p>
        </p:txBody>
      </p:sp>
      <p:cxnSp>
        <p:nvCxnSpPr>
          <p:cNvPr id="111" name="Straight Arrow Connector 14"/>
          <p:cNvCxnSpPr/>
          <p:nvPr/>
        </p:nvCxnSpPr>
        <p:spPr>
          <a:xfrm flipH="1">
            <a:off x="3803082" y="4263823"/>
            <a:ext cx="258924" cy="2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7"/>
          <p:cNvSpPr/>
          <p:nvPr/>
        </p:nvSpPr>
        <p:spPr>
          <a:xfrm>
            <a:off x="3818045" y="5299717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dirty="0" err="1" smtClean="0"/>
              <a:t>h</a:t>
            </a:r>
            <a:r>
              <a:rPr lang="es-AR" sz="1400" b="1" dirty="0" err="1" smtClean="0"/>
              <a:t>Ad</a:t>
            </a:r>
            <a:endParaRPr lang="es-AR" sz="1400" b="1" dirty="0"/>
          </a:p>
        </p:txBody>
      </p:sp>
      <p:cxnSp>
        <p:nvCxnSpPr>
          <p:cNvPr id="113" name="Straight Arrow Connector 20"/>
          <p:cNvCxnSpPr/>
          <p:nvPr/>
        </p:nvCxnSpPr>
        <p:spPr>
          <a:xfrm>
            <a:off x="3780866" y="4959078"/>
            <a:ext cx="310494" cy="31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/>
          <p:cNvSpPr txBox="1"/>
          <p:nvPr/>
        </p:nvSpPr>
        <p:spPr>
          <a:xfrm>
            <a:off x="3304008" y="4277443"/>
            <a:ext cx="101236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3619801" y="3655005"/>
            <a:ext cx="101236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4835116" y="4319353"/>
            <a:ext cx="101236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117" name="CuadroTexto 116"/>
          <p:cNvSpPr txBox="1"/>
          <p:nvPr/>
        </p:nvSpPr>
        <p:spPr>
          <a:xfrm>
            <a:off x="4406467" y="3668924"/>
            <a:ext cx="101236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8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07431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59259E-6 L 0.05364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6 L 0.06823 -0.00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0.06285 0.104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20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5659 -0.1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4" grpId="0"/>
      <p:bldP spid="115" grpId="0"/>
      <p:bldP spid="116" grpId="0"/>
      <p:bldP spid="1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888" y="-60228"/>
            <a:ext cx="8229600" cy="1143000"/>
          </a:xfrm>
        </p:spPr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12935" y="6319974"/>
            <a:ext cx="76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888" y="1108583"/>
            <a:ext cx="8229600" cy="146107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A  (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izq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1)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A2- </a:t>
            </a:r>
            <a:r>
              <a:rPr lang="en-US" b="1" dirty="0" err="1"/>
              <a:t>Rotación</a:t>
            </a:r>
            <a:r>
              <a:rPr lang="en-US" b="1" dirty="0"/>
              <a:t> </a:t>
            </a:r>
            <a:r>
              <a:rPr lang="en-US" b="1" dirty="0" err="1"/>
              <a:t>doble</a:t>
            </a:r>
            <a:r>
              <a:rPr lang="en-US" b="1" dirty="0"/>
              <a:t> </a:t>
            </a:r>
            <a:r>
              <a:rPr lang="en-US" b="1" dirty="0" err="1"/>
              <a:t>izquierda</a:t>
            </a:r>
            <a:r>
              <a:rPr lang="en-US" b="1" dirty="0"/>
              <a:t> a </a:t>
            </a:r>
            <a:r>
              <a:rPr lang="en-US" b="1" dirty="0" err="1"/>
              <a:t>derecha</a:t>
            </a:r>
            <a:r>
              <a:rPr lang="en-US" b="1" dirty="0"/>
              <a:t> (LR):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del </a:t>
            </a:r>
            <a:r>
              <a:rPr lang="en-US" dirty="0" err="1"/>
              <a:t>hijo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 del </a:t>
            </a:r>
            <a:r>
              <a:rPr lang="en-US" dirty="0" err="1"/>
              <a:t>nodo</a:t>
            </a:r>
            <a:r>
              <a:rPr lang="en-US" dirty="0"/>
              <a:t> con factor de balance 1,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subárbol</a:t>
            </a:r>
            <a:r>
              <a:rPr lang="en-US" dirty="0"/>
              <a:t> derecho </a:t>
            </a:r>
          </a:p>
          <a:p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74852" y="5591050"/>
            <a:ext cx="888274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48370" y="3116557"/>
            <a:ext cx="88827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5" idx="4"/>
          </p:cNvCxnSpPr>
          <p:nvPr/>
        </p:nvCxnSpPr>
        <p:spPr>
          <a:xfrm flipV="1">
            <a:off x="3822903" y="5804120"/>
            <a:ext cx="15127" cy="25428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4"/>
          <p:cNvSpPr/>
          <p:nvPr/>
        </p:nvSpPr>
        <p:spPr>
          <a:xfrm>
            <a:off x="4000989" y="4549638"/>
            <a:ext cx="503705" cy="443261"/>
          </a:xfrm>
          <a:prstGeom prst="ellips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B</a:t>
            </a:r>
            <a:endParaRPr lang="es-AR" b="1" dirty="0"/>
          </a:p>
        </p:txBody>
      </p:sp>
      <p:cxnSp>
        <p:nvCxnSpPr>
          <p:cNvPr id="21" name="Straight Arrow Connector 14"/>
          <p:cNvCxnSpPr>
            <a:stCxn id="22" idx="3"/>
          </p:cNvCxnSpPr>
          <p:nvPr/>
        </p:nvCxnSpPr>
        <p:spPr>
          <a:xfrm flipH="1">
            <a:off x="3798876" y="3437875"/>
            <a:ext cx="275879" cy="363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5"/>
          <p:cNvSpPr/>
          <p:nvPr/>
        </p:nvSpPr>
        <p:spPr>
          <a:xfrm>
            <a:off x="4000989" y="3059528"/>
            <a:ext cx="503705" cy="4432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374723" y="3567151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70C0"/>
                </a:solidFill>
              </a:rPr>
              <a:t>-1</a:t>
            </a:r>
            <a:endParaRPr lang="en-US" b="1" dirty="0" err="1" smtClean="0">
              <a:solidFill>
                <a:srgbClr val="0070C0"/>
              </a:solidFill>
            </a:endParaRPr>
          </a:p>
        </p:txBody>
      </p:sp>
      <p:sp>
        <p:nvSpPr>
          <p:cNvPr id="24" name="Oval 7"/>
          <p:cNvSpPr/>
          <p:nvPr/>
        </p:nvSpPr>
        <p:spPr>
          <a:xfrm>
            <a:off x="4549545" y="3771723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Cd</a:t>
            </a:r>
            <a:endParaRPr lang="es-AR" sz="1400" b="1" dirty="0"/>
          </a:p>
        </p:txBody>
      </p:sp>
      <p:sp>
        <p:nvSpPr>
          <p:cNvPr id="25" name="Oval 9"/>
          <p:cNvSpPr/>
          <p:nvPr/>
        </p:nvSpPr>
        <p:spPr>
          <a:xfrm>
            <a:off x="3586177" y="5316356"/>
            <a:ext cx="503705" cy="487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smtClean="0"/>
              <a:t>h-1</a:t>
            </a:r>
            <a:r>
              <a:rPr lang="es-AR" sz="1400" dirty="0" smtClean="0"/>
              <a:t> </a:t>
            </a:r>
            <a:r>
              <a:rPr lang="es-AR" sz="1400" b="1" dirty="0"/>
              <a:t>B</a:t>
            </a:r>
            <a:r>
              <a:rPr lang="es-AR" sz="1400" b="1" dirty="0" smtClean="0"/>
              <a:t>i</a:t>
            </a:r>
            <a:endParaRPr lang="es-AR" sz="1400" b="1" dirty="0"/>
          </a:p>
        </p:txBody>
      </p:sp>
      <p:cxnSp>
        <p:nvCxnSpPr>
          <p:cNvPr id="26" name="Straight Arrow Connector 18"/>
          <p:cNvCxnSpPr>
            <a:endCxn id="25" idx="0"/>
          </p:cNvCxnSpPr>
          <p:nvPr/>
        </p:nvCxnSpPr>
        <p:spPr>
          <a:xfrm flipH="1">
            <a:off x="3838030" y="5004796"/>
            <a:ext cx="312166" cy="3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7"/>
          <p:cNvSpPr/>
          <p:nvPr/>
        </p:nvSpPr>
        <p:spPr>
          <a:xfrm>
            <a:off x="4410755" y="5332451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/>
              <a:t>h</a:t>
            </a:r>
            <a:r>
              <a:rPr lang="es-AR" sz="1400" baseline="30000" dirty="0" smtClean="0"/>
              <a:t>-1</a:t>
            </a:r>
            <a:r>
              <a:rPr lang="es-AR" sz="1400" dirty="0" smtClean="0"/>
              <a:t> </a:t>
            </a:r>
            <a:r>
              <a:rPr lang="es-AR" sz="1400" b="1" dirty="0" err="1"/>
              <a:t>B</a:t>
            </a:r>
            <a:r>
              <a:rPr lang="es-AR" sz="1400" b="1" dirty="0" err="1" smtClean="0"/>
              <a:t>d</a:t>
            </a:r>
            <a:endParaRPr lang="es-AR" sz="1400" b="1" dirty="0"/>
          </a:p>
        </p:txBody>
      </p:sp>
      <p:cxnSp>
        <p:nvCxnSpPr>
          <p:cNvPr id="29" name="Straight Arrow Connector 20"/>
          <p:cNvCxnSpPr/>
          <p:nvPr/>
        </p:nvCxnSpPr>
        <p:spPr>
          <a:xfrm>
            <a:off x="4352114" y="4998823"/>
            <a:ext cx="310494" cy="31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3833261" y="2978058"/>
            <a:ext cx="2658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31" name="Oval 4"/>
          <p:cNvSpPr/>
          <p:nvPr/>
        </p:nvSpPr>
        <p:spPr>
          <a:xfrm>
            <a:off x="3463126" y="3803585"/>
            <a:ext cx="503705" cy="443261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sp>
        <p:nvSpPr>
          <p:cNvPr id="32" name="Oval 9"/>
          <p:cNvSpPr/>
          <p:nvPr/>
        </p:nvSpPr>
        <p:spPr>
          <a:xfrm>
            <a:off x="3032939" y="4526544"/>
            <a:ext cx="503705" cy="48776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Ai</a:t>
            </a:r>
            <a:endParaRPr lang="es-AR" sz="1400" b="1" dirty="0"/>
          </a:p>
        </p:txBody>
      </p:sp>
      <p:cxnSp>
        <p:nvCxnSpPr>
          <p:cNvPr id="33" name="Straight Arrow Connector 18"/>
          <p:cNvCxnSpPr>
            <a:endCxn id="32" idx="0"/>
          </p:cNvCxnSpPr>
          <p:nvPr/>
        </p:nvCxnSpPr>
        <p:spPr>
          <a:xfrm flipH="1">
            <a:off x="3284792" y="4214984"/>
            <a:ext cx="312166" cy="3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0"/>
          <p:cNvCxnSpPr/>
          <p:nvPr/>
        </p:nvCxnSpPr>
        <p:spPr>
          <a:xfrm>
            <a:off x="3870261" y="4217758"/>
            <a:ext cx="247704" cy="310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8"/>
          <p:cNvCxnSpPr>
            <a:endCxn id="28" idx="4"/>
          </p:cNvCxnSpPr>
          <p:nvPr/>
        </p:nvCxnSpPr>
        <p:spPr>
          <a:xfrm flipV="1">
            <a:off x="4651242" y="5775712"/>
            <a:ext cx="11366" cy="29245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3463126" y="6100996"/>
            <a:ext cx="1590504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200" b="1" dirty="0" smtClean="0">
                <a:solidFill>
                  <a:srgbClr val="00B050"/>
                </a:solidFill>
              </a:rPr>
              <a:t>Alguno </a:t>
            </a:r>
            <a:r>
              <a:rPr lang="es-AR" sz="1200" b="1" dirty="0" smtClean="0">
                <a:solidFill>
                  <a:srgbClr val="00B050"/>
                </a:solidFill>
              </a:rPr>
              <a:t>de </a:t>
            </a:r>
          </a:p>
          <a:p>
            <a:pPr algn="ctr"/>
            <a:r>
              <a:rPr lang="es-AR" sz="1200" b="1" dirty="0" smtClean="0">
                <a:solidFill>
                  <a:srgbClr val="00B050"/>
                </a:solidFill>
              </a:rPr>
              <a:t>estos</a:t>
            </a:r>
            <a:endParaRPr lang="en-US" sz="1200" b="1" dirty="0" err="1" smtClean="0">
              <a:solidFill>
                <a:srgbClr val="00B050"/>
              </a:solidFill>
            </a:endParaRPr>
          </a:p>
        </p:txBody>
      </p:sp>
      <p:cxnSp>
        <p:nvCxnSpPr>
          <p:cNvPr id="59" name="Straight Arrow Connector 20"/>
          <p:cNvCxnSpPr/>
          <p:nvPr/>
        </p:nvCxnSpPr>
        <p:spPr>
          <a:xfrm>
            <a:off x="4439039" y="3467319"/>
            <a:ext cx="247704" cy="3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0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888" y="-60228"/>
            <a:ext cx="8229600" cy="1143000"/>
          </a:xfrm>
        </p:spPr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3627" y="6374094"/>
            <a:ext cx="76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888" y="1108583"/>
            <a:ext cx="8229600" cy="146107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A  (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izq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1)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A2</a:t>
            </a:r>
            <a:r>
              <a:rPr lang="en-US" b="1" dirty="0"/>
              <a:t>- </a:t>
            </a:r>
            <a:r>
              <a:rPr lang="en-US" b="1" dirty="0" err="1"/>
              <a:t>Rotación</a:t>
            </a:r>
            <a:r>
              <a:rPr lang="en-US" b="1" dirty="0"/>
              <a:t> </a:t>
            </a:r>
            <a:r>
              <a:rPr lang="en-US" b="1" dirty="0" err="1"/>
              <a:t>doble</a:t>
            </a:r>
            <a:r>
              <a:rPr lang="en-US" b="1" dirty="0"/>
              <a:t> </a:t>
            </a:r>
            <a:r>
              <a:rPr lang="en-US" b="1" dirty="0" err="1"/>
              <a:t>izquierda</a:t>
            </a:r>
            <a:r>
              <a:rPr lang="en-US" b="1" dirty="0"/>
              <a:t> a </a:t>
            </a:r>
            <a:r>
              <a:rPr lang="en-US" b="1" dirty="0" err="1"/>
              <a:t>derecha</a:t>
            </a:r>
            <a:r>
              <a:rPr lang="en-US" b="1" dirty="0"/>
              <a:t> (LR):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del </a:t>
            </a:r>
            <a:r>
              <a:rPr lang="en-US" dirty="0" err="1"/>
              <a:t>hijo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 del </a:t>
            </a:r>
            <a:r>
              <a:rPr lang="en-US" dirty="0" err="1"/>
              <a:t>nodo</a:t>
            </a:r>
            <a:r>
              <a:rPr lang="en-US" dirty="0"/>
              <a:t> con factor de balance 1,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subárbol</a:t>
            </a:r>
            <a:r>
              <a:rPr lang="en-US" dirty="0"/>
              <a:t> derecho </a:t>
            </a:r>
          </a:p>
          <a:p>
            <a:endParaRPr lang="es-AR" dirty="0"/>
          </a:p>
        </p:txBody>
      </p:sp>
      <p:sp>
        <p:nvSpPr>
          <p:cNvPr id="20" name="Oval 4"/>
          <p:cNvSpPr/>
          <p:nvPr/>
        </p:nvSpPr>
        <p:spPr>
          <a:xfrm>
            <a:off x="1363296" y="4769446"/>
            <a:ext cx="503705" cy="443261"/>
          </a:xfrm>
          <a:prstGeom prst="ellips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B</a:t>
            </a:r>
            <a:endParaRPr lang="es-AR" b="1" dirty="0"/>
          </a:p>
        </p:txBody>
      </p:sp>
      <p:cxnSp>
        <p:nvCxnSpPr>
          <p:cNvPr id="21" name="Straight Arrow Connector 14"/>
          <p:cNvCxnSpPr>
            <a:stCxn id="22" idx="3"/>
          </p:cNvCxnSpPr>
          <p:nvPr/>
        </p:nvCxnSpPr>
        <p:spPr>
          <a:xfrm flipH="1">
            <a:off x="1161183" y="3657683"/>
            <a:ext cx="275879" cy="363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5"/>
          <p:cNvSpPr/>
          <p:nvPr/>
        </p:nvSpPr>
        <p:spPr>
          <a:xfrm>
            <a:off x="1363296" y="3279336"/>
            <a:ext cx="503705" cy="4432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37030" y="3786959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70C0"/>
                </a:solidFill>
              </a:rPr>
              <a:t>-1</a:t>
            </a:r>
            <a:endParaRPr lang="en-US" b="1" dirty="0" err="1" smtClean="0">
              <a:solidFill>
                <a:srgbClr val="0070C0"/>
              </a:solidFill>
            </a:endParaRPr>
          </a:p>
        </p:txBody>
      </p:sp>
      <p:sp>
        <p:nvSpPr>
          <p:cNvPr id="24" name="Oval 7"/>
          <p:cNvSpPr/>
          <p:nvPr/>
        </p:nvSpPr>
        <p:spPr>
          <a:xfrm>
            <a:off x="1911852" y="3991531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Cd</a:t>
            </a:r>
            <a:endParaRPr lang="es-AR" sz="1400" b="1" dirty="0"/>
          </a:p>
        </p:txBody>
      </p:sp>
      <p:sp>
        <p:nvSpPr>
          <p:cNvPr id="28" name="Oval 7"/>
          <p:cNvSpPr/>
          <p:nvPr/>
        </p:nvSpPr>
        <p:spPr>
          <a:xfrm>
            <a:off x="1773062" y="5552259"/>
            <a:ext cx="503705" cy="44326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/>
              <a:t>h</a:t>
            </a:r>
            <a:r>
              <a:rPr lang="es-AR" sz="1400" baseline="30000" dirty="0" smtClean="0"/>
              <a:t>-1</a:t>
            </a:r>
            <a:r>
              <a:rPr lang="es-AR" sz="1400" dirty="0" smtClean="0"/>
              <a:t> </a:t>
            </a:r>
            <a:r>
              <a:rPr lang="es-AR" sz="1400" b="1" dirty="0" err="1"/>
              <a:t>B</a:t>
            </a:r>
            <a:r>
              <a:rPr lang="es-AR" sz="1400" b="1" dirty="0" err="1" smtClean="0"/>
              <a:t>d</a:t>
            </a:r>
            <a:endParaRPr lang="es-AR" sz="1400" b="1" dirty="0"/>
          </a:p>
        </p:txBody>
      </p:sp>
      <p:cxnSp>
        <p:nvCxnSpPr>
          <p:cNvPr id="29" name="Straight Arrow Connector 20"/>
          <p:cNvCxnSpPr/>
          <p:nvPr/>
        </p:nvCxnSpPr>
        <p:spPr>
          <a:xfrm>
            <a:off x="1714421" y="5218631"/>
            <a:ext cx="310494" cy="31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1195568" y="3197866"/>
            <a:ext cx="2658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31" name="Oval 4"/>
          <p:cNvSpPr/>
          <p:nvPr/>
        </p:nvSpPr>
        <p:spPr>
          <a:xfrm>
            <a:off x="825433" y="4023393"/>
            <a:ext cx="503705" cy="443261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sp>
        <p:nvSpPr>
          <p:cNvPr id="32" name="Oval 9"/>
          <p:cNvSpPr/>
          <p:nvPr/>
        </p:nvSpPr>
        <p:spPr>
          <a:xfrm>
            <a:off x="395246" y="4746352"/>
            <a:ext cx="503705" cy="48776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Ai</a:t>
            </a:r>
            <a:endParaRPr lang="es-AR" sz="1400" b="1" dirty="0"/>
          </a:p>
        </p:txBody>
      </p:sp>
      <p:cxnSp>
        <p:nvCxnSpPr>
          <p:cNvPr id="33" name="Straight Arrow Connector 18"/>
          <p:cNvCxnSpPr>
            <a:endCxn id="32" idx="0"/>
          </p:cNvCxnSpPr>
          <p:nvPr/>
        </p:nvCxnSpPr>
        <p:spPr>
          <a:xfrm flipH="1">
            <a:off x="647099" y="4434792"/>
            <a:ext cx="312166" cy="3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0"/>
          <p:cNvCxnSpPr/>
          <p:nvPr/>
        </p:nvCxnSpPr>
        <p:spPr>
          <a:xfrm>
            <a:off x="1232568" y="4437566"/>
            <a:ext cx="247704" cy="310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"/>
          <p:cNvSpPr/>
          <p:nvPr/>
        </p:nvSpPr>
        <p:spPr>
          <a:xfrm>
            <a:off x="3666455" y="3959245"/>
            <a:ext cx="503705" cy="443261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B</a:t>
            </a:r>
            <a:endParaRPr lang="es-AR" b="1" dirty="0"/>
          </a:p>
        </p:txBody>
      </p:sp>
      <p:cxnSp>
        <p:nvCxnSpPr>
          <p:cNvPr id="42" name="Straight Arrow Connector 14"/>
          <p:cNvCxnSpPr>
            <a:stCxn id="43" idx="3"/>
          </p:cNvCxnSpPr>
          <p:nvPr/>
        </p:nvCxnSpPr>
        <p:spPr>
          <a:xfrm flipH="1">
            <a:off x="3994052" y="3641726"/>
            <a:ext cx="275879" cy="36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5"/>
          <p:cNvSpPr/>
          <p:nvPr/>
        </p:nvSpPr>
        <p:spPr>
          <a:xfrm>
            <a:off x="4196165" y="3263379"/>
            <a:ext cx="503705" cy="443261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44" name="CuadroTexto 43"/>
          <p:cNvSpPr txBox="1"/>
          <p:nvPr/>
        </p:nvSpPr>
        <p:spPr>
          <a:xfrm>
            <a:off x="3569899" y="3771002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45" name="Oval 7"/>
          <p:cNvSpPr/>
          <p:nvPr/>
        </p:nvSpPr>
        <p:spPr>
          <a:xfrm>
            <a:off x="4765407" y="3934027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Cd</a:t>
            </a:r>
            <a:endParaRPr lang="es-AR" sz="1400" b="1" dirty="0"/>
          </a:p>
        </p:txBody>
      </p:sp>
      <p:sp>
        <p:nvSpPr>
          <p:cNvPr id="49" name="Oval 7"/>
          <p:cNvSpPr/>
          <p:nvPr/>
        </p:nvSpPr>
        <p:spPr>
          <a:xfrm>
            <a:off x="4094651" y="4743070"/>
            <a:ext cx="503705" cy="44326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/>
              <a:t>h</a:t>
            </a:r>
            <a:r>
              <a:rPr lang="es-AR" sz="1400" baseline="30000" dirty="0" smtClean="0"/>
              <a:t>-1</a:t>
            </a:r>
            <a:r>
              <a:rPr lang="es-AR" sz="1400" dirty="0" smtClean="0"/>
              <a:t> </a:t>
            </a:r>
            <a:r>
              <a:rPr lang="es-AR" sz="1400" b="1" dirty="0" err="1"/>
              <a:t>B</a:t>
            </a:r>
            <a:r>
              <a:rPr lang="es-AR" sz="1400" b="1" dirty="0" err="1" smtClean="0"/>
              <a:t>d</a:t>
            </a:r>
            <a:endParaRPr lang="es-AR" sz="1400" b="1" dirty="0"/>
          </a:p>
        </p:txBody>
      </p:sp>
      <p:sp>
        <p:nvSpPr>
          <p:cNvPr id="51" name="CuadroTexto 50"/>
          <p:cNvSpPr txBox="1"/>
          <p:nvPr/>
        </p:nvSpPr>
        <p:spPr>
          <a:xfrm>
            <a:off x="4028437" y="3181909"/>
            <a:ext cx="2658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52" name="Oval 4"/>
          <p:cNvSpPr/>
          <p:nvPr/>
        </p:nvSpPr>
        <p:spPr>
          <a:xfrm>
            <a:off x="3305202" y="4742270"/>
            <a:ext cx="503705" cy="443261"/>
          </a:xfrm>
          <a:prstGeom prst="ellips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sp>
        <p:nvSpPr>
          <p:cNvPr id="53" name="Oval 9"/>
          <p:cNvSpPr/>
          <p:nvPr/>
        </p:nvSpPr>
        <p:spPr>
          <a:xfrm>
            <a:off x="2875015" y="5463452"/>
            <a:ext cx="503705" cy="48776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Ai</a:t>
            </a:r>
            <a:endParaRPr lang="es-AR" sz="1400" b="1" dirty="0"/>
          </a:p>
        </p:txBody>
      </p:sp>
      <p:cxnSp>
        <p:nvCxnSpPr>
          <p:cNvPr id="54" name="Straight Arrow Connector 18"/>
          <p:cNvCxnSpPr>
            <a:endCxn id="53" idx="0"/>
          </p:cNvCxnSpPr>
          <p:nvPr/>
        </p:nvCxnSpPr>
        <p:spPr>
          <a:xfrm flipH="1">
            <a:off x="3126868" y="5151892"/>
            <a:ext cx="312166" cy="3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20"/>
          <p:cNvCxnSpPr/>
          <p:nvPr/>
        </p:nvCxnSpPr>
        <p:spPr>
          <a:xfrm>
            <a:off x="4065437" y="4421609"/>
            <a:ext cx="247704" cy="3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0"/>
          <p:cNvCxnSpPr/>
          <p:nvPr/>
        </p:nvCxnSpPr>
        <p:spPr>
          <a:xfrm>
            <a:off x="1801346" y="3687127"/>
            <a:ext cx="247704" cy="3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20"/>
          <p:cNvCxnSpPr/>
          <p:nvPr/>
        </p:nvCxnSpPr>
        <p:spPr>
          <a:xfrm>
            <a:off x="4637565" y="3657683"/>
            <a:ext cx="247704" cy="3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4"/>
          <p:cNvCxnSpPr>
            <a:endCxn id="52" idx="0"/>
          </p:cNvCxnSpPr>
          <p:nvPr/>
        </p:nvCxnSpPr>
        <p:spPr>
          <a:xfrm flipH="1">
            <a:off x="3557055" y="4392407"/>
            <a:ext cx="242251" cy="34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3190822" y="4535129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3305202" y="2757903"/>
            <a:ext cx="156270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rgbClr val="0070C0"/>
                </a:solidFill>
              </a:rPr>
              <a:t>Rotación simple L con pivote en A</a:t>
            </a:r>
            <a:endParaRPr lang="en-US" sz="1400" b="1" dirty="0" err="1" smtClean="0">
              <a:solidFill>
                <a:srgbClr val="0070C0"/>
              </a:solidFill>
            </a:endParaRPr>
          </a:p>
        </p:txBody>
      </p:sp>
      <p:sp>
        <p:nvSpPr>
          <p:cNvPr id="69" name="Oval 4"/>
          <p:cNvSpPr/>
          <p:nvPr/>
        </p:nvSpPr>
        <p:spPr>
          <a:xfrm>
            <a:off x="6133958" y="4023609"/>
            <a:ext cx="503705" cy="443261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sp>
        <p:nvSpPr>
          <p:cNvPr id="70" name="Oval 9"/>
          <p:cNvSpPr/>
          <p:nvPr/>
        </p:nvSpPr>
        <p:spPr>
          <a:xfrm>
            <a:off x="5703771" y="4745876"/>
            <a:ext cx="503705" cy="48776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Ai</a:t>
            </a:r>
            <a:endParaRPr lang="es-AR" sz="1400" b="1" dirty="0"/>
          </a:p>
        </p:txBody>
      </p:sp>
      <p:cxnSp>
        <p:nvCxnSpPr>
          <p:cNvPr id="71" name="Straight Arrow Connector 18"/>
          <p:cNvCxnSpPr>
            <a:endCxn id="70" idx="0"/>
          </p:cNvCxnSpPr>
          <p:nvPr/>
        </p:nvCxnSpPr>
        <p:spPr>
          <a:xfrm flipH="1">
            <a:off x="5955624" y="4434316"/>
            <a:ext cx="312166" cy="3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6019578" y="3817553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cxnSp>
        <p:nvCxnSpPr>
          <p:cNvPr id="74" name="Straight Arrow Connector 14"/>
          <p:cNvCxnSpPr>
            <a:stCxn id="75" idx="3"/>
          </p:cNvCxnSpPr>
          <p:nvPr/>
        </p:nvCxnSpPr>
        <p:spPr>
          <a:xfrm flipH="1">
            <a:off x="7417809" y="4419197"/>
            <a:ext cx="275879" cy="36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35"/>
          <p:cNvSpPr/>
          <p:nvPr/>
        </p:nvSpPr>
        <p:spPr>
          <a:xfrm>
            <a:off x="7619922" y="4040850"/>
            <a:ext cx="503705" cy="443261"/>
          </a:xfrm>
          <a:prstGeom prst="ellips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76" name="Oval 7"/>
          <p:cNvSpPr/>
          <p:nvPr/>
        </p:nvSpPr>
        <p:spPr>
          <a:xfrm>
            <a:off x="8189164" y="4711498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Cd</a:t>
            </a:r>
            <a:endParaRPr lang="es-AR" sz="1400" b="1" dirty="0"/>
          </a:p>
        </p:txBody>
      </p:sp>
      <p:sp>
        <p:nvSpPr>
          <p:cNvPr id="77" name="CuadroTexto 76"/>
          <p:cNvSpPr txBox="1"/>
          <p:nvPr/>
        </p:nvSpPr>
        <p:spPr>
          <a:xfrm>
            <a:off x="7926216" y="3734267"/>
            <a:ext cx="2658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cxnSp>
        <p:nvCxnSpPr>
          <p:cNvPr id="78" name="Straight Arrow Connector 20"/>
          <p:cNvCxnSpPr/>
          <p:nvPr/>
        </p:nvCxnSpPr>
        <p:spPr>
          <a:xfrm>
            <a:off x="8061322" y="4435154"/>
            <a:ext cx="247704" cy="3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"/>
          <p:cNvSpPr/>
          <p:nvPr/>
        </p:nvSpPr>
        <p:spPr>
          <a:xfrm>
            <a:off x="7149062" y="4820774"/>
            <a:ext cx="503705" cy="44326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/>
              <a:t>h</a:t>
            </a:r>
            <a:r>
              <a:rPr lang="es-AR" sz="1400" baseline="30000" dirty="0" smtClean="0"/>
              <a:t>-1</a:t>
            </a:r>
            <a:r>
              <a:rPr lang="es-AR" sz="1400" dirty="0" smtClean="0"/>
              <a:t> </a:t>
            </a:r>
            <a:r>
              <a:rPr lang="es-AR" sz="1400" b="1" dirty="0" err="1"/>
              <a:t>B</a:t>
            </a:r>
            <a:r>
              <a:rPr lang="es-AR" sz="1400" b="1" dirty="0" err="1" smtClean="0"/>
              <a:t>d</a:t>
            </a:r>
            <a:endParaRPr lang="es-AR" sz="1400" b="1" dirty="0"/>
          </a:p>
        </p:txBody>
      </p:sp>
      <p:sp>
        <p:nvSpPr>
          <p:cNvPr id="86" name="Oval 4"/>
          <p:cNvSpPr/>
          <p:nvPr/>
        </p:nvSpPr>
        <p:spPr>
          <a:xfrm>
            <a:off x="6830516" y="3196834"/>
            <a:ext cx="503705" cy="443261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B</a:t>
            </a:r>
            <a:endParaRPr lang="es-AR" b="1" dirty="0"/>
          </a:p>
        </p:txBody>
      </p:sp>
      <p:sp>
        <p:nvSpPr>
          <p:cNvPr id="88" name="CuadroTexto 87"/>
          <p:cNvSpPr txBox="1"/>
          <p:nvPr/>
        </p:nvSpPr>
        <p:spPr>
          <a:xfrm>
            <a:off x="6733960" y="3008591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cxnSp>
        <p:nvCxnSpPr>
          <p:cNvPr id="89" name="Straight Arrow Connector 20"/>
          <p:cNvCxnSpPr>
            <a:stCxn id="86" idx="5"/>
            <a:endCxn id="75" idx="0"/>
          </p:cNvCxnSpPr>
          <p:nvPr/>
        </p:nvCxnSpPr>
        <p:spPr>
          <a:xfrm>
            <a:off x="7260455" y="3575181"/>
            <a:ext cx="611320" cy="46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14"/>
          <p:cNvCxnSpPr>
            <a:stCxn id="86" idx="3"/>
            <a:endCxn id="69" idx="0"/>
          </p:cNvCxnSpPr>
          <p:nvPr/>
        </p:nvCxnSpPr>
        <p:spPr>
          <a:xfrm flipH="1">
            <a:off x="6385811" y="3575181"/>
            <a:ext cx="518471" cy="44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/>
          <p:cNvSpPr txBox="1"/>
          <p:nvPr/>
        </p:nvSpPr>
        <p:spPr>
          <a:xfrm>
            <a:off x="6315975" y="2624143"/>
            <a:ext cx="156270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rgbClr val="0070C0"/>
                </a:solidFill>
              </a:rPr>
              <a:t>Rotación simple R con pivote en C</a:t>
            </a:r>
            <a:endParaRPr lang="en-US" sz="1400" b="1" dirty="0" err="1" smtClean="0">
              <a:solidFill>
                <a:srgbClr val="0070C0"/>
              </a:solidFill>
            </a:endParaRPr>
          </a:p>
        </p:txBody>
      </p:sp>
      <p:sp>
        <p:nvSpPr>
          <p:cNvPr id="98" name="Flecha curvada hacia abajo 97"/>
          <p:cNvSpPr/>
          <p:nvPr/>
        </p:nvSpPr>
        <p:spPr>
          <a:xfrm flipH="1">
            <a:off x="872858" y="4544084"/>
            <a:ext cx="472643" cy="334827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Flecha curvada hacia abajo 98"/>
          <p:cNvSpPr/>
          <p:nvPr/>
        </p:nvSpPr>
        <p:spPr>
          <a:xfrm>
            <a:off x="4171775" y="3754357"/>
            <a:ext cx="596088" cy="334827"/>
          </a:xfrm>
          <a:prstGeom prst="curvedDownArrow">
            <a:avLst/>
          </a:prstGeom>
          <a:solidFill>
            <a:srgbClr val="FFFF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ounded Rectangle 13"/>
          <p:cNvSpPr/>
          <p:nvPr/>
        </p:nvSpPr>
        <p:spPr>
          <a:xfrm>
            <a:off x="2684389" y="2524698"/>
            <a:ext cx="2924496" cy="37556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Primera rotación hacia la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izquierda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con pivote en el hijo del nodo desbalanceado (del lado de la inserción), en nuestro caso “A”</a:t>
            </a:r>
          </a:p>
        </p:txBody>
      </p:sp>
      <p:sp>
        <p:nvSpPr>
          <p:cNvPr id="84" name="Rounded Rectangle 14"/>
          <p:cNvSpPr/>
          <p:nvPr/>
        </p:nvSpPr>
        <p:spPr>
          <a:xfrm>
            <a:off x="5669018" y="2508626"/>
            <a:ext cx="3102873" cy="37716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Segunda rotación hacia la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derecha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con pivote en el nodo más joven inicialmente desbalanceado con 2, o sea “C”</a:t>
            </a:r>
          </a:p>
        </p:txBody>
      </p:sp>
    </p:spTree>
    <p:extLst>
      <p:ext uri="{BB962C8B-B14F-4D97-AF65-F5344CB8AC3E}">
        <p14:creationId xmlns:p14="http://schemas.microsoft.com/office/powerpoint/2010/main" val="369508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888" y="-60228"/>
            <a:ext cx="8229600" cy="1143000"/>
          </a:xfrm>
        </p:spPr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32715" y="6301350"/>
            <a:ext cx="76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888" y="1108583"/>
            <a:ext cx="8229600" cy="146107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A  (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izq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1)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A2</a:t>
            </a:r>
            <a:r>
              <a:rPr lang="en-US" b="1" dirty="0"/>
              <a:t>- </a:t>
            </a:r>
            <a:r>
              <a:rPr lang="en-US" b="1" dirty="0" err="1"/>
              <a:t>Rotación</a:t>
            </a:r>
            <a:r>
              <a:rPr lang="en-US" b="1" dirty="0"/>
              <a:t> </a:t>
            </a:r>
            <a:r>
              <a:rPr lang="en-US" b="1" dirty="0" err="1"/>
              <a:t>doble</a:t>
            </a:r>
            <a:r>
              <a:rPr lang="en-US" b="1" dirty="0"/>
              <a:t> </a:t>
            </a:r>
            <a:r>
              <a:rPr lang="en-US" b="1" dirty="0" err="1"/>
              <a:t>izquierda</a:t>
            </a:r>
            <a:r>
              <a:rPr lang="en-US" b="1" dirty="0"/>
              <a:t> a </a:t>
            </a:r>
            <a:r>
              <a:rPr lang="en-US" b="1" dirty="0" err="1"/>
              <a:t>derecha</a:t>
            </a:r>
            <a:r>
              <a:rPr lang="en-US" b="1" dirty="0"/>
              <a:t> (LR):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del </a:t>
            </a:r>
            <a:r>
              <a:rPr lang="en-US" dirty="0" err="1"/>
              <a:t>hijo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 del </a:t>
            </a:r>
            <a:r>
              <a:rPr lang="en-US" dirty="0" err="1"/>
              <a:t>nodo</a:t>
            </a:r>
            <a:r>
              <a:rPr lang="en-US" dirty="0"/>
              <a:t> con factor de balance 1,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subárbol</a:t>
            </a:r>
            <a:r>
              <a:rPr lang="en-US" dirty="0"/>
              <a:t> derecho </a:t>
            </a:r>
          </a:p>
          <a:p>
            <a:endParaRPr lang="es-AR" dirty="0"/>
          </a:p>
        </p:txBody>
      </p:sp>
      <p:sp>
        <p:nvSpPr>
          <p:cNvPr id="20" name="Oval 4"/>
          <p:cNvSpPr/>
          <p:nvPr/>
        </p:nvSpPr>
        <p:spPr>
          <a:xfrm>
            <a:off x="1363296" y="4769446"/>
            <a:ext cx="503705" cy="443261"/>
          </a:xfrm>
          <a:prstGeom prst="ellips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B</a:t>
            </a:r>
            <a:endParaRPr lang="es-AR" b="1" dirty="0"/>
          </a:p>
        </p:txBody>
      </p:sp>
      <p:cxnSp>
        <p:nvCxnSpPr>
          <p:cNvPr id="21" name="Straight Arrow Connector 14"/>
          <p:cNvCxnSpPr>
            <a:stCxn id="22" idx="3"/>
          </p:cNvCxnSpPr>
          <p:nvPr/>
        </p:nvCxnSpPr>
        <p:spPr>
          <a:xfrm flipH="1">
            <a:off x="1161183" y="3657683"/>
            <a:ext cx="275879" cy="363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5"/>
          <p:cNvSpPr/>
          <p:nvPr/>
        </p:nvSpPr>
        <p:spPr>
          <a:xfrm>
            <a:off x="1363296" y="3279336"/>
            <a:ext cx="503705" cy="4432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37030" y="3786959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70C0"/>
                </a:solidFill>
              </a:rPr>
              <a:t>-1</a:t>
            </a:r>
            <a:endParaRPr lang="en-US" b="1" dirty="0" err="1" smtClean="0">
              <a:solidFill>
                <a:srgbClr val="0070C0"/>
              </a:solidFill>
            </a:endParaRPr>
          </a:p>
        </p:txBody>
      </p:sp>
      <p:sp>
        <p:nvSpPr>
          <p:cNvPr id="24" name="Oval 7"/>
          <p:cNvSpPr/>
          <p:nvPr/>
        </p:nvSpPr>
        <p:spPr>
          <a:xfrm>
            <a:off x="1911852" y="3991531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Cd</a:t>
            </a:r>
            <a:endParaRPr lang="es-AR" sz="1400" b="1" dirty="0"/>
          </a:p>
        </p:txBody>
      </p:sp>
      <p:sp>
        <p:nvSpPr>
          <p:cNvPr id="28" name="Oval 7"/>
          <p:cNvSpPr/>
          <p:nvPr/>
        </p:nvSpPr>
        <p:spPr>
          <a:xfrm>
            <a:off x="1093648" y="5513503"/>
            <a:ext cx="503705" cy="44326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/>
              <a:t>h</a:t>
            </a:r>
            <a:r>
              <a:rPr lang="es-AR" sz="1400" baseline="30000" dirty="0" smtClean="0"/>
              <a:t>-1</a:t>
            </a:r>
            <a:r>
              <a:rPr lang="es-AR" sz="1400" dirty="0" smtClean="0"/>
              <a:t> </a:t>
            </a:r>
            <a:r>
              <a:rPr lang="es-AR" sz="1400" b="1" dirty="0" smtClean="0"/>
              <a:t>B</a:t>
            </a:r>
            <a:r>
              <a:rPr lang="es-AR" sz="1400" b="1" dirty="0"/>
              <a:t>i</a:t>
            </a:r>
            <a:endParaRPr lang="es-AR" sz="1400" b="1" dirty="0"/>
          </a:p>
        </p:txBody>
      </p:sp>
      <p:cxnSp>
        <p:nvCxnSpPr>
          <p:cNvPr id="29" name="Straight Arrow Connector 20"/>
          <p:cNvCxnSpPr>
            <a:endCxn id="28" idx="0"/>
          </p:cNvCxnSpPr>
          <p:nvPr/>
        </p:nvCxnSpPr>
        <p:spPr>
          <a:xfrm flipH="1">
            <a:off x="1345501" y="5127401"/>
            <a:ext cx="220077" cy="38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1195568" y="3197866"/>
            <a:ext cx="2658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31" name="Oval 4"/>
          <p:cNvSpPr/>
          <p:nvPr/>
        </p:nvSpPr>
        <p:spPr>
          <a:xfrm>
            <a:off x="825433" y="4023393"/>
            <a:ext cx="503705" cy="443261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sp>
        <p:nvSpPr>
          <p:cNvPr id="32" name="Oval 9"/>
          <p:cNvSpPr/>
          <p:nvPr/>
        </p:nvSpPr>
        <p:spPr>
          <a:xfrm>
            <a:off x="395246" y="4746352"/>
            <a:ext cx="503705" cy="48776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Ai</a:t>
            </a:r>
            <a:endParaRPr lang="es-AR" sz="1400" b="1" dirty="0"/>
          </a:p>
        </p:txBody>
      </p:sp>
      <p:cxnSp>
        <p:nvCxnSpPr>
          <p:cNvPr id="33" name="Straight Arrow Connector 18"/>
          <p:cNvCxnSpPr>
            <a:endCxn id="32" idx="0"/>
          </p:cNvCxnSpPr>
          <p:nvPr/>
        </p:nvCxnSpPr>
        <p:spPr>
          <a:xfrm flipH="1">
            <a:off x="647099" y="4434792"/>
            <a:ext cx="312166" cy="3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0"/>
          <p:cNvCxnSpPr/>
          <p:nvPr/>
        </p:nvCxnSpPr>
        <p:spPr>
          <a:xfrm>
            <a:off x="1232568" y="4437566"/>
            <a:ext cx="247704" cy="310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"/>
          <p:cNvSpPr/>
          <p:nvPr/>
        </p:nvSpPr>
        <p:spPr>
          <a:xfrm>
            <a:off x="3666455" y="3959245"/>
            <a:ext cx="503705" cy="443261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B</a:t>
            </a:r>
            <a:endParaRPr lang="es-AR" b="1" dirty="0"/>
          </a:p>
        </p:txBody>
      </p:sp>
      <p:cxnSp>
        <p:nvCxnSpPr>
          <p:cNvPr id="42" name="Straight Arrow Connector 14"/>
          <p:cNvCxnSpPr>
            <a:stCxn id="43" idx="3"/>
          </p:cNvCxnSpPr>
          <p:nvPr/>
        </p:nvCxnSpPr>
        <p:spPr>
          <a:xfrm flipH="1">
            <a:off x="3994052" y="3641726"/>
            <a:ext cx="275879" cy="36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5"/>
          <p:cNvSpPr/>
          <p:nvPr/>
        </p:nvSpPr>
        <p:spPr>
          <a:xfrm>
            <a:off x="4196165" y="3263379"/>
            <a:ext cx="503705" cy="443261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44" name="CuadroTexto 43"/>
          <p:cNvSpPr txBox="1"/>
          <p:nvPr/>
        </p:nvSpPr>
        <p:spPr>
          <a:xfrm>
            <a:off x="3569899" y="3771002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45" name="Oval 7"/>
          <p:cNvSpPr/>
          <p:nvPr/>
        </p:nvSpPr>
        <p:spPr>
          <a:xfrm>
            <a:off x="4765407" y="3934027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Cd</a:t>
            </a:r>
            <a:endParaRPr lang="es-AR" sz="1400" b="1" dirty="0"/>
          </a:p>
        </p:txBody>
      </p:sp>
      <p:sp>
        <p:nvSpPr>
          <p:cNvPr id="49" name="Oval 7"/>
          <p:cNvSpPr/>
          <p:nvPr/>
        </p:nvSpPr>
        <p:spPr>
          <a:xfrm>
            <a:off x="3709430" y="5493834"/>
            <a:ext cx="503705" cy="44326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/>
              <a:t>h</a:t>
            </a:r>
            <a:r>
              <a:rPr lang="es-AR" sz="1400" baseline="30000" dirty="0" smtClean="0"/>
              <a:t>-1</a:t>
            </a:r>
            <a:r>
              <a:rPr lang="es-AR" sz="1400" dirty="0" smtClean="0"/>
              <a:t> </a:t>
            </a:r>
            <a:r>
              <a:rPr lang="es-AR" sz="1400" b="1" dirty="0" smtClean="0"/>
              <a:t>B</a:t>
            </a:r>
            <a:r>
              <a:rPr lang="es-AR" sz="1400" b="1" dirty="0"/>
              <a:t>i</a:t>
            </a:r>
            <a:endParaRPr lang="es-AR" sz="1400" b="1" dirty="0"/>
          </a:p>
        </p:txBody>
      </p:sp>
      <p:sp>
        <p:nvSpPr>
          <p:cNvPr id="51" name="CuadroTexto 50"/>
          <p:cNvSpPr txBox="1"/>
          <p:nvPr/>
        </p:nvSpPr>
        <p:spPr>
          <a:xfrm>
            <a:off x="4028437" y="3181909"/>
            <a:ext cx="2658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52" name="Oval 4"/>
          <p:cNvSpPr/>
          <p:nvPr/>
        </p:nvSpPr>
        <p:spPr>
          <a:xfrm>
            <a:off x="3305202" y="4742270"/>
            <a:ext cx="503705" cy="443261"/>
          </a:xfrm>
          <a:prstGeom prst="ellips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sp>
        <p:nvSpPr>
          <p:cNvPr id="53" name="Oval 9"/>
          <p:cNvSpPr/>
          <p:nvPr/>
        </p:nvSpPr>
        <p:spPr>
          <a:xfrm>
            <a:off x="2875015" y="5463452"/>
            <a:ext cx="503705" cy="48776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Ai</a:t>
            </a:r>
            <a:endParaRPr lang="es-AR" sz="1400" b="1" dirty="0"/>
          </a:p>
        </p:txBody>
      </p:sp>
      <p:cxnSp>
        <p:nvCxnSpPr>
          <p:cNvPr id="54" name="Straight Arrow Connector 18"/>
          <p:cNvCxnSpPr>
            <a:endCxn id="53" idx="0"/>
          </p:cNvCxnSpPr>
          <p:nvPr/>
        </p:nvCxnSpPr>
        <p:spPr>
          <a:xfrm flipH="1">
            <a:off x="3126868" y="5151892"/>
            <a:ext cx="312166" cy="3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20"/>
          <p:cNvCxnSpPr/>
          <p:nvPr/>
        </p:nvCxnSpPr>
        <p:spPr>
          <a:xfrm>
            <a:off x="3715212" y="5137818"/>
            <a:ext cx="247704" cy="3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0"/>
          <p:cNvCxnSpPr/>
          <p:nvPr/>
        </p:nvCxnSpPr>
        <p:spPr>
          <a:xfrm>
            <a:off x="1801346" y="3687127"/>
            <a:ext cx="247704" cy="3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20"/>
          <p:cNvCxnSpPr/>
          <p:nvPr/>
        </p:nvCxnSpPr>
        <p:spPr>
          <a:xfrm>
            <a:off x="4637565" y="3657683"/>
            <a:ext cx="247704" cy="3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4"/>
          <p:cNvCxnSpPr>
            <a:endCxn id="52" idx="0"/>
          </p:cNvCxnSpPr>
          <p:nvPr/>
        </p:nvCxnSpPr>
        <p:spPr>
          <a:xfrm flipH="1">
            <a:off x="3557055" y="4392407"/>
            <a:ext cx="242251" cy="34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3190822" y="4535129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3305202" y="2757903"/>
            <a:ext cx="156270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rgbClr val="0070C0"/>
                </a:solidFill>
              </a:rPr>
              <a:t>Rotación simple L con pivote en A</a:t>
            </a:r>
            <a:endParaRPr lang="en-US" sz="1400" b="1" dirty="0" err="1" smtClean="0">
              <a:solidFill>
                <a:srgbClr val="0070C0"/>
              </a:solidFill>
            </a:endParaRPr>
          </a:p>
        </p:txBody>
      </p:sp>
      <p:sp>
        <p:nvSpPr>
          <p:cNvPr id="69" name="Oval 4"/>
          <p:cNvSpPr/>
          <p:nvPr/>
        </p:nvSpPr>
        <p:spPr>
          <a:xfrm>
            <a:off x="6133958" y="4023609"/>
            <a:ext cx="503705" cy="443261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sp>
        <p:nvSpPr>
          <p:cNvPr id="70" name="Oval 9"/>
          <p:cNvSpPr/>
          <p:nvPr/>
        </p:nvSpPr>
        <p:spPr>
          <a:xfrm>
            <a:off x="5703771" y="4745876"/>
            <a:ext cx="503705" cy="48776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Ai</a:t>
            </a:r>
            <a:endParaRPr lang="es-AR" sz="1400" b="1" dirty="0"/>
          </a:p>
        </p:txBody>
      </p:sp>
      <p:cxnSp>
        <p:nvCxnSpPr>
          <p:cNvPr id="71" name="Straight Arrow Connector 18"/>
          <p:cNvCxnSpPr>
            <a:endCxn id="70" idx="0"/>
          </p:cNvCxnSpPr>
          <p:nvPr/>
        </p:nvCxnSpPr>
        <p:spPr>
          <a:xfrm flipH="1">
            <a:off x="5955624" y="4434316"/>
            <a:ext cx="312166" cy="3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6019578" y="3817553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cxnSp>
        <p:nvCxnSpPr>
          <p:cNvPr id="74" name="Straight Arrow Connector 14"/>
          <p:cNvCxnSpPr>
            <a:endCxn id="80" idx="0"/>
          </p:cNvCxnSpPr>
          <p:nvPr/>
        </p:nvCxnSpPr>
        <p:spPr>
          <a:xfrm>
            <a:off x="6538257" y="4415691"/>
            <a:ext cx="274386" cy="36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35"/>
          <p:cNvSpPr/>
          <p:nvPr/>
        </p:nvSpPr>
        <p:spPr>
          <a:xfrm>
            <a:off x="7619922" y="4040850"/>
            <a:ext cx="503705" cy="443261"/>
          </a:xfrm>
          <a:prstGeom prst="ellips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76" name="Oval 7"/>
          <p:cNvSpPr/>
          <p:nvPr/>
        </p:nvSpPr>
        <p:spPr>
          <a:xfrm>
            <a:off x="8189164" y="4711498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Cd</a:t>
            </a:r>
            <a:endParaRPr lang="es-AR" sz="1400" b="1" dirty="0"/>
          </a:p>
        </p:txBody>
      </p:sp>
      <p:sp>
        <p:nvSpPr>
          <p:cNvPr id="77" name="CuadroTexto 76"/>
          <p:cNvSpPr txBox="1"/>
          <p:nvPr/>
        </p:nvSpPr>
        <p:spPr>
          <a:xfrm>
            <a:off x="7926216" y="3734267"/>
            <a:ext cx="2658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cxnSp>
        <p:nvCxnSpPr>
          <p:cNvPr id="78" name="Straight Arrow Connector 20"/>
          <p:cNvCxnSpPr/>
          <p:nvPr/>
        </p:nvCxnSpPr>
        <p:spPr>
          <a:xfrm>
            <a:off x="8061322" y="4435154"/>
            <a:ext cx="247704" cy="3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"/>
          <p:cNvSpPr/>
          <p:nvPr/>
        </p:nvSpPr>
        <p:spPr>
          <a:xfrm>
            <a:off x="6560790" y="4779656"/>
            <a:ext cx="503705" cy="44326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/>
              <a:t>h</a:t>
            </a:r>
            <a:r>
              <a:rPr lang="es-AR" sz="1400" baseline="30000" dirty="0" smtClean="0"/>
              <a:t>-1</a:t>
            </a:r>
            <a:r>
              <a:rPr lang="es-AR" sz="1400" dirty="0" smtClean="0"/>
              <a:t> </a:t>
            </a:r>
            <a:r>
              <a:rPr lang="es-AR" sz="1400" b="1" dirty="0" smtClean="0"/>
              <a:t>B</a:t>
            </a:r>
            <a:r>
              <a:rPr lang="es-AR" sz="1400" b="1" dirty="0"/>
              <a:t>i</a:t>
            </a:r>
            <a:endParaRPr lang="es-AR" sz="1400" b="1" dirty="0"/>
          </a:p>
        </p:txBody>
      </p:sp>
      <p:sp>
        <p:nvSpPr>
          <p:cNvPr id="86" name="Oval 4"/>
          <p:cNvSpPr/>
          <p:nvPr/>
        </p:nvSpPr>
        <p:spPr>
          <a:xfrm>
            <a:off x="6830516" y="3196834"/>
            <a:ext cx="503705" cy="443261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B</a:t>
            </a:r>
            <a:endParaRPr lang="es-AR" b="1" dirty="0"/>
          </a:p>
        </p:txBody>
      </p:sp>
      <p:sp>
        <p:nvSpPr>
          <p:cNvPr id="88" name="CuadroTexto 87"/>
          <p:cNvSpPr txBox="1"/>
          <p:nvPr/>
        </p:nvSpPr>
        <p:spPr>
          <a:xfrm>
            <a:off x="6733960" y="3008591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cxnSp>
        <p:nvCxnSpPr>
          <p:cNvPr id="89" name="Straight Arrow Connector 20"/>
          <p:cNvCxnSpPr>
            <a:stCxn id="86" idx="5"/>
            <a:endCxn id="75" idx="0"/>
          </p:cNvCxnSpPr>
          <p:nvPr/>
        </p:nvCxnSpPr>
        <p:spPr>
          <a:xfrm>
            <a:off x="7260455" y="3575181"/>
            <a:ext cx="611320" cy="46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14"/>
          <p:cNvCxnSpPr>
            <a:stCxn id="86" idx="3"/>
            <a:endCxn id="69" idx="0"/>
          </p:cNvCxnSpPr>
          <p:nvPr/>
        </p:nvCxnSpPr>
        <p:spPr>
          <a:xfrm flipH="1">
            <a:off x="6385811" y="3575181"/>
            <a:ext cx="518471" cy="44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/>
          <p:cNvSpPr txBox="1"/>
          <p:nvPr/>
        </p:nvSpPr>
        <p:spPr>
          <a:xfrm>
            <a:off x="6315975" y="2624143"/>
            <a:ext cx="156270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rgbClr val="0070C0"/>
                </a:solidFill>
              </a:rPr>
              <a:t>Rotación simple R con pivote en C</a:t>
            </a:r>
            <a:endParaRPr lang="en-US" sz="1400" b="1" dirty="0" err="1" smtClean="0">
              <a:solidFill>
                <a:srgbClr val="0070C0"/>
              </a:solidFill>
            </a:endParaRPr>
          </a:p>
        </p:txBody>
      </p:sp>
      <p:sp>
        <p:nvSpPr>
          <p:cNvPr id="98" name="Flecha curvada hacia abajo 97"/>
          <p:cNvSpPr/>
          <p:nvPr/>
        </p:nvSpPr>
        <p:spPr>
          <a:xfrm flipH="1">
            <a:off x="872858" y="4544084"/>
            <a:ext cx="472643" cy="334827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Flecha curvada hacia abajo 98"/>
          <p:cNvSpPr/>
          <p:nvPr/>
        </p:nvSpPr>
        <p:spPr>
          <a:xfrm>
            <a:off x="4171775" y="3754357"/>
            <a:ext cx="596088" cy="334827"/>
          </a:xfrm>
          <a:prstGeom prst="curvedDownArrow">
            <a:avLst/>
          </a:prstGeom>
          <a:solidFill>
            <a:srgbClr val="FFFF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ounded Rectangle 13"/>
          <p:cNvSpPr/>
          <p:nvPr/>
        </p:nvSpPr>
        <p:spPr>
          <a:xfrm>
            <a:off x="2662659" y="2624143"/>
            <a:ext cx="2924496" cy="37556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Primera rotación hacia la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izquierda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con pivote en el hijo del nodo desbalanceado (del lado de la inserción), en nuestro caso “A”</a:t>
            </a:r>
          </a:p>
        </p:txBody>
      </p:sp>
      <p:sp>
        <p:nvSpPr>
          <p:cNvPr id="84" name="Rounded Rectangle 14"/>
          <p:cNvSpPr/>
          <p:nvPr/>
        </p:nvSpPr>
        <p:spPr>
          <a:xfrm>
            <a:off x="5693451" y="2608071"/>
            <a:ext cx="3102873" cy="37716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Segunda rotación hacia la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derecha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con pivote en el nodo más joven inicialmente desbalanceado con 2, o sea “C”</a:t>
            </a:r>
          </a:p>
        </p:txBody>
      </p:sp>
    </p:spTree>
    <p:extLst>
      <p:ext uri="{BB962C8B-B14F-4D97-AF65-F5344CB8AC3E}">
        <p14:creationId xmlns:p14="http://schemas.microsoft.com/office/powerpoint/2010/main" val="77818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37612" y="6360904"/>
            <a:ext cx="76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B: 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derecha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-1. Este </a:t>
            </a:r>
            <a:r>
              <a:rPr lang="en-US" b="1" dirty="0" err="1"/>
              <a:t>nodo</a:t>
            </a:r>
            <a:r>
              <a:rPr lang="en-US" b="1" dirty="0"/>
              <a:t> </a:t>
            </a:r>
            <a:r>
              <a:rPr lang="en-US" b="1" dirty="0" err="1"/>
              <a:t>tendría</a:t>
            </a:r>
            <a:r>
              <a:rPr lang="en-US" b="1" dirty="0"/>
              <a:t> fb -2 y </a:t>
            </a:r>
            <a:r>
              <a:rPr lang="en-US" b="1" dirty="0" err="1"/>
              <a:t>dejaría</a:t>
            </a:r>
            <a:r>
              <a:rPr lang="en-US" b="1" dirty="0"/>
              <a:t> de </a:t>
            </a:r>
            <a:r>
              <a:rPr lang="en-US" b="1" dirty="0" err="1"/>
              <a:t>ser</a:t>
            </a:r>
            <a:r>
              <a:rPr lang="en-US" b="1" dirty="0"/>
              <a:t> AVL.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endParaRPr lang="es-AR" dirty="0"/>
          </a:p>
        </p:txBody>
      </p:sp>
      <p:cxnSp>
        <p:nvCxnSpPr>
          <p:cNvPr id="49" name="Straight Arrow Connector 9"/>
          <p:cNvCxnSpPr/>
          <p:nvPr/>
        </p:nvCxnSpPr>
        <p:spPr>
          <a:xfrm flipV="1">
            <a:off x="3310570" y="3879527"/>
            <a:ext cx="1779132" cy="191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7"/>
          <p:cNvSpPr/>
          <p:nvPr/>
        </p:nvSpPr>
        <p:spPr>
          <a:xfrm>
            <a:off x="7711041" y="6021320"/>
            <a:ext cx="653143" cy="574766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1" name="Oval 9"/>
          <p:cNvSpPr/>
          <p:nvPr/>
        </p:nvSpPr>
        <p:spPr>
          <a:xfrm>
            <a:off x="6803708" y="6029774"/>
            <a:ext cx="653143" cy="574766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52" name="Straight Arrow Connector 18"/>
          <p:cNvCxnSpPr/>
          <p:nvPr/>
        </p:nvCxnSpPr>
        <p:spPr>
          <a:xfrm flipV="1">
            <a:off x="7130265" y="5761983"/>
            <a:ext cx="0" cy="25933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4"/>
          <p:cNvSpPr/>
          <p:nvPr/>
        </p:nvSpPr>
        <p:spPr>
          <a:xfrm>
            <a:off x="1219289" y="4224099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Ci</a:t>
            </a:r>
            <a:endParaRPr lang="es-AR" b="1" dirty="0"/>
          </a:p>
        </p:txBody>
      </p:sp>
      <p:cxnSp>
        <p:nvCxnSpPr>
          <p:cNvPr id="54" name="Straight Arrow Connector 14"/>
          <p:cNvCxnSpPr/>
          <p:nvPr/>
        </p:nvCxnSpPr>
        <p:spPr>
          <a:xfrm flipH="1">
            <a:off x="1667596" y="3995237"/>
            <a:ext cx="227163" cy="2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35"/>
          <p:cNvSpPr/>
          <p:nvPr/>
        </p:nvSpPr>
        <p:spPr>
          <a:xfrm>
            <a:off x="1861775" y="3534714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57980" y="3272537"/>
            <a:ext cx="164495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0-(1)= </a:t>
            </a:r>
            <a:r>
              <a:rPr lang="es-AR" sz="2400" b="1" dirty="0" smtClean="0">
                <a:solidFill>
                  <a:srgbClr val="00B050"/>
                </a:solidFill>
              </a:rPr>
              <a:t>-1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58" name="Oval 7"/>
          <p:cNvSpPr/>
          <p:nvPr/>
        </p:nvSpPr>
        <p:spPr>
          <a:xfrm>
            <a:off x="2593138" y="4226137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59" name="Oval 9"/>
          <p:cNvSpPr/>
          <p:nvPr/>
        </p:nvSpPr>
        <p:spPr>
          <a:xfrm>
            <a:off x="2095181" y="5172125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Ai</a:t>
            </a:r>
            <a:endParaRPr lang="es-AR" b="1" dirty="0"/>
          </a:p>
        </p:txBody>
      </p:sp>
      <p:cxnSp>
        <p:nvCxnSpPr>
          <p:cNvPr id="60" name="Straight Arrow Connector 18"/>
          <p:cNvCxnSpPr/>
          <p:nvPr/>
        </p:nvCxnSpPr>
        <p:spPr>
          <a:xfrm flipH="1">
            <a:off x="2581127" y="4827835"/>
            <a:ext cx="259830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0"/>
          <p:cNvCxnSpPr/>
          <p:nvPr/>
        </p:nvCxnSpPr>
        <p:spPr>
          <a:xfrm>
            <a:off x="2487647" y="3956162"/>
            <a:ext cx="284198" cy="31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2709492" y="3924814"/>
            <a:ext cx="82208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64" name="Oval 7"/>
          <p:cNvSpPr/>
          <p:nvPr/>
        </p:nvSpPr>
        <p:spPr>
          <a:xfrm>
            <a:off x="3045364" y="5178164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Ai</a:t>
            </a:r>
            <a:endParaRPr lang="es-AR" b="1" dirty="0"/>
          </a:p>
        </p:txBody>
      </p:sp>
      <p:cxnSp>
        <p:nvCxnSpPr>
          <p:cNvPr id="65" name="Straight Arrow Connector 20"/>
          <p:cNvCxnSpPr/>
          <p:nvPr/>
        </p:nvCxnSpPr>
        <p:spPr>
          <a:xfrm>
            <a:off x="3027468" y="4839240"/>
            <a:ext cx="196635" cy="38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4"/>
          <p:cNvCxnSpPr/>
          <p:nvPr/>
        </p:nvCxnSpPr>
        <p:spPr>
          <a:xfrm flipH="1">
            <a:off x="6333273" y="4013409"/>
            <a:ext cx="227163" cy="2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35"/>
          <p:cNvSpPr/>
          <p:nvPr/>
        </p:nvSpPr>
        <p:spPr>
          <a:xfrm>
            <a:off x="6527452" y="355288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69" name="CuadroTexto 68"/>
          <p:cNvSpPr txBox="1"/>
          <p:nvPr/>
        </p:nvSpPr>
        <p:spPr>
          <a:xfrm>
            <a:off x="7592179" y="3919330"/>
            <a:ext cx="15429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>
                <a:solidFill>
                  <a:srgbClr val="00B050"/>
                </a:solidFill>
              </a:rPr>
              <a:t>1</a:t>
            </a:r>
            <a:r>
              <a:rPr lang="es-AR" b="1" dirty="0" smtClean="0">
                <a:solidFill>
                  <a:srgbClr val="00B050"/>
                </a:solidFill>
              </a:rPr>
              <a:t> </a:t>
            </a:r>
            <a:r>
              <a:rPr lang="es-AR" b="1" dirty="0" err="1"/>
              <a:t>ó</a:t>
            </a:r>
            <a:r>
              <a:rPr lang="es-AR" b="1" dirty="0" smtClean="0">
                <a:solidFill>
                  <a:srgbClr val="00B050"/>
                </a:solidFill>
              </a:rPr>
              <a:t> </a:t>
            </a:r>
            <a:r>
              <a:rPr lang="es-AR" dirty="0" err="1" smtClean="0"/>
              <a:t>fb</a:t>
            </a:r>
            <a:r>
              <a:rPr lang="es-AR" dirty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-1 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5398027" y="3272537"/>
            <a:ext cx="16449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0-(2)= </a:t>
            </a:r>
            <a:r>
              <a:rPr lang="es-AR" sz="2400" b="1" dirty="0" smtClean="0">
                <a:solidFill>
                  <a:srgbClr val="FF0000"/>
                </a:solidFill>
              </a:rPr>
              <a:t>-2</a:t>
            </a:r>
            <a:endParaRPr lang="en-US" sz="2400" b="1" dirty="0" err="1" smtClean="0">
              <a:solidFill>
                <a:srgbClr val="FF0000"/>
              </a:solidFill>
            </a:endParaRPr>
          </a:p>
        </p:txBody>
      </p:sp>
      <p:sp>
        <p:nvSpPr>
          <p:cNvPr id="71" name="Oval 7"/>
          <p:cNvSpPr/>
          <p:nvPr/>
        </p:nvSpPr>
        <p:spPr>
          <a:xfrm>
            <a:off x="7258815" y="4244309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  <a:endParaRPr lang="es-AR" dirty="0"/>
          </a:p>
        </p:txBody>
      </p:sp>
      <p:cxnSp>
        <p:nvCxnSpPr>
          <p:cNvPr id="74" name="Straight Arrow Connector 20"/>
          <p:cNvCxnSpPr/>
          <p:nvPr/>
        </p:nvCxnSpPr>
        <p:spPr>
          <a:xfrm>
            <a:off x="7153324" y="3974334"/>
            <a:ext cx="284198" cy="31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8"/>
          <p:cNvCxnSpPr/>
          <p:nvPr/>
        </p:nvCxnSpPr>
        <p:spPr>
          <a:xfrm flipV="1">
            <a:off x="8007310" y="5749171"/>
            <a:ext cx="0" cy="25933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9"/>
          <p:cNvSpPr/>
          <p:nvPr/>
        </p:nvSpPr>
        <p:spPr>
          <a:xfrm>
            <a:off x="6760858" y="5166942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Ai</a:t>
            </a:r>
            <a:endParaRPr lang="es-AR" b="1" dirty="0"/>
          </a:p>
        </p:txBody>
      </p:sp>
      <p:cxnSp>
        <p:nvCxnSpPr>
          <p:cNvPr id="81" name="Straight Arrow Connector 18"/>
          <p:cNvCxnSpPr/>
          <p:nvPr/>
        </p:nvCxnSpPr>
        <p:spPr>
          <a:xfrm flipH="1">
            <a:off x="7246804" y="4822652"/>
            <a:ext cx="259830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7"/>
          <p:cNvSpPr/>
          <p:nvPr/>
        </p:nvSpPr>
        <p:spPr>
          <a:xfrm>
            <a:off x="7711041" y="5172981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Ai</a:t>
            </a:r>
            <a:endParaRPr lang="es-AR" b="1" dirty="0"/>
          </a:p>
        </p:txBody>
      </p:sp>
      <p:cxnSp>
        <p:nvCxnSpPr>
          <p:cNvPr id="84" name="Straight Arrow Connector 20"/>
          <p:cNvCxnSpPr/>
          <p:nvPr/>
        </p:nvCxnSpPr>
        <p:spPr>
          <a:xfrm>
            <a:off x="7693145" y="4834057"/>
            <a:ext cx="196635" cy="38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4"/>
          <p:cNvSpPr/>
          <p:nvPr/>
        </p:nvSpPr>
        <p:spPr>
          <a:xfrm>
            <a:off x="5961362" y="4260647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Ci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3386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69" grpId="0"/>
      <p:bldP spid="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</a:t>
            </a:r>
            <a:r>
              <a:rPr lang="en-US" dirty="0"/>
              <a:t>B</a:t>
            </a:r>
            <a:r>
              <a:rPr lang="en-US" b="1" dirty="0"/>
              <a:t>  (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derecha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-1)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B1- </a:t>
            </a:r>
            <a:r>
              <a:rPr lang="en-US" b="1" dirty="0" err="1"/>
              <a:t>Rotación</a:t>
            </a:r>
            <a:r>
              <a:rPr lang="en-US" b="1" dirty="0"/>
              <a:t> simple a </a:t>
            </a:r>
            <a:r>
              <a:rPr lang="en-US" b="1" dirty="0" err="1"/>
              <a:t>izquierda</a:t>
            </a:r>
            <a:r>
              <a:rPr lang="en-US" b="1" dirty="0"/>
              <a:t> (L):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del </a:t>
            </a:r>
            <a:r>
              <a:rPr lang="en-US" dirty="0" err="1"/>
              <a:t>hijo</a:t>
            </a:r>
            <a:r>
              <a:rPr lang="en-US" dirty="0"/>
              <a:t> derecho del </a:t>
            </a:r>
            <a:r>
              <a:rPr lang="en-US" dirty="0" err="1"/>
              <a:t>nodo</a:t>
            </a:r>
            <a:r>
              <a:rPr lang="en-US" dirty="0"/>
              <a:t> con factor de balance -1,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subárbol</a:t>
            </a:r>
            <a:r>
              <a:rPr lang="en-US" dirty="0"/>
              <a:t> derecho 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B2- </a:t>
            </a:r>
            <a:r>
              <a:rPr lang="en-US" b="1" dirty="0" err="1"/>
              <a:t>Rotación</a:t>
            </a:r>
            <a:r>
              <a:rPr lang="en-US" b="1" dirty="0"/>
              <a:t> </a:t>
            </a:r>
            <a:r>
              <a:rPr lang="en-US" b="1" dirty="0" err="1"/>
              <a:t>doble</a:t>
            </a:r>
            <a:r>
              <a:rPr lang="en-US" b="1" dirty="0"/>
              <a:t> </a:t>
            </a:r>
            <a:r>
              <a:rPr lang="en-US" b="1" dirty="0" err="1"/>
              <a:t>derecha</a:t>
            </a:r>
            <a:r>
              <a:rPr lang="en-US" b="1" dirty="0"/>
              <a:t> a </a:t>
            </a:r>
            <a:r>
              <a:rPr lang="en-US" b="1" dirty="0" err="1"/>
              <a:t>izquierda</a:t>
            </a:r>
            <a:r>
              <a:rPr lang="en-US" b="1" dirty="0"/>
              <a:t> (RL):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del </a:t>
            </a:r>
            <a:r>
              <a:rPr lang="en-US" dirty="0" err="1"/>
              <a:t>hijo</a:t>
            </a:r>
            <a:r>
              <a:rPr lang="en-US" dirty="0"/>
              <a:t> derecho del </a:t>
            </a:r>
            <a:r>
              <a:rPr lang="en-US" dirty="0" err="1"/>
              <a:t>nodo</a:t>
            </a:r>
            <a:r>
              <a:rPr lang="en-US" dirty="0"/>
              <a:t> con factor de balance -1,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subárbol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 </a:t>
            </a:r>
          </a:p>
          <a:p>
            <a:pPr lvl="1" algn="just"/>
            <a:endParaRPr lang="en-US" dirty="0"/>
          </a:p>
          <a:p>
            <a:endParaRPr lang="es-AR" dirty="0"/>
          </a:p>
        </p:txBody>
      </p:sp>
      <p:sp>
        <p:nvSpPr>
          <p:cNvPr id="6" name="Cloud 5"/>
          <p:cNvSpPr/>
          <p:nvPr/>
        </p:nvSpPr>
        <p:spPr>
          <a:xfrm>
            <a:off x="4023360" y="5175068"/>
            <a:ext cx="3801291" cy="1149532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Análogas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soluciones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=&gt;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caso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espejado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…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72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lecha curvada hacia abajo 138"/>
          <p:cNvSpPr/>
          <p:nvPr/>
        </p:nvSpPr>
        <p:spPr>
          <a:xfrm flipH="1">
            <a:off x="6213327" y="4575135"/>
            <a:ext cx="474138" cy="264368"/>
          </a:xfrm>
          <a:prstGeom prst="curvedDownArrow">
            <a:avLst/>
          </a:prstGeom>
          <a:solidFill>
            <a:srgbClr val="FFFF99"/>
          </a:solidFill>
          <a:ln>
            <a:solidFill>
              <a:srgbClr val="FF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5010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</a:t>
            </a:r>
            <a:r>
              <a:rPr lang="en-US" dirty="0"/>
              <a:t>B</a:t>
            </a:r>
            <a:r>
              <a:rPr lang="en-US" b="1" dirty="0"/>
              <a:t>  (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derecha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-1)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B1- </a:t>
            </a:r>
            <a:r>
              <a:rPr lang="en-US" b="1" dirty="0" err="1"/>
              <a:t>Rotación</a:t>
            </a:r>
            <a:r>
              <a:rPr lang="en-US" b="1" dirty="0"/>
              <a:t> simple a </a:t>
            </a:r>
            <a:r>
              <a:rPr lang="en-US" b="1" dirty="0" err="1"/>
              <a:t>izquierda</a:t>
            </a:r>
            <a:r>
              <a:rPr lang="en-US" b="1" dirty="0"/>
              <a:t> (L):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del </a:t>
            </a:r>
            <a:r>
              <a:rPr lang="en-US" dirty="0" err="1"/>
              <a:t>hijo</a:t>
            </a:r>
            <a:r>
              <a:rPr lang="en-US" dirty="0"/>
              <a:t> derecho del </a:t>
            </a:r>
            <a:r>
              <a:rPr lang="en-US" dirty="0" err="1"/>
              <a:t>nodo</a:t>
            </a:r>
            <a:r>
              <a:rPr lang="en-US" dirty="0"/>
              <a:t> con factor de balance -1,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subárbol</a:t>
            </a:r>
            <a:r>
              <a:rPr lang="en-US" dirty="0"/>
              <a:t> derecho </a:t>
            </a:r>
          </a:p>
          <a:p>
            <a:endParaRPr lang="es-AR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837969" y="3566055"/>
            <a:ext cx="1338199" cy="4924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i="1" dirty="0" smtClean="0">
                <a:solidFill>
                  <a:srgbClr val="FF0000"/>
                </a:solidFill>
              </a:rPr>
              <a:t>Este es el nodo que tenia </a:t>
            </a:r>
            <a:r>
              <a:rPr lang="es-AR" sz="1600" b="1" i="1" dirty="0" err="1" smtClean="0">
                <a:solidFill>
                  <a:srgbClr val="FF0000"/>
                </a:solidFill>
              </a:rPr>
              <a:t>fb</a:t>
            </a:r>
            <a:r>
              <a:rPr lang="es-AR" sz="1600" b="1" i="1" dirty="0" smtClean="0">
                <a:solidFill>
                  <a:srgbClr val="FF0000"/>
                </a:solidFill>
              </a:rPr>
              <a:t>= -1</a:t>
            </a:r>
            <a:endParaRPr lang="en-US" b="1" i="1" dirty="0" err="1" smtClean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2423314" y="3898320"/>
            <a:ext cx="301765" cy="18887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64879" y="6405444"/>
            <a:ext cx="76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5" name="Oval 7"/>
          <p:cNvSpPr/>
          <p:nvPr/>
        </p:nvSpPr>
        <p:spPr>
          <a:xfrm>
            <a:off x="2742336" y="6302546"/>
            <a:ext cx="531844" cy="46802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s-AR" dirty="0"/>
          </a:p>
        </p:txBody>
      </p:sp>
      <p:cxnSp>
        <p:nvCxnSpPr>
          <p:cNvPr id="59" name="Straight Arrow Connector 14"/>
          <p:cNvCxnSpPr/>
          <p:nvPr/>
        </p:nvCxnSpPr>
        <p:spPr>
          <a:xfrm flipH="1">
            <a:off x="1677506" y="4373471"/>
            <a:ext cx="204031" cy="25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35"/>
          <p:cNvSpPr/>
          <p:nvPr/>
        </p:nvSpPr>
        <p:spPr>
          <a:xfrm>
            <a:off x="1754123" y="3920930"/>
            <a:ext cx="531844" cy="468023"/>
          </a:xfrm>
          <a:prstGeom prst="ellips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61" name="CuadroTexto 60"/>
          <p:cNvSpPr txBox="1"/>
          <p:nvPr/>
        </p:nvSpPr>
        <p:spPr>
          <a:xfrm>
            <a:off x="2646971" y="4382455"/>
            <a:ext cx="66471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542080" y="3774044"/>
            <a:ext cx="133945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0-(2)= </a:t>
            </a:r>
            <a:r>
              <a:rPr lang="es-AR" sz="2400" b="1" dirty="0" smtClean="0">
                <a:solidFill>
                  <a:srgbClr val="FF0000"/>
                </a:solidFill>
              </a:rPr>
              <a:t>-2</a:t>
            </a:r>
            <a:endParaRPr lang="en-US" sz="2400" b="1" dirty="0" err="1" smtClean="0">
              <a:solidFill>
                <a:srgbClr val="FF0000"/>
              </a:solidFill>
            </a:endParaRPr>
          </a:p>
        </p:txBody>
      </p:sp>
      <p:sp>
        <p:nvSpPr>
          <p:cNvPr id="63" name="Oval 7"/>
          <p:cNvSpPr/>
          <p:nvPr/>
        </p:nvSpPr>
        <p:spPr>
          <a:xfrm>
            <a:off x="2269221" y="4630365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/>
              <a:t>A</a:t>
            </a:r>
            <a:endParaRPr lang="es-AR" dirty="0"/>
          </a:p>
        </p:txBody>
      </p:sp>
      <p:cxnSp>
        <p:nvCxnSpPr>
          <p:cNvPr id="64" name="Straight Arrow Connector 20"/>
          <p:cNvCxnSpPr/>
          <p:nvPr/>
        </p:nvCxnSpPr>
        <p:spPr>
          <a:xfrm>
            <a:off x="2191896" y="4353213"/>
            <a:ext cx="231418" cy="256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8"/>
          <p:cNvCxnSpPr/>
          <p:nvPr/>
        </p:nvCxnSpPr>
        <p:spPr>
          <a:xfrm flipV="1">
            <a:off x="2974827" y="5946456"/>
            <a:ext cx="8998" cy="3222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9"/>
          <p:cNvSpPr/>
          <p:nvPr/>
        </p:nvSpPr>
        <p:spPr>
          <a:xfrm>
            <a:off x="1891470" y="5485786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baseline="30000" dirty="0" err="1" smtClean="0"/>
              <a:t>h</a:t>
            </a:r>
            <a:r>
              <a:rPr lang="es-AR" sz="1600" b="1" dirty="0" err="1" smtClean="0"/>
              <a:t>Ai</a:t>
            </a:r>
            <a:endParaRPr lang="es-AR" sz="1600" b="1" dirty="0"/>
          </a:p>
        </p:txBody>
      </p:sp>
      <p:cxnSp>
        <p:nvCxnSpPr>
          <p:cNvPr id="67" name="Straight Arrow Connector 18"/>
          <p:cNvCxnSpPr/>
          <p:nvPr/>
        </p:nvCxnSpPr>
        <p:spPr>
          <a:xfrm flipH="1">
            <a:off x="2241637" y="5133437"/>
            <a:ext cx="146981" cy="31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7"/>
          <p:cNvSpPr/>
          <p:nvPr/>
        </p:nvSpPr>
        <p:spPr>
          <a:xfrm>
            <a:off x="2695254" y="5478433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baseline="30000" dirty="0" err="1" smtClean="0"/>
              <a:t>h</a:t>
            </a:r>
            <a:r>
              <a:rPr lang="es-AR" sz="1600" b="1" dirty="0" err="1" smtClean="0"/>
              <a:t>Ad</a:t>
            </a:r>
            <a:endParaRPr lang="es-AR" sz="1600" b="1" dirty="0"/>
          </a:p>
        </p:txBody>
      </p:sp>
      <p:cxnSp>
        <p:nvCxnSpPr>
          <p:cNvPr id="69" name="Straight Arrow Connector 20"/>
          <p:cNvCxnSpPr/>
          <p:nvPr/>
        </p:nvCxnSpPr>
        <p:spPr>
          <a:xfrm>
            <a:off x="2720704" y="5131854"/>
            <a:ext cx="160117" cy="312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4"/>
          <p:cNvSpPr/>
          <p:nvPr/>
        </p:nvSpPr>
        <p:spPr>
          <a:xfrm>
            <a:off x="1315240" y="4660078"/>
            <a:ext cx="531844" cy="46802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Ci</a:t>
            </a:r>
            <a:endParaRPr lang="es-AR" b="1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1877217" y="6348110"/>
            <a:ext cx="86067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200" b="1" dirty="0" smtClean="0">
                <a:solidFill>
                  <a:srgbClr val="00B050"/>
                </a:solidFill>
              </a:rPr>
              <a:t>Nodo insertado</a:t>
            </a:r>
            <a:endParaRPr lang="en-US" sz="1200" b="1" dirty="0" err="1" smtClean="0">
              <a:solidFill>
                <a:srgbClr val="00B050"/>
              </a:solidFill>
            </a:endParaRPr>
          </a:p>
        </p:txBody>
      </p:sp>
      <p:sp>
        <p:nvSpPr>
          <p:cNvPr id="106" name="CuadroTexto 105"/>
          <p:cNvSpPr txBox="1"/>
          <p:nvPr/>
        </p:nvSpPr>
        <p:spPr>
          <a:xfrm>
            <a:off x="3779109" y="4750487"/>
            <a:ext cx="126858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200" b="1" dirty="0" smtClean="0">
                <a:solidFill>
                  <a:srgbClr val="00B0F0"/>
                </a:solidFill>
              </a:rPr>
              <a:t>ROTACION</a:t>
            </a:r>
          </a:p>
          <a:p>
            <a:pPr algn="ctr"/>
            <a:r>
              <a:rPr lang="es-AR" sz="1200" b="1" dirty="0" smtClean="0">
                <a:solidFill>
                  <a:srgbClr val="00B0F0"/>
                </a:solidFill>
              </a:rPr>
              <a:t>SIMPLE L</a:t>
            </a:r>
            <a:endParaRPr lang="en-US" sz="1400" b="1" dirty="0" err="1" smtClean="0">
              <a:solidFill>
                <a:srgbClr val="00B0F0"/>
              </a:solidFill>
            </a:endParaRPr>
          </a:p>
        </p:txBody>
      </p:sp>
      <p:cxnSp>
        <p:nvCxnSpPr>
          <p:cNvPr id="107" name="Straight Arrow Connector 10"/>
          <p:cNvCxnSpPr/>
          <p:nvPr/>
        </p:nvCxnSpPr>
        <p:spPr>
          <a:xfrm>
            <a:off x="4007953" y="4566397"/>
            <a:ext cx="88827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7"/>
          <p:cNvSpPr/>
          <p:nvPr/>
        </p:nvSpPr>
        <p:spPr>
          <a:xfrm>
            <a:off x="6782446" y="5469618"/>
            <a:ext cx="531844" cy="46802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s-AR" dirty="0"/>
          </a:p>
        </p:txBody>
      </p:sp>
      <p:cxnSp>
        <p:nvCxnSpPr>
          <p:cNvPr id="110" name="Straight Arrow Connector 14"/>
          <p:cNvCxnSpPr/>
          <p:nvPr/>
        </p:nvCxnSpPr>
        <p:spPr>
          <a:xfrm flipH="1">
            <a:off x="5548992" y="5152388"/>
            <a:ext cx="204031" cy="25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35"/>
          <p:cNvSpPr/>
          <p:nvPr/>
        </p:nvSpPr>
        <p:spPr>
          <a:xfrm>
            <a:off x="5625609" y="4699847"/>
            <a:ext cx="531844" cy="46802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5465236" y="4427897"/>
            <a:ext cx="66471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113" name="Oval 7"/>
          <p:cNvSpPr/>
          <p:nvPr/>
        </p:nvSpPr>
        <p:spPr>
          <a:xfrm>
            <a:off x="6213327" y="4025703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/>
              <a:t>A</a:t>
            </a:r>
            <a:endParaRPr lang="es-AR" dirty="0"/>
          </a:p>
        </p:txBody>
      </p:sp>
      <p:cxnSp>
        <p:nvCxnSpPr>
          <p:cNvPr id="114" name="Straight Arrow Connector 20"/>
          <p:cNvCxnSpPr/>
          <p:nvPr/>
        </p:nvCxnSpPr>
        <p:spPr>
          <a:xfrm>
            <a:off x="6649736" y="4494825"/>
            <a:ext cx="231418" cy="2565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8"/>
          <p:cNvCxnSpPr/>
          <p:nvPr/>
        </p:nvCxnSpPr>
        <p:spPr>
          <a:xfrm flipV="1">
            <a:off x="7014937" y="5183864"/>
            <a:ext cx="8998" cy="3222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9"/>
          <p:cNvSpPr/>
          <p:nvPr/>
        </p:nvSpPr>
        <p:spPr>
          <a:xfrm>
            <a:off x="6042356" y="5448164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baseline="30000" dirty="0" err="1" smtClean="0"/>
              <a:t>h</a:t>
            </a:r>
            <a:r>
              <a:rPr lang="es-AR" sz="1600" b="1" dirty="0" err="1" smtClean="0"/>
              <a:t>Ai</a:t>
            </a:r>
            <a:endParaRPr lang="es-AR" sz="1600" b="1" dirty="0"/>
          </a:p>
        </p:txBody>
      </p:sp>
      <p:cxnSp>
        <p:nvCxnSpPr>
          <p:cNvPr id="117" name="Straight Arrow Connector 18"/>
          <p:cNvCxnSpPr/>
          <p:nvPr/>
        </p:nvCxnSpPr>
        <p:spPr>
          <a:xfrm flipH="1">
            <a:off x="6032745" y="4501378"/>
            <a:ext cx="256568" cy="23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7"/>
          <p:cNvSpPr/>
          <p:nvPr/>
        </p:nvSpPr>
        <p:spPr>
          <a:xfrm>
            <a:off x="6735364" y="4715841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baseline="30000" dirty="0" err="1" smtClean="0"/>
              <a:t>h</a:t>
            </a:r>
            <a:r>
              <a:rPr lang="es-AR" sz="1600" b="1" dirty="0" err="1" smtClean="0"/>
              <a:t>Ad</a:t>
            </a:r>
            <a:endParaRPr lang="es-AR" sz="1600" b="1" dirty="0"/>
          </a:p>
        </p:txBody>
      </p:sp>
      <p:cxnSp>
        <p:nvCxnSpPr>
          <p:cNvPr id="119" name="Straight Arrow Connector 20"/>
          <p:cNvCxnSpPr/>
          <p:nvPr/>
        </p:nvCxnSpPr>
        <p:spPr>
          <a:xfrm>
            <a:off x="6039250" y="5161664"/>
            <a:ext cx="231695" cy="286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4"/>
          <p:cNvSpPr/>
          <p:nvPr/>
        </p:nvSpPr>
        <p:spPr>
          <a:xfrm>
            <a:off x="5186726" y="5438995"/>
            <a:ext cx="531844" cy="46802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baseline="30000" dirty="0" err="1" smtClean="0"/>
              <a:t>h</a:t>
            </a:r>
            <a:r>
              <a:rPr lang="es-AR" sz="1600" b="1" dirty="0" err="1" smtClean="0"/>
              <a:t>Ci</a:t>
            </a:r>
            <a:endParaRPr lang="es-AR" sz="1600" b="1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7247859" y="5527778"/>
            <a:ext cx="86067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200" b="1" dirty="0" smtClean="0">
                <a:solidFill>
                  <a:srgbClr val="00B050"/>
                </a:solidFill>
              </a:rPr>
              <a:t>Nodo insertado</a:t>
            </a:r>
            <a:endParaRPr lang="en-US" sz="1200" b="1" dirty="0" err="1" smtClean="0">
              <a:solidFill>
                <a:srgbClr val="00B050"/>
              </a:solidFill>
            </a:endParaRPr>
          </a:p>
        </p:txBody>
      </p:sp>
      <p:sp>
        <p:nvSpPr>
          <p:cNvPr id="136" name="CuadroTexto 135"/>
          <p:cNvSpPr txBox="1"/>
          <p:nvPr/>
        </p:nvSpPr>
        <p:spPr>
          <a:xfrm>
            <a:off x="5797591" y="3894855"/>
            <a:ext cx="664711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sz="2000" b="1" dirty="0" smtClean="0">
                <a:solidFill>
                  <a:srgbClr val="00B050"/>
                </a:solidFill>
              </a:rPr>
              <a:t>0</a:t>
            </a:r>
            <a:endParaRPr lang="en-US" sz="2000" b="1" dirty="0" err="1" smtClean="0">
              <a:solidFill>
                <a:srgbClr val="00B050"/>
              </a:solidFill>
            </a:endParaRPr>
          </a:p>
        </p:txBody>
      </p:sp>
      <p:sp>
        <p:nvSpPr>
          <p:cNvPr id="137" name="Rounded Rectangle 6"/>
          <p:cNvSpPr/>
          <p:nvPr/>
        </p:nvSpPr>
        <p:spPr>
          <a:xfrm>
            <a:off x="5085486" y="3348564"/>
            <a:ext cx="3373500" cy="33227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Rotación hacia la </a:t>
            </a: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izquierda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con pivote en el nodo más joven inicialmente desbalanceado con 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-2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, o sea “C”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 y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Este BST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, no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/>
              <a:t>lleno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25434" y="3542766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35</a:t>
            </a:r>
            <a:endParaRPr lang="es-AR" sz="1600" dirty="0"/>
          </a:p>
        </p:txBody>
      </p:sp>
      <p:sp>
        <p:nvSpPr>
          <p:cNvPr id="7" name="Oval 6"/>
          <p:cNvSpPr/>
          <p:nvPr/>
        </p:nvSpPr>
        <p:spPr>
          <a:xfrm>
            <a:off x="7844454" y="4234101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74</a:t>
            </a:r>
            <a:endParaRPr lang="es-AR" sz="1600" dirty="0"/>
          </a:p>
        </p:txBody>
      </p:sp>
      <p:sp>
        <p:nvSpPr>
          <p:cNvPr id="8" name="Oval 7"/>
          <p:cNvSpPr/>
          <p:nvPr/>
        </p:nvSpPr>
        <p:spPr>
          <a:xfrm>
            <a:off x="5546202" y="3418858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s-AR" sz="1600" dirty="0"/>
          </a:p>
        </p:txBody>
      </p:sp>
      <p:sp>
        <p:nvSpPr>
          <p:cNvPr id="9" name="Oval 8"/>
          <p:cNvSpPr/>
          <p:nvPr/>
        </p:nvSpPr>
        <p:spPr>
          <a:xfrm>
            <a:off x="6864532" y="4258334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55</a:t>
            </a:r>
            <a:endParaRPr lang="es-AR" sz="1600" dirty="0"/>
          </a:p>
        </p:txBody>
      </p:sp>
      <p:sp>
        <p:nvSpPr>
          <p:cNvPr id="10" name="Oval 9"/>
          <p:cNvSpPr/>
          <p:nvPr/>
        </p:nvSpPr>
        <p:spPr>
          <a:xfrm>
            <a:off x="6022996" y="427882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22</a:t>
            </a:r>
            <a:endParaRPr lang="es-AR" sz="1600" dirty="0"/>
          </a:p>
        </p:txBody>
      </p:sp>
      <p:sp>
        <p:nvSpPr>
          <p:cNvPr id="11" name="Oval 10"/>
          <p:cNvSpPr/>
          <p:nvPr/>
        </p:nvSpPr>
        <p:spPr>
          <a:xfrm>
            <a:off x="6648103" y="307321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27</a:t>
            </a:r>
            <a:endParaRPr lang="es-AR" sz="1600" dirty="0"/>
          </a:p>
        </p:txBody>
      </p:sp>
      <p:sp>
        <p:nvSpPr>
          <p:cNvPr id="12" name="Oval 11"/>
          <p:cNvSpPr/>
          <p:nvPr/>
        </p:nvSpPr>
        <p:spPr>
          <a:xfrm>
            <a:off x="4975790" y="423234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s-AR" sz="1600" dirty="0"/>
          </a:p>
        </p:txBody>
      </p:sp>
      <p:sp>
        <p:nvSpPr>
          <p:cNvPr id="13" name="Oval 12"/>
          <p:cNvSpPr/>
          <p:nvPr/>
        </p:nvSpPr>
        <p:spPr>
          <a:xfrm>
            <a:off x="6470437" y="493826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  <a:endParaRPr lang="es-AR" sz="1600" dirty="0"/>
          </a:p>
        </p:txBody>
      </p: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6014496" y="3329075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7898139" y="3945954"/>
            <a:ext cx="220635" cy="28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 flipH="1">
            <a:off x="5250110" y="3823806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5820522" y="3823806"/>
            <a:ext cx="476794" cy="4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9" idx="7"/>
          </p:cNvCxnSpPr>
          <p:nvPr/>
        </p:nvCxnSpPr>
        <p:spPr>
          <a:xfrm flipH="1">
            <a:off x="7332826" y="3942649"/>
            <a:ext cx="317654" cy="37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42342" y="4683777"/>
            <a:ext cx="232747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327704" y="493033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es-AR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67575" y="4610458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6" idx="0"/>
          </p:cNvCxnSpPr>
          <p:nvPr/>
        </p:nvCxnSpPr>
        <p:spPr>
          <a:xfrm>
            <a:off x="7196743" y="3275687"/>
            <a:ext cx="603011" cy="26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2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79" y="36734"/>
            <a:ext cx="8229600" cy="1143000"/>
          </a:xfrm>
        </p:spPr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5342"/>
            <a:ext cx="8229600" cy="165010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</a:t>
            </a:r>
            <a:r>
              <a:rPr lang="en-US" dirty="0"/>
              <a:t>B</a:t>
            </a:r>
            <a:r>
              <a:rPr lang="en-US" b="1" dirty="0"/>
              <a:t>  (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derecha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-1)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B2</a:t>
            </a:r>
            <a:r>
              <a:rPr lang="en-US" b="1" dirty="0"/>
              <a:t>- </a:t>
            </a:r>
            <a:r>
              <a:rPr lang="en-US" b="1" dirty="0" err="1"/>
              <a:t>Rotación</a:t>
            </a:r>
            <a:r>
              <a:rPr lang="en-US" b="1" dirty="0"/>
              <a:t> </a:t>
            </a:r>
            <a:r>
              <a:rPr lang="en-US" b="1" dirty="0" err="1"/>
              <a:t>doble</a:t>
            </a:r>
            <a:r>
              <a:rPr lang="en-US" b="1" dirty="0"/>
              <a:t> </a:t>
            </a:r>
            <a:r>
              <a:rPr lang="en-US" b="1" dirty="0" err="1"/>
              <a:t>derecha</a:t>
            </a:r>
            <a:r>
              <a:rPr lang="en-US" b="1" dirty="0"/>
              <a:t> a </a:t>
            </a:r>
            <a:r>
              <a:rPr lang="en-US" b="1" dirty="0" err="1"/>
              <a:t>izquierda</a:t>
            </a:r>
            <a:r>
              <a:rPr lang="en-US" b="1" dirty="0"/>
              <a:t> (RL):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del </a:t>
            </a:r>
            <a:r>
              <a:rPr lang="en-US" dirty="0" err="1"/>
              <a:t>hijo</a:t>
            </a:r>
            <a:r>
              <a:rPr lang="en-US" dirty="0"/>
              <a:t> derecho del </a:t>
            </a:r>
            <a:r>
              <a:rPr lang="en-US" dirty="0" err="1"/>
              <a:t>nodo</a:t>
            </a:r>
            <a:r>
              <a:rPr lang="en-US" dirty="0"/>
              <a:t> con factor de balance -1,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subárbol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 </a:t>
            </a:r>
          </a:p>
          <a:p>
            <a:endParaRPr lang="es-AR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26652" y="3126292"/>
            <a:ext cx="1417509" cy="4924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i="1" dirty="0" smtClean="0">
                <a:solidFill>
                  <a:srgbClr val="FF0000"/>
                </a:solidFill>
              </a:rPr>
              <a:t>Este es el nodo que tenia </a:t>
            </a:r>
            <a:r>
              <a:rPr lang="es-AR" sz="1600" b="1" i="1" dirty="0" err="1" smtClean="0">
                <a:solidFill>
                  <a:srgbClr val="FF0000"/>
                </a:solidFill>
              </a:rPr>
              <a:t>fb</a:t>
            </a:r>
            <a:r>
              <a:rPr lang="es-AR" sz="1600" b="1" i="1" dirty="0" smtClean="0">
                <a:solidFill>
                  <a:srgbClr val="FF0000"/>
                </a:solidFill>
              </a:rPr>
              <a:t>= -1</a:t>
            </a:r>
            <a:endParaRPr lang="en-US" b="1" i="1" dirty="0" err="1" smtClean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838743" y="3639891"/>
            <a:ext cx="97696" cy="17726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64879" y="6405444"/>
            <a:ext cx="76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cxnSp>
        <p:nvCxnSpPr>
          <p:cNvPr id="59" name="Straight Arrow Connector 14"/>
          <p:cNvCxnSpPr/>
          <p:nvPr/>
        </p:nvCxnSpPr>
        <p:spPr>
          <a:xfrm flipH="1">
            <a:off x="736728" y="4338303"/>
            <a:ext cx="204031" cy="25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35"/>
          <p:cNvSpPr/>
          <p:nvPr/>
        </p:nvSpPr>
        <p:spPr>
          <a:xfrm>
            <a:off x="813345" y="3885762"/>
            <a:ext cx="531844" cy="468023"/>
          </a:xfrm>
          <a:prstGeom prst="ellips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61" name="CuadroTexto 60"/>
          <p:cNvSpPr txBox="1"/>
          <p:nvPr/>
        </p:nvSpPr>
        <p:spPr>
          <a:xfrm>
            <a:off x="1792895" y="4353785"/>
            <a:ext cx="54177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/>
              <a:t> </a:t>
            </a:r>
            <a:r>
              <a:rPr lang="es-AR" sz="2000" b="1" dirty="0" smtClean="0">
                <a:solidFill>
                  <a:srgbClr val="00B050"/>
                </a:solidFill>
              </a:rPr>
              <a:t>1</a:t>
            </a:r>
            <a:endParaRPr lang="en-US" sz="2000" b="1" dirty="0" err="1" smtClean="0">
              <a:solidFill>
                <a:srgbClr val="00B050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1366583" y="3695372"/>
            <a:ext cx="6089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/>
              <a:t> </a:t>
            </a:r>
            <a:r>
              <a:rPr lang="es-AR" sz="2400" b="1" dirty="0" smtClean="0">
                <a:solidFill>
                  <a:srgbClr val="FF0000"/>
                </a:solidFill>
              </a:rPr>
              <a:t>-2</a:t>
            </a:r>
            <a:endParaRPr lang="en-US" sz="2400" b="1" dirty="0" err="1" smtClean="0">
              <a:solidFill>
                <a:srgbClr val="FF0000"/>
              </a:solidFill>
            </a:endParaRPr>
          </a:p>
        </p:txBody>
      </p:sp>
      <p:sp>
        <p:nvSpPr>
          <p:cNvPr id="63" name="Oval 7"/>
          <p:cNvSpPr/>
          <p:nvPr/>
        </p:nvSpPr>
        <p:spPr>
          <a:xfrm>
            <a:off x="1328443" y="4595197"/>
            <a:ext cx="531844" cy="468023"/>
          </a:xfrm>
          <a:prstGeom prst="ellips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/>
              <a:t>A</a:t>
            </a:r>
            <a:endParaRPr lang="es-AR" dirty="0"/>
          </a:p>
        </p:txBody>
      </p:sp>
      <p:cxnSp>
        <p:nvCxnSpPr>
          <p:cNvPr id="64" name="Straight Arrow Connector 20"/>
          <p:cNvCxnSpPr/>
          <p:nvPr/>
        </p:nvCxnSpPr>
        <p:spPr>
          <a:xfrm>
            <a:off x="1251118" y="4318045"/>
            <a:ext cx="231418" cy="256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9"/>
          <p:cNvSpPr/>
          <p:nvPr/>
        </p:nvSpPr>
        <p:spPr>
          <a:xfrm>
            <a:off x="950692" y="5450618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dirty="0" smtClean="0"/>
              <a:t>B</a:t>
            </a:r>
            <a:endParaRPr lang="es-AR" sz="1600" b="1" dirty="0"/>
          </a:p>
        </p:txBody>
      </p:sp>
      <p:cxnSp>
        <p:nvCxnSpPr>
          <p:cNvPr id="67" name="Straight Arrow Connector 18"/>
          <p:cNvCxnSpPr/>
          <p:nvPr/>
        </p:nvCxnSpPr>
        <p:spPr>
          <a:xfrm flipH="1">
            <a:off x="1300859" y="5098269"/>
            <a:ext cx="146981" cy="316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7"/>
          <p:cNvSpPr/>
          <p:nvPr/>
        </p:nvSpPr>
        <p:spPr>
          <a:xfrm>
            <a:off x="1754476" y="5443265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baseline="30000" dirty="0" err="1" smtClean="0"/>
              <a:t>h</a:t>
            </a:r>
            <a:r>
              <a:rPr lang="es-AR" sz="1600" b="1" dirty="0" err="1" smtClean="0"/>
              <a:t>Ad</a:t>
            </a:r>
            <a:endParaRPr lang="es-AR" sz="1600" b="1" dirty="0"/>
          </a:p>
        </p:txBody>
      </p:sp>
      <p:cxnSp>
        <p:nvCxnSpPr>
          <p:cNvPr id="69" name="Straight Arrow Connector 20"/>
          <p:cNvCxnSpPr/>
          <p:nvPr/>
        </p:nvCxnSpPr>
        <p:spPr>
          <a:xfrm>
            <a:off x="1779926" y="5096686"/>
            <a:ext cx="160117" cy="3120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4"/>
          <p:cNvSpPr/>
          <p:nvPr/>
        </p:nvSpPr>
        <p:spPr>
          <a:xfrm>
            <a:off x="374462" y="4624910"/>
            <a:ext cx="531844" cy="46802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Ci</a:t>
            </a:r>
            <a:endParaRPr lang="es-AR" b="1" dirty="0"/>
          </a:p>
        </p:txBody>
      </p:sp>
      <p:sp>
        <p:nvSpPr>
          <p:cNvPr id="41" name="Oval 7"/>
          <p:cNvSpPr/>
          <p:nvPr/>
        </p:nvSpPr>
        <p:spPr>
          <a:xfrm>
            <a:off x="620286" y="6274904"/>
            <a:ext cx="531844" cy="46802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baseline="30000" dirty="0" err="1" smtClean="0"/>
              <a:t>h</a:t>
            </a:r>
            <a:r>
              <a:rPr lang="es-AR" sz="1600" b="1" dirty="0" err="1" smtClean="0"/>
              <a:t>Bi</a:t>
            </a:r>
            <a:endParaRPr lang="es-AR" sz="1600" b="1" dirty="0"/>
          </a:p>
        </p:txBody>
      </p:sp>
      <p:cxnSp>
        <p:nvCxnSpPr>
          <p:cNvPr id="42" name="Straight Arrow Connector 18"/>
          <p:cNvCxnSpPr>
            <a:stCxn id="41" idx="0"/>
          </p:cNvCxnSpPr>
          <p:nvPr/>
        </p:nvCxnSpPr>
        <p:spPr>
          <a:xfrm flipV="1">
            <a:off x="886208" y="5886674"/>
            <a:ext cx="224035" cy="38823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4"/>
          <p:cNvCxnSpPr/>
          <p:nvPr/>
        </p:nvCxnSpPr>
        <p:spPr>
          <a:xfrm flipH="1">
            <a:off x="3386701" y="4385674"/>
            <a:ext cx="204031" cy="25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35"/>
          <p:cNvSpPr/>
          <p:nvPr/>
        </p:nvSpPr>
        <p:spPr>
          <a:xfrm>
            <a:off x="3463318" y="3933133"/>
            <a:ext cx="531844" cy="468023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72" name="CuadroTexto 71"/>
          <p:cNvSpPr txBox="1"/>
          <p:nvPr/>
        </p:nvSpPr>
        <p:spPr>
          <a:xfrm>
            <a:off x="4442868" y="4401156"/>
            <a:ext cx="54177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/>
              <a:t> </a:t>
            </a:r>
            <a:r>
              <a:rPr lang="es-AR" sz="1600" dirty="0" smtClean="0"/>
              <a:t>-</a:t>
            </a:r>
            <a:r>
              <a:rPr lang="es-AR" sz="2000" b="1" dirty="0" smtClean="0">
                <a:solidFill>
                  <a:srgbClr val="00B050"/>
                </a:solidFill>
              </a:rPr>
              <a:t>1</a:t>
            </a:r>
            <a:endParaRPr lang="en-US" sz="2000" b="1" dirty="0" err="1" smtClean="0">
              <a:solidFill>
                <a:srgbClr val="00B050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4016556" y="3742743"/>
            <a:ext cx="6089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/>
              <a:t> </a:t>
            </a:r>
            <a:r>
              <a:rPr lang="es-AR" sz="2400" b="1" dirty="0" smtClean="0">
                <a:solidFill>
                  <a:srgbClr val="FF0000"/>
                </a:solidFill>
              </a:rPr>
              <a:t>-2</a:t>
            </a:r>
            <a:endParaRPr lang="en-US" sz="2400" b="1" dirty="0" err="1" smtClean="0">
              <a:solidFill>
                <a:srgbClr val="FF0000"/>
              </a:solidFill>
            </a:endParaRPr>
          </a:p>
        </p:txBody>
      </p:sp>
      <p:sp>
        <p:nvSpPr>
          <p:cNvPr id="74" name="Oval 7"/>
          <p:cNvSpPr/>
          <p:nvPr/>
        </p:nvSpPr>
        <p:spPr>
          <a:xfrm>
            <a:off x="4364824" y="5498290"/>
            <a:ext cx="531844" cy="468023"/>
          </a:xfrm>
          <a:prstGeom prst="ellips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/>
              <a:t>A</a:t>
            </a:r>
            <a:endParaRPr lang="es-AR" dirty="0"/>
          </a:p>
        </p:txBody>
      </p:sp>
      <p:cxnSp>
        <p:nvCxnSpPr>
          <p:cNvPr id="75" name="Straight Arrow Connector 20"/>
          <p:cNvCxnSpPr/>
          <p:nvPr/>
        </p:nvCxnSpPr>
        <p:spPr>
          <a:xfrm>
            <a:off x="3897048" y="4378125"/>
            <a:ext cx="212683" cy="3155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9"/>
          <p:cNvSpPr/>
          <p:nvPr/>
        </p:nvSpPr>
        <p:spPr>
          <a:xfrm>
            <a:off x="3970011" y="4651672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dirty="0" smtClean="0"/>
              <a:t>B</a:t>
            </a:r>
            <a:endParaRPr lang="es-AR" sz="1600" b="1" dirty="0"/>
          </a:p>
        </p:txBody>
      </p:sp>
      <p:cxnSp>
        <p:nvCxnSpPr>
          <p:cNvPr id="77" name="Straight Arrow Connector 18"/>
          <p:cNvCxnSpPr/>
          <p:nvPr/>
        </p:nvCxnSpPr>
        <p:spPr>
          <a:xfrm>
            <a:off x="4312932" y="5144820"/>
            <a:ext cx="183034" cy="3157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"/>
          <p:cNvSpPr/>
          <p:nvPr/>
        </p:nvSpPr>
        <p:spPr>
          <a:xfrm>
            <a:off x="4630746" y="6315195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baseline="30000" dirty="0" err="1" smtClean="0"/>
              <a:t>h</a:t>
            </a:r>
            <a:r>
              <a:rPr lang="es-AR" sz="1600" b="1" dirty="0" err="1" smtClean="0"/>
              <a:t>Ad</a:t>
            </a:r>
            <a:endParaRPr lang="es-AR" sz="1600" b="1" dirty="0"/>
          </a:p>
        </p:txBody>
      </p:sp>
      <p:cxnSp>
        <p:nvCxnSpPr>
          <p:cNvPr id="79" name="Straight Arrow Connector 20"/>
          <p:cNvCxnSpPr/>
          <p:nvPr/>
        </p:nvCxnSpPr>
        <p:spPr>
          <a:xfrm>
            <a:off x="4693551" y="5973302"/>
            <a:ext cx="160117" cy="3120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4"/>
          <p:cNvSpPr/>
          <p:nvPr/>
        </p:nvSpPr>
        <p:spPr>
          <a:xfrm>
            <a:off x="3024435" y="4672281"/>
            <a:ext cx="531844" cy="46802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Ci</a:t>
            </a:r>
            <a:endParaRPr lang="es-AR" b="1" dirty="0"/>
          </a:p>
        </p:txBody>
      </p:sp>
      <p:sp>
        <p:nvSpPr>
          <p:cNvPr id="81" name="Oval 7"/>
          <p:cNvSpPr/>
          <p:nvPr/>
        </p:nvSpPr>
        <p:spPr>
          <a:xfrm>
            <a:off x="3563827" y="5495326"/>
            <a:ext cx="531844" cy="46802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/>
              <a:t>h</a:t>
            </a:r>
            <a:r>
              <a:rPr lang="es-AR" b="1"/>
              <a:t>Bi</a:t>
            </a:r>
            <a:endParaRPr lang="es-AR" dirty="0"/>
          </a:p>
        </p:txBody>
      </p:sp>
      <p:cxnSp>
        <p:nvCxnSpPr>
          <p:cNvPr id="82" name="Straight Arrow Connector 18"/>
          <p:cNvCxnSpPr>
            <a:stCxn id="81" idx="0"/>
          </p:cNvCxnSpPr>
          <p:nvPr/>
        </p:nvCxnSpPr>
        <p:spPr>
          <a:xfrm flipV="1">
            <a:off x="3829749" y="5120588"/>
            <a:ext cx="261605" cy="3747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4681372" y="5255308"/>
            <a:ext cx="54177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/>
              <a:t> </a:t>
            </a:r>
            <a:r>
              <a:rPr lang="es-AR" sz="1600" dirty="0" smtClean="0"/>
              <a:t>-</a:t>
            </a:r>
            <a:r>
              <a:rPr lang="es-AR" sz="2000" b="1" dirty="0" smtClean="0">
                <a:solidFill>
                  <a:srgbClr val="00B050"/>
                </a:solidFill>
              </a:rPr>
              <a:t>1</a:t>
            </a:r>
            <a:endParaRPr lang="en-US" sz="2000" b="1" dirty="0" err="1" smtClean="0">
              <a:solidFill>
                <a:srgbClr val="00B050"/>
              </a:solidFill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005699" y="3278876"/>
            <a:ext cx="156270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rgbClr val="0070C0"/>
                </a:solidFill>
              </a:rPr>
              <a:t>Rotación simple R con pivote en A</a:t>
            </a:r>
            <a:endParaRPr lang="en-US" sz="1400" b="1" dirty="0" err="1" smtClean="0">
              <a:solidFill>
                <a:srgbClr val="0070C0"/>
              </a:solidFill>
            </a:endParaRPr>
          </a:p>
        </p:txBody>
      </p:sp>
      <p:sp>
        <p:nvSpPr>
          <p:cNvPr id="85" name="Flecha curvada hacia abajo 84"/>
          <p:cNvSpPr/>
          <p:nvPr/>
        </p:nvSpPr>
        <p:spPr>
          <a:xfrm>
            <a:off x="1477500" y="5194499"/>
            <a:ext cx="333321" cy="243041"/>
          </a:xfrm>
          <a:prstGeom prst="curvedDownArrow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6" name="Straight Arrow Connector 14"/>
          <p:cNvCxnSpPr/>
          <p:nvPr/>
        </p:nvCxnSpPr>
        <p:spPr>
          <a:xfrm flipH="1">
            <a:off x="6360677" y="5156658"/>
            <a:ext cx="204031" cy="25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35"/>
          <p:cNvSpPr/>
          <p:nvPr/>
        </p:nvSpPr>
        <p:spPr>
          <a:xfrm>
            <a:off x="6437294" y="4704117"/>
            <a:ext cx="531844" cy="468023"/>
          </a:xfrm>
          <a:prstGeom prst="ellips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8" name="CuadroTexto 87"/>
          <p:cNvSpPr txBox="1"/>
          <p:nvPr/>
        </p:nvSpPr>
        <p:spPr>
          <a:xfrm>
            <a:off x="7473072" y="3736731"/>
            <a:ext cx="308121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2000" b="1" dirty="0" smtClean="0">
                <a:solidFill>
                  <a:srgbClr val="00B050"/>
                </a:solidFill>
              </a:rPr>
              <a:t> 0</a:t>
            </a:r>
            <a:endParaRPr lang="en-US" sz="2000" b="1" dirty="0" err="1" smtClean="0">
              <a:solidFill>
                <a:srgbClr val="00B050"/>
              </a:solidFill>
            </a:endParaRPr>
          </a:p>
        </p:txBody>
      </p:sp>
      <p:sp>
        <p:nvSpPr>
          <p:cNvPr id="89" name="Oval 7"/>
          <p:cNvSpPr/>
          <p:nvPr/>
        </p:nvSpPr>
        <p:spPr>
          <a:xfrm>
            <a:off x="7656649" y="4663771"/>
            <a:ext cx="497013" cy="468023"/>
          </a:xfrm>
          <a:prstGeom prst="ellips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/>
              <a:t>A</a:t>
            </a:r>
            <a:endParaRPr lang="es-AR" dirty="0"/>
          </a:p>
        </p:txBody>
      </p:sp>
      <p:cxnSp>
        <p:nvCxnSpPr>
          <p:cNvPr id="90" name="Straight Arrow Connector 20"/>
          <p:cNvCxnSpPr/>
          <p:nvPr/>
        </p:nvCxnSpPr>
        <p:spPr>
          <a:xfrm flipH="1">
            <a:off x="6743128" y="4359920"/>
            <a:ext cx="317569" cy="3237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"/>
          <p:cNvSpPr/>
          <p:nvPr/>
        </p:nvSpPr>
        <p:spPr>
          <a:xfrm>
            <a:off x="6973171" y="3868766"/>
            <a:ext cx="497013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dirty="0" smtClean="0"/>
              <a:t>B</a:t>
            </a:r>
            <a:endParaRPr lang="es-AR" sz="1600" b="1" dirty="0"/>
          </a:p>
        </p:txBody>
      </p:sp>
      <p:cxnSp>
        <p:nvCxnSpPr>
          <p:cNvPr id="92" name="Straight Arrow Connector 18"/>
          <p:cNvCxnSpPr/>
          <p:nvPr/>
        </p:nvCxnSpPr>
        <p:spPr>
          <a:xfrm>
            <a:off x="7427826" y="4349699"/>
            <a:ext cx="359965" cy="2763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7"/>
          <p:cNvSpPr/>
          <p:nvPr/>
        </p:nvSpPr>
        <p:spPr>
          <a:xfrm>
            <a:off x="8024990" y="5437540"/>
            <a:ext cx="520899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baseline="30000" dirty="0" err="1" smtClean="0"/>
              <a:t>h</a:t>
            </a:r>
            <a:r>
              <a:rPr lang="es-AR" sz="1600" b="1" dirty="0" err="1" smtClean="0"/>
              <a:t>Ad</a:t>
            </a:r>
            <a:endParaRPr lang="es-AR" sz="1600" b="1" dirty="0"/>
          </a:p>
        </p:txBody>
      </p:sp>
      <p:cxnSp>
        <p:nvCxnSpPr>
          <p:cNvPr id="94" name="Straight Arrow Connector 20"/>
          <p:cNvCxnSpPr/>
          <p:nvPr/>
        </p:nvCxnSpPr>
        <p:spPr>
          <a:xfrm>
            <a:off x="7985376" y="5138783"/>
            <a:ext cx="160117" cy="3120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4"/>
          <p:cNvSpPr/>
          <p:nvPr/>
        </p:nvSpPr>
        <p:spPr>
          <a:xfrm>
            <a:off x="6026934" y="5473540"/>
            <a:ext cx="531844" cy="46802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Ci</a:t>
            </a:r>
            <a:endParaRPr lang="es-AR" b="1" dirty="0"/>
          </a:p>
        </p:txBody>
      </p:sp>
      <p:sp>
        <p:nvSpPr>
          <p:cNvPr id="96" name="Oval 7"/>
          <p:cNvSpPr/>
          <p:nvPr/>
        </p:nvSpPr>
        <p:spPr>
          <a:xfrm>
            <a:off x="6895982" y="5480675"/>
            <a:ext cx="531844" cy="46802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/>
              <a:t>h</a:t>
            </a:r>
            <a:r>
              <a:rPr lang="es-AR" b="1"/>
              <a:t>Bi</a:t>
            </a:r>
            <a:endParaRPr lang="es-AR" dirty="0"/>
          </a:p>
        </p:txBody>
      </p:sp>
      <p:cxnSp>
        <p:nvCxnSpPr>
          <p:cNvPr id="97" name="Straight Arrow Connector 18"/>
          <p:cNvCxnSpPr>
            <a:stCxn id="96" idx="0"/>
            <a:endCxn id="87" idx="5"/>
          </p:cNvCxnSpPr>
          <p:nvPr/>
        </p:nvCxnSpPr>
        <p:spPr>
          <a:xfrm flipH="1" flipV="1">
            <a:off x="6891251" y="5103600"/>
            <a:ext cx="270653" cy="37707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7973197" y="4420789"/>
            <a:ext cx="50629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/>
              <a:t> </a:t>
            </a:r>
            <a:r>
              <a:rPr lang="es-AR" sz="1600" dirty="0" smtClean="0"/>
              <a:t>-</a:t>
            </a:r>
            <a:r>
              <a:rPr lang="es-AR" sz="2000" b="1" dirty="0" smtClean="0">
                <a:solidFill>
                  <a:srgbClr val="00B050"/>
                </a:solidFill>
              </a:rPr>
              <a:t>1</a:t>
            </a:r>
            <a:endParaRPr lang="en-US" sz="2000" b="1" dirty="0" err="1" smtClean="0">
              <a:solidFill>
                <a:srgbClr val="00B050"/>
              </a:solidFill>
            </a:endParaRPr>
          </a:p>
        </p:txBody>
      </p:sp>
      <p:sp>
        <p:nvSpPr>
          <p:cNvPr id="108" name="CuadroTexto 107"/>
          <p:cNvSpPr txBox="1"/>
          <p:nvPr/>
        </p:nvSpPr>
        <p:spPr>
          <a:xfrm>
            <a:off x="6301610" y="4420789"/>
            <a:ext cx="308121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2000" b="1" dirty="0" smtClean="0">
                <a:solidFill>
                  <a:srgbClr val="00B050"/>
                </a:solidFill>
              </a:rPr>
              <a:t> 0</a:t>
            </a:r>
            <a:endParaRPr lang="en-US" sz="2000" b="1" dirty="0" err="1" smtClean="0">
              <a:solidFill>
                <a:srgbClr val="00B050"/>
              </a:solidFill>
            </a:endParaRPr>
          </a:p>
        </p:txBody>
      </p:sp>
      <p:sp>
        <p:nvSpPr>
          <p:cNvPr id="122" name="CuadroTexto 121"/>
          <p:cNvSpPr txBox="1"/>
          <p:nvPr/>
        </p:nvSpPr>
        <p:spPr>
          <a:xfrm>
            <a:off x="6480345" y="3275310"/>
            <a:ext cx="156270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rgbClr val="0070C0"/>
                </a:solidFill>
              </a:rPr>
              <a:t>Rotación simple L con pivote en C</a:t>
            </a:r>
            <a:endParaRPr lang="en-US" sz="1400" b="1" dirty="0" err="1" smtClean="0">
              <a:solidFill>
                <a:srgbClr val="0070C0"/>
              </a:solidFill>
            </a:endParaRPr>
          </a:p>
        </p:txBody>
      </p:sp>
      <p:sp>
        <p:nvSpPr>
          <p:cNvPr id="123" name="Flecha curvada hacia abajo 122"/>
          <p:cNvSpPr/>
          <p:nvPr/>
        </p:nvSpPr>
        <p:spPr>
          <a:xfrm flipH="1">
            <a:off x="3593355" y="4546016"/>
            <a:ext cx="338392" cy="245301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Rounded Rectangle 13"/>
          <p:cNvSpPr/>
          <p:nvPr/>
        </p:nvSpPr>
        <p:spPr>
          <a:xfrm>
            <a:off x="2600860" y="3060320"/>
            <a:ext cx="2924496" cy="37556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Primera rotación hacia la </a:t>
            </a:r>
            <a:r>
              <a:rPr lang="es-AR" b="1" dirty="0">
                <a:solidFill>
                  <a:prstClr val="black"/>
                </a:solidFill>
                <a:latin typeface="Palatino Linotype" panose="02040502050505030304"/>
              </a:rPr>
              <a:t>d</a:t>
            </a:r>
            <a:r>
              <a:rPr kumimoji="0" lang="es-A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erecha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con pivote en el hijo del nodo desbalanceado (del lado de la inserción), en nuestro caso “A”</a:t>
            </a:r>
          </a:p>
        </p:txBody>
      </p:sp>
      <p:sp>
        <p:nvSpPr>
          <p:cNvPr id="125" name="Rounded Rectangle 14"/>
          <p:cNvSpPr/>
          <p:nvPr/>
        </p:nvSpPr>
        <p:spPr>
          <a:xfrm>
            <a:off x="5741483" y="3086313"/>
            <a:ext cx="3102873" cy="37716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Segunda rotación hacia la </a:t>
            </a: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izquierda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con pivote en el nodo más joven inicialmente desbalanceado con 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-2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, o sea “C”</a:t>
            </a:r>
          </a:p>
        </p:txBody>
      </p:sp>
    </p:spTree>
    <p:extLst>
      <p:ext uri="{BB962C8B-B14F-4D97-AF65-F5344CB8AC3E}">
        <p14:creationId xmlns:p14="http://schemas.microsoft.com/office/powerpoint/2010/main" val="97704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 y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Este BST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/>
              <a:t>completo</a:t>
            </a:r>
            <a:r>
              <a:rPr lang="en-US" dirty="0"/>
              <a:t>, no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/>
              <a:t>lleno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25434" y="3542766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35</a:t>
            </a:r>
            <a:endParaRPr lang="es-AR" sz="1600" dirty="0"/>
          </a:p>
        </p:txBody>
      </p:sp>
      <p:sp>
        <p:nvSpPr>
          <p:cNvPr id="7" name="Oval 6"/>
          <p:cNvSpPr/>
          <p:nvPr/>
        </p:nvSpPr>
        <p:spPr>
          <a:xfrm>
            <a:off x="7844454" y="4234101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74</a:t>
            </a:r>
            <a:endParaRPr lang="es-AR" sz="1600" dirty="0"/>
          </a:p>
        </p:txBody>
      </p:sp>
      <p:sp>
        <p:nvSpPr>
          <p:cNvPr id="8" name="Oval 7"/>
          <p:cNvSpPr/>
          <p:nvPr/>
        </p:nvSpPr>
        <p:spPr>
          <a:xfrm>
            <a:off x="5546202" y="3418858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22</a:t>
            </a:r>
            <a:endParaRPr lang="es-AR" sz="1600" dirty="0"/>
          </a:p>
        </p:txBody>
      </p:sp>
      <p:sp>
        <p:nvSpPr>
          <p:cNvPr id="9" name="Oval 8"/>
          <p:cNvSpPr/>
          <p:nvPr/>
        </p:nvSpPr>
        <p:spPr>
          <a:xfrm>
            <a:off x="6864532" y="4258334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29</a:t>
            </a:r>
            <a:endParaRPr lang="es-AR" sz="1600" dirty="0"/>
          </a:p>
        </p:txBody>
      </p:sp>
      <p:sp>
        <p:nvSpPr>
          <p:cNvPr id="10" name="Oval 9"/>
          <p:cNvSpPr/>
          <p:nvPr/>
        </p:nvSpPr>
        <p:spPr>
          <a:xfrm>
            <a:off x="6022996" y="427882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  <a:endParaRPr lang="es-AR" sz="1600" dirty="0"/>
          </a:p>
        </p:txBody>
      </p:sp>
      <p:sp>
        <p:nvSpPr>
          <p:cNvPr id="11" name="Oval 10"/>
          <p:cNvSpPr/>
          <p:nvPr/>
        </p:nvSpPr>
        <p:spPr>
          <a:xfrm>
            <a:off x="6648103" y="307321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27</a:t>
            </a:r>
            <a:endParaRPr lang="es-AR" sz="1600" dirty="0"/>
          </a:p>
        </p:txBody>
      </p:sp>
      <p:sp>
        <p:nvSpPr>
          <p:cNvPr id="12" name="Oval 11"/>
          <p:cNvSpPr/>
          <p:nvPr/>
        </p:nvSpPr>
        <p:spPr>
          <a:xfrm>
            <a:off x="4975790" y="423234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s-AR" sz="1600" dirty="0"/>
          </a:p>
        </p:txBody>
      </p:sp>
      <p:sp>
        <p:nvSpPr>
          <p:cNvPr id="13" name="Oval 12"/>
          <p:cNvSpPr/>
          <p:nvPr/>
        </p:nvSpPr>
        <p:spPr>
          <a:xfrm>
            <a:off x="5409709" y="494567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s-AR" sz="1600" dirty="0"/>
          </a:p>
        </p:txBody>
      </p: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6014496" y="3329075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7898139" y="3945954"/>
            <a:ext cx="220635" cy="28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 flipH="1">
            <a:off x="5250110" y="3823806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5820522" y="3823806"/>
            <a:ext cx="476794" cy="4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9" idx="7"/>
          </p:cNvCxnSpPr>
          <p:nvPr/>
        </p:nvCxnSpPr>
        <p:spPr>
          <a:xfrm flipH="1">
            <a:off x="7332826" y="3942649"/>
            <a:ext cx="317654" cy="37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97030" y="4656936"/>
            <a:ext cx="232747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327704" y="493033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es-AR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67575" y="4610458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6" idx="0"/>
          </p:cNvCxnSpPr>
          <p:nvPr/>
        </p:nvCxnSpPr>
        <p:spPr>
          <a:xfrm>
            <a:off x="7196743" y="3275687"/>
            <a:ext cx="603011" cy="26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Si </a:t>
            </a:r>
            <a:r>
              <a:rPr lang="en-US" dirty="0" err="1"/>
              <a:t>en</a:t>
            </a:r>
            <a:r>
              <a:rPr lang="en-US" dirty="0"/>
              <a:t> particular </a:t>
            </a:r>
            <a:r>
              <a:rPr lang="en-US" dirty="0" err="1"/>
              <a:t>hablamos</a:t>
            </a:r>
            <a:r>
              <a:rPr lang="en-US" dirty="0"/>
              <a:t> de los BST, que un árbol sea </a:t>
            </a:r>
            <a:r>
              <a:rPr lang="en-US" dirty="0" err="1" smtClean="0"/>
              <a:t>completo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/>
              <a:t>que la “forma del árbol es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buena</a:t>
            </a:r>
            <a:r>
              <a:rPr lang="en-US" dirty="0"/>
              <a:t>”.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En</a:t>
            </a:r>
            <a:r>
              <a:rPr lang="en-US" dirty="0"/>
              <a:t> un árbol </a:t>
            </a:r>
            <a:r>
              <a:rPr lang="en-US" dirty="0" err="1"/>
              <a:t>así</a:t>
            </a:r>
            <a:r>
              <a:rPr lang="en-US" dirty="0"/>
              <a:t>: ¿</a:t>
            </a:r>
            <a:r>
              <a:rPr lang="en-US" dirty="0" err="1"/>
              <a:t>Cuál</a:t>
            </a:r>
            <a:r>
              <a:rPr lang="en-US" dirty="0"/>
              <a:t> es la </a:t>
            </a:r>
            <a:r>
              <a:rPr lang="en-US" dirty="0" err="1"/>
              <a:t>complejidad</a:t>
            </a:r>
            <a:r>
              <a:rPr lang="en-US" dirty="0"/>
              <a:t> temporal para </a:t>
            </a:r>
            <a:r>
              <a:rPr lang="en-US" dirty="0" err="1"/>
              <a:t>búsqueda</a:t>
            </a:r>
            <a:r>
              <a:rPr lang="en-US" dirty="0"/>
              <a:t>? ¿Para </a:t>
            </a:r>
            <a:r>
              <a:rPr lang="en-US" dirty="0" err="1"/>
              <a:t>inserción</a:t>
            </a:r>
            <a:r>
              <a:rPr lang="en-US" dirty="0"/>
              <a:t>? ¿Para </a:t>
            </a:r>
            <a:r>
              <a:rPr lang="en-US" dirty="0" err="1"/>
              <a:t>borrado</a:t>
            </a:r>
            <a:r>
              <a:rPr lang="en-US" dirty="0"/>
              <a:t>?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 y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53" y="1837384"/>
            <a:ext cx="8229600" cy="91477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Recapitulando</a:t>
            </a:r>
            <a:r>
              <a:rPr lang="en-US" dirty="0"/>
              <a:t>…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s-AR" b="1" dirty="0"/>
              <a:t>El peor caso </a:t>
            </a:r>
            <a:r>
              <a:rPr lang="es-AR" b="1" dirty="0" smtClean="0"/>
              <a:t>es </a:t>
            </a:r>
            <a:r>
              <a:rPr lang="es-AR" b="1" dirty="0"/>
              <a:t>cuando está totalmente desbalanceado</a:t>
            </a:r>
            <a:r>
              <a:rPr lang="es-AR" dirty="0"/>
              <a:t>. 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b="1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7396" y="3806890"/>
            <a:ext cx="5178161" cy="268581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s-AR" dirty="0" smtClean="0"/>
              <a:t>En </a:t>
            </a:r>
            <a:r>
              <a:rPr lang="es-AR" dirty="0"/>
              <a:t>ese caso se pierde toda la ventaja de búsqueda binaria, necesaria inclusive para inserción/borrado/búsqueda en sí. </a:t>
            </a:r>
          </a:p>
          <a:p>
            <a:pPr marL="0" indent="0" algn="just">
              <a:buFont typeface="Wingdings 2"/>
              <a:buNone/>
            </a:pPr>
            <a:endParaRPr lang="es-AR" dirty="0"/>
          </a:p>
          <a:p>
            <a:pPr marL="0" indent="0" algn="just">
              <a:buFont typeface="Wingdings 2"/>
              <a:buNone/>
            </a:pPr>
            <a:r>
              <a:rPr lang="es-AR" dirty="0"/>
              <a:t>Si los elementos llegan en forma ordenada, </a:t>
            </a:r>
            <a:r>
              <a:rPr lang="es-AR" b="1" dirty="0"/>
              <a:t>se obtiene un árbol degenerado</a:t>
            </a:r>
            <a:r>
              <a:rPr lang="es-AR" dirty="0"/>
              <a:t>. Se obtiene algo que tiene la desventaja de la lista lineal en cuanto a cómo llegar a un elemento en particular, pero ocupando mucho más espacio!</a:t>
            </a:r>
          </a:p>
          <a:p>
            <a:pPr marL="0" indent="0" algn="just">
              <a:buFont typeface="Wingdings 2"/>
              <a:buNone/>
            </a:pPr>
            <a:endParaRPr lang="en-US" b="1" dirty="0"/>
          </a:p>
          <a:p>
            <a:pPr marL="0" indent="0" algn="just">
              <a:buFont typeface="Wingdings 2"/>
              <a:buNone/>
            </a:pPr>
            <a:endParaRPr lang="es-AR" b="1" dirty="0"/>
          </a:p>
          <a:p>
            <a:pPr marL="0" indent="0" algn="just">
              <a:buFont typeface="Wingdings 2"/>
              <a:buNone/>
            </a:pPr>
            <a:endParaRPr lang="es-AR" dirty="0"/>
          </a:p>
        </p:txBody>
      </p:sp>
      <p:sp>
        <p:nvSpPr>
          <p:cNvPr id="8" name="Oval 7"/>
          <p:cNvSpPr/>
          <p:nvPr/>
        </p:nvSpPr>
        <p:spPr>
          <a:xfrm>
            <a:off x="7036259" y="4231098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s-AR" sz="1600" dirty="0"/>
          </a:p>
        </p:txBody>
      </p:sp>
      <p:sp>
        <p:nvSpPr>
          <p:cNvPr id="9" name="Oval 10"/>
          <p:cNvSpPr/>
          <p:nvPr/>
        </p:nvSpPr>
        <p:spPr>
          <a:xfrm>
            <a:off x="8138160" y="388545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27</a:t>
            </a:r>
            <a:endParaRPr lang="es-AR" sz="1600" dirty="0"/>
          </a:p>
        </p:txBody>
      </p:sp>
      <p:sp>
        <p:nvSpPr>
          <p:cNvPr id="10" name="Oval 11"/>
          <p:cNvSpPr/>
          <p:nvPr/>
        </p:nvSpPr>
        <p:spPr>
          <a:xfrm>
            <a:off x="6465847" y="504458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s-AR" sz="1600" dirty="0"/>
          </a:p>
        </p:txBody>
      </p:sp>
      <p:cxnSp>
        <p:nvCxnSpPr>
          <p:cNvPr id="11" name="Straight Arrow Connector 13"/>
          <p:cNvCxnSpPr>
            <a:endCxn id="8" idx="7"/>
          </p:cNvCxnSpPr>
          <p:nvPr/>
        </p:nvCxnSpPr>
        <p:spPr>
          <a:xfrm flipH="1">
            <a:off x="7504553" y="4141315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5"/>
          <p:cNvCxnSpPr>
            <a:stCxn id="8" idx="4"/>
            <a:endCxn id="10" idx="0"/>
          </p:cNvCxnSpPr>
          <p:nvPr/>
        </p:nvCxnSpPr>
        <p:spPr>
          <a:xfrm flipH="1">
            <a:off x="6740167" y="4636046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20"/>
          <p:cNvSpPr/>
          <p:nvPr/>
        </p:nvSpPr>
        <p:spPr>
          <a:xfrm>
            <a:off x="5817761" y="574257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es-AR" sz="1600" dirty="0"/>
          </a:p>
        </p:txBody>
      </p:sp>
      <p:cxnSp>
        <p:nvCxnSpPr>
          <p:cNvPr id="14" name="Straight Arrow Connector 21"/>
          <p:cNvCxnSpPr/>
          <p:nvPr/>
        </p:nvCxnSpPr>
        <p:spPr>
          <a:xfrm flipH="1">
            <a:off x="6057632" y="5422698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 y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76808" y="2087195"/>
                <a:ext cx="8335347" cy="661413"/>
              </a:xfrm>
              <a:prstGeom prst="rect">
                <a:avLst/>
              </a:prstGeom>
            </p:spPr>
            <p:txBody>
              <a:bodyPr vert="horz">
                <a:normAutofit fontScale="70000" lnSpcReduction="2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>
                      <a:lumMod val="50000"/>
                    </a:schemeClr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>
                      <a:lumMod val="50000"/>
                    </a:schemeClr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>
                      <a:lumMod val="75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>
                      <a:lumMod val="75000"/>
                    </a:schemeClr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None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AR" b="1" dirty="0" smtClean="0"/>
                  <a:t>En </a:t>
                </a:r>
                <a:r>
                  <a:rPr lang="es-AR" b="1" dirty="0"/>
                  <a:t>general, todas las operaciones son </a:t>
                </a:r>
                <a14:m>
                  <m:oMath xmlns:m="http://schemas.openxmlformats.org/officeDocument/2006/math"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b="1" dirty="0"/>
                  <a:t> donde </a:t>
                </a:r>
                <a14:m>
                  <m:oMath xmlns:m="http://schemas.openxmlformats.org/officeDocument/2006/math"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s-AR" b="1" dirty="0"/>
                  <a:t> es la altura del árbol.  Por eso, cuando está </a:t>
                </a:r>
                <a:r>
                  <a:rPr lang="es-AR" b="1" dirty="0" smtClean="0"/>
                  <a:t>completo </a:t>
                </a:r>
                <a:r>
                  <a:rPr lang="es-AR" b="1" dirty="0"/>
                  <a:t>es </a:t>
                </a:r>
                <a14:m>
                  <m:oMath xmlns:m="http://schemas.openxmlformats.org/officeDocument/2006/math"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AR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AR" b="1" dirty="0"/>
                  <a:t>y sino puede llegar a ser </a:t>
                </a:r>
                <a14:m>
                  <m:oMath xmlns:m="http://schemas.openxmlformats.org/officeDocument/2006/math"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dirty="0" smtClean="0"/>
              </a:p>
              <a:p>
                <a:pPr marL="0" indent="0" algn="just">
                  <a:buFont typeface="Wingdings 2"/>
                  <a:buNone/>
                </a:pPr>
                <a:endParaRPr lang="es-AR" dirty="0"/>
              </a:p>
              <a:p>
                <a:pPr marL="0" indent="0" algn="just">
                  <a:buFont typeface="Wingdings 2"/>
                  <a:buNone/>
                </a:pPr>
                <a:endParaRPr lang="es-AR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08" y="2087195"/>
                <a:ext cx="8335347" cy="661413"/>
              </a:xfrm>
              <a:prstGeom prst="rect">
                <a:avLst/>
              </a:prstGeom>
              <a:blipFill>
                <a:blip r:embed="rId2"/>
                <a:stretch>
                  <a:fillRect l="-292" t="-11927" r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528735" y="6031499"/>
            <a:ext cx="8229600" cy="649706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s-AR" b="1" i="1" dirty="0" smtClean="0"/>
              <a:t>Conclusión</a:t>
            </a:r>
            <a:r>
              <a:rPr lang="es-AR" i="1" dirty="0"/>
              <a:t>: hay que tratar de que la altura del árbol sea la mínima posible. </a:t>
            </a:r>
            <a:r>
              <a:rPr lang="es-AR" i="1" dirty="0"/>
              <a:t>O, por lo menos, </a:t>
            </a:r>
            <a:r>
              <a:rPr lang="es-AR" i="1" dirty="0">
                <a:solidFill>
                  <a:srgbClr val="00B050"/>
                </a:solidFill>
              </a:rPr>
              <a:t>tenerla controlada</a:t>
            </a:r>
            <a:r>
              <a:rPr lang="es-AR" i="1" dirty="0"/>
              <a:t>.</a:t>
            </a:r>
            <a:endParaRPr lang="es-AR" b="1" i="1" dirty="0"/>
          </a:p>
          <a:p>
            <a:pPr marL="0" indent="0" algn="just">
              <a:buFont typeface="Wingdings 2"/>
              <a:buNone/>
            </a:pPr>
            <a:endParaRPr lang="en-US" b="1" dirty="0"/>
          </a:p>
          <a:p>
            <a:pPr marL="0" indent="0" algn="just">
              <a:buFont typeface="Wingdings 2"/>
              <a:buNone/>
            </a:pPr>
            <a:endParaRPr lang="en-US" b="1" dirty="0"/>
          </a:p>
          <a:p>
            <a:pPr marL="0" indent="0" algn="just">
              <a:buFont typeface="Wingdings 2"/>
              <a:buNone/>
            </a:pPr>
            <a:endParaRPr lang="es-AR" b="1" dirty="0"/>
          </a:p>
          <a:p>
            <a:pPr marL="0" indent="0" algn="just">
              <a:buFont typeface="Wingdings 2"/>
              <a:buNone/>
            </a:pPr>
            <a:endParaRPr lang="es-AR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9681" y="3132598"/>
            <a:ext cx="8229600" cy="89359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b="1" dirty="0"/>
          </a:p>
          <a:p>
            <a:pPr marL="0" indent="0" algn="just">
              <a:buFont typeface="Wingdings 2"/>
              <a:buNone/>
            </a:pPr>
            <a:endParaRPr lang="en-US" b="1" dirty="0"/>
          </a:p>
          <a:p>
            <a:pPr marL="0" indent="0" algn="just">
              <a:buFont typeface="Wingdings 2"/>
              <a:buNone/>
            </a:pPr>
            <a:endParaRPr lang="es-AR" b="1" dirty="0"/>
          </a:p>
          <a:p>
            <a:pPr marL="0" indent="0" algn="just">
              <a:buFont typeface="Wingdings 2"/>
              <a:buNone/>
            </a:pPr>
            <a:endParaRPr lang="es-A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20969" y="2713247"/>
            <a:ext cx="8229600" cy="3353613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Relación </a:t>
            </a:r>
            <a:r>
              <a:rPr lang="es-ES" dirty="0"/>
              <a:t>con el Logaritmo:</a:t>
            </a:r>
          </a:p>
          <a:p>
            <a:pPr lvl="1"/>
            <a:r>
              <a:rPr lang="es-ES" dirty="0"/>
              <a:t>En un árbol </a:t>
            </a:r>
            <a:r>
              <a:rPr lang="es-ES" dirty="0" smtClean="0"/>
              <a:t>completo, </a:t>
            </a:r>
            <a:r>
              <a:rPr lang="es-ES" dirty="0"/>
              <a:t>cada nivel tiene el doble de nodos que el nivel anterior, comenzando con 1 nodo en el nivel 0 (la raíz).</a:t>
            </a:r>
          </a:p>
          <a:p>
            <a:pPr lvl="1"/>
            <a:r>
              <a:rPr lang="es-ES" dirty="0"/>
              <a:t>El número de nodos en un árbol binario completo de altura </a:t>
            </a:r>
            <a:r>
              <a:rPr lang="es-ES" dirty="0" smtClean="0"/>
              <a:t>ℎ es:</a:t>
            </a:r>
          </a:p>
          <a:p>
            <a:pPr marL="667512" lvl="2" indent="0">
              <a:buNone/>
            </a:pPr>
            <a:r>
              <a:rPr lang="es-ES" sz="2200" dirty="0" smtClean="0"/>
              <a:t> 2</a:t>
            </a:r>
            <a:r>
              <a:rPr lang="es-ES" sz="2200" baseline="30000" dirty="0" smtClean="0"/>
              <a:t>0 </a:t>
            </a:r>
            <a:r>
              <a:rPr lang="es-ES" sz="2200" dirty="0" smtClean="0"/>
              <a:t>+ 2</a:t>
            </a:r>
            <a:r>
              <a:rPr lang="es-ES" sz="2200" baseline="30000" dirty="0" smtClean="0"/>
              <a:t>1 </a:t>
            </a:r>
            <a:r>
              <a:rPr lang="es-ES" sz="2200" dirty="0" smtClean="0"/>
              <a:t>+ 2</a:t>
            </a:r>
            <a:r>
              <a:rPr lang="es-ES" sz="2200" baseline="30000" dirty="0" smtClean="0"/>
              <a:t>2 </a:t>
            </a:r>
            <a:r>
              <a:rPr lang="es-ES" sz="2200" dirty="0" smtClean="0"/>
              <a:t>+ ... + 2</a:t>
            </a:r>
            <a:r>
              <a:rPr lang="es-ES" sz="2200" baseline="30000" dirty="0" smtClean="0"/>
              <a:t>ℎ  </a:t>
            </a:r>
            <a:r>
              <a:rPr lang="es-ES" sz="2200" dirty="0" smtClean="0"/>
              <a:t>= 2</a:t>
            </a:r>
            <a:r>
              <a:rPr lang="es-ES" sz="2200" baseline="30000" dirty="0" smtClean="0"/>
              <a:t>ℎ+1 </a:t>
            </a:r>
            <a:r>
              <a:rPr lang="es-ES" sz="2200" dirty="0" smtClean="0"/>
              <a:t>−1.</a:t>
            </a:r>
          </a:p>
          <a:p>
            <a:pPr marL="393192" lvl="1" indent="0">
              <a:buNone/>
            </a:pPr>
            <a:r>
              <a:rPr lang="en-US" sz="2600" i="1" dirty="0" smtClean="0"/>
              <a:t>				              n </a:t>
            </a:r>
            <a:r>
              <a:rPr lang="en-US" sz="2600" dirty="0" smtClean="0"/>
              <a:t>= 2</a:t>
            </a:r>
            <a:r>
              <a:rPr lang="en-US" sz="2600" i="1" baseline="30000" dirty="0" smtClean="0"/>
              <a:t>h</a:t>
            </a:r>
            <a:r>
              <a:rPr lang="en-US" sz="2600" baseline="30000" dirty="0" smtClean="0"/>
              <a:t>+1</a:t>
            </a:r>
            <a:r>
              <a:rPr lang="en-US" sz="2600" dirty="0"/>
              <a:t>−</a:t>
            </a:r>
            <a:r>
              <a:rPr lang="en-US" sz="2600" dirty="0" smtClean="0"/>
              <a:t>1</a:t>
            </a:r>
          </a:p>
          <a:p>
            <a:pPr marL="0" indent="0">
              <a:buNone/>
            </a:pPr>
            <a:r>
              <a:rPr lang="en-US" dirty="0" err="1"/>
              <a:t>Resolviendo</a:t>
            </a:r>
            <a:r>
              <a:rPr lang="en-US" dirty="0"/>
              <a:t> para </a:t>
            </a:r>
            <a:r>
              <a:rPr lang="en-US" i="1" dirty="0" smtClean="0"/>
              <a:t>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        𝑛</a:t>
            </a:r>
            <a:r>
              <a:rPr lang="en-US" dirty="0"/>
              <a:t>+</a:t>
            </a:r>
            <a:r>
              <a:rPr lang="en-US" dirty="0" smtClean="0"/>
              <a:t>1 = 2</a:t>
            </a:r>
            <a:r>
              <a:rPr lang="en-US" baseline="30000" dirty="0" smtClean="0"/>
              <a:t>ℎ+1</a:t>
            </a:r>
            <a:endParaRPr lang="en-US" baseline="30000" dirty="0"/>
          </a:p>
          <a:p>
            <a:pPr marL="0" indent="0">
              <a:buNone/>
            </a:pPr>
            <a:r>
              <a:rPr lang="en-US" dirty="0" smtClean="0"/>
              <a:t>				log</a:t>
            </a:r>
            <a:r>
              <a:rPr lang="en-US" dirty="0"/>
              <a:t>⁡</a:t>
            </a:r>
            <a:r>
              <a:rPr lang="en-US" baseline="-25000" dirty="0"/>
              <a:t>2</a:t>
            </a:r>
            <a:r>
              <a:rPr lang="en-US" dirty="0"/>
              <a:t>(𝑛+1</a:t>
            </a:r>
            <a:r>
              <a:rPr lang="en-US" dirty="0" smtClean="0"/>
              <a:t>) = ℎ+1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              ℎ = log</a:t>
            </a:r>
            <a:r>
              <a:rPr lang="en-US" dirty="0"/>
              <a:t>⁡</a:t>
            </a:r>
            <a:r>
              <a:rPr lang="en-US" baseline="-25000" dirty="0"/>
              <a:t>2</a:t>
            </a:r>
            <a:r>
              <a:rPr lang="en-US" dirty="0"/>
              <a:t>(𝑛+1)−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la </a:t>
            </a:r>
            <a:r>
              <a:rPr lang="en-US" dirty="0" err="1"/>
              <a:t>altura</a:t>
            </a:r>
            <a:r>
              <a:rPr lang="en-US" dirty="0"/>
              <a:t> </a:t>
            </a:r>
            <a:r>
              <a:rPr lang="en-US" i="1" dirty="0" smtClean="0"/>
              <a:t>h</a:t>
            </a:r>
            <a:r>
              <a:rPr lang="en-US" dirty="0" smtClean="0"/>
              <a:t> </a:t>
            </a:r>
            <a:r>
              <a:rPr lang="en-US" dirty="0"/>
              <a:t>de un BST </a:t>
            </a:r>
            <a:r>
              <a:rPr lang="en-US" dirty="0" err="1"/>
              <a:t>es</a:t>
            </a:r>
            <a:r>
              <a:rPr lang="en-US" dirty="0"/>
              <a:t> 𝑂(log⁡𝑛</a:t>
            </a:r>
            <a:r>
              <a:rPr lang="en-US" dirty="0" smtClean="0"/>
              <a:t>).</a:t>
            </a:r>
            <a:r>
              <a:rPr lang="en-US" i="1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/>
              <a:t>significa</a:t>
            </a:r>
            <a:r>
              <a:rPr lang="en-US" dirty="0"/>
              <a:t> que la </a:t>
            </a:r>
            <a:r>
              <a:rPr lang="en-US" dirty="0" err="1"/>
              <a:t>altura</a:t>
            </a:r>
            <a:r>
              <a:rPr lang="en-US" dirty="0"/>
              <a:t> </a:t>
            </a:r>
            <a:r>
              <a:rPr lang="en-US" dirty="0" err="1"/>
              <a:t>crece</a:t>
            </a:r>
            <a:r>
              <a:rPr lang="en-US" dirty="0"/>
              <a:t> </a:t>
            </a:r>
            <a:r>
              <a:rPr lang="en-US" dirty="0" err="1"/>
              <a:t>logarítmicamente</a:t>
            </a:r>
            <a:r>
              <a:rPr lang="en-US" dirty="0"/>
              <a:t> con </a:t>
            </a:r>
            <a:r>
              <a:rPr lang="en-US" dirty="0" err="1"/>
              <a:t>respecto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nodos</a:t>
            </a:r>
            <a:r>
              <a:rPr lang="en-U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648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propiedades</a:t>
            </a:r>
            <a:r>
              <a:rPr lang="en-US" dirty="0"/>
              <a:t>…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Pero </a:t>
            </a:r>
            <a:r>
              <a:rPr lang="en-US" dirty="0" err="1"/>
              <a:t>podríamos</a:t>
            </a:r>
            <a:r>
              <a:rPr lang="en-US" dirty="0"/>
              <a:t> no ser tan </a:t>
            </a:r>
            <a:r>
              <a:rPr lang="en-US" dirty="0" err="1"/>
              <a:t>exigentes</a:t>
            </a:r>
            <a:r>
              <a:rPr lang="en-US" dirty="0"/>
              <a:t> y </a:t>
            </a:r>
            <a:r>
              <a:rPr lang="en-US" dirty="0" err="1"/>
              <a:t>tener</a:t>
            </a:r>
            <a:r>
              <a:rPr lang="en-US" dirty="0"/>
              <a:t> una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buena</a:t>
            </a:r>
            <a:r>
              <a:rPr lang="en-US" dirty="0"/>
              <a:t> forma..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7528"/>
            <a:ext cx="8229600" cy="3622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Definición</a:t>
            </a:r>
            <a:r>
              <a:rPr lang="en-US" b="1" dirty="0"/>
              <a:t> AVL: “</a:t>
            </a:r>
            <a:r>
              <a:rPr lang="en-US" b="1" dirty="0" smtClean="0"/>
              <a:t>BST </a:t>
            </a:r>
            <a:r>
              <a:rPr lang="en-US" b="1" dirty="0" err="1"/>
              <a:t>balanceado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altura</a:t>
            </a:r>
            <a:r>
              <a:rPr lang="en-US" b="1" dirty="0"/>
              <a:t>”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s-AR" dirty="0"/>
              <a:t>G.M. </a:t>
            </a:r>
            <a:r>
              <a:rPr lang="es-AR" b="1" dirty="0"/>
              <a:t>A</a:t>
            </a:r>
            <a:r>
              <a:rPr lang="es-AR" dirty="0"/>
              <a:t>delson-</a:t>
            </a:r>
            <a:r>
              <a:rPr lang="es-AR" b="1" dirty="0"/>
              <a:t>V</a:t>
            </a:r>
            <a:r>
              <a:rPr lang="es-AR" dirty="0"/>
              <a:t>elskii y E.M. </a:t>
            </a:r>
            <a:r>
              <a:rPr lang="es-AR" b="1" dirty="0" err="1"/>
              <a:t>L</a:t>
            </a:r>
            <a:r>
              <a:rPr lang="es-AR" dirty="0" err="1"/>
              <a:t>andis</a:t>
            </a:r>
            <a:r>
              <a:rPr lang="es-AR" dirty="0"/>
              <a:t>  propusieron en 1962 la primera versión de BST que se balancea dinámicamente. 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	Un AVL es un BST donde en cada nodo la 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diferencia</a:t>
            </a:r>
            <a:r>
              <a:rPr lang="es-AR" dirty="0"/>
              <a:t> de alturas entre sus 2 subárboles es a lo sumo 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20481" y="5909452"/>
            <a:ext cx="3172408" cy="6708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s-AR" i="1" dirty="0" smtClean="0"/>
              <a:t>Factor de balance</a:t>
            </a:r>
            <a:endParaRPr lang="es-AR" i="1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1828800" y="5029200"/>
            <a:ext cx="1287624" cy="811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02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36387</TotalTime>
  <Words>2175</Words>
  <Application>Microsoft Office PowerPoint</Application>
  <PresentationFormat>Presentación en pantalla (4:3)</PresentationFormat>
  <Paragraphs>447</Paragraphs>
  <Slides>30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Calibri</vt:lpstr>
      <vt:lpstr>Cambria Math</vt:lpstr>
      <vt:lpstr>Century Gothic</vt:lpstr>
      <vt:lpstr>Palatino Linotype</vt:lpstr>
      <vt:lpstr>Wingdings 2</vt:lpstr>
      <vt:lpstr>Presentation on brainstorming</vt:lpstr>
      <vt:lpstr>Estructura de Datos y Algoritmos</vt:lpstr>
      <vt:lpstr>BST  y sus problemas</vt:lpstr>
      <vt:lpstr>BST  y sus problemas</vt:lpstr>
      <vt:lpstr>BST  y sus problemas</vt:lpstr>
      <vt:lpstr>Presentación de PowerPoint</vt:lpstr>
      <vt:lpstr>BST  y sus problemas</vt:lpstr>
      <vt:lpstr>BST  y sus problemas</vt:lpstr>
      <vt:lpstr>Algunas propiedades…</vt:lpstr>
      <vt:lpstr>Presentación de PowerPoint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DARIO ALEJANDRO PEÑALOZA</cp:lastModifiedBy>
  <cp:revision>988</cp:revision>
  <cp:lastPrinted>2019-05-10T18:21:21Z</cp:lastPrinted>
  <dcterms:created xsi:type="dcterms:W3CDTF">2019-02-21T18:33:09Z</dcterms:created>
  <dcterms:modified xsi:type="dcterms:W3CDTF">2024-05-18T03:51:27Z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