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2" r:id="rId2"/>
    <p:sldId id="732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31" r:id="rId12"/>
    <p:sldId id="734" r:id="rId13"/>
    <p:sldId id="735" r:id="rId14"/>
    <p:sldId id="738" r:id="rId15"/>
    <p:sldId id="739" r:id="rId16"/>
    <p:sldId id="740" r:id="rId17"/>
    <p:sldId id="741" r:id="rId18"/>
    <p:sldId id="743" r:id="rId19"/>
    <p:sldId id="742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2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65843" y="2513045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24" y="1861819"/>
            <a:ext cx="3003029" cy="1497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36" y="3447678"/>
            <a:ext cx="2850776" cy="1692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96" y="3547810"/>
            <a:ext cx="3282104" cy="17718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282" y="4853792"/>
            <a:ext cx="2612373" cy="1629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875734" y="5853228"/>
            <a:ext cx="18863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1</a:t>
            </a:r>
            <a:endParaRPr lang="en-US" sz="11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9023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/>
              <a:t>Como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inserciones</a:t>
            </a:r>
            <a:r>
              <a:rPr lang="en-US" dirty="0" smtClean="0"/>
              <a:t>/</a:t>
            </a:r>
            <a:r>
              <a:rPr lang="en-US" dirty="0" err="1" smtClean="0"/>
              <a:t>borrados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calcular</a:t>
            </a:r>
            <a:r>
              <a:rPr lang="en-US" dirty="0" smtClean="0"/>
              <a:t> la </a:t>
            </a:r>
            <a:r>
              <a:rPr lang="en-US" dirty="0" err="1" smtClean="0"/>
              <a:t>diferencia</a:t>
            </a:r>
            <a:r>
              <a:rPr lang="en-US" dirty="0" smtClean="0"/>
              <a:t>  entre la </a:t>
            </a:r>
            <a:r>
              <a:rPr lang="en-US" dirty="0" err="1" smtClean="0"/>
              <a:t>altura</a:t>
            </a:r>
            <a:r>
              <a:rPr lang="en-US" dirty="0" smtClean="0"/>
              <a:t> del </a:t>
            </a:r>
            <a:r>
              <a:rPr lang="en-US" dirty="0" err="1" smtClean="0"/>
              <a:t>subarbol</a:t>
            </a:r>
            <a:r>
              <a:rPr lang="en-US" dirty="0" smtClean="0"/>
              <a:t> </a:t>
            </a:r>
            <a:r>
              <a:rPr lang="en-US" dirty="0" err="1" smtClean="0"/>
              <a:t>izq</a:t>
            </a:r>
            <a:r>
              <a:rPr lang="en-US" dirty="0" smtClean="0"/>
              <a:t> y la </a:t>
            </a:r>
            <a:r>
              <a:rPr lang="en-US" dirty="0" err="1" smtClean="0"/>
              <a:t>altura</a:t>
            </a:r>
            <a:r>
              <a:rPr lang="en-US" dirty="0" smtClean="0"/>
              <a:t> del </a:t>
            </a:r>
            <a:r>
              <a:rPr lang="en-US" dirty="0" err="1" smtClean="0"/>
              <a:t>subarbol</a:t>
            </a:r>
            <a:r>
              <a:rPr lang="en-US" dirty="0" smtClean="0"/>
              <a:t> derecho =&gt;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MUY FRECUENTE.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convenir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Node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1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/>
              <a:t>public class AVL&lt;T extends Comparable&lt;? super T&gt;&gt; implements BSTreeInterface&lt;T&gt; </a:t>
            </a:r>
            <a:r>
              <a:rPr lang="fr-FR" b="1" dirty="0" smtClean="0"/>
              <a:t>{</a:t>
            </a:r>
          </a:p>
          <a:p>
            <a:pPr marL="0" indent="0">
              <a:buNone/>
            </a:pPr>
            <a:r>
              <a:rPr lang="fr-FR" b="1" dirty="0" smtClean="0"/>
              <a:t>...</a:t>
            </a:r>
          </a:p>
          <a:p>
            <a:pPr marL="365760" lvl="1" indent="0">
              <a:buNone/>
            </a:pPr>
            <a:r>
              <a:rPr lang="es-AR" b="1" dirty="0" err="1" smtClean="0"/>
              <a:t>class</a:t>
            </a:r>
            <a:r>
              <a:rPr lang="es-AR" b="1" dirty="0" smtClean="0"/>
              <a:t> </a:t>
            </a:r>
            <a:r>
              <a:rPr lang="es-AR" b="1" dirty="0" err="1" smtClean="0"/>
              <a:t>Node</a:t>
            </a:r>
            <a:r>
              <a:rPr lang="es-AR" b="1" dirty="0" smtClean="0"/>
              <a:t> </a:t>
            </a:r>
            <a:r>
              <a:rPr lang="es-AR" b="1" dirty="0" err="1" smtClean="0"/>
              <a:t>implements</a:t>
            </a:r>
            <a:r>
              <a:rPr lang="es-AR" b="1" dirty="0" smtClean="0"/>
              <a:t> </a:t>
            </a:r>
            <a:r>
              <a:rPr lang="es-AR" b="1" dirty="0" err="1" smtClean="0"/>
              <a:t>NodeTreeInterface</a:t>
            </a:r>
            <a:r>
              <a:rPr lang="es-AR" b="1" dirty="0" smtClean="0"/>
              <a:t>&lt;T&gt; {</a:t>
            </a:r>
          </a:p>
          <a:p>
            <a:pPr marL="365760" lvl="1" indent="0">
              <a:buNone/>
            </a:pPr>
            <a:endParaRPr lang="es-AR" dirty="0"/>
          </a:p>
          <a:p>
            <a:pPr marL="365760" lvl="1" indent="0">
              <a:buNone/>
            </a:pPr>
            <a:r>
              <a:rPr lang="es-AR" b="1" dirty="0" smtClean="0"/>
              <a:t>	</a:t>
            </a:r>
            <a:r>
              <a:rPr lang="es-AR" b="1" dirty="0" err="1" smtClean="0"/>
              <a:t>private</a:t>
            </a:r>
            <a:r>
              <a:rPr lang="es-AR" b="1" dirty="0" smtClean="0"/>
              <a:t> </a:t>
            </a:r>
            <a:r>
              <a:rPr lang="es-AR" b="1" dirty="0"/>
              <a:t>T data;</a:t>
            </a:r>
          </a:p>
          <a:p>
            <a:pPr marL="365760" lvl="1" indent="0">
              <a:buNone/>
            </a:pPr>
            <a:r>
              <a:rPr lang="es-AR" b="1" dirty="0" smtClean="0"/>
              <a:t>	</a:t>
            </a:r>
            <a:r>
              <a:rPr lang="es-AR" b="1" dirty="0" err="1" smtClean="0"/>
              <a:t>private</a:t>
            </a:r>
            <a:r>
              <a:rPr lang="es-AR" b="1" dirty="0" smtClean="0"/>
              <a:t> </a:t>
            </a:r>
            <a:r>
              <a:rPr lang="es-AR" b="1" dirty="0" err="1"/>
              <a:t>Node</a:t>
            </a:r>
            <a:r>
              <a:rPr lang="es-AR" b="1" dirty="0"/>
              <a:t> </a:t>
            </a:r>
            <a:r>
              <a:rPr lang="es-AR" b="1" dirty="0" err="1"/>
              <a:t>left</a:t>
            </a:r>
            <a:r>
              <a:rPr lang="es-AR" b="1" dirty="0"/>
              <a:t>;</a:t>
            </a:r>
          </a:p>
          <a:p>
            <a:pPr marL="365760" lvl="1" indent="0">
              <a:buNone/>
            </a:pPr>
            <a:r>
              <a:rPr lang="es-AR" b="1" dirty="0" smtClean="0"/>
              <a:t>	</a:t>
            </a:r>
            <a:r>
              <a:rPr lang="es-AR" b="1" dirty="0" err="1" smtClean="0"/>
              <a:t>private</a:t>
            </a:r>
            <a:r>
              <a:rPr lang="es-AR" b="1" dirty="0" smtClean="0"/>
              <a:t> </a:t>
            </a:r>
            <a:r>
              <a:rPr lang="es-AR" b="1" dirty="0" err="1"/>
              <a:t>Node</a:t>
            </a:r>
            <a:r>
              <a:rPr lang="es-AR" b="1" dirty="0"/>
              <a:t> </a:t>
            </a:r>
            <a:r>
              <a:rPr lang="es-AR" b="1" dirty="0" err="1"/>
              <a:t>right</a:t>
            </a:r>
            <a:r>
              <a:rPr lang="es-AR" b="1" dirty="0"/>
              <a:t>;</a:t>
            </a:r>
          </a:p>
          <a:p>
            <a:pPr marL="365760" lvl="1" indent="0">
              <a:buNone/>
            </a:pPr>
            <a:endParaRPr lang="es-AR" dirty="0"/>
          </a:p>
          <a:p>
            <a:pPr marL="365760" lvl="1" indent="0">
              <a:buNone/>
            </a:pPr>
            <a:r>
              <a:rPr lang="es-AR" dirty="0" smtClean="0"/>
              <a:t>	// </a:t>
            </a:r>
            <a:r>
              <a:rPr lang="es-AR" u="sng" dirty="0"/>
              <a:t>para AVL</a:t>
            </a:r>
          </a:p>
          <a:p>
            <a:pPr marL="365760" lvl="1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	</a:t>
            </a:r>
            <a:r>
              <a:rPr lang="es-AR" b="1" dirty="0" err="1" smtClean="0">
                <a:solidFill>
                  <a:srgbClr val="00B050"/>
                </a:solidFill>
              </a:rPr>
              <a:t>private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>
                <a:solidFill>
                  <a:srgbClr val="00B050"/>
                </a:solidFill>
              </a:rPr>
              <a:t>int</a:t>
            </a:r>
            <a:r>
              <a:rPr lang="es-AR" b="1" dirty="0">
                <a:solidFill>
                  <a:srgbClr val="00B050"/>
                </a:solidFill>
              </a:rPr>
              <a:t> </a:t>
            </a:r>
            <a:r>
              <a:rPr lang="es-AR" b="1" dirty="0" err="1">
                <a:solidFill>
                  <a:srgbClr val="00B050"/>
                </a:solidFill>
              </a:rPr>
              <a:t>height</a:t>
            </a:r>
            <a:r>
              <a:rPr lang="es-AR" b="1" dirty="0" smtClean="0">
                <a:solidFill>
                  <a:srgbClr val="00B05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s-AR" b="1" dirty="0" smtClean="0"/>
              <a:t>	…</a:t>
            </a:r>
          </a:p>
          <a:p>
            <a:pPr marL="365760" lvl="1" indent="0">
              <a:buNone/>
            </a:pPr>
            <a:r>
              <a:rPr lang="es-AR" b="1" dirty="0" smtClean="0"/>
              <a:t>  }</a:t>
            </a:r>
          </a:p>
          <a:p>
            <a:pPr marL="0" indent="0">
              <a:buNone/>
            </a:pPr>
            <a:r>
              <a:rPr lang="es-AR" b="1" dirty="0"/>
              <a:t>}</a:t>
            </a:r>
            <a:endParaRPr lang="es-AR" b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Idea de cómo implementar la inserción (idea a completar…)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2" y="3216256"/>
            <a:ext cx="7337853" cy="22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94984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371088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9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94984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61498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3138" y="2817074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calculo balance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723138" y="3117519"/>
            <a:ext cx="8229600" cy="274770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04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29669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61498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3138" y="2817074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calculo balance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723138" y="3440963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7" name="Rectángulo 16"/>
          <p:cNvSpPr/>
          <p:nvPr/>
        </p:nvSpPr>
        <p:spPr>
          <a:xfrm>
            <a:off x="723138" y="4005378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723138" y="4615001"/>
            <a:ext cx="8229600" cy="47698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9" name="Rectángulo 18"/>
          <p:cNvSpPr/>
          <p:nvPr/>
        </p:nvSpPr>
        <p:spPr>
          <a:xfrm>
            <a:off x="723138" y="5442628"/>
            <a:ext cx="8229600" cy="514579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729669" y="3297453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ángulo 74"/>
          <p:cNvSpPr/>
          <p:nvPr/>
        </p:nvSpPr>
        <p:spPr>
          <a:xfrm>
            <a:off x="729669" y="4460449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ángulo 75"/>
          <p:cNvSpPr/>
          <p:nvPr/>
        </p:nvSpPr>
        <p:spPr>
          <a:xfrm>
            <a:off x="723138" y="3872562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76"/>
          <p:cNvSpPr/>
          <p:nvPr/>
        </p:nvSpPr>
        <p:spPr>
          <a:xfrm>
            <a:off x="729669" y="5289963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6503811" y="2981927"/>
            <a:ext cx="2513644" cy="2467073"/>
            <a:chOff x="189458" y="1386222"/>
            <a:chExt cx="2513644" cy="2467073"/>
          </a:xfrm>
        </p:grpSpPr>
        <p:cxnSp>
          <p:nvCxnSpPr>
            <p:cNvPr id="21" name="Straight Arrow Connector 14"/>
            <p:cNvCxnSpPr/>
            <p:nvPr/>
          </p:nvCxnSpPr>
          <p:spPr>
            <a:xfrm flipH="1">
              <a:off x="1668713" y="2184186"/>
              <a:ext cx="204031" cy="25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35"/>
            <p:cNvSpPr/>
            <p:nvPr/>
          </p:nvSpPr>
          <p:spPr>
            <a:xfrm>
              <a:off x="1745330" y="1731645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572369" y="138622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85264" y="174418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1-(-1)=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18"/>
            <p:cNvCxnSpPr/>
            <p:nvPr/>
          </p:nvCxnSpPr>
          <p:spPr>
            <a:xfrm flipH="1">
              <a:off x="1248070" y="2925743"/>
              <a:ext cx="146981" cy="31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7"/>
            <p:cNvSpPr/>
            <p:nvPr/>
          </p:nvSpPr>
          <p:spPr>
            <a:xfrm>
              <a:off x="859187" y="3324121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1</a:t>
              </a:r>
              <a:endParaRPr lang="es-AR" sz="1600" b="1" dirty="0"/>
            </a:p>
          </p:txBody>
        </p:sp>
        <p:sp>
          <p:nvSpPr>
            <p:cNvPr id="27" name="Oval 4"/>
            <p:cNvSpPr/>
            <p:nvPr/>
          </p:nvSpPr>
          <p:spPr>
            <a:xfrm>
              <a:off x="1306447" y="2470793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89458" y="250734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78623" y="348396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147762" y="215572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2248919" y="218906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765819" y="299808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823185" y="301262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652349" y="2983178"/>
            <a:ext cx="2128846" cy="2342065"/>
            <a:chOff x="232912" y="4097990"/>
            <a:chExt cx="2128846" cy="2342065"/>
          </a:xfrm>
        </p:grpSpPr>
        <p:cxnSp>
          <p:nvCxnSpPr>
            <p:cNvPr id="35" name="Straight Arrow Connector 14"/>
            <p:cNvCxnSpPr/>
            <p:nvPr/>
          </p:nvCxnSpPr>
          <p:spPr>
            <a:xfrm flipH="1">
              <a:off x="1753297" y="4783367"/>
              <a:ext cx="204031" cy="255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29914" y="4330826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583418" y="4401466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1600" dirty="0"/>
                <a:t>1</a:t>
              </a:r>
              <a:r>
                <a:rPr lang="es-AR" sz="1600" dirty="0" smtClean="0"/>
                <a:t>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38" name="Oval 9"/>
            <p:cNvSpPr/>
            <p:nvPr/>
          </p:nvSpPr>
          <p:spPr>
            <a:xfrm>
              <a:off x="1642635" y="58764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/>
                <a:t>3</a:t>
              </a:r>
            </a:p>
          </p:txBody>
        </p:sp>
        <p:cxnSp>
          <p:nvCxnSpPr>
            <p:cNvPr id="39" name="Straight Arrow Connector 20"/>
            <p:cNvCxnSpPr/>
            <p:nvPr/>
          </p:nvCxnSpPr>
          <p:spPr>
            <a:xfrm>
              <a:off x="1712762" y="5567915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4"/>
            <p:cNvSpPr/>
            <p:nvPr/>
          </p:nvSpPr>
          <p:spPr>
            <a:xfrm>
              <a:off x="1391031" y="5069974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232912" y="515322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193124" y="607072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93579" y="576294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1296550" y="573031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79538" y="48875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499039" y="40979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093457" y="3042987"/>
            <a:ext cx="2688441" cy="2359388"/>
            <a:chOff x="4480541" y="1321492"/>
            <a:chExt cx="2688441" cy="2359388"/>
          </a:xfrm>
        </p:grpSpPr>
        <p:sp>
          <p:nvSpPr>
            <p:cNvPr id="48" name="Oval 35"/>
            <p:cNvSpPr/>
            <p:nvPr/>
          </p:nvSpPr>
          <p:spPr>
            <a:xfrm>
              <a:off x="5696007" y="1563903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480541" y="162726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50" name="Oval 7"/>
            <p:cNvSpPr/>
            <p:nvPr/>
          </p:nvSpPr>
          <p:spPr>
            <a:xfrm>
              <a:off x="6211105" y="22733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51" name="Straight Arrow Connector 20"/>
            <p:cNvCxnSpPr/>
            <p:nvPr/>
          </p:nvCxnSpPr>
          <p:spPr>
            <a:xfrm>
              <a:off x="6133780" y="1996186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7"/>
            <p:cNvSpPr/>
            <p:nvPr/>
          </p:nvSpPr>
          <p:spPr>
            <a:xfrm>
              <a:off x="6637138" y="3121406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5</a:t>
              </a:r>
              <a:endParaRPr lang="es-AR" sz="1600" b="1" dirty="0"/>
            </a:p>
          </p:txBody>
        </p:sp>
        <p:cxnSp>
          <p:nvCxnSpPr>
            <p:cNvPr id="53" name="Straight Arrow Connector 20"/>
            <p:cNvCxnSpPr/>
            <p:nvPr/>
          </p:nvCxnSpPr>
          <p:spPr>
            <a:xfrm>
              <a:off x="6662588" y="2774827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5098712" y="2470793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176768" y="33115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427198" y="132149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869223" y="219023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001800" y="222148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663505" y="296709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6284650" y="2962609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6023708" y="3078836"/>
            <a:ext cx="2740616" cy="2227044"/>
            <a:chOff x="4375968" y="4137436"/>
            <a:chExt cx="2740616" cy="2227044"/>
          </a:xfrm>
        </p:grpSpPr>
        <p:sp>
          <p:nvSpPr>
            <p:cNvPr id="62" name="Oval 35"/>
            <p:cNvSpPr/>
            <p:nvPr/>
          </p:nvSpPr>
          <p:spPr>
            <a:xfrm>
              <a:off x="5615459" y="4338179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375968" y="439188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4" name="Oval 7"/>
            <p:cNvSpPr/>
            <p:nvPr/>
          </p:nvSpPr>
          <p:spPr>
            <a:xfrm>
              <a:off x="6130557" y="5047614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6</a:t>
              </a:r>
            </a:p>
          </p:txBody>
        </p:sp>
        <p:cxnSp>
          <p:nvCxnSpPr>
            <p:cNvPr id="65" name="Straight Arrow Connector 20"/>
            <p:cNvCxnSpPr/>
            <p:nvPr/>
          </p:nvCxnSpPr>
          <p:spPr>
            <a:xfrm>
              <a:off x="6053232" y="4770462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9"/>
            <p:cNvSpPr/>
            <p:nvPr/>
          </p:nvSpPr>
          <p:spPr>
            <a:xfrm>
              <a:off x="5864635" y="5858492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3</a:t>
              </a:r>
              <a:endParaRPr lang="es-AR" sz="1600" b="1" dirty="0"/>
            </a:p>
          </p:txBody>
        </p:sp>
        <p:cxnSp>
          <p:nvCxnSpPr>
            <p:cNvPr id="67" name="Straight Arrow Connector 18"/>
            <p:cNvCxnSpPr/>
            <p:nvPr/>
          </p:nvCxnSpPr>
          <p:spPr>
            <a:xfrm flipH="1">
              <a:off x="6196995" y="5542272"/>
              <a:ext cx="146981" cy="316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5057021" y="5139065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415166" y="59951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768442" y="490072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241824" y="413743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4927155" y="493583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6662401" y="570038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541350" y="568737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7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5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29669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61498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3138" y="2817074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calculo balance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723138" y="3069771"/>
            <a:ext cx="8229600" cy="623889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7" name="Rectángulo 16"/>
          <p:cNvSpPr/>
          <p:nvPr/>
        </p:nvSpPr>
        <p:spPr>
          <a:xfrm>
            <a:off x="723138" y="3693660"/>
            <a:ext cx="8229600" cy="56441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723138" y="4258075"/>
            <a:ext cx="8229600" cy="833914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9" name="Rectángulo 18"/>
          <p:cNvSpPr/>
          <p:nvPr/>
        </p:nvSpPr>
        <p:spPr>
          <a:xfrm>
            <a:off x="723138" y="5091990"/>
            <a:ext cx="8229600" cy="86521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7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444273"/>
            <a:ext cx="762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grpSp>
        <p:nvGrpSpPr>
          <p:cNvPr id="111" name="Grupo 110"/>
          <p:cNvGrpSpPr/>
          <p:nvPr/>
        </p:nvGrpSpPr>
        <p:grpSpPr>
          <a:xfrm>
            <a:off x="479603" y="955403"/>
            <a:ext cx="2513644" cy="2467073"/>
            <a:chOff x="189458" y="1386222"/>
            <a:chExt cx="2513644" cy="2467073"/>
          </a:xfrm>
        </p:grpSpPr>
        <p:cxnSp>
          <p:nvCxnSpPr>
            <p:cNvPr id="17" name="Straight Arrow Connector 14"/>
            <p:cNvCxnSpPr/>
            <p:nvPr/>
          </p:nvCxnSpPr>
          <p:spPr>
            <a:xfrm flipH="1">
              <a:off x="1668713" y="2184186"/>
              <a:ext cx="204031" cy="25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35"/>
            <p:cNvSpPr/>
            <p:nvPr/>
          </p:nvSpPr>
          <p:spPr>
            <a:xfrm>
              <a:off x="1745330" y="1731645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572369" y="138622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85264" y="174418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1-(-1)=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18"/>
            <p:cNvCxnSpPr/>
            <p:nvPr/>
          </p:nvCxnSpPr>
          <p:spPr>
            <a:xfrm flipH="1">
              <a:off x="1248070" y="2925743"/>
              <a:ext cx="146981" cy="31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7"/>
            <p:cNvSpPr/>
            <p:nvPr/>
          </p:nvSpPr>
          <p:spPr>
            <a:xfrm>
              <a:off x="859187" y="3324121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1</a:t>
              </a:r>
              <a:endParaRPr lang="es-AR" sz="1600" b="1" dirty="0"/>
            </a:p>
          </p:txBody>
        </p:sp>
        <p:sp>
          <p:nvSpPr>
            <p:cNvPr id="28" name="Oval 4"/>
            <p:cNvSpPr/>
            <p:nvPr/>
          </p:nvSpPr>
          <p:spPr>
            <a:xfrm>
              <a:off x="1306447" y="2470793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89458" y="250734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78623" y="348396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1147762" y="215572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2248919" y="218906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1765819" y="299808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823185" y="301262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232912" y="4185911"/>
            <a:ext cx="2128846" cy="2342065"/>
            <a:chOff x="232912" y="4097990"/>
            <a:chExt cx="2128846" cy="2342065"/>
          </a:xfrm>
        </p:grpSpPr>
        <p:cxnSp>
          <p:nvCxnSpPr>
            <p:cNvPr id="53" name="Straight Arrow Connector 14"/>
            <p:cNvCxnSpPr/>
            <p:nvPr/>
          </p:nvCxnSpPr>
          <p:spPr>
            <a:xfrm flipH="1">
              <a:off x="1753297" y="4783367"/>
              <a:ext cx="204031" cy="255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35"/>
            <p:cNvSpPr/>
            <p:nvPr/>
          </p:nvSpPr>
          <p:spPr>
            <a:xfrm>
              <a:off x="1829914" y="4330826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83418" y="4401466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1600" dirty="0"/>
                <a:t>1</a:t>
              </a:r>
              <a:r>
                <a:rPr lang="es-AR" sz="1600" dirty="0" smtClean="0"/>
                <a:t>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0" name="Oval 9"/>
            <p:cNvSpPr/>
            <p:nvPr/>
          </p:nvSpPr>
          <p:spPr>
            <a:xfrm>
              <a:off x="1642635" y="58764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/>
                <a:t>3</a:t>
              </a:r>
            </a:p>
          </p:txBody>
        </p:sp>
        <p:cxnSp>
          <p:nvCxnSpPr>
            <p:cNvPr id="63" name="Straight Arrow Connector 20"/>
            <p:cNvCxnSpPr/>
            <p:nvPr/>
          </p:nvCxnSpPr>
          <p:spPr>
            <a:xfrm>
              <a:off x="1712762" y="5567915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4"/>
            <p:cNvSpPr/>
            <p:nvPr/>
          </p:nvSpPr>
          <p:spPr>
            <a:xfrm>
              <a:off x="1391031" y="5069974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232912" y="515322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193124" y="607072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693579" y="576294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1296550" y="573031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079538" y="48875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1499039" y="40979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4767757" y="1083539"/>
            <a:ext cx="2688441" cy="2359388"/>
            <a:chOff x="4480541" y="1321492"/>
            <a:chExt cx="2688441" cy="2359388"/>
          </a:xfrm>
        </p:grpSpPr>
        <p:sp>
          <p:nvSpPr>
            <p:cNvPr id="30" name="Oval 35"/>
            <p:cNvSpPr/>
            <p:nvPr/>
          </p:nvSpPr>
          <p:spPr>
            <a:xfrm>
              <a:off x="5696007" y="1563903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4480541" y="162726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33" name="Oval 7"/>
            <p:cNvSpPr/>
            <p:nvPr/>
          </p:nvSpPr>
          <p:spPr>
            <a:xfrm>
              <a:off x="6211105" y="22733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34" name="Straight Arrow Connector 20"/>
            <p:cNvCxnSpPr/>
            <p:nvPr/>
          </p:nvCxnSpPr>
          <p:spPr>
            <a:xfrm>
              <a:off x="6133780" y="1996186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7"/>
            <p:cNvSpPr/>
            <p:nvPr/>
          </p:nvSpPr>
          <p:spPr>
            <a:xfrm>
              <a:off x="6637138" y="3121406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5</a:t>
              </a:r>
              <a:endParaRPr lang="es-AR" sz="1600" b="1" dirty="0"/>
            </a:p>
          </p:txBody>
        </p:sp>
        <p:cxnSp>
          <p:nvCxnSpPr>
            <p:cNvPr id="39" name="Straight Arrow Connector 20"/>
            <p:cNvCxnSpPr/>
            <p:nvPr/>
          </p:nvCxnSpPr>
          <p:spPr>
            <a:xfrm>
              <a:off x="6662588" y="2774827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adroTexto 78"/>
            <p:cNvSpPr txBox="1"/>
            <p:nvPr/>
          </p:nvSpPr>
          <p:spPr>
            <a:xfrm>
              <a:off x="5098712" y="2470793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6176768" y="33115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427198" y="132149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5869223" y="219023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5001800" y="222148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5663505" y="296709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6284650" y="2962609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4372891" y="4278384"/>
            <a:ext cx="2740616" cy="2227044"/>
            <a:chOff x="4375968" y="4137436"/>
            <a:chExt cx="2740616" cy="2227044"/>
          </a:xfrm>
        </p:grpSpPr>
        <p:sp>
          <p:nvSpPr>
            <p:cNvPr id="66" name="Oval 35"/>
            <p:cNvSpPr/>
            <p:nvPr/>
          </p:nvSpPr>
          <p:spPr>
            <a:xfrm>
              <a:off x="5615459" y="4338179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375968" y="439188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9" name="Oval 7"/>
            <p:cNvSpPr/>
            <p:nvPr/>
          </p:nvSpPr>
          <p:spPr>
            <a:xfrm>
              <a:off x="6130557" y="5047614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6</a:t>
              </a:r>
            </a:p>
          </p:txBody>
        </p:sp>
        <p:cxnSp>
          <p:nvCxnSpPr>
            <p:cNvPr id="70" name="Straight Arrow Connector 20"/>
            <p:cNvCxnSpPr/>
            <p:nvPr/>
          </p:nvCxnSpPr>
          <p:spPr>
            <a:xfrm>
              <a:off x="6053232" y="4770462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9"/>
            <p:cNvSpPr/>
            <p:nvPr/>
          </p:nvSpPr>
          <p:spPr>
            <a:xfrm>
              <a:off x="5864635" y="5858492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3</a:t>
              </a:r>
              <a:endParaRPr lang="es-AR" sz="1600" b="1" dirty="0"/>
            </a:p>
          </p:txBody>
        </p:sp>
        <p:cxnSp>
          <p:nvCxnSpPr>
            <p:cNvPr id="73" name="Straight Arrow Connector 18"/>
            <p:cNvCxnSpPr/>
            <p:nvPr/>
          </p:nvCxnSpPr>
          <p:spPr>
            <a:xfrm flipH="1">
              <a:off x="6196995" y="5542272"/>
              <a:ext cx="146981" cy="316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5057021" y="5139065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5415166" y="59951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5768442" y="490072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5241824" y="413743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4927155" y="493583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6662401" y="570038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5541350" y="568737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sp>
        <p:nvSpPr>
          <p:cNvPr id="113" name="Flecha curvada hacia abajo 112"/>
          <p:cNvSpPr/>
          <p:nvPr/>
        </p:nvSpPr>
        <p:spPr>
          <a:xfrm>
            <a:off x="2783750" y="2105535"/>
            <a:ext cx="580903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lecha curvada hacia abajo 113"/>
          <p:cNvSpPr/>
          <p:nvPr/>
        </p:nvSpPr>
        <p:spPr>
          <a:xfrm flipH="1">
            <a:off x="7597174" y="1900912"/>
            <a:ext cx="559477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lecha curvada hacia abajo 114"/>
          <p:cNvSpPr/>
          <p:nvPr/>
        </p:nvSpPr>
        <p:spPr>
          <a:xfrm>
            <a:off x="7712767" y="5349451"/>
            <a:ext cx="580903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lecha curvada hacia abajo 115"/>
          <p:cNvSpPr/>
          <p:nvPr/>
        </p:nvSpPr>
        <p:spPr>
          <a:xfrm>
            <a:off x="2731510" y="6009440"/>
            <a:ext cx="580903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Flecha curvada hacia abajo 116"/>
          <p:cNvSpPr/>
          <p:nvPr/>
        </p:nvSpPr>
        <p:spPr>
          <a:xfrm flipH="1">
            <a:off x="7712579" y="6077790"/>
            <a:ext cx="559477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lecha curvada hacia abajo 117"/>
          <p:cNvSpPr/>
          <p:nvPr/>
        </p:nvSpPr>
        <p:spPr>
          <a:xfrm flipH="1">
            <a:off x="2719749" y="5338023"/>
            <a:ext cx="559477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1090705" y="596742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Left</a:t>
            </a:r>
            <a:r>
              <a:rPr lang="es-AR" dirty="0" smtClean="0"/>
              <a:t> </a:t>
            </a:r>
            <a:r>
              <a:rPr lang="es-AR" dirty="0" err="1" smtClean="0"/>
              <a:t>Left</a:t>
            </a:r>
            <a:endParaRPr lang="en-US" b="1" dirty="0" err="1" smtClean="0"/>
          </a:p>
        </p:txBody>
      </p:sp>
      <p:sp>
        <p:nvSpPr>
          <p:cNvPr id="121" name="CuadroTexto 120"/>
          <p:cNvSpPr txBox="1"/>
          <p:nvPr/>
        </p:nvSpPr>
        <p:spPr>
          <a:xfrm>
            <a:off x="5755229" y="3822899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Right</a:t>
            </a:r>
            <a:r>
              <a:rPr lang="es-AR" dirty="0" smtClean="0"/>
              <a:t> </a:t>
            </a:r>
            <a:r>
              <a:rPr lang="es-AR" dirty="0" err="1" smtClean="0"/>
              <a:t>Left</a:t>
            </a:r>
            <a:endParaRPr lang="en-US" b="1" dirty="0" err="1" smtClean="0"/>
          </a:p>
        </p:txBody>
      </p:sp>
      <p:sp>
        <p:nvSpPr>
          <p:cNvPr id="122" name="CuadroTexto 121"/>
          <p:cNvSpPr txBox="1"/>
          <p:nvPr/>
        </p:nvSpPr>
        <p:spPr>
          <a:xfrm>
            <a:off x="1306629" y="3815253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Left</a:t>
            </a:r>
            <a:r>
              <a:rPr lang="es-AR" dirty="0" smtClean="0"/>
              <a:t> - </a:t>
            </a:r>
            <a:r>
              <a:rPr lang="es-AR" dirty="0" err="1" smtClean="0"/>
              <a:t>Right</a:t>
            </a:r>
            <a:endParaRPr lang="en-US" b="1" dirty="0" err="1" smtClean="0"/>
          </a:p>
        </p:txBody>
      </p:sp>
      <p:sp>
        <p:nvSpPr>
          <p:cNvPr id="123" name="CuadroTexto 122"/>
          <p:cNvSpPr txBox="1"/>
          <p:nvPr/>
        </p:nvSpPr>
        <p:spPr>
          <a:xfrm>
            <a:off x="5992456" y="684262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Right</a:t>
            </a:r>
            <a:r>
              <a:rPr lang="es-AR" dirty="0" smtClean="0"/>
              <a:t> </a:t>
            </a:r>
            <a:r>
              <a:rPr lang="es-AR" dirty="0" err="1" smtClean="0"/>
              <a:t>Right</a:t>
            </a:r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451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18"/>
          <p:cNvCxnSpPr/>
          <p:nvPr/>
        </p:nvCxnSpPr>
        <p:spPr>
          <a:xfrm>
            <a:off x="1478674" y="4482273"/>
            <a:ext cx="11838" cy="961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Idea de cómo implementar la rotación. 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  a izquierda con </a:t>
            </a:r>
          </a:p>
          <a:p>
            <a:pPr marL="0" indent="0">
              <a:buNone/>
            </a:pPr>
            <a:r>
              <a:rPr lang="es-AR" dirty="0" smtClean="0"/>
              <a:t>Pivote en 12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499071"/>
            <a:ext cx="5191125" cy="237485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823196" y="4112602"/>
            <a:ext cx="5159829" cy="2237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3840477" y="3480803"/>
            <a:ext cx="5159829" cy="6191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4963885" y="2920128"/>
            <a:ext cx="4036421" cy="149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4963885" y="3118264"/>
            <a:ext cx="4036421" cy="149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4946604" y="3299130"/>
            <a:ext cx="4036421" cy="149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8" name="Grupo 57"/>
          <p:cNvGrpSpPr/>
          <p:nvPr/>
        </p:nvGrpSpPr>
        <p:grpSpPr>
          <a:xfrm>
            <a:off x="1692279" y="3686500"/>
            <a:ext cx="1152247" cy="311983"/>
            <a:chOff x="1698168" y="3684988"/>
            <a:chExt cx="1152247" cy="311983"/>
          </a:xfrm>
        </p:grpSpPr>
        <p:sp>
          <p:nvSpPr>
            <p:cNvPr id="14" name="CuadroTexto 13"/>
            <p:cNvSpPr txBox="1"/>
            <p:nvPr/>
          </p:nvSpPr>
          <p:spPr>
            <a:xfrm>
              <a:off x="2033797" y="3684988"/>
              <a:ext cx="816618" cy="24622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i="1" dirty="0" smtClean="0">
                  <a:solidFill>
                    <a:srgbClr val="0070C0"/>
                  </a:solidFill>
                </a:rPr>
                <a:t>Pivote</a:t>
              </a:r>
              <a:endParaRPr lang="en-US" b="1" i="1" dirty="0" err="1" smtClean="0">
                <a:solidFill>
                  <a:srgbClr val="0070C0"/>
                </a:solidFill>
              </a:endParaRP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>
              <a:off x="1698168" y="3808099"/>
              <a:ext cx="301765" cy="188872"/>
            </a:xfrm>
            <a:prstGeom prst="straightConnector1">
              <a:avLst/>
            </a:prstGeom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Oval 7"/>
          <p:cNvSpPr/>
          <p:nvPr/>
        </p:nvSpPr>
        <p:spPr>
          <a:xfrm>
            <a:off x="1739688" y="469894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15</a:t>
            </a:r>
            <a:endParaRPr lang="es-AR" b="1" dirty="0"/>
          </a:p>
        </p:txBody>
      </p:sp>
      <p:cxnSp>
        <p:nvCxnSpPr>
          <p:cNvPr id="22" name="Straight Arrow Connector 20"/>
          <p:cNvCxnSpPr/>
          <p:nvPr/>
        </p:nvCxnSpPr>
        <p:spPr>
          <a:xfrm>
            <a:off x="1625342" y="4482273"/>
            <a:ext cx="231418" cy="256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9"/>
          <p:cNvSpPr/>
          <p:nvPr/>
        </p:nvSpPr>
        <p:spPr>
          <a:xfrm>
            <a:off x="1221685" y="5474760"/>
            <a:ext cx="531844" cy="4680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14</a:t>
            </a:r>
            <a:endParaRPr lang="es-AR" sz="1600" b="1" dirty="0"/>
          </a:p>
        </p:txBody>
      </p:sp>
      <p:cxnSp>
        <p:nvCxnSpPr>
          <p:cNvPr id="25" name="Straight Arrow Connector 18"/>
          <p:cNvCxnSpPr/>
          <p:nvPr/>
        </p:nvCxnSpPr>
        <p:spPr>
          <a:xfrm flipH="1">
            <a:off x="1712104" y="5202017"/>
            <a:ext cx="146981" cy="316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785707" y="3989510"/>
            <a:ext cx="970727" cy="1207171"/>
            <a:chOff x="785707" y="3989510"/>
            <a:chExt cx="970727" cy="1207171"/>
          </a:xfrm>
        </p:grpSpPr>
        <p:cxnSp>
          <p:nvCxnSpPr>
            <p:cNvPr id="17" name="Straight Arrow Connector 14"/>
            <p:cNvCxnSpPr/>
            <p:nvPr/>
          </p:nvCxnSpPr>
          <p:spPr>
            <a:xfrm flipH="1">
              <a:off x="1145248" y="4441373"/>
              <a:ext cx="204031" cy="2558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35"/>
            <p:cNvSpPr/>
            <p:nvPr/>
          </p:nvSpPr>
          <p:spPr>
            <a:xfrm>
              <a:off x="1224590" y="3989510"/>
              <a:ext cx="531844" cy="468023"/>
            </a:xfrm>
            <a:prstGeom prst="ellips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12</a:t>
              </a:r>
              <a:endParaRPr lang="es-AR" dirty="0"/>
            </a:p>
          </p:txBody>
        </p:sp>
        <p:sp>
          <p:nvSpPr>
            <p:cNvPr id="28" name="Oval 4"/>
            <p:cNvSpPr/>
            <p:nvPr/>
          </p:nvSpPr>
          <p:spPr>
            <a:xfrm>
              <a:off x="785707" y="4728658"/>
              <a:ext cx="531844" cy="4680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10</a:t>
              </a:r>
              <a:endParaRPr lang="es-AR" b="1" dirty="0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2117521" y="4274835"/>
            <a:ext cx="1009435" cy="445390"/>
            <a:chOff x="2118184" y="4275140"/>
            <a:chExt cx="1009435" cy="445390"/>
          </a:xfrm>
        </p:grpSpPr>
        <p:cxnSp>
          <p:nvCxnSpPr>
            <p:cNvPr id="31" name="Conector recto de flecha 30"/>
            <p:cNvCxnSpPr/>
            <p:nvPr/>
          </p:nvCxnSpPr>
          <p:spPr>
            <a:xfrm flipH="1">
              <a:off x="2118184" y="4531658"/>
              <a:ext cx="301765" cy="188872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2222672" y="4275140"/>
              <a:ext cx="904947" cy="24622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i="1" dirty="0" smtClean="0">
                  <a:solidFill>
                    <a:srgbClr val="FF0000"/>
                  </a:solidFill>
                </a:rPr>
                <a:t>New </a:t>
              </a:r>
              <a:r>
                <a:rPr lang="es-AR" sz="1600" i="1" dirty="0" err="1" smtClean="0">
                  <a:solidFill>
                    <a:srgbClr val="FF0000"/>
                  </a:solidFill>
                </a:rPr>
                <a:t>Root</a:t>
              </a:r>
              <a:endParaRPr lang="en-US" b="1" i="1" dirty="0" err="1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54" name="Straight Arrow Connector 20"/>
          <p:cNvCxnSpPr/>
          <p:nvPr/>
        </p:nvCxnSpPr>
        <p:spPr>
          <a:xfrm flipH="1">
            <a:off x="1130835" y="4422428"/>
            <a:ext cx="198669" cy="2620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04531 0.106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1528 0.0398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5764 -0.1048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2" y="-525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03837 -0.0976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2" grpId="0" animBg="1"/>
      <p:bldP spid="13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, </a:t>
            </a:r>
            <a:r>
              <a:rPr lang="en-US" dirty="0" err="1"/>
              <a:t>gráficamente</a:t>
            </a:r>
            <a:r>
              <a:rPr lang="en-US" dirty="0"/>
              <a:t>,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AVL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inserción</a:t>
            </a:r>
            <a:r>
              <a:rPr lang="en-US" dirty="0"/>
              <a:t>: 1, 2, 4, 7, 15, 3, 10, 17, 19  y  16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Insertar</a:t>
            </a:r>
            <a:r>
              <a:rPr lang="en-US" dirty="0"/>
              <a:t> 1	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Insertar</a:t>
            </a:r>
            <a:r>
              <a:rPr lang="en-US" dirty="0"/>
              <a:t> 2</a:t>
            </a:r>
          </a:p>
          <a:p>
            <a:pPr algn="just"/>
            <a:endParaRPr lang="en-US" b="1" dirty="0"/>
          </a:p>
          <a:p>
            <a:pPr algn="just"/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64" y="4437561"/>
            <a:ext cx="79057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4" y="5337177"/>
            <a:ext cx="1238250" cy="10191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2000" y="4532811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2000" y="5618164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90" y="5427664"/>
            <a:ext cx="790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11" y="2069542"/>
            <a:ext cx="1238250" cy="10191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79577" y="2121929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515" y="4030383"/>
            <a:ext cx="1476375" cy="13525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661" y="3854145"/>
            <a:ext cx="3857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79577" y="2121929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52" y="1935480"/>
            <a:ext cx="2028825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23" y="1940954"/>
            <a:ext cx="2266950" cy="1276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89" y="3618790"/>
            <a:ext cx="2266950" cy="12763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964368" y="4028365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14" y="4951692"/>
            <a:ext cx="2266950" cy="17621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862" y="5110583"/>
            <a:ext cx="3419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775225" y="2068376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21" y="1841429"/>
            <a:ext cx="199072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32" y="3243598"/>
            <a:ext cx="2181225" cy="1724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929" y="3077144"/>
            <a:ext cx="3495675" cy="1828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353" y="4703547"/>
            <a:ext cx="27908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53080" y="2097716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80" y="1847088"/>
            <a:ext cx="25527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105" y="3164205"/>
            <a:ext cx="2381250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754" y="3150809"/>
            <a:ext cx="325755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80" y="4645959"/>
            <a:ext cx="3086100" cy="2171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94529" y="3527418"/>
            <a:ext cx="67700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RL</a:t>
            </a:r>
            <a:endParaRPr lang="en-US" sz="11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667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876365" y="2132667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91" y="1993340"/>
            <a:ext cx="2933700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78" y="3651997"/>
            <a:ext cx="4086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047479" y="2411730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50" y="1935480"/>
            <a:ext cx="3728864" cy="1703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4" y="3477745"/>
            <a:ext cx="3249986" cy="1636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082" y="4175983"/>
            <a:ext cx="36576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38967</TotalTime>
  <Words>645</Words>
  <Application>Microsoft Office PowerPoint</Application>
  <PresentationFormat>Presentación en pantalla (4:3)</PresentationFormat>
  <Paragraphs>200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5D – Ejer 1</vt:lpstr>
      <vt:lpstr>AVL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Consideraciones sobre la implementación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DARIO ALEJANDRO PEÑALOZA</cp:lastModifiedBy>
  <cp:revision>965</cp:revision>
  <cp:lastPrinted>2019-05-10T18:21:21Z</cp:lastPrinted>
  <dcterms:created xsi:type="dcterms:W3CDTF">2019-02-21T18:33:09Z</dcterms:created>
  <dcterms:modified xsi:type="dcterms:W3CDTF">2024-05-20T13:55:53Z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