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72" r:id="rId2"/>
    <p:sldId id="997" r:id="rId3"/>
    <p:sldId id="1020" r:id="rId4"/>
    <p:sldId id="998" r:id="rId5"/>
    <p:sldId id="999" r:id="rId6"/>
    <p:sldId id="1000" r:id="rId7"/>
    <p:sldId id="1001" r:id="rId8"/>
    <p:sldId id="1002" r:id="rId9"/>
    <p:sldId id="1003" r:id="rId10"/>
    <p:sldId id="1004" r:id="rId11"/>
    <p:sldId id="1005" r:id="rId12"/>
    <p:sldId id="1006" r:id="rId13"/>
    <p:sldId id="1007" r:id="rId14"/>
    <p:sldId id="1008" r:id="rId15"/>
    <p:sldId id="1009" r:id="rId16"/>
    <p:sldId id="1010" r:id="rId17"/>
    <p:sldId id="1011" r:id="rId18"/>
    <p:sldId id="1012" r:id="rId19"/>
    <p:sldId id="1013" r:id="rId20"/>
    <p:sldId id="1014" r:id="rId21"/>
    <p:sldId id="1015" r:id="rId22"/>
    <p:sldId id="1016" r:id="rId23"/>
    <p:sldId id="1017" r:id="rId24"/>
    <p:sldId id="1022" r:id="rId25"/>
    <p:sldId id="1023" r:id="rId26"/>
    <p:sldId id="1024" r:id="rId27"/>
    <p:sldId id="1025" r:id="rId28"/>
    <p:sldId id="1026" r:id="rId29"/>
    <p:sldId id="1027" r:id="rId30"/>
    <p:sldId id="1028" r:id="rId31"/>
    <p:sldId id="1029" r:id="rId32"/>
    <p:sldId id="1030" r:id="rId33"/>
    <p:sldId id="1031" r:id="rId34"/>
    <p:sldId id="1032" r:id="rId35"/>
    <p:sldId id="1033" r:id="rId36"/>
    <p:sldId id="1034" r:id="rId37"/>
    <p:sldId id="1035" r:id="rId38"/>
    <p:sldId id="1036" r:id="rId39"/>
    <p:sldId id="1037" r:id="rId40"/>
    <p:sldId id="1038" r:id="rId41"/>
    <p:sldId id="1039" r:id="rId42"/>
    <p:sldId id="1040" r:id="rId43"/>
    <p:sldId id="1041" r:id="rId44"/>
    <p:sldId id="1042" r:id="rId45"/>
    <p:sldId id="1043" r:id="rId46"/>
    <p:sldId id="1044" r:id="rId4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1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7" name="Explosión 1 46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5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8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4" y="4194945"/>
          <a:ext cx="828882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204675" y="4537699"/>
            <a:ext cx="321256" cy="801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G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2961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4" y="4194945"/>
          <a:ext cx="414441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385733" y="4697915"/>
            <a:ext cx="379630" cy="422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U no marcados  como visitados aun.</a:t>
            </a:r>
          </a:p>
        </p:txBody>
      </p: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7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Recorridos en Grafos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457200" y="2612571"/>
            <a:ext cx="746760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Recorridos (</a:t>
            </a:r>
            <a:r>
              <a:rPr lang="es-AR" dirty="0" err="1" smtClean="0"/>
              <a:t>traversal</a:t>
            </a:r>
            <a:r>
              <a:rPr lang="es-AR" dirty="0" smtClean="0"/>
              <a:t>) en grafos se usan para ver los nodos alcanzables a partir de un nodo y se muestra dicho camino.</a:t>
            </a:r>
          </a:p>
          <a:p>
            <a:endParaRPr lang="es-AR" dirty="0" smtClean="0"/>
          </a:p>
          <a:p>
            <a:pPr algn="just"/>
            <a:r>
              <a:rPr lang="es-AR" dirty="0" smtClean="0"/>
              <a:t>Aclaración: Si fuera un </a:t>
            </a:r>
            <a:r>
              <a:rPr lang="es-AR" dirty="0" err="1" smtClean="0"/>
              <a:t>multigrafo</a:t>
            </a:r>
            <a:r>
              <a:rPr lang="es-AR" dirty="0" smtClean="0"/>
              <a:t> (para que no haya ambigüedades) podría  indicar cual eje tome en cada caso para la navegación. Igual, los vértices los sigo visitando una sola vez.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Los métodos son:</a:t>
            </a:r>
          </a:p>
          <a:p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err="1" smtClean="0"/>
              <a:t>Breadth-First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r>
              <a:rPr lang="es-AR" dirty="0" smtClean="0"/>
              <a:t>  (BFS)</a:t>
            </a:r>
          </a:p>
          <a:p>
            <a:pPr marL="342900" indent="-342900">
              <a:buAutoNum type="arabicParenR"/>
            </a:pPr>
            <a:r>
              <a:rPr lang="es-AR" dirty="0" err="1" smtClean="0"/>
              <a:t>Depth-First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r>
              <a:rPr lang="es-AR" dirty="0" smtClean="0"/>
              <a:t> (DFS)</a:t>
            </a:r>
          </a:p>
        </p:txBody>
      </p:sp>
    </p:spTree>
    <p:extLst>
      <p:ext uri="{BB962C8B-B14F-4D97-AF65-F5344CB8AC3E}">
        <p14:creationId xmlns:p14="http://schemas.microsoft.com/office/powerpoint/2010/main" val="11953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7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2" name="Llamada de nube 51"/>
          <p:cNvSpPr/>
          <p:nvPr/>
        </p:nvSpPr>
        <p:spPr>
          <a:xfrm>
            <a:off x="4632778" y="1502947"/>
            <a:ext cx="4472877" cy="213641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¿A qué algoritmo que vimos en arboles se parece?</a:t>
            </a:r>
          </a:p>
          <a:p>
            <a:pPr algn="ctr"/>
            <a:r>
              <a:rPr lang="es-AR" smtClean="0"/>
              <a:t>¿Qué </a:t>
            </a:r>
            <a:r>
              <a:rPr lang="es-AR" dirty="0" smtClean="0"/>
              <a:t>estructura auxiliar hay que usar?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7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3251489" y="704088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7" name="Documento 6"/>
          <p:cNvSpPr/>
          <p:nvPr/>
        </p:nvSpPr>
        <p:spPr>
          <a:xfrm>
            <a:off x="457200" y="1937377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87" y="627689"/>
            <a:ext cx="1981200" cy="2619375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5517814" y="1539574"/>
            <a:ext cx="938576" cy="5742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478662" y="4442011"/>
            <a:ext cx="842038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Atención: Dependen de cómo se almacena todo, el orden obtenido puede variar. </a:t>
            </a:r>
          </a:p>
          <a:p>
            <a:r>
              <a:rPr lang="es-AR" dirty="0" smtClean="0"/>
              <a:t>Enunciar TODOS los otros posibles recorridos BFS desde E válidos.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r>
              <a:rPr lang="es-AR" dirty="0"/>
              <a:t>E  B F  A  G  C  U T</a:t>
            </a:r>
          </a:p>
          <a:p>
            <a:r>
              <a:rPr lang="es-AR" dirty="0" smtClean="0"/>
              <a:t>E  F B  A  G  U  C T</a:t>
            </a:r>
          </a:p>
          <a:p>
            <a:r>
              <a:rPr lang="es-AR" dirty="0" smtClean="0"/>
              <a:t>E  </a:t>
            </a:r>
            <a:r>
              <a:rPr lang="es-AR" dirty="0"/>
              <a:t>F B  G  A  U  C T</a:t>
            </a:r>
          </a:p>
          <a:p>
            <a:r>
              <a:rPr lang="es-AR" dirty="0"/>
              <a:t>E  F B  G  A  C  U T</a:t>
            </a:r>
          </a:p>
          <a:p>
            <a:r>
              <a:rPr lang="es-AR" dirty="0"/>
              <a:t>E  F B  A  G  C  U 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979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 smtClean="0">
                <a:solidFill>
                  <a:schemeClr val="accent1"/>
                </a:solidFill>
              </a:rPr>
              <a:t>printBFS</a:t>
            </a:r>
            <a:r>
              <a:rPr lang="es-AR" b="1" dirty="0" smtClean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</a:t>
            </a:r>
            <a:r>
              <a:rPr lang="es-AR" dirty="0" err="1" smtClean="0">
                <a:solidFill>
                  <a:schemeClr val="accent1"/>
                </a:solidFill>
              </a:rPr>
              <a:t>Queue</a:t>
            </a:r>
            <a:r>
              <a:rPr lang="es-AR" dirty="0" smtClean="0"/>
              <a:t>. Es como navegar por niveles.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 smtClean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 smtClean="0"/>
              <a:t>Opción 2: representar el vértice con un </a:t>
            </a:r>
            <a:r>
              <a:rPr lang="es-AR" dirty="0" err="1" smtClean="0"/>
              <a:t>tag</a:t>
            </a:r>
            <a:r>
              <a:rPr lang="es-AR" dirty="0" smtClean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Escribamos el código Java para lista de adyacencia.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printBFS</a:t>
            </a:r>
            <a:r>
              <a:rPr lang="es-AR" b="1" dirty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Ahora el otro recorrido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733209" y="4967151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E  no marcados  como visitados aun.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23306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7353509" y="5068016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5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50659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25228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3320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B  no marcados  como visitados aun.</a:t>
            </a:r>
          </a:p>
        </p:txBody>
      </p:sp>
      <p:sp>
        <p:nvSpPr>
          <p:cNvPr id="48" name="Cerrar llave 47"/>
          <p:cNvSpPr/>
          <p:nvPr/>
        </p:nvSpPr>
        <p:spPr>
          <a:xfrm>
            <a:off x="7426856" y="4702257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0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32582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8401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A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2466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3771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F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9647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164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5914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G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3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700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3296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3858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47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</a:t>
            </a:r>
            <a:r>
              <a:rPr lang="es-AR" dirty="0"/>
              <a:t>U</a:t>
            </a:r>
            <a:r>
              <a:rPr lang="es-AR" dirty="0" smtClean="0"/>
              <a:t>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0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55375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707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45" name="Documento 44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59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999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486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9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203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76049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7080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09872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80471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65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54" name="Explosión 1 53"/>
          <p:cNvSpPr/>
          <p:nvPr/>
        </p:nvSpPr>
        <p:spPr>
          <a:xfrm>
            <a:off x="6461215" y="3368526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19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 smtClean="0">
                <a:solidFill>
                  <a:schemeClr val="accent1"/>
                </a:solidFill>
              </a:rPr>
              <a:t>printDFS</a:t>
            </a:r>
            <a:r>
              <a:rPr lang="es-AR" b="1" dirty="0" smtClean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</a:t>
            </a:r>
            <a:r>
              <a:rPr lang="es-AR" dirty="0" err="1" smtClean="0">
                <a:solidFill>
                  <a:schemeClr val="accent1"/>
                </a:solidFill>
              </a:rPr>
              <a:t>Stack</a:t>
            </a:r>
            <a:r>
              <a:rPr lang="es-AR" dirty="0" smtClean="0"/>
              <a:t>. (quizás por recursión)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 smtClean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 smtClean="0"/>
              <a:t>Opción 2: representar el vértice con un </a:t>
            </a:r>
            <a:r>
              <a:rPr lang="es-AR" dirty="0" err="1" smtClean="0"/>
              <a:t>tag</a:t>
            </a:r>
            <a:r>
              <a:rPr lang="es-AR" dirty="0" smtClean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Escribamos el código Java para lista de adyacencia.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 smtClean="0"/>
              <a:t>printDFS</a:t>
            </a:r>
            <a:r>
              <a:rPr lang="es-AR" b="1" dirty="0" smtClean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" name="Cerrar llave 5"/>
          <p:cNvSpPr/>
          <p:nvPr/>
        </p:nvSpPr>
        <p:spPr>
          <a:xfrm rot="5400000">
            <a:off x="7255715" y="4412212"/>
            <a:ext cx="153047" cy="909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6922443" y="5168336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E  no marcados  como visitados aun.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sp>
        <p:nvSpPr>
          <p:cNvPr id="46" name="Cerrar llave 45"/>
          <p:cNvSpPr/>
          <p:nvPr/>
        </p:nvSpPr>
        <p:spPr>
          <a:xfrm rot="5400000">
            <a:off x="7598163" y="4485485"/>
            <a:ext cx="379630" cy="847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7" name="CuadroTexto 46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B  no marcados  como visitados aun.</a:t>
            </a:r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graphicFrame>
        <p:nvGraphicFramePr>
          <p:cNvPr id="47" name="Tabla 46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69944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30246759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sp>
        <p:nvSpPr>
          <p:cNvPr id="47" name="Cerrar llave 46"/>
          <p:cNvSpPr/>
          <p:nvPr/>
        </p:nvSpPr>
        <p:spPr>
          <a:xfrm rot="5400000">
            <a:off x="8162917" y="4456280"/>
            <a:ext cx="308730" cy="977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8" name="CuadroTexto 47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F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4462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38658</TotalTime>
  <Words>5790</Words>
  <Application>Microsoft Office PowerPoint</Application>
  <PresentationFormat>Presentación en pantalla (4:3)</PresentationFormat>
  <Paragraphs>5203</Paragraphs>
  <Slides>46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Recorridos en Grafos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Presentación de PowerPoint</vt:lpstr>
      <vt:lpstr>Presentación de PowerPoint</vt:lpstr>
      <vt:lpstr>Presentación de PowerPoint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1199</cp:revision>
  <cp:lastPrinted>2019-05-10T18:21:21Z</cp:lastPrinted>
  <dcterms:created xsi:type="dcterms:W3CDTF">2019-02-21T18:33:09Z</dcterms:created>
  <dcterms:modified xsi:type="dcterms:W3CDTF">2024-05-27T00:39:03Z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