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77"/>
  </p:notesMasterIdLst>
  <p:sldIdLst>
    <p:sldId id="363" r:id="rId3"/>
    <p:sldId id="257" r:id="rId4"/>
    <p:sldId id="260" r:id="rId5"/>
    <p:sldId id="262" r:id="rId6"/>
    <p:sldId id="263" r:id="rId7"/>
    <p:sldId id="261" r:id="rId8"/>
    <p:sldId id="264" r:id="rId9"/>
    <p:sldId id="265" r:id="rId10"/>
    <p:sldId id="258" r:id="rId11"/>
    <p:sldId id="266" r:id="rId12"/>
    <p:sldId id="286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65" r:id="rId29"/>
    <p:sldId id="315" r:id="rId30"/>
    <p:sldId id="364" r:id="rId31"/>
    <p:sldId id="316" r:id="rId32"/>
    <p:sldId id="317" r:id="rId33"/>
    <p:sldId id="318" r:id="rId34"/>
    <p:sldId id="319" r:id="rId35"/>
    <p:sldId id="320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67" r:id="rId58"/>
    <p:sldId id="343" r:id="rId59"/>
    <p:sldId id="344" r:id="rId60"/>
    <p:sldId id="345" r:id="rId61"/>
    <p:sldId id="346" r:id="rId62"/>
    <p:sldId id="359" r:id="rId63"/>
    <p:sldId id="360" r:id="rId64"/>
    <p:sldId id="347" r:id="rId65"/>
    <p:sldId id="348" r:id="rId66"/>
    <p:sldId id="349" r:id="rId67"/>
    <p:sldId id="350" r:id="rId68"/>
    <p:sldId id="351" r:id="rId69"/>
    <p:sldId id="352" r:id="rId70"/>
    <p:sldId id="353" r:id="rId71"/>
    <p:sldId id="354" r:id="rId72"/>
    <p:sldId id="356" r:id="rId73"/>
    <p:sldId id="361" r:id="rId74"/>
    <p:sldId id="366" r:id="rId75"/>
    <p:sldId id="368" r:id="rId7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5D4C0-7FBF-4D84-8CB3-56D0EF7A2BCD}" type="datetimeFigureOut">
              <a:rPr lang="es-AR" smtClean="0"/>
              <a:t>31/5/2024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DDC8D-52BA-4C30-A215-2C18A75622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646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79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209193a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3209193a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3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7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7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5/31/2024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5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7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303-5894-4942-8A77-94DAC1BEAEB8}" type="datetimeFigureOut">
              <a:rPr lang="es-AR" smtClean="0"/>
              <a:t>31/5/2024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25C-B67A-4635-BEA8-068BE58316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0622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303-5894-4942-8A77-94DAC1BEAEB8}" type="datetimeFigureOut">
              <a:rPr lang="es-AR" smtClean="0"/>
              <a:t>31/5/2024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25C-B67A-4635-BEA8-068BE58316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8580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303-5894-4942-8A77-94DAC1BEAEB8}" type="datetimeFigureOut">
              <a:rPr lang="es-AR" smtClean="0"/>
              <a:t>31/5/2024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25C-B67A-4635-BEA8-068BE58316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6926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303-5894-4942-8A77-94DAC1BEAEB8}" type="datetimeFigureOut">
              <a:rPr lang="es-AR" smtClean="0"/>
              <a:t>31/5/2024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25C-B67A-4635-BEA8-068BE58316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7289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303-5894-4942-8A77-94DAC1BEAEB8}" type="datetimeFigureOut">
              <a:rPr lang="es-AR" smtClean="0"/>
              <a:t>31/5/2024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25C-B67A-4635-BEA8-068BE58316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318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303-5894-4942-8A77-94DAC1BEAEB8}" type="datetimeFigureOut">
              <a:rPr lang="es-AR" smtClean="0"/>
              <a:t>31/5/2024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25C-B67A-4635-BEA8-068BE58316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1820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303-5894-4942-8A77-94DAC1BEAEB8}" type="datetimeFigureOut">
              <a:rPr lang="es-AR" smtClean="0"/>
              <a:t>31/5/2024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25C-B67A-4635-BEA8-068BE58316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2894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303-5894-4942-8A77-94DAC1BEAEB8}" type="datetimeFigureOut">
              <a:rPr lang="es-AR" smtClean="0"/>
              <a:t>31/5/2024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25C-B67A-4635-BEA8-068BE58316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112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5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303-5894-4942-8A77-94DAC1BEAEB8}" type="datetimeFigureOut">
              <a:rPr lang="es-AR" smtClean="0"/>
              <a:t>31/5/2024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25C-B67A-4635-BEA8-068BE58316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4763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303-5894-4942-8A77-94DAC1BEAEB8}" type="datetimeFigureOut">
              <a:rPr lang="es-AR" smtClean="0"/>
              <a:t>31/5/2024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25C-B67A-4635-BEA8-068BE58316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70526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303-5894-4942-8A77-94DAC1BEAEB8}" type="datetimeFigureOut">
              <a:rPr lang="es-AR" smtClean="0"/>
              <a:t>31/5/2024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25C-B67A-4635-BEA8-068BE58316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0768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‹Nº›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33787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8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0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1859761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514600"/>
            <a:ext cx="4041775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8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7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9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4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9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84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4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375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5166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5166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57734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57734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9E303-5894-4942-8A77-94DAC1BEAEB8}" type="datetimeFigureOut">
              <a:rPr lang="es-AR" smtClean="0"/>
              <a:t>31/5/2024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CF25C-B67A-4635-BEA8-068BE58316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349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2700">
                <a:solidFill>
                  <a:schemeClr val="tx2"/>
                </a:solidFill>
              </a:rPr>
              <a:t>ITBA     </a:t>
            </a:r>
            <a:r>
              <a:rPr lang="es-AR" sz="2700" smtClean="0">
                <a:solidFill>
                  <a:schemeClr val="tx2"/>
                </a:solidFill>
              </a:rPr>
              <a:t>2024-Q1</a:t>
            </a:r>
            <a:endParaRPr lang="en-US" sz="27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>
                <a:solidFill>
                  <a:prstClr val="black"/>
                </a:solidFill>
                <a:latin typeface="Palatino Linotype" panose="02040502050505030304"/>
              </a:rPr>
              <a:pPr/>
              <a:t>1</a:t>
            </a:fld>
            <a:endParaRPr lang="en-US" dirty="0">
              <a:solidFill>
                <a:prstClr val="black"/>
              </a:solidFill>
              <a:latin typeface="Palatino Linotype" panose="02040502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415618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6200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Costo?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31" name="Rectángulo 3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5830132" y="2285350"/>
            <a:ext cx="16319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}</a:t>
            </a:r>
          </a:p>
        </p:txBody>
      </p:sp>
    </p:spTree>
    <p:extLst>
      <p:ext uri="{BB962C8B-B14F-4D97-AF65-F5344CB8AC3E}">
        <p14:creationId xmlns:p14="http://schemas.microsoft.com/office/powerpoint/2010/main" val="27147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27533"/>
              </p:ext>
            </p:extLst>
          </p:nvPr>
        </p:nvGraphicFramePr>
        <p:xfrm>
          <a:off x="615587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</a:t>
            </a:r>
            <a:r>
              <a:rPr lang="es-AR" sz="1200" dirty="0">
                <a:solidFill>
                  <a:srgbClr val="FF0000"/>
                </a:solidFill>
              </a:rPr>
              <a:t>actualizar el costo de 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			</a:t>
            </a:r>
            <a:r>
              <a:rPr lang="es-AR" sz="1200" dirty="0" err="1">
                <a:solidFill>
                  <a:srgbClr val="FF0000"/>
                </a:solidFill>
              </a:rPr>
              <a:t>agregarloCostosConocidos</a:t>
            </a:r>
            <a:r>
              <a:rPr lang="es-AR" sz="1200" dirty="0">
                <a:solidFill>
                  <a:srgbClr val="FF0000"/>
                </a:solidFill>
              </a:rPr>
              <a:t>(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0468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42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</a:t>
            </a:r>
            <a:r>
              <a:rPr lang="es-AR" dirty="0" smtClean="0"/>
              <a:t> </a:t>
            </a:r>
            <a:endParaRPr lang="es-AR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/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0468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487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</a:t>
            </a:r>
            <a:r>
              <a:rPr lang="es-AR" dirty="0" smtClean="0"/>
              <a:t> </a:t>
            </a:r>
            <a:endParaRPr lang="es-AR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239034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</a:t>
            </a:r>
            <a:r>
              <a:rPr lang="es-AR" sz="1200" dirty="0">
                <a:solidFill>
                  <a:srgbClr val="FF0000"/>
                </a:solidFill>
              </a:rPr>
              <a:t>actualizar el costo de 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			</a:t>
            </a:r>
            <a:r>
              <a:rPr lang="es-AR" sz="1200" dirty="0" err="1">
                <a:solidFill>
                  <a:srgbClr val="FF0000"/>
                </a:solidFill>
              </a:rPr>
              <a:t>agregarloCostosConocidos</a:t>
            </a:r>
            <a:r>
              <a:rPr lang="es-AR" sz="1200" dirty="0">
                <a:solidFill>
                  <a:srgbClr val="FF0000"/>
                </a:solidFill>
              </a:rPr>
              <a:t>(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48927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(E, 3), 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31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8336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Visisted.add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48927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(E, 3), 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988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280999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0468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04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958940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</a:t>
            </a:r>
            <a:r>
              <a:rPr lang="es-AR" sz="1200" dirty="0">
                <a:solidFill>
                  <a:srgbClr val="FF0000"/>
                </a:solidFill>
              </a:rPr>
              <a:t>actualizar el costo de 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			</a:t>
            </a:r>
            <a:r>
              <a:rPr lang="es-AR" sz="1200" dirty="0" err="1">
                <a:solidFill>
                  <a:srgbClr val="FF0000"/>
                </a:solidFill>
              </a:rPr>
              <a:t>agregarloCostosConocidos</a:t>
            </a:r>
            <a:r>
              <a:rPr lang="es-AR" sz="1200" dirty="0">
                <a:solidFill>
                  <a:srgbClr val="FF0000"/>
                </a:solidFill>
              </a:rPr>
              <a:t>(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54345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5),  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33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997672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54345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5),  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09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284835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</a:t>
            </a:r>
            <a:r>
              <a:rPr lang="es-AR" sz="1200" dirty="0">
                <a:solidFill>
                  <a:srgbClr val="FF0000"/>
                </a:solidFill>
              </a:rPr>
              <a:t>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54345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5),  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431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85792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Visisted.add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54345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5),  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80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AR" sz="1600" dirty="0" err="1"/>
              <a:t>GraphService</a:t>
            </a:r>
            <a:r>
              <a:rPr lang="es-AR" sz="1600" dirty="0"/>
              <a:t>&lt;</a:t>
            </a:r>
            <a:r>
              <a:rPr lang="es-AR" sz="1600" dirty="0" err="1"/>
              <a:t>Character,WeightedEdge</a:t>
            </a:r>
            <a:r>
              <a:rPr lang="es-AR" sz="1600" dirty="0"/>
              <a:t>&gt; g = </a:t>
            </a:r>
          </a:p>
          <a:p>
            <a:pPr marL="0" indent="0">
              <a:buNone/>
            </a:pPr>
            <a:r>
              <a:rPr lang="es-AR" sz="1600" dirty="0" err="1"/>
              <a:t>GraphFactory.</a:t>
            </a:r>
            <a:r>
              <a:rPr lang="es-AR" sz="1600" i="1" dirty="0" err="1"/>
              <a:t>create</a:t>
            </a:r>
            <a:r>
              <a:rPr lang="es-AR" sz="1600" i="1" dirty="0" smtClean="0"/>
              <a:t>(</a:t>
            </a:r>
          </a:p>
          <a:p>
            <a:pPr marL="0" indent="0">
              <a:buNone/>
            </a:pPr>
            <a:r>
              <a:rPr lang="es-AR" sz="1600" i="1" dirty="0" err="1" smtClean="0"/>
              <a:t>Multiplicity.</a:t>
            </a:r>
            <a:r>
              <a:rPr lang="es-AR" sz="1600" b="1" i="1" dirty="0" err="1" smtClean="0"/>
              <a:t>SIMPLE</a:t>
            </a:r>
            <a:r>
              <a:rPr lang="es-AR" sz="1600" b="1" i="1" dirty="0"/>
              <a:t>, 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EdgeMode.</a:t>
            </a:r>
            <a:r>
              <a:rPr lang="es-AR" sz="1600" b="1" i="1" dirty="0" err="1"/>
              <a:t>UNDIRECTED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SelfLoop.</a:t>
            </a:r>
            <a:r>
              <a:rPr lang="es-AR" sz="1600" b="1" i="1" dirty="0" err="1"/>
              <a:t>NO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Weight.</a:t>
            </a:r>
            <a:r>
              <a:rPr lang="es-AR" sz="1600" b="1" i="1" dirty="0" err="1"/>
              <a:t>YES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>
                <a:solidFill>
                  <a:srgbClr val="00B050"/>
                </a:solidFill>
              </a:rPr>
              <a:t>Storage.</a:t>
            </a:r>
            <a:r>
              <a:rPr lang="es-AR" sz="1600" b="1" i="1" dirty="0" err="1">
                <a:solidFill>
                  <a:srgbClr val="00B050"/>
                </a:solidFill>
              </a:rPr>
              <a:t>SPARSE</a:t>
            </a:r>
            <a:r>
              <a:rPr lang="es-AR" sz="1600" b="1" i="1" dirty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'E',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(2));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'C',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(8));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'B',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(9));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('C', 'E',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(3));  </a:t>
            </a:r>
          </a:p>
          <a:p>
            <a:pPr marL="0" indent="0">
              <a:buNone/>
            </a:pPr>
            <a:r>
              <a:rPr lang="es-AR" sz="1600" dirty="0" err="1"/>
              <a:t>g.addVertex</a:t>
            </a:r>
            <a:r>
              <a:rPr lang="es-AR" sz="1600" dirty="0"/>
              <a:t>('D');</a:t>
            </a:r>
          </a:p>
          <a:p>
            <a:pPr marL="0" indent="0">
              <a:buNone/>
            </a:pPr>
            <a:endParaRPr lang="es-AR" sz="1600" dirty="0"/>
          </a:p>
        </p:txBody>
      </p:sp>
      <p:grpSp>
        <p:nvGrpSpPr>
          <p:cNvPr id="25" name="Grupo 24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6" name="Elipse 25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1" name="Conector recto 30"/>
            <p:cNvCxnSpPr>
              <a:stCxn id="29" idx="7"/>
              <a:endCxn id="26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26" idx="5"/>
              <a:endCxn id="27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7" idx="5"/>
              <a:endCxn id="28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>
              <a:stCxn id="26" idx="6"/>
              <a:endCxn id="28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CuadroTexto 34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49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218638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0468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659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818381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</a:t>
            </a:r>
            <a:r>
              <a:rPr lang="es-AR" sz="1200" dirty="0">
                <a:solidFill>
                  <a:srgbClr val="FF0000"/>
                </a:solidFill>
              </a:rPr>
              <a:t>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0468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35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844399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0468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456394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39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902951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</a:t>
            </a:r>
            <a:r>
              <a:rPr lang="es-AR" sz="1200" dirty="0">
                <a:solidFill>
                  <a:srgbClr val="FF0000"/>
                </a:solidFill>
              </a:rPr>
              <a:t>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0468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02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73249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0468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82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836973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</a:t>
            </a:r>
            <a:r>
              <a:rPr lang="es-AR" sz="1200" dirty="0">
                <a:solidFill>
                  <a:srgbClr val="FF0000"/>
                </a:solidFill>
              </a:rPr>
              <a:t>actualizar el costo de 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			</a:t>
            </a:r>
            <a:r>
              <a:rPr lang="es-AR" sz="1200" dirty="0" err="1">
                <a:solidFill>
                  <a:srgbClr val="FF0000"/>
                </a:solidFill>
              </a:rPr>
              <a:t>agregarloCostosConocidos</a:t>
            </a:r>
            <a:r>
              <a:rPr lang="es-AR" sz="1200" dirty="0">
                <a:solidFill>
                  <a:srgbClr val="FF0000"/>
                </a:solidFill>
              </a:rPr>
              <a:t>(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58468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8), (B, 14)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377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309361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58468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8), (B, 14)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90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/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12654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 smtClean="0">
                <a:solidFill>
                  <a:srgbClr val="FF0000"/>
                </a:solidFill>
              </a:rPr>
              <a:t>(</a:t>
            </a:r>
            <a:r>
              <a:rPr lang="es-AR" sz="1350" dirty="0">
                <a:solidFill>
                  <a:srgbClr val="FF0000"/>
                </a:solidFill>
              </a:rPr>
              <a:t>B, 14)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74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/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Visisted.add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12654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(B, 14)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60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Visisted.add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/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5830132" y="2285350"/>
            <a:ext cx="16848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 smtClean="0"/>
              <a:t>}</a:t>
            </a:r>
            <a:endParaRPr lang="es-AR" sz="1350" dirty="0"/>
          </a:p>
        </p:txBody>
      </p:sp>
    </p:spTree>
    <p:extLst>
      <p:ext uri="{BB962C8B-B14F-4D97-AF65-F5344CB8AC3E}">
        <p14:creationId xmlns:p14="http://schemas.microsoft.com/office/powerpoint/2010/main" val="28327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AR" sz="1600" dirty="0" err="1"/>
              <a:t>GraphService</a:t>
            </a:r>
            <a:r>
              <a:rPr lang="es-AR" sz="1600" dirty="0"/>
              <a:t>&lt;</a:t>
            </a:r>
            <a:r>
              <a:rPr lang="es-AR" sz="1600" dirty="0" err="1"/>
              <a:t>Character,WeightedEdge</a:t>
            </a:r>
            <a:r>
              <a:rPr lang="es-AR" sz="1600" dirty="0"/>
              <a:t>&gt; g = </a:t>
            </a:r>
          </a:p>
          <a:p>
            <a:pPr marL="0" indent="0">
              <a:buNone/>
            </a:pPr>
            <a:r>
              <a:rPr lang="es-AR" sz="1600" dirty="0" err="1"/>
              <a:t>GraphFactory.</a:t>
            </a:r>
            <a:r>
              <a:rPr lang="es-AR" sz="1600" i="1" dirty="0" err="1"/>
              <a:t>create</a:t>
            </a:r>
            <a:r>
              <a:rPr lang="es-AR" sz="1600" i="1" dirty="0" smtClean="0"/>
              <a:t>(</a:t>
            </a:r>
          </a:p>
          <a:p>
            <a:pPr marL="0" indent="0">
              <a:buNone/>
            </a:pPr>
            <a:r>
              <a:rPr lang="es-AR" sz="1600" i="1" dirty="0" err="1" smtClean="0"/>
              <a:t>Multiplicity.</a:t>
            </a:r>
            <a:r>
              <a:rPr lang="es-AR" sz="1600" b="1" i="1" dirty="0" err="1" smtClean="0"/>
              <a:t>SIMPLE</a:t>
            </a:r>
            <a:r>
              <a:rPr lang="es-AR" sz="1600" b="1" i="1" dirty="0"/>
              <a:t>, 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EdgeMode.</a:t>
            </a:r>
            <a:r>
              <a:rPr lang="es-AR" sz="1600" b="1" i="1" dirty="0" err="1"/>
              <a:t>UNDIRECTED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SelfLoop.</a:t>
            </a:r>
            <a:r>
              <a:rPr lang="es-AR" sz="1600" b="1" i="1" dirty="0" err="1"/>
              <a:t>NO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Weight.</a:t>
            </a:r>
            <a:r>
              <a:rPr lang="es-AR" sz="1600" b="1" i="1" dirty="0" err="1"/>
              <a:t>YES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Storage.</a:t>
            </a:r>
            <a:r>
              <a:rPr lang="es-AR" sz="1600" b="1" i="1" dirty="0" err="1"/>
              <a:t>SPARSE</a:t>
            </a:r>
            <a:r>
              <a:rPr lang="es-AR" sz="1600" b="1" i="1" dirty="0"/>
              <a:t>);</a:t>
            </a:r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r>
              <a:rPr lang="en-US" sz="1600" b="1" i="1" dirty="0" err="1">
                <a:solidFill>
                  <a:srgbClr val="00B050"/>
                </a:solidFill>
              </a:rPr>
              <a:t>g.addEdge</a:t>
            </a:r>
            <a:r>
              <a:rPr lang="en-US" sz="1600" b="1" i="1" dirty="0">
                <a:solidFill>
                  <a:srgbClr val="00B050"/>
                </a:solidFill>
              </a:rPr>
              <a:t>('A', 'E', new </a:t>
            </a:r>
            <a:r>
              <a:rPr lang="en-US" sz="1600" b="1" i="1" dirty="0" err="1">
                <a:solidFill>
                  <a:srgbClr val="00B050"/>
                </a:solidFill>
              </a:rPr>
              <a:t>WeightedEdge</a:t>
            </a:r>
            <a:r>
              <a:rPr lang="en-US" sz="1600" b="1" i="1" dirty="0">
                <a:solidFill>
                  <a:srgbClr val="00B050"/>
                </a:solidFill>
              </a:rPr>
              <a:t>(2));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'C',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(8));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'B',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(9));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('C', 'E',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(3));  </a:t>
            </a:r>
          </a:p>
          <a:p>
            <a:pPr marL="0" indent="0">
              <a:buNone/>
            </a:pPr>
            <a:r>
              <a:rPr lang="es-AR" sz="1600" dirty="0" err="1"/>
              <a:t>g.addVertex</a:t>
            </a:r>
            <a:r>
              <a:rPr lang="es-AR" sz="1600" dirty="0"/>
              <a:t>('D');</a:t>
            </a:r>
          </a:p>
          <a:p>
            <a:pPr marL="0" indent="0">
              <a:buNone/>
            </a:pPr>
            <a:endParaRPr lang="es-AR" sz="1800" dirty="0"/>
          </a:p>
        </p:txBody>
      </p:sp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6" name="Elipse 5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2" name="Conector recto 11"/>
            <p:cNvCxnSpPr>
              <a:stCxn id="9" idx="7"/>
              <a:endCxn id="6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6" idx="5"/>
              <a:endCxn id="7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>
              <a:stCxn id="7" idx="5"/>
              <a:endCxn id="8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>
              <a:stCxn id="6" idx="6"/>
              <a:endCxn id="8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uadroTexto 19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132946"/>
              </p:ext>
            </p:extLst>
          </p:nvPr>
        </p:nvGraphicFramePr>
        <p:xfrm>
          <a:off x="4199681" y="2265206"/>
          <a:ext cx="571527" cy="159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27">
                  <a:extLst>
                    <a:ext uri="{9D8B030D-6E8A-4147-A177-3AD203B41FA5}">
                      <a16:colId xmlns:a16="http://schemas.microsoft.com/office/drawing/2014/main" val="290444343"/>
                    </a:ext>
                  </a:extLst>
                </a:gridCol>
              </a:tblGrid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9286606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3817814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8836830"/>
                  </a:ext>
                </a:extLst>
              </a:tr>
              <a:tr h="368081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3077858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1031706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92486"/>
              </p:ext>
            </p:extLst>
          </p:nvPr>
        </p:nvGraphicFramePr>
        <p:xfrm>
          <a:off x="5189771" y="226520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59087"/>
              </p:ext>
            </p:extLst>
          </p:nvPr>
        </p:nvGraphicFramePr>
        <p:xfrm>
          <a:off x="5188628" y="357956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7" name="Conector recto de flecha 16"/>
          <p:cNvCxnSpPr>
            <a:endCxn id="11" idx="1"/>
          </p:cNvCxnSpPr>
          <p:nvPr/>
        </p:nvCxnSpPr>
        <p:spPr>
          <a:xfrm>
            <a:off x="4771208" y="2395402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758393" y="3709761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5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/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168155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A, B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{}</a:t>
            </a:r>
          </a:p>
        </p:txBody>
      </p:sp>
    </p:spTree>
    <p:extLst>
      <p:ext uri="{BB962C8B-B14F-4D97-AF65-F5344CB8AC3E}">
        <p14:creationId xmlns:p14="http://schemas.microsoft.com/office/powerpoint/2010/main" val="416554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/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</a:t>
            </a:r>
            <a:r>
              <a:rPr lang="es-AR" sz="1200" dirty="0">
                <a:solidFill>
                  <a:srgbClr val="FF0000"/>
                </a:solidFill>
              </a:rPr>
              <a:t>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168155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A, B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{}</a:t>
            </a:r>
          </a:p>
        </p:txBody>
      </p:sp>
    </p:spTree>
    <p:extLst>
      <p:ext uri="{BB962C8B-B14F-4D97-AF65-F5344CB8AC3E}">
        <p14:creationId xmlns:p14="http://schemas.microsoft.com/office/powerpoint/2010/main" val="94261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 smtClean="0"/>
              <a:t>Dijkstra</a:t>
            </a:r>
            <a:r>
              <a:rPr lang="es-AR" sz="1600" dirty="0" smtClean="0"/>
              <a:t> de C a los demás? </a:t>
            </a:r>
            <a:endParaRPr lang="es-AR" sz="1600" dirty="0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/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>
                <a:solidFill>
                  <a:srgbClr val="FF0000"/>
                </a:solidFill>
              </a:rPr>
              <a:t>While</a:t>
            </a:r>
            <a:r>
              <a:rPr lang="es-AR" sz="1200" dirty="0">
                <a:solidFill>
                  <a:srgbClr val="FF0000"/>
                </a:solidFill>
              </a:rPr>
              <a:t> (! </a:t>
            </a:r>
            <a:r>
              <a:rPr lang="es-AR" sz="1200" dirty="0" err="1">
                <a:solidFill>
                  <a:srgbClr val="FF0000"/>
                </a:solidFill>
              </a:rPr>
              <a:t>costosConocidos.isEmpty</a:t>
            </a:r>
            <a:r>
              <a:rPr lang="es-AR" sz="1200" dirty="0">
                <a:solidFill>
                  <a:srgbClr val="FF0000"/>
                </a:solidFill>
              </a:rPr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168155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A, B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{}</a:t>
            </a:r>
          </a:p>
        </p:txBody>
      </p:sp>
    </p:spTree>
    <p:extLst>
      <p:ext uri="{BB962C8B-B14F-4D97-AF65-F5344CB8AC3E}">
        <p14:creationId xmlns:p14="http://schemas.microsoft.com/office/powerpoint/2010/main" val="368077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Y si quiero el camino???</a:t>
            </a:r>
          </a:p>
          <a:p>
            <a:pPr marL="0" indent="0">
              <a:buNone/>
            </a:pPr>
            <a:r>
              <a:rPr lang="es-AR" dirty="0" smtClean="0"/>
              <a:t>Cuando actualizo por un costo menor, podría indicar quien es su nuevo “previo”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632687" y="3052704"/>
            <a:ext cx="694083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/>
              <a:t>…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	</a:t>
            </a:r>
            <a:r>
              <a:rPr lang="es-AR" sz="1200" dirty="0" err="1">
                <a:solidFill>
                  <a:srgbClr val="FF0000"/>
                </a:solidFill>
              </a:rPr>
              <a:t>prev.put</a:t>
            </a:r>
            <a:r>
              <a:rPr lang="es-AR" sz="1200" dirty="0">
                <a:solidFill>
                  <a:srgbClr val="FF0000"/>
                </a:solidFill>
              </a:rPr>
              <a:t>(  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,  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);    // </a:t>
            </a:r>
            <a:r>
              <a:rPr lang="es-AR" sz="1200" dirty="0" err="1">
                <a:solidFill>
                  <a:srgbClr val="FF0000"/>
                </a:solidFill>
              </a:rPr>
              <a:t>hashing</a:t>
            </a:r>
            <a:endParaRPr lang="es-AR" sz="1200" dirty="0">
              <a:solidFill>
                <a:srgbClr val="FF0000"/>
              </a:solidFill>
            </a:endParaRP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156467"/>
              </p:ext>
            </p:extLst>
          </p:nvPr>
        </p:nvGraphicFramePr>
        <p:xfrm>
          <a:off x="1550194" y="5034915"/>
          <a:ext cx="5055270" cy="83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Costo?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Previo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77648878"/>
                  </a:ext>
                </a:extLst>
              </a:tr>
            </a:tbl>
          </a:graphicData>
        </a:graphic>
      </p:graphicFrame>
      <p:grpSp>
        <p:nvGrpSpPr>
          <p:cNvPr id="6" name="Grupo 5"/>
          <p:cNvGrpSpPr/>
          <p:nvPr/>
        </p:nvGrpSpPr>
        <p:grpSpPr>
          <a:xfrm>
            <a:off x="5749697" y="3095210"/>
            <a:ext cx="2478920" cy="1526021"/>
            <a:chOff x="6429102" y="3008029"/>
            <a:chExt cx="4349932" cy="2984539"/>
          </a:xfrm>
        </p:grpSpPr>
        <p:sp>
          <p:nvSpPr>
            <p:cNvPr id="7" name="Elipse 6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2" name="Conector recto 11"/>
            <p:cNvCxnSpPr>
              <a:stCxn id="10" idx="7"/>
              <a:endCxn id="7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7" idx="5"/>
              <a:endCxn id="8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8" idx="5"/>
              <a:endCxn id="9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>
              <a:stCxn id="7" idx="6"/>
              <a:endCxn id="9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CuadroTexto 15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sp>
        <p:nvSpPr>
          <p:cNvPr id="20" name="Rectángulo 19"/>
          <p:cNvSpPr/>
          <p:nvPr/>
        </p:nvSpPr>
        <p:spPr>
          <a:xfrm>
            <a:off x="7117546" y="4780762"/>
            <a:ext cx="3012182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350" dirty="0">
                <a:solidFill>
                  <a:srgbClr val="000000"/>
                </a:solidFill>
                <a:latin typeface="Consolas" panose="020B0609020204030204" pitchFamily="49" charset="0"/>
              </a:rPr>
              <a:t>5: [C, E, A]</a:t>
            </a:r>
          </a:p>
          <a:p>
            <a:r>
              <a:rPr lang="es-AR" sz="1350" dirty="0">
                <a:solidFill>
                  <a:srgbClr val="000000"/>
                </a:solidFill>
                <a:latin typeface="Consolas" panose="020B0609020204030204" pitchFamily="49" charset="0"/>
              </a:rPr>
              <a:t>14: [C, E, A, B]</a:t>
            </a:r>
          </a:p>
          <a:p>
            <a:r>
              <a:rPr lang="es-AR" sz="1350" dirty="0">
                <a:solidFill>
                  <a:srgbClr val="000000"/>
                </a:solidFill>
                <a:latin typeface="Consolas" panose="020B0609020204030204" pitchFamily="49" charset="0"/>
              </a:rPr>
              <a:t>0: [C]</a:t>
            </a:r>
          </a:p>
          <a:p>
            <a:r>
              <a:rPr lang="es-AR" sz="1350" dirty="0">
                <a:solidFill>
                  <a:srgbClr val="000000"/>
                </a:solidFill>
                <a:latin typeface="Consolas" panose="020B0609020204030204" pitchFamily="49" charset="0"/>
              </a:rPr>
              <a:t>INF: []</a:t>
            </a:r>
          </a:p>
          <a:p>
            <a:r>
              <a:rPr lang="es-AR" sz="1350" dirty="0">
                <a:solidFill>
                  <a:srgbClr val="000000"/>
                </a:solidFill>
                <a:latin typeface="Consolas" panose="020B0609020204030204" pitchFamily="49" charset="0"/>
              </a:rPr>
              <a:t>3: [C, E]</a:t>
            </a:r>
            <a:endParaRPr lang="es-AR" sz="1350" dirty="0"/>
          </a:p>
        </p:txBody>
      </p:sp>
    </p:spTree>
    <p:extLst>
      <p:ext uri="{BB962C8B-B14F-4D97-AF65-F5344CB8AC3E}">
        <p14:creationId xmlns:p14="http://schemas.microsoft.com/office/powerpoint/2010/main" val="24779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err="1" smtClean="0">
                <a:solidFill>
                  <a:srgbClr val="FF0000"/>
                </a:solidFill>
              </a:rPr>
              <a:t>Dijkstra</a:t>
            </a:r>
            <a:r>
              <a:rPr lang="es-AR" dirty="0" smtClean="0">
                <a:solidFill>
                  <a:srgbClr val="FF0000"/>
                </a:solidFill>
              </a:rPr>
              <a:t> tiene una precondición: los ejes no puede tener peso negativo</a:t>
            </a:r>
          </a:p>
          <a:p>
            <a:pPr marL="0" indent="0">
              <a:buNone/>
            </a:pPr>
            <a:r>
              <a:rPr lang="es-AR" dirty="0">
                <a:solidFill>
                  <a:srgbClr val="FF0000"/>
                </a:solidFill>
              </a:rPr>
              <a:t>¿</a:t>
            </a:r>
            <a:r>
              <a:rPr lang="es-AR" dirty="0" smtClean="0">
                <a:solidFill>
                  <a:srgbClr val="FF0000"/>
                </a:solidFill>
              </a:rPr>
              <a:t>Por qué?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4710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AR" sz="1600" dirty="0" err="1"/>
              <a:t>GraphService</a:t>
            </a:r>
            <a:r>
              <a:rPr lang="es-AR" sz="1600" dirty="0"/>
              <a:t>&lt;</a:t>
            </a:r>
            <a:r>
              <a:rPr lang="es-AR" sz="1600" dirty="0" err="1"/>
              <a:t>Character,WeightedEdge</a:t>
            </a:r>
            <a:r>
              <a:rPr lang="es-AR" sz="1600" dirty="0"/>
              <a:t>&gt; g = </a:t>
            </a:r>
          </a:p>
          <a:p>
            <a:pPr marL="0" indent="0">
              <a:buNone/>
            </a:pPr>
            <a:r>
              <a:rPr lang="es-AR" sz="1600" dirty="0" err="1"/>
              <a:t>GraphFactory.</a:t>
            </a:r>
            <a:r>
              <a:rPr lang="es-AR" sz="1600" i="1" dirty="0" err="1"/>
              <a:t>create</a:t>
            </a:r>
            <a:r>
              <a:rPr lang="es-AR" sz="1600" i="1" dirty="0" smtClean="0"/>
              <a:t>(</a:t>
            </a:r>
          </a:p>
          <a:p>
            <a:pPr marL="0" indent="0">
              <a:buNone/>
            </a:pPr>
            <a:r>
              <a:rPr lang="es-AR" sz="1600" i="1" dirty="0" err="1" smtClean="0"/>
              <a:t>Multiplicity.</a:t>
            </a:r>
            <a:r>
              <a:rPr lang="es-AR" sz="1600" b="1" i="1" dirty="0" err="1" smtClean="0"/>
              <a:t>SIMPLE</a:t>
            </a:r>
            <a:r>
              <a:rPr lang="es-AR" sz="1600" b="1" i="1" dirty="0"/>
              <a:t>, 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EdgeMode.</a:t>
            </a:r>
            <a:r>
              <a:rPr lang="es-AR" sz="1600" b="1" i="1" dirty="0" err="1"/>
              <a:t>UNDIRECTED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SelfLoop.</a:t>
            </a:r>
            <a:r>
              <a:rPr lang="es-AR" sz="1600" b="1" i="1" dirty="0" err="1"/>
              <a:t>NO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Weight.</a:t>
            </a:r>
            <a:r>
              <a:rPr lang="es-AR" sz="1600" b="1" i="1" dirty="0" err="1"/>
              <a:t>YES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Storage.</a:t>
            </a:r>
            <a:r>
              <a:rPr lang="es-AR" sz="1600" b="1" i="1" dirty="0" err="1"/>
              <a:t>SPARSE</a:t>
            </a:r>
            <a:r>
              <a:rPr lang="es-AR" sz="1600" b="1" i="1" dirty="0"/>
              <a:t>);</a:t>
            </a:r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'E',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(-2));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'C',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(-2));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'B',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(9));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('C', 'E',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(-2));</a:t>
            </a:r>
            <a:r>
              <a:rPr lang="en-US" sz="1600" b="1" i="1" dirty="0">
                <a:solidFill>
                  <a:srgbClr val="00B050"/>
                </a:solidFill>
              </a:rPr>
              <a:t> </a:t>
            </a:r>
            <a:r>
              <a:rPr lang="en-US" sz="1600" b="1" dirty="0"/>
              <a:t> </a:t>
            </a:r>
          </a:p>
          <a:p>
            <a:pPr marL="0" indent="0">
              <a:buNone/>
            </a:pPr>
            <a:r>
              <a:rPr lang="es-AR" sz="1600" dirty="0" err="1"/>
              <a:t>g.addVertex</a:t>
            </a:r>
            <a:r>
              <a:rPr lang="es-AR" sz="1600" dirty="0"/>
              <a:t>('D');</a:t>
            </a:r>
          </a:p>
          <a:p>
            <a:pPr marL="0" indent="0">
              <a:buNone/>
            </a:pPr>
            <a:endParaRPr lang="es-AR" sz="1600" dirty="0"/>
          </a:p>
        </p:txBody>
      </p:sp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6" name="Elipse 5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2" name="Conector recto 11"/>
            <p:cNvCxnSpPr>
              <a:stCxn id="9" idx="7"/>
              <a:endCxn id="6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6" idx="5"/>
              <a:endCxn id="7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>
              <a:stCxn id="7" idx="5"/>
              <a:endCxn id="8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>
              <a:stCxn id="6" idx="6"/>
              <a:endCxn id="8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uadroTexto 19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802400"/>
              </p:ext>
            </p:extLst>
          </p:nvPr>
        </p:nvGraphicFramePr>
        <p:xfrm>
          <a:off x="6459079" y="2915857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-2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248092"/>
              </p:ext>
            </p:extLst>
          </p:nvPr>
        </p:nvGraphicFramePr>
        <p:xfrm>
          <a:off x="6440196" y="3579565"/>
          <a:ext cx="883926" cy="284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4732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-2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34" name="Tabla 33"/>
          <p:cNvGraphicFramePr>
            <a:graphicFrameLocks noGrp="1"/>
          </p:cNvGraphicFramePr>
          <p:nvPr/>
        </p:nvGraphicFramePr>
        <p:xfrm>
          <a:off x="4199681" y="2265206"/>
          <a:ext cx="571527" cy="159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27">
                  <a:extLst>
                    <a:ext uri="{9D8B030D-6E8A-4147-A177-3AD203B41FA5}">
                      <a16:colId xmlns:a16="http://schemas.microsoft.com/office/drawing/2014/main" val="290444343"/>
                    </a:ext>
                  </a:extLst>
                </a:gridCol>
              </a:tblGrid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9286606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3817814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8836830"/>
                  </a:ext>
                </a:extLst>
              </a:tr>
              <a:tr h="368081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3077858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1031706"/>
                  </a:ext>
                </a:extLst>
              </a:tr>
            </a:tbl>
          </a:graphicData>
        </a:graphic>
      </p:graphicFrame>
      <p:graphicFrame>
        <p:nvGraphicFramePr>
          <p:cNvPr id="35" name="Tab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224266"/>
              </p:ext>
            </p:extLst>
          </p:nvPr>
        </p:nvGraphicFramePr>
        <p:xfrm>
          <a:off x="5189771" y="226520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-2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36" name="Tab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3104"/>
              </p:ext>
            </p:extLst>
          </p:nvPr>
        </p:nvGraphicFramePr>
        <p:xfrm>
          <a:off x="5188628" y="357956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-2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7" name="Conector recto de flecha 36"/>
          <p:cNvCxnSpPr>
            <a:endCxn id="35" idx="1"/>
          </p:cNvCxnSpPr>
          <p:nvPr/>
        </p:nvCxnSpPr>
        <p:spPr>
          <a:xfrm>
            <a:off x="4771208" y="2395402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4758393" y="3709761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855169"/>
              </p:ext>
            </p:extLst>
          </p:nvPr>
        </p:nvGraphicFramePr>
        <p:xfrm>
          <a:off x="6459079" y="2239029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-2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458678"/>
              </p:ext>
            </p:extLst>
          </p:nvPr>
        </p:nvGraphicFramePr>
        <p:xfrm>
          <a:off x="5164140" y="2922647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-2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1" name="Conector recto de flecha 40"/>
          <p:cNvCxnSpPr/>
          <p:nvPr/>
        </p:nvCxnSpPr>
        <p:spPr>
          <a:xfrm flipV="1">
            <a:off x="6075837" y="2378094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4745577" y="3008407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a 42"/>
          <p:cNvGraphicFramePr>
            <a:graphicFrameLocks noGrp="1"/>
          </p:cNvGraphicFramePr>
          <p:nvPr/>
        </p:nvGraphicFramePr>
        <p:xfrm>
          <a:off x="7704986" y="2248152"/>
          <a:ext cx="883926" cy="252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52778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9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44" name="Tabla 43"/>
          <p:cNvGraphicFramePr>
            <a:graphicFrameLocks noGrp="1"/>
          </p:cNvGraphicFramePr>
          <p:nvPr/>
        </p:nvGraphicFramePr>
        <p:xfrm>
          <a:off x="5188628" y="2592668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9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5" name="Conector recto de flecha 44"/>
          <p:cNvCxnSpPr/>
          <p:nvPr/>
        </p:nvCxnSpPr>
        <p:spPr>
          <a:xfrm flipV="1">
            <a:off x="7317590" y="2395402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4800053" y="2741386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V="1">
            <a:off x="6075837" y="3046112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 flipV="1">
            <a:off x="6075837" y="3710192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61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199586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</a:t>
            </a:r>
            <a:r>
              <a:rPr lang="es-AR" sz="1350" b="1" dirty="0">
                <a:solidFill>
                  <a:srgbClr val="FF0000"/>
                </a:solidFill>
              </a:rPr>
              <a:t>E,0)</a:t>
            </a:r>
            <a:r>
              <a:rPr lang="es-AR" sz="1350" dirty="0">
                <a:solidFill>
                  <a:srgbClr val="FF0000"/>
                </a:solidFill>
              </a:rPr>
              <a:t> </a:t>
            </a:r>
            <a:r>
              <a:rPr lang="es-AR" sz="1350" dirty="0"/>
              <a:t>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Visisted.add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094209"/>
              </p:ext>
            </p:extLst>
          </p:nvPr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26" idx="5"/>
              <a:endCxn id="2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424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159351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26" idx="5"/>
              <a:endCxn id="2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298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0997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-2)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</a:t>
            </a:r>
            <a:r>
              <a:rPr lang="es-AR" sz="1200" dirty="0">
                <a:solidFill>
                  <a:srgbClr val="FF0000"/>
                </a:solidFill>
              </a:rPr>
              <a:t>actualizar el costo de 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			</a:t>
            </a:r>
            <a:r>
              <a:rPr lang="es-AR" sz="1200" dirty="0" err="1">
                <a:solidFill>
                  <a:srgbClr val="FF0000"/>
                </a:solidFill>
              </a:rPr>
              <a:t>agregarloCostosConocidos</a:t>
            </a:r>
            <a:r>
              <a:rPr lang="es-AR" sz="1200" dirty="0">
                <a:solidFill>
                  <a:srgbClr val="FF0000"/>
                </a:solidFill>
              </a:rPr>
              <a:t>(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01574"/>
              </p:ext>
            </p:extLst>
          </p:nvPr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26" idx="5"/>
              <a:endCxn id="2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48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0997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-2)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21272"/>
              </p:ext>
            </p:extLst>
          </p:nvPr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26" idx="5"/>
              <a:endCxn id="2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648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s-AR" sz="4900" dirty="0" err="1"/>
              <a:t>GraphService</a:t>
            </a:r>
            <a:r>
              <a:rPr lang="es-AR" sz="4900" dirty="0"/>
              <a:t>&lt;</a:t>
            </a:r>
            <a:r>
              <a:rPr lang="es-AR" sz="4900" dirty="0" err="1"/>
              <a:t>Character,WeightedEdge</a:t>
            </a:r>
            <a:r>
              <a:rPr lang="es-AR" sz="4900" dirty="0"/>
              <a:t>&gt; g = </a:t>
            </a:r>
          </a:p>
          <a:p>
            <a:pPr marL="0" indent="0">
              <a:buNone/>
            </a:pPr>
            <a:r>
              <a:rPr lang="es-AR" sz="4900" dirty="0" err="1"/>
              <a:t>GraphFactory.</a:t>
            </a:r>
            <a:r>
              <a:rPr lang="es-AR" sz="4900" i="1" dirty="0" err="1"/>
              <a:t>create</a:t>
            </a:r>
            <a:r>
              <a:rPr lang="es-AR" sz="4900" i="1" dirty="0" smtClean="0"/>
              <a:t>(</a:t>
            </a:r>
          </a:p>
          <a:p>
            <a:pPr marL="0" indent="0">
              <a:buNone/>
            </a:pPr>
            <a:r>
              <a:rPr lang="es-AR" sz="4900" i="1" dirty="0" err="1" smtClean="0"/>
              <a:t>Multiplicity.</a:t>
            </a:r>
            <a:r>
              <a:rPr lang="es-AR" sz="4900" b="1" i="1" dirty="0" err="1" smtClean="0"/>
              <a:t>SIMPLE</a:t>
            </a:r>
            <a:r>
              <a:rPr lang="es-AR" sz="4900" b="1" i="1" dirty="0"/>
              <a:t>, 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EdgeMode.</a:t>
            </a:r>
            <a:r>
              <a:rPr lang="es-AR" sz="4900" b="1" i="1" dirty="0" err="1"/>
              <a:t>UNDIRECTED</a:t>
            </a:r>
            <a:r>
              <a:rPr lang="es-AR" sz="4900" b="1" i="1" dirty="0"/>
              <a:t>,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SelfLoop.</a:t>
            </a:r>
            <a:r>
              <a:rPr lang="es-AR" sz="4900" b="1" i="1" dirty="0" err="1"/>
              <a:t>NO</a:t>
            </a:r>
            <a:r>
              <a:rPr lang="es-AR" sz="4900" b="1" i="1" dirty="0"/>
              <a:t>,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Weight.</a:t>
            </a:r>
            <a:r>
              <a:rPr lang="es-AR" sz="4900" b="1" i="1" dirty="0" err="1"/>
              <a:t>YES</a:t>
            </a:r>
            <a:r>
              <a:rPr lang="es-AR" sz="4900" b="1" i="1" dirty="0"/>
              <a:t>,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Storage.</a:t>
            </a:r>
            <a:r>
              <a:rPr lang="es-AR" sz="4900" b="1" i="1" dirty="0" err="1"/>
              <a:t>SPARSE</a:t>
            </a:r>
            <a:r>
              <a:rPr lang="es-AR" sz="4900" b="1" i="1" dirty="0"/>
              <a:t>);</a:t>
            </a:r>
          </a:p>
          <a:p>
            <a:pPr marL="0" indent="0">
              <a:buNone/>
            </a:pPr>
            <a:endParaRPr lang="es-AR" sz="4900" dirty="0"/>
          </a:p>
          <a:p>
            <a:pPr marL="0" indent="0">
              <a:buNone/>
            </a:pPr>
            <a:r>
              <a:rPr lang="en-US" sz="4900" dirty="0" err="1"/>
              <a:t>g.addEdge</a:t>
            </a:r>
            <a:r>
              <a:rPr lang="en-US" sz="4900" dirty="0"/>
              <a:t>('A', 'E', </a:t>
            </a:r>
            <a:r>
              <a:rPr lang="en-US" sz="4900" b="1" dirty="0"/>
              <a:t>new </a:t>
            </a:r>
            <a:r>
              <a:rPr lang="en-US" sz="4900" b="1" dirty="0" err="1"/>
              <a:t>WeightedEdge</a:t>
            </a:r>
            <a:r>
              <a:rPr lang="en-US" sz="4900" b="1" dirty="0"/>
              <a:t>(2)</a:t>
            </a:r>
            <a:r>
              <a:rPr lang="en-US" sz="4900" dirty="0"/>
              <a:t>);</a:t>
            </a:r>
            <a:r>
              <a:rPr lang="en-US" sz="4900" b="1" i="1" dirty="0">
                <a:solidFill>
                  <a:srgbClr val="00B05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4900" b="1" i="1" dirty="0" err="1">
                <a:solidFill>
                  <a:srgbClr val="00B050"/>
                </a:solidFill>
              </a:rPr>
              <a:t>g.addEdge</a:t>
            </a:r>
            <a:r>
              <a:rPr lang="en-US" sz="4900" b="1" i="1" dirty="0">
                <a:solidFill>
                  <a:srgbClr val="00B050"/>
                </a:solidFill>
              </a:rPr>
              <a:t>('A', 'C', new </a:t>
            </a:r>
            <a:r>
              <a:rPr lang="en-US" sz="4900" b="1" i="1" dirty="0" err="1">
                <a:solidFill>
                  <a:srgbClr val="00B050"/>
                </a:solidFill>
              </a:rPr>
              <a:t>WeightedEdge</a:t>
            </a:r>
            <a:r>
              <a:rPr lang="en-US" sz="4900" b="1" i="1" dirty="0">
                <a:solidFill>
                  <a:srgbClr val="00B050"/>
                </a:solidFill>
              </a:rPr>
              <a:t>(8));  </a:t>
            </a:r>
          </a:p>
          <a:p>
            <a:pPr marL="0" indent="0">
              <a:buNone/>
            </a:pPr>
            <a:r>
              <a:rPr lang="en-US" sz="4900" dirty="0" err="1"/>
              <a:t>g.addEdge</a:t>
            </a:r>
            <a:r>
              <a:rPr lang="en-US" sz="4900" dirty="0"/>
              <a:t>('A', 'B', </a:t>
            </a:r>
            <a:r>
              <a:rPr lang="en-US" sz="4900" b="1" dirty="0"/>
              <a:t>new </a:t>
            </a:r>
            <a:r>
              <a:rPr lang="en-US" sz="4900" b="1" dirty="0" err="1"/>
              <a:t>WeightedEdge</a:t>
            </a:r>
            <a:r>
              <a:rPr lang="en-US" sz="4900" b="1" dirty="0"/>
              <a:t>(9));  </a:t>
            </a:r>
          </a:p>
          <a:p>
            <a:pPr marL="0" indent="0">
              <a:buNone/>
            </a:pPr>
            <a:r>
              <a:rPr lang="en-US" sz="4900" dirty="0" err="1"/>
              <a:t>g.addEdge</a:t>
            </a:r>
            <a:r>
              <a:rPr lang="en-US" sz="4900" dirty="0"/>
              <a:t>('C', 'E', </a:t>
            </a:r>
            <a:r>
              <a:rPr lang="en-US" sz="4900" b="1" dirty="0"/>
              <a:t>new </a:t>
            </a:r>
            <a:r>
              <a:rPr lang="en-US" sz="4900" b="1" dirty="0" err="1"/>
              <a:t>WeightedEdge</a:t>
            </a:r>
            <a:r>
              <a:rPr lang="en-US" sz="4900" b="1" dirty="0"/>
              <a:t>(3));  </a:t>
            </a:r>
          </a:p>
          <a:p>
            <a:pPr marL="0" indent="0">
              <a:buNone/>
            </a:pPr>
            <a:r>
              <a:rPr lang="es-AR" sz="4900" dirty="0" err="1"/>
              <a:t>g.addVertex</a:t>
            </a:r>
            <a:r>
              <a:rPr lang="es-AR" sz="4900" dirty="0"/>
              <a:t>('D');</a:t>
            </a:r>
          </a:p>
          <a:p>
            <a:pPr marL="0" indent="0">
              <a:buNone/>
            </a:pPr>
            <a:endParaRPr lang="es-AR" dirty="0"/>
          </a:p>
        </p:txBody>
      </p:sp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6" name="Elipse 5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2" name="Conector recto 11"/>
            <p:cNvCxnSpPr>
              <a:stCxn id="9" idx="7"/>
              <a:endCxn id="6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6" idx="5"/>
              <a:endCxn id="7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>
              <a:stCxn id="7" idx="5"/>
              <a:endCxn id="8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>
              <a:stCxn id="6" idx="6"/>
              <a:endCxn id="8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uadroTexto 19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4199681" y="2265206"/>
          <a:ext cx="571527" cy="159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27">
                  <a:extLst>
                    <a:ext uri="{9D8B030D-6E8A-4147-A177-3AD203B41FA5}">
                      <a16:colId xmlns:a16="http://schemas.microsoft.com/office/drawing/2014/main" val="290444343"/>
                    </a:ext>
                  </a:extLst>
                </a:gridCol>
              </a:tblGrid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9286606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3817814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8836830"/>
                  </a:ext>
                </a:extLst>
              </a:tr>
              <a:tr h="368081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3077858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1031706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/>
        </p:nvGraphicFramePr>
        <p:xfrm>
          <a:off x="5189771" y="226520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/>
        </p:nvGraphicFramePr>
        <p:xfrm>
          <a:off x="5188628" y="357956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7" name="Conector recto de flecha 16"/>
          <p:cNvCxnSpPr>
            <a:endCxn id="11" idx="1"/>
          </p:cNvCxnSpPr>
          <p:nvPr/>
        </p:nvCxnSpPr>
        <p:spPr>
          <a:xfrm>
            <a:off x="4771208" y="2395402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758393" y="3709761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802153"/>
              </p:ext>
            </p:extLst>
          </p:nvPr>
        </p:nvGraphicFramePr>
        <p:xfrm>
          <a:off x="6459079" y="2239029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8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/>
        </p:nvGraphicFramePr>
        <p:xfrm>
          <a:off x="5164140" y="2922647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8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29" name="Conector recto de flecha 28"/>
          <p:cNvCxnSpPr/>
          <p:nvPr/>
        </p:nvCxnSpPr>
        <p:spPr>
          <a:xfrm>
            <a:off x="4745577" y="3008407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V="1">
            <a:off x="6084638" y="2378094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3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60231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-2), (C, -2)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</a:t>
            </a:r>
            <a:r>
              <a:rPr lang="es-AR" sz="1200" dirty="0">
                <a:solidFill>
                  <a:srgbClr val="FF0000"/>
                </a:solidFill>
              </a:rPr>
              <a:t>actualizar el costo de 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			</a:t>
            </a:r>
            <a:r>
              <a:rPr lang="es-AR" sz="1200" dirty="0" err="1">
                <a:solidFill>
                  <a:srgbClr val="FF0000"/>
                </a:solidFill>
              </a:rPr>
              <a:t>agregarloCostosConocidos</a:t>
            </a:r>
            <a:r>
              <a:rPr lang="es-AR" sz="1200" dirty="0">
                <a:solidFill>
                  <a:srgbClr val="FF0000"/>
                </a:solidFill>
              </a:rPr>
              <a:t>(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111441"/>
              </p:ext>
            </p:extLst>
          </p:nvPr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26" idx="5"/>
              <a:endCxn id="2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816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60231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-2), (C, -2)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Visisted.add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01557"/>
              </p:ext>
            </p:extLst>
          </p:nvPr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64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18264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 smtClean="0">
                <a:solidFill>
                  <a:srgbClr val="FF0000"/>
                </a:solidFill>
              </a:rPr>
              <a:t> (</a:t>
            </a:r>
            <a:r>
              <a:rPr lang="es-AR" sz="1350" dirty="0">
                <a:solidFill>
                  <a:srgbClr val="FF0000"/>
                </a:solidFill>
              </a:rPr>
              <a:t>C, -2)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29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09127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 smtClean="0">
                <a:solidFill>
                  <a:srgbClr val="FF0000"/>
                </a:solidFill>
              </a:rPr>
              <a:t>(</a:t>
            </a:r>
            <a:r>
              <a:rPr lang="es-AR" sz="1350" dirty="0">
                <a:solidFill>
                  <a:srgbClr val="FF0000"/>
                </a:solidFill>
              </a:rPr>
              <a:t>C, -2)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</a:t>
            </a:r>
            <a:r>
              <a:rPr lang="es-AR" sz="1200" dirty="0">
                <a:solidFill>
                  <a:srgbClr val="FF0000"/>
                </a:solidFill>
              </a:rPr>
              <a:t>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648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09127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 smtClean="0">
                <a:solidFill>
                  <a:srgbClr val="FF0000"/>
                </a:solidFill>
              </a:rPr>
              <a:t>(</a:t>
            </a:r>
            <a:r>
              <a:rPr lang="es-AR" sz="1350" dirty="0">
                <a:solidFill>
                  <a:srgbClr val="FF0000"/>
                </a:solidFill>
              </a:rPr>
              <a:t>C, -2)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175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59385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(C,-4) </a:t>
            </a:r>
            <a:r>
              <a:rPr lang="es-AR" sz="1350" dirty="0" smtClean="0">
                <a:solidFill>
                  <a:srgbClr val="FF0000"/>
                </a:solidFill>
              </a:rPr>
              <a:t>, (</a:t>
            </a:r>
            <a:r>
              <a:rPr lang="es-AR" sz="1350" dirty="0">
                <a:solidFill>
                  <a:srgbClr val="FF0000"/>
                </a:solidFill>
              </a:rPr>
              <a:t>C, -2)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</a:t>
            </a:r>
            <a:r>
              <a:rPr lang="es-AR" sz="1200" dirty="0">
                <a:solidFill>
                  <a:srgbClr val="FF0000"/>
                </a:solidFill>
              </a:rPr>
              <a:t>actualizar el costo de 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			</a:t>
            </a:r>
            <a:r>
              <a:rPr lang="es-AR" sz="1200" dirty="0" err="1">
                <a:solidFill>
                  <a:srgbClr val="FF0000"/>
                </a:solidFill>
              </a:rPr>
              <a:t>agregarloCostosConocidos</a:t>
            </a:r>
            <a:r>
              <a:rPr lang="es-AR" sz="1200" dirty="0">
                <a:solidFill>
                  <a:srgbClr val="FF0000"/>
                </a:solidFill>
              </a:rPr>
              <a:t>(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085768"/>
              </p:ext>
            </p:extLst>
          </p:nvPr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es-A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21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59385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(C, -4) </a:t>
            </a:r>
            <a:r>
              <a:rPr lang="es-AR" sz="1350" dirty="0" smtClean="0">
                <a:solidFill>
                  <a:srgbClr val="FF0000"/>
                </a:solidFill>
              </a:rPr>
              <a:t>,(</a:t>
            </a:r>
            <a:r>
              <a:rPr lang="es-AR" sz="1350" dirty="0">
                <a:solidFill>
                  <a:srgbClr val="FF0000"/>
                </a:solidFill>
              </a:rPr>
              <a:t>C, -2)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595616"/>
              </p:ext>
            </p:extLst>
          </p:nvPr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62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96177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(C, -4) </a:t>
            </a:r>
            <a:r>
              <a:rPr lang="es-AR" sz="1350" dirty="0" smtClean="0">
                <a:solidFill>
                  <a:srgbClr val="FF0000"/>
                </a:solidFill>
              </a:rPr>
              <a:t>,(</a:t>
            </a:r>
            <a:r>
              <a:rPr lang="es-AR" sz="1350" dirty="0">
                <a:solidFill>
                  <a:srgbClr val="FF0000"/>
                </a:solidFill>
              </a:rPr>
              <a:t>C, -2) (B,7)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</a:t>
            </a:r>
            <a:r>
              <a:rPr lang="es-AR" sz="1200" dirty="0">
                <a:solidFill>
                  <a:srgbClr val="FF0000"/>
                </a:solidFill>
              </a:rPr>
              <a:t>actualizar el costo de 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			</a:t>
            </a:r>
            <a:r>
              <a:rPr lang="es-AR" sz="1200" dirty="0" err="1">
                <a:solidFill>
                  <a:srgbClr val="FF0000"/>
                </a:solidFill>
              </a:rPr>
              <a:t>agregarloCostosConocidos</a:t>
            </a:r>
            <a:r>
              <a:rPr lang="es-AR" sz="1200" dirty="0">
                <a:solidFill>
                  <a:srgbClr val="FF0000"/>
                </a:solidFill>
              </a:rPr>
              <a:t>(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674470"/>
              </p:ext>
            </p:extLst>
          </p:nvPr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A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984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96177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(C, -4) </a:t>
            </a:r>
            <a:r>
              <a:rPr lang="es-AR" sz="1350" dirty="0" smtClean="0">
                <a:solidFill>
                  <a:srgbClr val="FF0000"/>
                </a:solidFill>
              </a:rPr>
              <a:t>,(</a:t>
            </a:r>
            <a:r>
              <a:rPr lang="es-AR" sz="1350" dirty="0">
                <a:solidFill>
                  <a:srgbClr val="FF0000"/>
                </a:solidFill>
              </a:rPr>
              <a:t>C, -2) (B,7)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Visisted.add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A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0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42072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A, 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</a:t>
            </a:r>
            <a:r>
              <a:rPr lang="es-AR" sz="1350" dirty="0" smtClean="0"/>
              <a:t>{</a:t>
            </a:r>
            <a:r>
              <a:rPr lang="es-AR" sz="1350" dirty="0" smtClean="0">
                <a:solidFill>
                  <a:srgbClr val="FF0000"/>
                </a:solidFill>
              </a:rPr>
              <a:t>(</a:t>
            </a:r>
            <a:r>
              <a:rPr lang="es-AR" sz="1350" dirty="0">
                <a:solidFill>
                  <a:srgbClr val="FF0000"/>
                </a:solidFill>
              </a:rPr>
              <a:t>C, -2) (B,7)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A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49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s-AR" sz="4900" dirty="0" err="1"/>
              <a:t>GraphService</a:t>
            </a:r>
            <a:r>
              <a:rPr lang="es-AR" sz="4900" dirty="0"/>
              <a:t>&lt;</a:t>
            </a:r>
            <a:r>
              <a:rPr lang="es-AR" sz="4900" dirty="0" err="1"/>
              <a:t>Character,WeightedEdge</a:t>
            </a:r>
            <a:r>
              <a:rPr lang="es-AR" sz="4900" dirty="0"/>
              <a:t>&gt; g = </a:t>
            </a:r>
          </a:p>
          <a:p>
            <a:pPr marL="0" indent="0">
              <a:buNone/>
            </a:pPr>
            <a:r>
              <a:rPr lang="es-AR" sz="4900" dirty="0" err="1"/>
              <a:t>GraphFactory.</a:t>
            </a:r>
            <a:r>
              <a:rPr lang="es-AR" sz="4900" i="1" dirty="0" err="1"/>
              <a:t>create</a:t>
            </a:r>
            <a:r>
              <a:rPr lang="es-AR" sz="4900" i="1" dirty="0" smtClean="0"/>
              <a:t>(</a:t>
            </a:r>
          </a:p>
          <a:p>
            <a:pPr marL="0" indent="0">
              <a:buNone/>
            </a:pPr>
            <a:r>
              <a:rPr lang="es-AR" sz="4900" i="1" dirty="0" err="1" smtClean="0"/>
              <a:t>Multiplicity.</a:t>
            </a:r>
            <a:r>
              <a:rPr lang="es-AR" sz="4900" b="1" i="1" dirty="0" err="1" smtClean="0"/>
              <a:t>SIMPLE</a:t>
            </a:r>
            <a:r>
              <a:rPr lang="es-AR" sz="4900" b="1" i="1" dirty="0"/>
              <a:t>, 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EdgeMode.</a:t>
            </a:r>
            <a:r>
              <a:rPr lang="es-AR" sz="4900" b="1" i="1" dirty="0" err="1"/>
              <a:t>UNDIRECTED</a:t>
            </a:r>
            <a:r>
              <a:rPr lang="es-AR" sz="4900" b="1" i="1" dirty="0"/>
              <a:t>,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SelfLoop.</a:t>
            </a:r>
            <a:r>
              <a:rPr lang="es-AR" sz="4900" b="1" i="1" dirty="0" err="1"/>
              <a:t>NO</a:t>
            </a:r>
            <a:r>
              <a:rPr lang="es-AR" sz="4900" b="1" i="1" dirty="0"/>
              <a:t>,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Weight.</a:t>
            </a:r>
            <a:r>
              <a:rPr lang="es-AR" sz="4900" b="1" i="1" dirty="0" err="1"/>
              <a:t>YES</a:t>
            </a:r>
            <a:r>
              <a:rPr lang="es-AR" sz="4900" b="1" i="1" dirty="0"/>
              <a:t>,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Storage.</a:t>
            </a:r>
            <a:r>
              <a:rPr lang="es-AR" sz="4900" b="1" i="1" dirty="0" err="1"/>
              <a:t>SPARSE</a:t>
            </a:r>
            <a:r>
              <a:rPr lang="es-AR" sz="4900" b="1" i="1" dirty="0"/>
              <a:t>);</a:t>
            </a:r>
          </a:p>
          <a:p>
            <a:pPr marL="0" indent="0">
              <a:buNone/>
            </a:pPr>
            <a:endParaRPr lang="es-AR" sz="4900" dirty="0"/>
          </a:p>
          <a:p>
            <a:pPr marL="0" indent="0">
              <a:buNone/>
            </a:pPr>
            <a:r>
              <a:rPr lang="en-US" sz="4900" dirty="0" err="1"/>
              <a:t>g.addEdge</a:t>
            </a:r>
            <a:r>
              <a:rPr lang="en-US" sz="4900" dirty="0"/>
              <a:t>('A', 'E', </a:t>
            </a:r>
            <a:r>
              <a:rPr lang="en-US" sz="4900" b="1" dirty="0"/>
              <a:t>new </a:t>
            </a:r>
            <a:r>
              <a:rPr lang="en-US" sz="4900" b="1" dirty="0" err="1"/>
              <a:t>WeightedEdge</a:t>
            </a:r>
            <a:r>
              <a:rPr lang="en-US" sz="4900" b="1" dirty="0"/>
              <a:t>(2)</a:t>
            </a:r>
            <a:r>
              <a:rPr lang="en-US" sz="4900" dirty="0"/>
              <a:t>);</a:t>
            </a:r>
            <a:r>
              <a:rPr lang="en-US" sz="4900" b="1" i="1" dirty="0">
                <a:solidFill>
                  <a:srgbClr val="00B05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4900" dirty="0" err="1"/>
              <a:t>g.addEdge</a:t>
            </a:r>
            <a:r>
              <a:rPr lang="en-US" sz="4900" dirty="0"/>
              <a:t>('A', 'C', </a:t>
            </a:r>
            <a:r>
              <a:rPr lang="en-US" sz="4900" b="1" dirty="0"/>
              <a:t>new </a:t>
            </a:r>
            <a:r>
              <a:rPr lang="en-US" sz="4900" b="1" dirty="0" err="1"/>
              <a:t>WeightedEdge</a:t>
            </a:r>
            <a:r>
              <a:rPr lang="en-US" sz="4900" b="1" dirty="0"/>
              <a:t>(8));  </a:t>
            </a:r>
          </a:p>
          <a:p>
            <a:pPr marL="0" indent="0">
              <a:buNone/>
            </a:pPr>
            <a:r>
              <a:rPr lang="en-US" sz="4900" b="1" i="1" dirty="0" err="1">
                <a:solidFill>
                  <a:srgbClr val="00B050"/>
                </a:solidFill>
              </a:rPr>
              <a:t>g.addEdge</a:t>
            </a:r>
            <a:r>
              <a:rPr lang="en-US" sz="4900" b="1" i="1" dirty="0">
                <a:solidFill>
                  <a:srgbClr val="00B050"/>
                </a:solidFill>
              </a:rPr>
              <a:t>('A', 'B', new </a:t>
            </a:r>
            <a:r>
              <a:rPr lang="en-US" sz="4900" b="1" i="1" dirty="0" err="1">
                <a:solidFill>
                  <a:srgbClr val="00B050"/>
                </a:solidFill>
              </a:rPr>
              <a:t>WeightedEdge</a:t>
            </a:r>
            <a:r>
              <a:rPr lang="en-US" sz="4900" b="1" i="1" dirty="0">
                <a:solidFill>
                  <a:srgbClr val="00B050"/>
                </a:solidFill>
              </a:rPr>
              <a:t>(9));  </a:t>
            </a:r>
          </a:p>
          <a:p>
            <a:pPr marL="0" indent="0">
              <a:buNone/>
            </a:pPr>
            <a:r>
              <a:rPr lang="en-US" sz="4900" dirty="0" err="1"/>
              <a:t>g.addEdge</a:t>
            </a:r>
            <a:r>
              <a:rPr lang="en-US" sz="4900" dirty="0"/>
              <a:t>('C', 'E', </a:t>
            </a:r>
            <a:r>
              <a:rPr lang="en-US" sz="4900" b="1" dirty="0"/>
              <a:t>new </a:t>
            </a:r>
            <a:r>
              <a:rPr lang="en-US" sz="4900" b="1" dirty="0" err="1"/>
              <a:t>WeightedEdge</a:t>
            </a:r>
            <a:r>
              <a:rPr lang="en-US" sz="4900" b="1" dirty="0"/>
              <a:t>(3));  </a:t>
            </a:r>
          </a:p>
          <a:p>
            <a:pPr marL="0" indent="0">
              <a:buNone/>
            </a:pPr>
            <a:r>
              <a:rPr lang="es-AR" sz="4900" dirty="0" err="1"/>
              <a:t>g.addVertex</a:t>
            </a:r>
            <a:r>
              <a:rPr lang="es-AR" sz="4900" dirty="0"/>
              <a:t>('D');</a:t>
            </a:r>
          </a:p>
          <a:p>
            <a:pPr marL="0" indent="0">
              <a:buNone/>
            </a:pPr>
            <a:endParaRPr lang="es-AR" dirty="0"/>
          </a:p>
        </p:txBody>
      </p:sp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6" name="Elipse 5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2" name="Conector recto 11"/>
            <p:cNvCxnSpPr>
              <a:stCxn id="9" idx="7"/>
              <a:endCxn id="6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6" idx="5"/>
              <a:endCxn id="7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>
              <a:stCxn id="7" idx="5"/>
              <a:endCxn id="8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>
              <a:stCxn id="6" idx="6"/>
              <a:endCxn id="8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uadroTexto 19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4199681" y="2265206"/>
          <a:ext cx="571527" cy="159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27">
                  <a:extLst>
                    <a:ext uri="{9D8B030D-6E8A-4147-A177-3AD203B41FA5}">
                      <a16:colId xmlns:a16="http://schemas.microsoft.com/office/drawing/2014/main" val="290444343"/>
                    </a:ext>
                  </a:extLst>
                </a:gridCol>
              </a:tblGrid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9286606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3817814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8836830"/>
                  </a:ext>
                </a:extLst>
              </a:tr>
              <a:tr h="368081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3077858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1031706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/>
        </p:nvGraphicFramePr>
        <p:xfrm>
          <a:off x="5189771" y="226520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/>
        </p:nvGraphicFramePr>
        <p:xfrm>
          <a:off x="5188628" y="357956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7" name="Conector recto de flecha 16"/>
          <p:cNvCxnSpPr>
            <a:endCxn id="11" idx="1"/>
          </p:cNvCxnSpPr>
          <p:nvPr/>
        </p:nvCxnSpPr>
        <p:spPr>
          <a:xfrm>
            <a:off x="4771208" y="2395402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758393" y="3709761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a 24"/>
          <p:cNvGraphicFramePr>
            <a:graphicFrameLocks noGrp="1"/>
          </p:cNvGraphicFramePr>
          <p:nvPr/>
        </p:nvGraphicFramePr>
        <p:xfrm>
          <a:off x="6459079" y="2239029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8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/>
        </p:nvGraphicFramePr>
        <p:xfrm>
          <a:off x="5164140" y="2922647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8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28" name="Conector recto de flecha 27"/>
          <p:cNvCxnSpPr>
            <a:endCxn id="25" idx="1"/>
          </p:cNvCxnSpPr>
          <p:nvPr/>
        </p:nvCxnSpPr>
        <p:spPr>
          <a:xfrm flipV="1">
            <a:off x="6084638" y="2378094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4745577" y="3008407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331440"/>
              </p:ext>
            </p:extLst>
          </p:nvPr>
        </p:nvGraphicFramePr>
        <p:xfrm>
          <a:off x="7704986" y="2248152"/>
          <a:ext cx="883926" cy="252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52778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9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31" name="Tabla 30"/>
          <p:cNvGraphicFramePr>
            <a:graphicFrameLocks noGrp="1"/>
          </p:cNvGraphicFramePr>
          <p:nvPr/>
        </p:nvGraphicFramePr>
        <p:xfrm>
          <a:off x="5188628" y="2592668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9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4" name="Conector recto de flecha 33"/>
          <p:cNvCxnSpPr/>
          <p:nvPr/>
        </p:nvCxnSpPr>
        <p:spPr>
          <a:xfrm flipV="1">
            <a:off x="7317590" y="2395402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4800053" y="2741386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99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45919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A, 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 smtClean="0">
                <a:solidFill>
                  <a:srgbClr val="FF0000"/>
                </a:solidFill>
              </a:rPr>
              <a:t>(</a:t>
            </a:r>
            <a:r>
              <a:rPr lang="es-AR" sz="1350" dirty="0">
                <a:solidFill>
                  <a:srgbClr val="FF0000"/>
                </a:solidFill>
              </a:rPr>
              <a:t>C, -2) (B,7)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</a:t>
            </a:r>
            <a:r>
              <a:rPr lang="es-AR" sz="1200" dirty="0">
                <a:solidFill>
                  <a:srgbClr val="FF0000"/>
                </a:solidFill>
              </a:rPr>
              <a:t>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A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532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42072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A, 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</a:t>
            </a:r>
            <a:r>
              <a:rPr lang="es-AR" sz="1350" dirty="0" smtClean="0"/>
              <a:t>{</a:t>
            </a:r>
            <a:r>
              <a:rPr lang="es-AR" sz="1350" dirty="0" smtClean="0">
                <a:solidFill>
                  <a:srgbClr val="FF0000"/>
                </a:solidFill>
              </a:rPr>
              <a:t>(</a:t>
            </a:r>
            <a:r>
              <a:rPr lang="es-AR" sz="1350" dirty="0">
                <a:solidFill>
                  <a:srgbClr val="FF0000"/>
                </a:solidFill>
              </a:rPr>
              <a:t>C, -2) (B,7)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A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84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55057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A, 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</a:t>
            </a:r>
            <a:r>
              <a:rPr lang="es-AR" sz="1350" dirty="0" smtClean="0"/>
              <a:t>{</a:t>
            </a:r>
            <a:r>
              <a:rPr lang="es-AR" sz="1350" dirty="0" smtClean="0">
                <a:solidFill>
                  <a:srgbClr val="FF0000"/>
                </a:solidFill>
              </a:rPr>
              <a:t> (</a:t>
            </a:r>
            <a:r>
              <a:rPr lang="es-AR" sz="1350" dirty="0">
                <a:solidFill>
                  <a:srgbClr val="FF0000"/>
                </a:solidFill>
              </a:rPr>
              <a:t>C, -2) (B,7)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</a:t>
            </a:r>
            <a:r>
              <a:rPr lang="es-AR" sz="1200" dirty="0">
                <a:solidFill>
                  <a:srgbClr val="FF0000"/>
                </a:solidFill>
              </a:rPr>
              <a:t>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A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90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45919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A, 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 smtClean="0">
                <a:solidFill>
                  <a:srgbClr val="FF0000"/>
                </a:solidFill>
              </a:rPr>
              <a:t>(</a:t>
            </a:r>
            <a:r>
              <a:rPr lang="es-AR" sz="1350" dirty="0">
                <a:solidFill>
                  <a:srgbClr val="FF0000"/>
                </a:solidFill>
              </a:rPr>
              <a:t>C, -2) (B,7)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A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443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45919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A, 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</a:t>
            </a:r>
            <a:r>
              <a:rPr lang="es-AR" sz="1350" dirty="0">
                <a:solidFill>
                  <a:srgbClr val="FF0000"/>
                </a:solidFill>
              </a:rPr>
              <a:t> (C, -2) (B,7)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A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892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199990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A, 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(B,7)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A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13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199990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A, 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(B,7)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Visisted.add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A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17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168155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A, C, B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A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535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168155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A, C, B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</a:t>
            </a:r>
            <a:r>
              <a:rPr lang="es-AR" sz="1200" dirty="0">
                <a:solidFill>
                  <a:srgbClr val="FF0000"/>
                </a:solidFill>
              </a:rPr>
              <a:t>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A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699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DISPARATE!!!!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168155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A, C, B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>
                <a:solidFill>
                  <a:srgbClr val="FF0000"/>
                </a:solidFill>
              </a:rPr>
              <a:t>While</a:t>
            </a:r>
            <a:r>
              <a:rPr lang="es-AR" sz="1200" dirty="0">
                <a:solidFill>
                  <a:srgbClr val="FF0000"/>
                </a:solidFill>
              </a:rPr>
              <a:t> (! </a:t>
            </a:r>
            <a:r>
              <a:rPr lang="es-AR" sz="1200" dirty="0" err="1">
                <a:solidFill>
                  <a:srgbClr val="FF0000"/>
                </a:solidFill>
              </a:rPr>
              <a:t>costosConocidos.isEmpty</a:t>
            </a:r>
            <a:r>
              <a:rPr lang="es-AR" sz="1200" dirty="0">
                <a:solidFill>
                  <a:srgbClr val="FF0000"/>
                </a:solidFill>
              </a:rPr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92257"/>
              </p:ext>
            </p:extLst>
          </p:nvPr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s-A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sp>
        <p:nvSpPr>
          <p:cNvPr id="4" name="Elipse 3"/>
          <p:cNvSpPr/>
          <p:nvPr/>
        </p:nvSpPr>
        <p:spPr>
          <a:xfrm>
            <a:off x="1361049" y="2373289"/>
            <a:ext cx="833511" cy="870458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38" name="Elipse 37"/>
          <p:cNvSpPr/>
          <p:nvPr/>
        </p:nvSpPr>
        <p:spPr>
          <a:xfrm>
            <a:off x="2213296" y="2373289"/>
            <a:ext cx="833511" cy="870458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</p:spTree>
    <p:extLst>
      <p:ext uri="{BB962C8B-B14F-4D97-AF65-F5344CB8AC3E}">
        <p14:creationId xmlns:p14="http://schemas.microsoft.com/office/powerpoint/2010/main" val="421259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AR" sz="1600" dirty="0" err="1"/>
              <a:t>GraphService</a:t>
            </a:r>
            <a:r>
              <a:rPr lang="es-AR" sz="1600" dirty="0"/>
              <a:t>&lt;</a:t>
            </a:r>
            <a:r>
              <a:rPr lang="es-AR" sz="1600" dirty="0" err="1"/>
              <a:t>Character,WeightedEdge</a:t>
            </a:r>
            <a:r>
              <a:rPr lang="es-AR" sz="1600" dirty="0"/>
              <a:t>&gt; g = </a:t>
            </a:r>
          </a:p>
          <a:p>
            <a:pPr marL="0" indent="0">
              <a:buNone/>
            </a:pPr>
            <a:r>
              <a:rPr lang="es-AR" sz="1600" dirty="0" err="1"/>
              <a:t>GraphFactory.</a:t>
            </a:r>
            <a:r>
              <a:rPr lang="es-AR" sz="1600" i="1" dirty="0" err="1"/>
              <a:t>create</a:t>
            </a:r>
            <a:r>
              <a:rPr lang="es-AR" sz="1600" i="1" dirty="0" smtClean="0"/>
              <a:t>(</a:t>
            </a:r>
          </a:p>
          <a:p>
            <a:pPr marL="0" indent="0">
              <a:buNone/>
            </a:pPr>
            <a:r>
              <a:rPr lang="es-AR" sz="1600" i="1" dirty="0" err="1" smtClean="0"/>
              <a:t>Multiplicity.</a:t>
            </a:r>
            <a:r>
              <a:rPr lang="es-AR" sz="1600" b="1" i="1" dirty="0" err="1" smtClean="0"/>
              <a:t>SIMPLE</a:t>
            </a:r>
            <a:r>
              <a:rPr lang="es-AR" sz="1600" b="1" i="1" dirty="0"/>
              <a:t>, 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EdgeMode.</a:t>
            </a:r>
            <a:r>
              <a:rPr lang="es-AR" sz="1600" b="1" i="1" dirty="0" err="1"/>
              <a:t>UNDIRECTED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SelfLoop.</a:t>
            </a:r>
            <a:r>
              <a:rPr lang="es-AR" sz="1600" b="1" i="1" dirty="0" err="1"/>
              <a:t>NO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Weight.</a:t>
            </a:r>
            <a:r>
              <a:rPr lang="es-AR" sz="1600" b="1" i="1" dirty="0" err="1"/>
              <a:t>YES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Storage.</a:t>
            </a:r>
            <a:r>
              <a:rPr lang="es-AR" sz="1600" b="1" i="1" dirty="0" err="1"/>
              <a:t>SPARSE</a:t>
            </a:r>
            <a:r>
              <a:rPr lang="es-AR" sz="1600" b="1" i="1" dirty="0"/>
              <a:t>);</a:t>
            </a:r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'E',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(2));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'C',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(8));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'B',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(9));  </a:t>
            </a:r>
          </a:p>
          <a:p>
            <a:pPr marL="0" indent="0">
              <a:buNone/>
            </a:pPr>
            <a:r>
              <a:rPr lang="en-US" sz="1600" b="1" i="1" dirty="0" err="1">
                <a:solidFill>
                  <a:srgbClr val="00B050"/>
                </a:solidFill>
              </a:rPr>
              <a:t>g.addEdge</a:t>
            </a:r>
            <a:r>
              <a:rPr lang="en-US" sz="1600" b="1" i="1" dirty="0">
                <a:solidFill>
                  <a:srgbClr val="00B050"/>
                </a:solidFill>
              </a:rPr>
              <a:t>('C', 'E', new </a:t>
            </a:r>
            <a:r>
              <a:rPr lang="en-US" sz="1600" b="1" i="1" dirty="0" err="1">
                <a:solidFill>
                  <a:srgbClr val="00B050"/>
                </a:solidFill>
              </a:rPr>
              <a:t>WeightedEdge</a:t>
            </a:r>
            <a:r>
              <a:rPr lang="en-US" sz="1600" b="1" i="1" dirty="0">
                <a:solidFill>
                  <a:srgbClr val="00B050"/>
                </a:solidFill>
              </a:rPr>
              <a:t>(3)); </a:t>
            </a:r>
            <a:r>
              <a:rPr lang="en-US" sz="1600" b="1" dirty="0"/>
              <a:t> </a:t>
            </a:r>
          </a:p>
          <a:p>
            <a:pPr marL="0" indent="0">
              <a:buNone/>
            </a:pPr>
            <a:r>
              <a:rPr lang="es-AR" sz="1600" dirty="0" err="1"/>
              <a:t>g.addVertex</a:t>
            </a:r>
            <a:r>
              <a:rPr lang="es-AR" sz="1600" dirty="0"/>
              <a:t>('D');</a:t>
            </a:r>
          </a:p>
          <a:p>
            <a:pPr marL="0" indent="0">
              <a:buNone/>
            </a:pPr>
            <a:endParaRPr lang="es-AR" sz="1600" dirty="0"/>
          </a:p>
        </p:txBody>
      </p:sp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6" name="Elipse 5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2" name="Conector recto 11"/>
            <p:cNvCxnSpPr>
              <a:stCxn id="9" idx="7"/>
              <a:endCxn id="6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6" idx="5"/>
              <a:endCxn id="7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>
              <a:stCxn id="7" idx="5"/>
              <a:endCxn id="8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>
              <a:stCxn id="6" idx="6"/>
              <a:endCxn id="8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uadroTexto 19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422145"/>
              </p:ext>
            </p:extLst>
          </p:nvPr>
        </p:nvGraphicFramePr>
        <p:xfrm>
          <a:off x="6459079" y="2915857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3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011081"/>
              </p:ext>
            </p:extLst>
          </p:nvPr>
        </p:nvGraphicFramePr>
        <p:xfrm>
          <a:off x="6440196" y="3579565"/>
          <a:ext cx="883926" cy="284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4732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3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34" name="Tabla 33"/>
          <p:cNvGraphicFramePr>
            <a:graphicFrameLocks noGrp="1"/>
          </p:cNvGraphicFramePr>
          <p:nvPr/>
        </p:nvGraphicFramePr>
        <p:xfrm>
          <a:off x="4199681" y="2265206"/>
          <a:ext cx="571527" cy="159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27">
                  <a:extLst>
                    <a:ext uri="{9D8B030D-6E8A-4147-A177-3AD203B41FA5}">
                      <a16:colId xmlns:a16="http://schemas.microsoft.com/office/drawing/2014/main" val="290444343"/>
                    </a:ext>
                  </a:extLst>
                </a:gridCol>
              </a:tblGrid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9286606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3817814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8836830"/>
                  </a:ext>
                </a:extLst>
              </a:tr>
              <a:tr h="368081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3077858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1031706"/>
                  </a:ext>
                </a:extLst>
              </a:tr>
            </a:tbl>
          </a:graphicData>
        </a:graphic>
      </p:graphicFrame>
      <p:graphicFrame>
        <p:nvGraphicFramePr>
          <p:cNvPr id="35" name="Tabla 34"/>
          <p:cNvGraphicFramePr>
            <a:graphicFrameLocks noGrp="1"/>
          </p:cNvGraphicFramePr>
          <p:nvPr/>
        </p:nvGraphicFramePr>
        <p:xfrm>
          <a:off x="5189771" y="226520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36" name="Tabla 35"/>
          <p:cNvGraphicFramePr>
            <a:graphicFrameLocks noGrp="1"/>
          </p:cNvGraphicFramePr>
          <p:nvPr/>
        </p:nvGraphicFramePr>
        <p:xfrm>
          <a:off x="5188628" y="357956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7" name="Conector recto de flecha 36"/>
          <p:cNvCxnSpPr>
            <a:endCxn id="35" idx="1"/>
          </p:cNvCxnSpPr>
          <p:nvPr/>
        </p:nvCxnSpPr>
        <p:spPr>
          <a:xfrm>
            <a:off x="4771208" y="2395402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4758393" y="3709761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a 38"/>
          <p:cNvGraphicFramePr>
            <a:graphicFrameLocks noGrp="1"/>
          </p:cNvGraphicFramePr>
          <p:nvPr/>
        </p:nvGraphicFramePr>
        <p:xfrm>
          <a:off x="6459079" y="2239029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8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40" name="Tabla 39"/>
          <p:cNvGraphicFramePr>
            <a:graphicFrameLocks noGrp="1"/>
          </p:cNvGraphicFramePr>
          <p:nvPr/>
        </p:nvGraphicFramePr>
        <p:xfrm>
          <a:off x="5164140" y="2922647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8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1" name="Conector recto de flecha 40"/>
          <p:cNvCxnSpPr/>
          <p:nvPr/>
        </p:nvCxnSpPr>
        <p:spPr>
          <a:xfrm flipV="1">
            <a:off x="6075837" y="2378094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4745577" y="3008407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140316"/>
              </p:ext>
            </p:extLst>
          </p:nvPr>
        </p:nvGraphicFramePr>
        <p:xfrm>
          <a:off x="7704986" y="2248152"/>
          <a:ext cx="883926" cy="252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52778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9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44" name="Tabla 43"/>
          <p:cNvGraphicFramePr>
            <a:graphicFrameLocks noGrp="1"/>
          </p:cNvGraphicFramePr>
          <p:nvPr/>
        </p:nvGraphicFramePr>
        <p:xfrm>
          <a:off x="5188628" y="2592668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9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5" name="Conector recto de flecha 44"/>
          <p:cNvCxnSpPr/>
          <p:nvPr/>
        </p:nvCxnSpPr>
        <p:spPr>
          <a:xfrm flipV="1">
            <a:off x="7317590" y="2395402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4800053" y="2741386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V="1">
            <a:off x="6075837" y="3046112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 flipV="1">
            <a:off x="6075837" y="3710192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5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Otra forma de implementarlo correctamente (hay varias) consiste en:</a:t>
            </a:r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smtClean="0"/>
              <a:t>En vez de agregar nodos posiblemente repetidos a la estructura: </a:t>
            </a:r>
          </a:p>
          <a:p>
            <a:pPr marL="0" indent="0" algn="just">
              <a:buNone/>
            </a:pPr>
            <a:r>
              <a:rPr lang="es-AR" dirty="0" smtClean="0"/>
              <a:t>si el costo mejora </a:t>
            </a:r>
            <a:r>
              <a:rPr lang="es-AR" b="1" dirty="0" err="1" smtClean="0"/>
              <a:t>agregoOActualizo</a:t>
            </a:r>
            <a:r>
              <a:rPr lang="es-AR" dirty="0" smtClean="0"/>
              <a:t> (si el elemento no estaba en la estructura lo </a:t>
            </a:r>
            <a:r>
              <a:rPr lang="es-AR" b="1" dirty="0" smtClean="0"/>
              <a:t>agrego</a:t>
            </a:r>
            <a:r>
              <a:rPr lang="es-AR" dirty="0" smtClean="0"/>
              <a:t>, sino </a:t>
            </a:r>
            <a:r>
              <a:rPr lang="es-AR" b="1" dirty="0" smtClean="0"/>
              <a:t>saco a ese y agrego</a:t>
            </a:r>
            <a:r>
              <a:rPr lang="es-AR" dirty="0"/>
              <a:t>)</a:t>
            </a:r>
            <a:r>
              <a:rPr lang="es-AR" dirty="0" smtClean="0"/>
              <a:t>. Así, la estructura nunca tiene mas de |V| elementos.</a:t>
            </a:r>
          </a:p>
          <a:p>
            <a:pPr marL="0" indent="0" algn="just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346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s-AR" dirty="0" smtClean="0"/>
                  <a:t>Si hiciéramos eso,  para calcular complejidad tenemos: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 smtClean="0"/>
                  <a:t>Times</a:t>
                </a:r>
              </a:p>
              <a:p>
                <a:pPr marL="0" indent="0">
                  <a:buNone/>
                </a:pPr>
                <a:r>
                  <a:rPr lang="es-AR" dirty="0" smtClean="0"/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AR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15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s-A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s-A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 </m:t>
                          </m:r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( </m:t>
                          </m:r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𝑇𝑖𝑚𝑒𝑠</m:t>
                          </m:r>
                          <m:d>
                            <m:dPr>
                              <m:ctrlPr>
                                <a:rPr lang="es-AR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500" i="1">
                                  <a:latin typeface="Cambria Math" panose="02040503050406030204" pitchFamily="18" charset="0"/>
                                </a:rPr>
                                <m:t>𝑠𝑎𝑐𝑎𝑟𝑀𝑖𝑛</m:t>
                              </m:r>
                            </m:e>
                          </m:d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s-AR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𝑣𝑒𝑐𝑖𝑛𝑜</m:t>
                          </m:r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/>
                        <m:e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𝑇𝑖𝑚𝑒𝑠</m:t>
                          </m:r>
                          <m:d>
                            <m:dPr>
                              <m:ctrlPr>
                                <a:rPr lang="es-AR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500" i="1">
                                  <a:latin typeface="Cambria Math" panose="02040503050406030204" pitchFamily="18" charset="0"/>
                                </a:rPr>
                                <m:t>𝑎𝑔𝑟𝑒𝑔𝑜𝑂𝑎𝑐𝑡𝑢𝑎𝑙𝑖𝑧𝑜</m:t>
                              </m:r>
                            </m:e>
                          </m:d>
                          <m:r>
                            <a:rPr lang="es-AR" sz="15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AR" sz="1500" dirty="0"/>
              </a:p>
              <a:p>
                <a:pPr marL="0" indent="0">
                  <a:buNone/>
                </a:pPr>
                <a:endParaRPr lang="es-AR" sz="1350" dirty="0"/>
              </a:p>
              <a:p>
                <a:pPr marL="0" indent="0">
                  <a:buNone/>
                </a:pPr>
                <a:r>
                  <a:rPr lang="es-AR" sz="1350" dirty="0"/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AR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AR" sz="135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s-A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s-A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13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1350" i="1">
                              <a:latin typeface="Cambria Math" panose="02040503050406030204" pitchFamily="18" charset="0"/>
                            </a:rPr>
                            <m:t>𝑇𝑖𝑚𝑒𝑠</m:t>
                          </m:r>
                          <m:d>
                            <m:dPr>
                              <m:ctrlPr>
                                <a:rPr lang="es-AR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𝑠𝑎𝑐𝑎𝑟𝑚𝑖𝑛</m:t>
                              </m:r>
                            </m:e>
                          </m:d>
                          <m:r>
                            <a:rPr lang="es-AR" sz="1350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r>
                        <a:rPr lang="es-AR" sz="1350" i="1">
                          <a:latin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AR" sz="135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s-A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s-AR" sz="1350" i="1">
                              <a:latin typeface="Cambria Math" panose="02040503050406030204" pitchFamily="18" charset="0"/>
                            </a:rPr>
                            <m:t>  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s-AR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𝑣𝑒𝑐𝑖𝑛𝑜</m:t>
                              </m:r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𝑇𝑖𝑚𝑒𝑠</m:t>
                              </m:r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𝑎𝑔𝑟𝑒𝑔𝑜𝑂𝑎𝑐𝑡𝑢𝑎𝑙𝑖𝑧𝑜</m:t>
                              </m:r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AR" sz="1350" dirty="0"/>
              </a:p>
              <a:p>
                <a:pPr marL="0" indent="0">
                  <a:buNone/>
                </a:pPr>
                <a:endParaRPr lang="es-AR" sz="1350" dirty="0"/>
              </a:p>
              <a:p>
                <a:pPr marL="0" indent="0">
                  <a:buNone/>
                </a:pPr>
                <a:r>
                  <a:rPr lang="es-AR" sz="1350" dirty="0"/>
                  <a:t>= </a:t>
                </a:r>
                <a:r>
                  <a:rPr lang="es-AR" sz="1950" dirty="0">
                    <a:solidFill>
                      <a:srgbClr val="00B050"/>
                    </a:solidFill>
                  </a:rPr>
                  <a:t>|V| * Times( </a:t>
                </a:r>
                <a:r>
                  <a:rPr lang="es-AR" sz="1950" dirty="0" err="1">
                    <a:solidFill>
                      <a:srgbClr val="00B050"/>
                    </a:solidFill>
                  </a:rPr>
                  <a:t>sacarMin</a:t>
                </a:r>
                <a:r>
                  <a:rPr lang="es-AR" sz="1950" dirty="0">
                    <a:solidFill>
                      <a:srgbClr val="00B050"/>
                    </a:solidFill>
                  </a:rPr>
                  <a:t>)  +   |E|  *  Times(</a:t>
                </a:r>
                <a:r>
                  <a:rPr lang="es-AR" sz="1950" dirty="0" err="1">
                    <a:solidFill>
                      <a:srgbClr val="00B050"/>
                    </a:solidFill>
                  </a:rPr>
                  <a:t>agregoOActualizo</a:t>
                </a:r>
                <a:r>
                  <a:rPr lang="es-AR" sz="1950" dirty="0">
                    <a:solidFill>
                      <a:srgbClr val="00B05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s-AR" sz="1350" dirty="0"/>
              </a:p>
              <a:p>
                <a:pPr marL="0" indent="0">
                  <a:buNone/>
                </a:pPr>
                <a:endParaRPr lang="es-AR" sz="1350" dirty="0"/>
              </a:p>
              <a:p>
                <a:pPr marL="0" indent="0">
                  <a:buNone/>
                </a:pPr>
                <a:endParaRPr lang="es-AR" sz="1350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10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73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dirty="0" smtClean="0"/>
              <a:t>Como Times= </a:t>
            </a:r>
            <a:r>
              <a:rPr lang="es-AR" sz="1800" dirty="0">
                <a:solidFill>
                  <a:srgbClr val="00B050"/>
                </a:solidFill>
              </a:rPr>
              <a:t>|V| * Times( </a:t>
            </a:r>
            <a:r>
              <a:rPr lang="es-AR" sz="1800" dirty="0" err="1">
                <a:solidFill>
                  <a:srgbClr val="00B050"/>
                </a:solidFill>
              </a:rPr>
              <a:t>sacarMin</a:t>
            </a:r>
            <a:r>
              <a:rPr lang="es-AR" sz="1800" dirty="0">
                <a:solidFill>
                  <a:srgbClr val="00B050"/>
                </a:solidFill>
              </a:rPr>
              <a:t>)  +   |E|  *  Times(</a:t>
            </a:r>
            <a:r>
              <a:rPr lang="es-AR" sz="1800" dirty="0" err="1">
                <a:solidFill>
                  <a:srgbClr val="00B050"/>
                </a:solidFill>
              </a:rPr>
              <a:t>agregoOActualizo</a:t>
            </a:r>
            <a:r>
              <a:rPr lang="es-AR" sz="1800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es-AR" dirty="0" smtClean="0"/>
          </a:p>
          <a:p>
            <a:pPr marL="385763" indent="-385763">
              <a:buAutoNum type="alphaLcParenR"/>
            </a:pPr>
            <a:r>
              <a:rPr lang="es-AR" dirty="0" smtClean="0"/>
              <a:t>Si como estructura elegimos un AVL o </a:t>
            </a:r>
            <a:r>
              <a:rPr lang="es-AR" dirty="0" err="1" smtClean="0"/>
              <a:t>RedBlackTree</a:t>
            </a:r>
            <a:r>
              <a:rPr lang="es-AR" dirty="0" smtClean="0"/>
              <a:t> cuanto es O?</a:t>
            </a:r>
          </a:p>
          <a:p>
            <a:pPr marL="0" indent="0">
              <a:buNone/>
            </a:pPr>
            <a:r>
              <a:rPr lang="es-AR" dirty="0" err="1" smtClean="0"/>
              <a:t>Rta</a:t>
            </a:r>
            <a:r>
              <a:rPr lang="es-AR" dirty="0" smtClean="0"/>
              <a:t>   O ( |V| * log2|V| + |E|* c * log2|V| )</a:t>
            </a:r>
          </a:p>
          <a:p>
            <a:pPr marL="0" indent="0">
              <a:buNone/>
            </a:pPr>
            <a:r>
              <a:rPr lang="es-AR" dirty="0"/>
              <a:t> </a:t>
            </a:r>
            <a:r>
              <a:rPr lang="es-AR" dirty="0" smtClean="0"/>
              <a:t>    o sea   </a:t>
            </a:r>
            <a:r>
              <a:rPr lang="es-AR" dirty="0" smtClean="0">
                <a:solidFill>
                  <a:srgbClr val="00B050"/>
                </a:solidFill>
              </a:rPr>
              <a:t>O ( (|V| + |E| ) * log2 |V|)</a:t>
            </a:r>
          </a:p>
          <a:p>
            <a:pPr marL="0" indent="0">
              <a:buNone/>
            </a:pPr>
            <a:endParaRPr lang="es-AR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A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AR" dirty="0" smtClean="0">
                <a:solidFill>
                  <a:srgbClr val="00B050"/>
                </a:solidFill>
              </a:rPr>
              <a:t>b) Hay otra estructura que se usa mucho y java tiene implementada: </a:t>
            </a:r>
            <a:r>
              <a:rPr lang="es-AR" dirty="0" err="1" smtClean="0">
                <a:solidFill>
                  <a:srgbClr val="00B050"/>
                </a:solidFill>
              </a:rPr>
              <a:t>PriorityQueue</a:t>
            </a:r>
            <a:r>
              <a:rPr lang="es-AR" dirty="0" smtClean="0">
                <a:solidFill>
                  <a:srgbClr val="00B050"/>
                </a:solidFill>
              </a:rPr>
              <a:t> que implementa un  </a:t>
            </a:r>
            <a:r>
              <a:rPr lang="es-AR" dirty="0" err="1" smtClean="0">
                <a:solidFill>
                  <a:srgbClr val="00B050"/>
                </a:solidFill>
              </a:rPr>
              <a:t>Binary</a:t>
            </a:r>
            <a:r>
              <a:rPr lang="es-AR" dirty="0" smtClean="0">
                <a:solidFill>
                  <a:srgbClr val="00B050"/>
                </a:solidFill>
              </a:rPr>
              <a:t> </a:t>
            </a:r>
            <a:r>
              <a:rPr lang="es-AR" dirty="0" err="1" smtClean="0">
                <a:solidFill>
                  <a:srgbClr val="00B050"/>
                </a:solidFill>
              </a:rPr>
              <a:t>Heap</a:t>
            </a:r>
            <a:endParaRPr lang="es-A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9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Un </a:t>
            </a:r>
            <a:r>
              <a:rPr lang="es-AR" dirty="0" err="1" smtClean="0">
                <a:solidFill>
                  <a:srgbClr val="00B050"/>
                </a:solidFill>
              </a:rPr>
              <a:t>Binary</a:t>
            </a:r>
            <a:r>
              <a:rPr lang="es-AR" dirty="0" smtClean="0">
                <a:solidFill>
                  <a:srgbClr val="00B050"/>
                </a:solidFill>
              </a:rPr>
              <a:t> </a:t>
            </a:r>
            <a:r>
              <a:rPr lang="es-AR" dirty="0" err="1" smtClean="0">
                <a:solidFill>
                  <a:srgbClr val="00B050"/>
                </a:solidFill>
              </a:rPr>
              <a:t>Heap</a:t>
            </a:r>
            <a:r>
              <a:rPr lang="es-AR" dirty="0" smtClean="0">
                <a:solidFill>
                  <a:srgbClr val="00B050"/>
                </a:solidFill>
              </a:rPr>
              <a:t> </a:t>
            </a:r>
            <a:r>
              <a:rPr lang="es-AR" dirty="0" smtClean="0"/>
              <a:t>es un BT completo (se acuerdan?) tal que cada nodo es menor o igual que todos los elementos de sus subárboles.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Claramente no es un BST. </a:t>
            </a:r>
          </a:p>
          <a:p>
            <a:pPr marL="0" indent="0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</a:t>
            </a:r>
            <a:endParaRPr lang="es-AR" dirty="0"/>
          </a:p>
        </p:txBody>
      </p:sp>
      <p:grpSp>
        <p:nvGrpSpPr>
          <p:cNvPr id="26" name="Grupo 25"/>
          <p:cNvGrpSpPr/>
          <p:nvPr/>
        </p:nvGrpSpPr>
        <p:grpSpPr>
          <a:xfrm>
            <a:off x="3202030" y="3353220"/>
            <a:ext cx="2554673" cy="1881604"/>
            <a:chOff x="4100561" y="3482704"/>
            <a:chExt cx="3406230" cy="2508805"/>
          </a:xfrm>
        </p:grpSpPr>
        <p:sp>
          <p:nvSpPr>
            <p:cNvPr id="4" name="Elipse 3"/>
            <p:cNvSpPr/>
            <p:nvPr/>
          </p:nvSpPr>
          <p:spPr>
            <a:xfrm>
              <a:off x="5816991" y="3482704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5" name="Elipse 4"/>
            <p:cNvSpPr/>
            <p:nvPr/>
          </p:nvSpPr>
          <p:spPr>
            <a:xfrm>
              <a:off x="4843635" y="4341665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6761203" y="4390701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40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4100561" y="5252660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50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5264499" y="530020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6267496" y="533032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60</a:t>
              </a:r>
            </a:p>
          </p:txBody>
        </p:sp>
        <p:cxnSp>
          <p:nvCxnSpPr>
            <p:cNvPr id="11" name="Conector recto de flecha 10"/>
            <p:cNvCxnSpPr>
              <a:stCxn id="4" idx="3"/>
              <a:endCxn id="5" idx="7"/>
            </p:cNvCxnSpPr>
            <p:nvPr/>
          </p:nvCxnSpPr>
          <p:spPr>
            <a:xfrm flipH="1">
              <a:off x="5480034" y="4047057"/>
              <a:ext cx="446146" cy="391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>
              <a:off x="6471807" y="4001294"/>
              <a:ext cx="463566" cy="45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/>
            <p:nvPr/>
          </p:nvCxnSpPr>
          <p:spPr>
            <a:xfrm flipH="1">
              <a:off x="4603567" y="4936165"/>
              <a:ext cx="459795" cy="361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H="1">
              <a:off x="6713133" y="4984958"/>
              <a:ext cx="222240" cy="35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>
              <a:endCxn id="8" idx="0"/>
            </p:cNvCxnSpPr>
            <p:nvPr/>
          </p:nvCxnSpPr>
          <p:spPr>
            <a:xfrm>
              <a:off x="5352757" y="5002846"/>
              <a:ext cx="284536" cy="29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570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 smtClean="0"/>
              <a:t>Se pueden representar muy eficientemente con arreglos (si me pongo a cubierto para no quedarme corto con el espacio). El arreglo surge del recorrido “por niveles” del </a:t>
            </a:r>
            <a:r>
              <a:rPr lang="es-AR" dirty="0" err="1" smtClean="0"/>
              <a:t>Binary</a:t>
            </a:r>
            <a:r>
              <a:rPr lang="es-AR" dirty="0" smtClean="0"/>
              <a:t> </a:t>
            </a:r>
            <a:r>
              <a:rPr lang="es-AR" dirty="0" err="1" smtClean="0"/>
              <a:t>Heap</a:t>
            </a:r>
            <a:endParaRPr lang="es-AR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951742"/>
              </p:ext>
            </p:extLst>
          </p:nvPr>
        </p:nvGraphicFramePr>
        <p:xfrm>
          <a:off x="4324350" y="4114363"/>
          <a:ext cx="4191000" cy="584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20776422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810327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7882543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987614337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3250745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859563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98898586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640393054"/>
                    </a:ext>
                  </a:extLst>
                </a:gridCol>
              </a:tblGrid>
              <a:tr h="305972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40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50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60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0775769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3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4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5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6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7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48864869"/>
                  </a:ext>
                </a:extLst>
              </a:tr>
            </a:tbl>
          </a:graphicData>
        </a:graphic>
      </p:graphicFrame>
      <p:grpSp>
        <p:nvGrpSpPr>
          <p:cNvPr id="12" name="Grupo 11"/>
          <p:cNvGrpSpPr/>
          <p:nvPr/>
        </p:nvGrpSpPr>
        <p:grpSpPr>
          <a:xfrm>
            <a:off x="1134079" y="3608369"/>
            <a:ext cx="2554673" cy="1881604"/>
            <a:chOff x="4100561" y="3482704"/>
            <a:chExt cx="3406230" cy="2508805"/>
          </a:xfrm>
        </p:grpSpPr>
        <p:sp>
          <p:nvSpPr>
            <p:cNvPr id="13" name="Elipse 12"/>
            <p:cNvSpPr/>
            <p:nvPr/>
          </p:nvSpPr>
          <p:spPr>
            <a:xfrm>
              <a:off x="5816991" y="3482704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4843635" y="4341665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6761203" y="4390701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40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4100561" y="5252660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50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5264499" y="530020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6267496" y="533032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60</a:t>
              </a:r>
            </a:p>
          </p:txBody>
        </p:sp>
        <p:cxnSp>
          <p:nvCxnSpPr>
            <p:cNvPr id="19" name="Conector recto de flecha 18"/>
            <p:cNvCxnSpPr>
              <a:stCxn id="13" idx="3"/>
              <a:endCxn id="14" idx="7"/>
            </p:cNvCxnSpPr>
            <p:nvPr/>
          </p:nvCxnSpPr>
          <p:spPr>
            <a:xfrm flipH="1">
              <a:off x="5480034" y="4047057"/>
              <a:ext cx="446146" cy="391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>
              <a:off x="6471807" y="4001294"/>
              <a:ext cx="463566" cy="45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H="1">
              <a:off x="4603567" y="4936165"/>
              <a:ext cx="459795" cy="361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H="1">
              <a:off x="6713133" y="4984958"/>
              <a:ext cx="222240" cy="35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endCxn id="17" idx="0"/>
            </p:cNvCxnSpPr>
            <p:nvPr/>
          </p:nvCxnSpPr>
          <p:spPr>
            <a:xfrm>
              <a:off x="5352757" y="5002846"/>
              <a:ext cx="284536" cy="29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476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 smtClean="0"/>
              <a:t>Cada elemento en el arreglo tiene la siguiente característica de indización:  para pos=i    su antecesor está en pos</a:t>
            </a:r>
            <a:r>
              <a:rPr lang="es-AR" dirty="0" smtClean="0">
                <a:sym typeface="Symbol" panose="05050102010706020507" pitchFamily="18" charset="2"/>
              </a:rPr>
              <a:t>  (i-1) / 2  </a:t>
            </a:r>
            <a:r>
              <a:rPr lang="es-AR" dirty="0" smtClean="0"/>
              <a:t>,  su hijo </a:t>
            </a:r>
            <a:r>
              <a:rPr lang="es-AR" dirty="0" err="1" smtClean="0"/>
              <a:t>izq</a:t>
            </a:r>
            <a:r>
              <a:rPr lang="es-AR" dirty="0" smtClean="0"/>
              <a:t> está en pos 2*i+1 y su hijo derecho está en pos 2*i+1+1  (o sea, fórmula matemática!)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15245"/>
              </p:ext>
            </p:extLst>
          </p:nvPr>
        </p:nvGraphicFramePr>
        <p:xfrm>
          <a:off x="4324350" y="4114363"/>
          <a:ext cx="4191000" cy="584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20776422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810327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7882543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987614337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3250745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859563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98898586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640393054"/>
                    </a:ext>
                  </a:extLst>
                </a:gridCol>
              </a:tblGrid>
              <a:tr h="305972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40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50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60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0775769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3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4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5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6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7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48864869"/>
                  </a:ext>
                </a:extLst>
              </a:tr>
            </a:tbl>
          </a:graphicData>
        </a:graphic>
      </p:graphicFrame>
      <p:grpSp>
        <p:nvGrpSpPr>
          <p:cNvPr id="26" name="Grupo 25"/>
          <p:cNvGrpSpPr/>
          <p:nvPr/>
        </p:nvGrpSpPr>
        <p:grpSpPr>
          <a:xfrm>
            <a:off x="1134079" y="3608369"/>
            <a:ext cx="2554673" cy="1881604"/>
            <a:chOff x="4100561" y="3482704"/>
            <a:chExt cx="3406230" cy="2508805"/>
          </a:xfrm>
        </p:grpSpPr>
        <p:sp>
          <p:nvSpPr>
            <p:cNvPr id="27" name="Elipse 26"/>
            <p:cNvSpPr/>
            <p:nvPr/>
          </p:nvSpPr>
          <p:spPr>
            <a:xfrm>
              <a:off x="5816991" y="3482704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4843635" y="4341665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761203" y="4390701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40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4100561" y="5252660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50</a:t>
              </a:r>
            </a:p>
          </p:txBody>
        </p:sp>
        <p:sp>
          <p:nvSpPr>
            <p:cNvPr id="31" name="Elipse 30"/>
            <p:cNvSpPr/>
            <p:nvPr/>
          </p:nvSpPr>
          <p:spPr>
            <a:xfrm>
              <a:off x="5264499" y="530020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32" name="Elipse 31"/>
            <p:cNvSpPr/>
            <p:nvPr/>
          </p:nvSpPr>
          <p:spPr>
            <a:xfrm>
              <a:off x="6267496" y="533032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60</a:t>
              </a:r>
            </a:p>
          </p:txBody>
        </p:sp>
        <p:cxnSp>
          <p:nvCxnSpPr>
            <p:cNvPr id="33" name="Conector recto de flecha 32"/>
            <p:cNvCxnSpPr>
              <a:stCxn id="27" idx="3"/>
              <a:endCxn id="28" idx="7"/>
            </p:cNvCxnSpPr>
            <p:nvPr/>
          </p:nvCxnSpPr>
          <p:spPr>
            <a:xfrm flipH="1">
              <a:off x="5480034" y="4047057"/>
              <a:ext cx="446146" cy="391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6471807" y="4001294"/>
              <a:ext cx="463566" cy="45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H="1">
              <a:off x="4603567" y="4936165"/>
              <a:ext cx="459795" cy="361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/>
            <p:cNvCxnSpPr/>
            <p:nvPr/>
          </p:nvCxnSpPr>
          <p:spPr>
            <a:xfrm flipH="1">
              <a:off x="6713133" y="4984958"/>
              <a:ext cx="222240" cy="35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>
              <a:endCxn id="31" idx="0"/>
            </p:cNvCxnSpPr>
            <p:nvPr/>
          </p:nvCxnSpPr>
          <p:spPr>
            <a:xfrm>
              <a:off x="5352757" y="5002846"/>
              <a:ext cx="284536" cy="29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062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 smtClean="0"/>
              <a:t>Pos=</a:t>
            </a:r>
            <a:r>
              <a:rPr lang="es-AR" dirty="0" smtClean="0">
                <a:solidFill>
                  <a:srgbClr val="FF0000"/>
                </a:solidFill>
              </a:rPr>
              <a:t>1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699487" y="2980594"/>
            <a:ext cx="32874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500" dirty="0"/>
              <a:t>Antecesor </a:t>
            </a:r>
            <a:r>
              <a:rPr lang="es-AR" sz="1500" dirty="0">
                <a:sym typeface="Symbol" panose="05050102010706020507" pitchFamily="18" charset="2"/>
              </a:rPr>
              <a:t> (</a:t>
            </a:r>
            <a:r>
              <a:rPr lang="es-AR" sz="15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s-AR" sz="1500" dirty="0">
                <a:sym typeface="Symbol" panose="05050102010706020507" pitchFamily="18" charset="2"/>
              </a:rPr>
              <a:t>-1) / 2   	=&gt; 0</a:t>
            </a:r>
            <a:endParaRPr lang="es-AR" sz="1500" dirty="0"/>
          </a:p>
          <a:p>
            <a:r>
              <a:rPr lang="es-AR" sz="1500" dirty="0"/>
              <a:t>Hijo </a:t>
            </a:r>
            <a:r>
              <a:rPr lang="es-AR" sz="1500" dirty="0" err="1"/>
              <a:t>izq</a:t>
            </a:r>
            <a:r>
              <a:rPr lang="es-AR" sz="1500" dirty="0"/>
              <a:t>   2*</a:t>
            </a:r>
            <a:r>
              <a:rPr lang="es-AR" sz="1500" dirty="0">
                <a:solidFill>
                  <a:srgbClr val="FF0000"/>
                </a:solidFill>
              </a:rPr>
              <a:t>1</a:t>
            </a:r>
            <a:r>
              <a:rPr lang="es-AR" sz="1500" dirty="0"/>
              <a:t> + 1 	</a:t>
            </a:r>
            <a:r>
              <a:rPr lang="es-AR" sz="1500" dirty="0" smtClean="0"/>
              <a:t>=&gt; </a:t>
            </a:r>
            <a:r>
              <a:rPr lang="es-AR" sz="1500" dirty="0"/>
              <a:t>3</a:t>
            </a:r>
          </a:p>
          <a:p>
            <a:r>
              <a:rPr lang="es-AR" sz="1500" dirty="0"/>
              <a:t>Hijo der  2*</a:t>
            </a:r>
            <a:r>
              <a:rPr lang="es-AR" sz="1500" dirty="0">
                <a:solidFill>
                  <a:srgbClr val="FF0000"/>
                </a:solidFill>
              </a:rPr>
              <a:t>1</a:t>
            </a:r>
            <a:r>
              <a:rPr lang="es-AR" sz="1500" dirty="0"/>
              <a:t> + 1 +1  	=&gt; 4</a:t>
            </a:r>
          </a:p>
        </p:txBody>
      </p:sp>
      <p:sp>
        <p:nvSpPr>
          <p:cNvPr id="12" name="Flecha curvada hacia la izquierda 11"/>
          <p:cNvSpPr/>
          <p:nvPr/>
        </p:nvSpPr>
        <p:spPr>
          <a:xfrm rot="5400000" flipV="1">
            <a:off x="5357558" y="4319482"/>
            <a:ext cx="548640" cy="121303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 dirty="0">
              <a:solidFill>
                <a:schemeClr val="tx1"/>
              </a:solidFill>
            </a:endParaRPr>
          </a:p>
        </p:txBody>
      </p:sp>
      <p:sp>
        <p:nvSpPr>
          <p:cNvPr id="13" name="Flecha curvada hacia la izquierda 12"/>
          <p:cNvSpPr/>
          <p:nvPr/>
        </p:nvSpPr>
        <p:spPr>
          <a:xfrm rot="5400000" flipV="1">
            <a:off x="5642592" y="4121058"/>
            <a:ext cx="548640" cy="17405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 dirty="0">
              <a:solidFill>
                <a:schemeClr val="tx1"/>
              </a:solidFill>
            </a:endParaRPr>
          </a:p>
        </p:txBody>
      </p:sp>
      <p:sp>
        <p:nvSpPr>
          <p:cNvPr id="14" name="Flecha curvada hacia la izquierda 13"/>
          <p:cNvSpPr/>
          <p:nvPr/>
        </p:nvSpPr>
        <p:spPr>
          <a:xfrm rot="5400000">
            <a:off x="4536894" y="4649508"/>
            <a:ext cx="548640" cy="70689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 dirty="0">
              <a:solidFill>
                <a:schemeClr val="tx1"/>
              </a:solidFill>
            </a:endParaRPr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514285"/>
              </p:ext>
            </p:extLst>
          </p:nvPr>
        </p:nvGraphicFramePr>
        <p:xfrm>
          <a:off x="4324350" y="4114363"/>
          <a:ext cx="4191000" cy="584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20776422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810327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7882543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987614337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3250745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859563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98898586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640393054"/>
                    </a:ext>
                  </a:extLst>
                </a:gridCol>
              </a:tblGrid>
              <a:tr h="305972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50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60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0775769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3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4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5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6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7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48864869"/>
                  </a:ext>
                </a:extLst>
              </a:tr>
            </a:tbl>
          </a:graphicData>
        </a:graphic>
      </p:graphicFrame>
      <p:grpSp>
        <p:nvGrpSpPr>
          <p:cNvPr id="17" name="Grupo 16"/>
          <p:cNvGrpSpPr/>
          <p:nvPr/>
        </p:nvGrpSpPr>
        <p:grpSpPr>
          <a:xfrm>
            <a:off x="1134079" y="3608369"/>
            <a:ext cx="2554673" cy="1881604"/>
            <a:chOff x="4100561" y="3482704"/>
            <a:chExt cx="3406230" cy="2508805"/>
          </a:xfrm>
        </p:grpSpPr>
        <p:sp>
          <p:nvSpPr>
            <p:cNvPr id="18" name="Elipse 17"/>
            <p:cNvSpPr/>
            <p:nvPr/>
          </p:nvSpPr>
          <p:spPr>
            <a:xfrm>
              <a:off x="5816991" y="3482704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4843635" y="4341665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6761203" y="4390701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4100561" y="5252660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50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5264499" y="530020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23" name="Elipse 22"/>
            <p:cNvSpPr/>
            <p:nvPr/>
          </p:nvSpPr>
          <p:spPr>
            <a:xfrm>
              <a:off x="6267496" y="533032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60</a:t>
              </a:r>
            </a:p>
          </p:txBody>
        </p:sp>
        <p:cxnSp>
          <p:nvCxnSpPr>
            <p:cNvPr id="24" name="Conector recto de flecha 23"/>
            <p:cNvCxnSpPr>
              <a:stCxn id="18" idx="3"/>
              <a:endCxn id="19" idx="7"/>
            </p:cNvCxnSpPr>
            <p:nvPr/>
          </p:nvCxnSpPr>
          <p:spPr>
            <a:xfrm flipH="1">
              <a:off x="5480034" y="4047057"/>
              <a:ext cx="446146" cy="391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>
              <a:off x="6471807" y="4001294"/>
              <a:ext cx="463566" cy="45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H="1">
              <a:off x="4603567" y="4936165"/>
              <a:ext cx="459795" cy="361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H="1">
              <a:off x="6713133" y="4984958"/>
              <a:ext cx="222240" cy="35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>
              <a:endCxn id="22" idx="0"/>
            </p:cNvCxnSpPr>
            <p:nvPr/>
          </p:nvCxnSpPr>
          <p:spPr>
            <a:xfrm>
              <a:off x="5352757" y="5002846"/>
              <a:ext cx="284536" cy="29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15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 smtClean="0"/>
              <a:t>Pos=</a:t>
            </a:r>
            <a:r>
              <a:rPr lang="es-AR" dirty="0" smtClean="0">
                <a:solidFill>
                  <a:srgbClr val="FF0000"/>
                </a:solidFill>
              </a:rPr>
              <a:t>2</a:t>
            </a:r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4699488" y="2980594"/>
            <a:ext cx="29709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500" dirty="0"/>
              <a:t>Antecesor  </a:t>
            </a:r>
            <a:r>
              <a:rPr lang="es-AR" sz="1500" dirty="0">
                <a:sym typeface="Symbol" panose="05050102010706020507" pitchFamily="18" charset="2"/>
              </a:rPr>
              <a:t> (</a:t>
            </a:r>
            <a:r>
              <a:rPr lang="es-AR" sz="15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s-AR" sz="1500" dirty="0">
                <a:sym typeface="Symbol" panose="05050102010706020507" pitchFamily="18" charset="2"/>
              </a:rPr>
              <a:t>-1) / 2   	=&gt;  0</a:t>
            </a:r>
            <a:endParaRPr lang="es-AR" sz="1500" dirty="0"/>
          </a:p>
          <a:p>
            <a:r>
              <a:rPr lang="es-AR" sz="1500" dirty="0"/>
              <a:t>Hijo </a:t>
            </a:r>
            <a:r>
              <a:rPr lang="es-AR" sz="1500" dirty="0" err="1"/>
              <a:t>izq</a:t>
            </a:r>
            <a:r>
              <a:rPr lang="es-AR" sz="1500" dirty="0"/>
              <a:t>   2*</a:t>
            </a:r>
            <a:r>
              <a:rPr lang="es-AR" sz="1500" dirty="0">
                <a:solidFill>
                  <a:srgbClr val="FF0000"/>
                </a:solidFill>
              </a:rPr>
              <a:t>2</a:t>
            </a:r>
            <a:r>
              <a:rPr lang="es-AR" sz="1500" dirty="0"/>
              <a:t> + 1 		=&gt;  5</a:t>
            </a:r>
          </a:p>
          <a:p>
            <a:r>
              <a:rPr lang="es-AR" sz="1500" dirty="0"/>
              <a:t>Hijo der  2*</a:t>
            </a:r>
            <a:r>
              <a:rPr lang="es-AR" sz="1500" dirty="0">
                <a:solidFill>
                  <a:srgbClr val="FF0000"/>
                </a:solidFill>
              </a:rPr>
              <a:t>2</a:t>
            </a:r>
            <a:r>
              <a:rPr lang="es-AR" sz="1500" dirty="0"/>
              <a:t> + 1 + 1  	=&gt;  6</a:t>
            </a: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62586"/>
              </p:ext>
            </p:extLst>
          </p:nvPr>
        </p:nvGraphicFramePr>
        <p:xfrm>
          <a:off x="4324350" y="4114363"/>
          <a:ext cx="4191000" cy="584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20776422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810327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7882543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987614337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3250745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859563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98898586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640393054"/>
                    </a:ext>
                  </a:extLst>
                </a:gridCol>
              </a:tblGrid>
              <a:tr h="305972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50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60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0775769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3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4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5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6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7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48864869"/>
                  </a:ext>
                </a:extLst>
              </a:tr>
            </a:tbl>
          </a:graphicData>
        </a:graphic>
      </p:graphicFrame>
      <p:grpSp>
        <p:nvGrpSpPr>
          <p:cNvPr id="16" name="Grupo 15"/>
          <p:cNvGrpSpPr/>
          <p:nvPr/>
        </p:nvGrpSpPr>
        <p:grpSpPr>
          <a:xfrm>
            <a:off x="1134079" y="3608369"/>
            <a:ext cx="2554673" cy="1881604"/>
            <a:chOff x="4100561" y="3482704"/>
            <a:chExt cx="3406230" cy="2508805"/>
          </a:xfrm>
        </p:grpSpPr>
        <p:sp>
          <p:nvSpPr>
            <p:cNvPr id="17" name="Elipse 16"/>
            <p:cNvSpPr/>
            <p:nvPr/>
          </p:nvSpPr>
          <p:spPr>
            <a:xfrm>
              <a:off x="5816991" y="3482704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4843635" y="4341665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6761203" y="4390701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>
                  <a:solidFill>
                    <a:srgbClr val="FF0000"/>
                  </a:solidFill>
                </a:rPr>
                <a:t>40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4100561" y="5252660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50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5264499" y="530020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6267496" y="533032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60</a:t>
              </a:r>
            </a:p>
          </p:txBody>
        </p:sp>
        <p:cxnSp>
          <p:nvCxnSpPr>
            <p:cNvPr id="23" name="Conector recto de flecha 22"/>
            <p:cNvCxnSpPr>
              <a:stCxn id="17" idx="3"/>
              <a:endCxn id="18" idx="7"/>
            </p:cNvCxnSpPr>
            <p:nvPr/>
          </p:nvCxnSpPr>
          <p:spPr>
            <a:xfrm flipH="1">
              <a:off x="5480034" y="4047057"/>
              <a:ext cx="446146" cy="391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>
              <a:off x="6471807" y="4001294"/>
              <a:ext cx="463566" cy="45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H="1">
              <a:off x="4603567" y="4936165"/>
              <a:ext cx="459795" cy="361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H="1">
              <a:off x="6713133" y="4984958"/>
              <a:ext cx="222240" cy="35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>
              <a:endCxn id="21" idx="0"/>
            </p:cNvCxnSpPr>
            <p:nvPr/>
          </p:nvCxnSpPr>
          <p:spPr>
            <a:xfrm>
              <a:off x="5352757" y="5002846"/>
              <a:ext cx="284536" cy="29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Flecha curvada hacia la izquierda 27"/>
          <p:cNvSpPr/>
          <p:nvPr/>
        </p:nvSpPr>
        <p:spPr>
          <a:xfrm rot="5400000" flipV="1">
            <a:off x="6126320" y="4130544"/>
            <a:ext cx="548640" cy="17165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 dirty="0">
              <a:solidFill>
                <a:schemeClr val="tx1"/>
              </a:solidFill>
            </a:endParaRPr>
          </a:p>
        </p:txBody>
      </p:sp>
      <p:sp>
        <p:nvSpPr>
          <p:cNvPr id="29" name="Flecha curvada hacia la izquierda 28"/>
          <p:cNvSpPr/>
          <p:nvPr/>
        </p:nvSpPr>
        <p:spPr>
          <a:xfrm rot="5400000" flipV="1">
            <a:off x="6400723" y="3942750"/>
            <a:ext cx="548640" cy="22228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 dirty="0">
              <a:solidFill>
                <a:schemeClr val="tx1"/>
              </a:solidFill>
            </a:endParaRPr>
          </a:p>
        </p:txBody>
      </p:sp>
      <p:sp>
        <p:nvSpPr>
          <p:cNvPr id="30" name="Flecha curvada hacia la izquierda 29"/>
          <p:cNvSpPr/>
          <p:nvPr/>
        </p:nvSpPr>
        <p:spPr>
          <a:xfrm rot="5400000">
            <a:off x="4746839" y="4432960"/>
            <a:ext cx="548640" cy="11796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 smtClean="0"/>
              <a:t>Pos=</a:t>
            </a:r>
            <a:r>
              <a:rPr lang="es-AR" dirty="0" smtClean="0">
                <a:solidFill>
                  <a:srgbClr val="FF0000"/>
                </a:solidFill>
              </a:rPr>
              <a:t>3</a:t>
            </a:r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4699488" y="2980594"/>
            <a:ext cx="42264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500" dirty="0"/>
              <a:t>Antecesor   </a:t>
            </a:r>
            <a:r>
              <a:rPr lang="es-AR" sz="1500" dirty="0">
                <a:sym typeface="Symbol" panose="05050102010706020507" pitchFamily="18" charset="2"/>
              </a:rPr>
              <a:t> (</a:t>
            </a:r>
            <a:r>
              <a:rPr lang="es-AR" sz="1500" dirty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s-AR" sz="1500" dirty="0">
                <a:sym typeface="Symbol" panose="05050102010706020507" pitchFamily="18" charset="2"/>
              </a:rPr>
              <a:t>-1) / 2   </a:t>
            </a:r>
            <a:r>
              <a:rPr lang="es-AR" sz="1500" dirty="0" smtClean="0">
                <a:sym typeface="Symbol" panose="05050102010706020507" pitchFamily="18" charset="2"/>
              </a:rPr>
              <a:t> =&gt;  </a:t>
            </a:r>
            <a:r>
              <a:rPr lang="es-AR" sz="1500" dirty="0">
                <a:sym typeface="Symbol" panose="05050102010706020507" pitchFamily="18" charset="2"/>
              </a:rPr>
              <a:t>1</a:t>
            </a:r>
            <a:endParaRPr lang="es-AR" sz="1500" dirty="0"/>
          </a:p>
          <a:p>
            <a:r>
              <a:rPr lang="es-AR" sz="1500" dirty="0"/>
              <a:t>Hijo </a:t>
            </a:r>
            <a:r>
              <a:rPr lang="es-AR" sz="1500" dirty="0" err="1"/>
              <a:t>izq</a:t>
            </a:r>
            <a:r>
              <a:rPr lang="es-AR" sz="1500" dirty="0"/>
              <a:t>   2*</a:t>
            </a:r>
            <a:r>
              <a:rPr lang="es-AR" sz="1500" dirty="0">
                <a:solidFill>
                  <a:srgbClr val="FF0000"/>
                </a:solidFill>
              </a:rPr>
              <a:t>3</a:t>
            </a:r>
            <a:r>
              <a:rPr lang="es-AR" sz="1500" dirty="0"/>
              <a:t> + 1 	</a:t>
            </a:r>
            <a:r>
              <a:rPr lang="es-AR" sz="1500" dirty="0" smtClean="0"/>
              <a:t> =&gt;  </a:t>
            </a:r>
            <a:r>
              <a:rPr lang="es-AR" sz="1500" dirty="0"/>
              <a:t>7   (cuando estén)</a:t>
            </a:r>
          </a:p>
          <a:p>
            <a:r>
              <a:rPr lang="es-AR" sz="1500" dirty="0"/>
              <a:t>Hijo der  2*</a:t>
            </a:r>
            <a:r>
              <a:rPr lang="es-AR" sz="1500" dirty="0">
                <a:solidFill>
                  <a:srgbClr val="FF0000"/>
                </a:solidFill>
              </a:rPr>
              <a:t>3</a:t>
            </a:r>
            <a:r>
              <a:rPr lang="es-AR" sz="1500" dirty="0"/>
              <a:t> + 1 + 1  	=&gt; 8   (cuando estén) </a:t>
            </a: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749893"/>
              </p:ext>
            </p:extLst>
          </p:nvPr>
        </p:nvGraphicFramePr>
        <p:xfrm>
          <a:off x="4324350" y="4114363"/>
          <a:ext cx="4191000" cy="584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20776422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810327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7882543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987614337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3250745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859563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98898586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640393054"/>
                    </a:ext>
                  </a:extLst>
                </a:gridCol>
              </a:tblGrid>
              <a:tr h="305972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40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60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0775769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0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1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4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5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6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7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48864869"/>
                  </a:ext>
                </a:extLst>
              </a:tr>
            </a:tbl>
          </a:graphicData>
        </a:graphic>
      </p:graphicFrame>
      <p:grpSp>
        <p:nvGrpSpPr>
          <p:cNvPr id="16" name="Grupo 15"/>
          <p:cNvGrpSpPr/>
          <p:nvPr/>
        </p:nvGrpSpPr>
        <p:grpSpPr>
          <a:xfrm>
            <a:off x="1134079" y="3608369"/>
            <a:ext cx="2554673" cy="1881604"/>
            <a:chOff x="4100561" y="3482704"/>
            <a:chExt cx="3406230" cy="2508805"/>
          </a:xfrm>
        </p:grpSpPr>
        <p:sp>
          <p:nvSpPr>
            <p:cNvPr id="17" name="Elipse 16"/>
            <p:cNvSpPr/>
            <p:nvPr/>
          </p:nvSpPr>
          <p:spPr>
            <a:xfrm>
              <a:off x="5816991" y="3482704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4843635" y="4341665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6761203" y="4390701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40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4100561" y="5252660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>
                  <a:solidFill>
                    <a:srgbClr val="FF0000"/>
                  </a:solidFill>
                </a:rPr>
                <a:t>50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5264499" y="530020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6267496" y="533032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60</a:t>
              </a:r>
            </a:p>
          </p:txBody>
        </p:sp>
        <p:cxnSp>
          <p:nvCxnSpPr>
            <p:cNvPr id="23" name="Conector recto de flecha 22"/>
            <p:cNvCxnSpPr>
              <a:stCxn id="17" idx="3"/>
              <a:endCxn id="18" idx="7"/>
            </p:cNvCxnSpPr>
            <p:nvPr/>
          </p:nvCxnSpPr>
          <p:spPr>
            <a:xfrm flipH="1">
              <a:off x="5480034" y="4047057"/>
              <a:ext cx="446146" cy="391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>
              <a:off x="6471807" y="4001294"/>
              <a:ext cx="463566" cy="45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H="1">
              <a:off x="4603567" y="4936165"/>
              <a:ext cx="459795" cy="361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H="1">
              <a:off x="6713133" y="4984958"/>
              <a:ext cx="222240" cy="35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>
              <a:endCxn id="21" idx="0"/>
            </p:cNvCxnSpPr>
            <p:nvPr/>
          </p:nvCxnSpPr>
          <p:spPr>
            <a:xfrm>
              <a:off x="5352757" y="5002846"/>
              <a:ext cx="284536" cy="29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Flecha curvada hacia la izquierda 27"/>
          <p:cNvSpPr/>
          <p:nvPr/>
        </p:nvSpPr>
        <p:spPr>
          <a:xfrm rot="5400000" flipV="1">
            <a:off x="6929050" y="3901088"/>
            <a:ext cx="548640" cy="227334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 dirty="0">
              <a:solidFill>
                <a:schemeClr val="tx1"/>
              </a:solidFill>
            </a:endParaRPr>
          </a:p>
        </p:txBody>
      </p:sp>
      <p:sp>
        <p:nvSpPr>
          <p:cNvPr id="29" name="Flecha curvada hacia la izquierda 28"/>
          <p:cNvSpPr/>
          <p:nvPr/>
        </p:nvSpPr>
        <p:spPr>
          <a:xfrm rot="5400000" flipV="1">
            <a:off x="7210322" y="3655342"/>
            <a:ext cx="548640" cy="27349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 dirty="0">
              <a:solidFill>
                <a:schemeClr val="tx1"/>
              </a:solidFill>
            </a:endParaRPr>
          </a:p>
        </p:txBody>
      </p:sp>
      <p:sp>
        <p:nvSpPr>
          <p:cNvPr id="30" name="Flecha curvada hacia la izquierda 29"/>
          <p:cNvSpPr/>
          <p:nvPr/>
        </p:nvSpPr>
        <p:spPr>
          <a:xfrm rot="5400000">
            <a:off x="5326313" y="4355285"/>
            <a:ext cx="548640" cy="11796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 smtClean="0"/>
              <a:t>Que hay de las operaciones que precisamos?</a:t>
            </a:r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smtClean="0"/>
              <a:t>Consultar Min =&gt; O(1)</a:t>
            </a:r>
          </a:p>
          <a:p>
            <a:pPr marL="0" indent="0" algn="just">
              <a:buNone/>
            </a:pPr>
            <a:r>
              <a:rPr lang="es-AR" dirty="0" err="1" smtClean="0"/>
              <a:t>Add</a:t>
            </a:r>
            <a:r>
              <a:rPr lang="es-AR" dirty="0" smtClean="0"/>
              <a:t> =&gt; lo inserto al final (trivial) pero tengo que solo </a:t>
            </a:r>
            <a:r>
              <a:rPr lang="es-AR" dirty="0" err="1" smtClean="0"/>
              <a:t>swappear</a:t>
            </a:r>
            <a:r>
              <a:rPr lang="es-AR" dirty="0" smtClean="0"/>
              <a:t> para garantizar la propiedad.</a:t>
            </a:r>
          </a:p>
          <a:p>
            <a:pPr marL="0" indent="0" algn="just">
              <a:buNone/>
            </a:pPr>
            <a:r>
              <a:rPr lang="es-AR" dirty="0" err="1" smtClean="0"/>
              <a:t>SacarMin</a:t>
            </a:r>
            <a:r>
              <a:rPr lang="es-AR" dirty="0" smtClean="0"/>
              <a:t> =&gt; lo reemplazo por ultimo y luego </a:t>
            </a:r>
            <a:r>
              <a:rPr lang="es-AR" dirty="0" err="1" smtClean="0"/>
              <a:t>swappeo</a:t>
            </a:r>
            <a:r>
              <a:rPr lang="es-AR" dirty="0" smtClean="0"/>
              <a:t> para garantizar la propiedad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4367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s-AR" sz="4900" dirty="0" err="1"/>
              <a:t>GraphService</a:t>
            </a:r>
            <a:r>
              <a:rPr lang="es-AR" sz="4900" dirty="0"/>
              <a:t>&lt;</a:t>
            </a:r>
            <a:r>
              <a:rPr lang="es-AR" sz="4900" dirty="0" err="1"/>
              <a:t>Character,WeightedEdge</a:t>
            </a:r>
            <a:r>
              <a:rPr lang="es-AR" sz="4900" dirty="0"/>
              <a:t>&gt; g = </a:t>
            </a:r>
          </a:p>
          <a:p>
            <a:pPr marL="0" indent="0">
              <a:buNone/>
            </a:pPr>
            <a:r>
              <a:rPr lang="es-AR" sz="4900" dirty="0" err="1"/>
              <a:t>GraphFactory.</a:t>
            </a:r>
            <a:r>
              <a:rPr lang="es-AR" sz="4900" i="1" dirty="0" err="1"/>
              <a:t>create</a:t>
            </a:r>
            <a:r>
              <a:rPr lang="es-AR" sz="4900" i="1" dirty="0" smtClean="0"/>
              <a:t>(</a:t>
            </a:r>
          </a:p>
          <a:p>
            <a:pPr marL="0" indent="0">
              <a:buNone/>
            </a:pPr>
            <a:r>
              <a:rPr lang="es-AR" sz="4900" i="1" dirty="0" err="1" smtClean="0"/>
              <a:t>Multiplicity.</a:t>
            </a:r>
            <a:r>
              <a:rPr lang="es-AR" sz="4900" b="1" i="1" dirty="0" err="1" smtClean="0"/>
              <a:t>SIMPLE</a:t>
            </a:r>
            <a:r>
              <a:rPr lang="es-AR" sz="4900" b="1" i="1" dirty="0"/>
              <a:t>, 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EdgeMode.</a:t>
            </a:r>
            <a:r>
              <a:rPr lang="es-AR" sz="4900" b="1" i="1" dirty="0" err="1"/>
              <a:t>UNDIRECTED</a:t>
            </a:r>
            <a:r>
              <a:rPr lang="es-AR" sz="4900" b="1" i="1" dirty="0"/>
              <a:t>,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SelfLoop.</a:t>
            </a:r>
            <a:r>
              <a:rPr lang="es-AR" sz="4900" b="1" i="1" dirty="0" err="1"/>
              <a:t>NO</a:t>
            </a:r>
            <a:r>
              <a:rPr lang="es-AR" sz="4900" b="1" i="1" dirty="0"/>
              <a:t>,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Weight.</a:t>
            </a:r>
            <a:r>
              <a:rPr lang="es-AR" sz="4900" b="1" i="1" dirty="0" err="1"/>
              <a:t>YES</a:t>
            </a:r>
            <a:r>
              <a:rPr lang="es-AR" sz="4900" b="1" i="1" dirty="0"/>
              <a:t>,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Storage.</a:t>
            </a:r>
            <a:r>
              <a:rPr lang="es-AR" sz="4900" b="1" i="1" dirty="0" err="1"/>
              <a:t>SPARSE</a:t>
            </a:r>
            <a:r>
              <a:rPr lang="es-AR" sz="4900" b="1" i="1" dirty="0"/>
              <a:t>);</a:t>
            </a:r>
          </a:p>
          <a:p>
            <a:pPr marL="0" indent="0">
              <a:buNone/>
            </a:pPr>
            <a:endParaRPr lang="es-AR" sz="4900" dirty="0"/>
          </a:p>
          <a:p>
            <a:pPr marL="0" indent="0">
              <a:buNone/>
            </a:pPr>
            <a:r>
              <a:rPr lang="en-US" sz="4900" dirty="0" err="1"/>
              <a:t>g.addEdge</a:t>
            </a:r>
            <a:r>
              <a:rPr lang="en-US" sz="4900" dirty="0"/>
              <a:t>('A', 'E', </a:t>
            </a:r>
            <a:r>
              <a:rPr lang="en-US" sz="4900" b="1" dirty="0"/>
              <a:t>new </a:t>
            </a:r>
            <a:r>
              <a:rPr lang="en-US" sz="4900" b="1" dirty="0" err="1"/>
              <a:t>WeightedEdge</a:t>
            </a:r>
            <a:r>
              <a:rPr lang="en-US" sz="4900" b="1" dirty="0"/>
              <a:t>(2));  </a:t>
            </a:r>
          </a:p>
          <a:p>
            <a:pPr marL="0" indent="0">
              <a:buNone/>
            </a:pPr>
            <a:r>
              <a:rPr lang="en-US" sz="4900" dirty="0" err="1"/>
              <a:t>g.addEdge</a:t>
            </a:r>
            <a:r>
              <a:rPr lang="en-US" sz="4900" dirty="0"/>
              <a:t>('A', 'C', </a:t>
            </a:r>
            <a:r>
              <a:rPr lang="en-US" sz="4900" b="1" dirty="0"/>
              <a:t>new </a:t>
            </a:r>
            <a:r>
              <a:rPr lang="en-US" sz="4900" b="1" dirty="0" err="1"/>
              <a:t>WeightedEdge</a:t>
            </a:r>
            <a:r>
              <a:rPr lang="en-US" sz="4900" b="1" dirty="0"/>
              <a:t>(8));  </a:t>
            </a:r>
          </a:p>
          <a:p>
            <a:pPr marL="0" indent="0">
              <a:buNone/>
            </a:pPr>
            <a:r>
              <a:rPr lang="en-US" sz="4900" dirty="0" err="1"/>
              <a:t>g.addEdge</a:t>
            </a:r>
            <a:r>
              <a:rPr lang="en-US" sz="4900" dirty="0"/>
              <a:t>('A', 'B', </a:t>
            </a:r>
            <a:r>
              <a:rPr lang="en-US" sz="4900" b="1" dirty="0"/>
              <a:t>new </a:t>
            </a:r>
            <a:r>
              <a:rPr lang="en-US" sz="4900" b="1" dirty="0" err="1"/>
              <a:t>WeightedEdge</a:t>
            </a:r>
            <a:r>
              <a:rPr lang="en-US" sz="4900" b="1" dirty="0"/>
              <a:t>(9));  </a:t>
            </a:r>
          </a:p>
          <a:p>
            <a:pPr marL="0" indent="0">
              <a:buNone/>
            </a:pPr>
            <a:r>
              <a:rPr lang="en-US" sz="4900" dirty="0" err="1"/>
              <a:t>g.addEdge</a:t>
            </a:r>
            <a:r>
              <a:rPr lang="en-US" sz="4900" dirty="0"/>
              <a:t>('C', 'E', </a:t>
            </a:r>
            <a:r>
              <a:rPr lang="en-US" sz="4900" b="1" dirty="0"/>
              <a:t>new </a:t>
            </a:r>
            <a:r>
              <a:rPr lang="en-US" sz="4900" b="1" dirty="0" err="1"/>
              <a:t>WeightedEdge</a:t>
            </a:r>
            <a:r>
              <a:rPr lang="en-US" sz="4900" b="1" dirty="0"/>
              <a:t>(3));</a:t>
            </a:r>
            <a:r>
              <a:rPr lang="en-US" sz="4900" b="1" i="1" dirty="0">
                <a:solidFill>
                  <a:srgbClr val="00B050"/>
                </a:solidFill>
              </a:rPr>
              <a:t> </a:t>
            </a:r>
            <a:r>
              <a:rPr lang="en-US" sz="4900" b="1" dirty="0"/>
              <a:t> </a:t>
            </a:r>
          </a:p>
          <a:p>
            <a:pPr marL="0" indent="0">
              <a:buNone/>
            </a:pPr>
            <a:r>
              <a:rPr lang="es-AR" sz="4900" dirty="0" err="1"/>
              <a:t>g.addVertex</a:t>
            </a:r>
            <a:r>
              <a:rPr lang="es-AR" sz="4900" dirty="0"/>
              <a:t>('D');</a:t>
            </a:r>
          </a:p>
          <a:p>
            <a:pPr marL="0" indent="0">
              <a:buNone/>
            </a:pPr>
            <a:endParaRPr lang="es-AR" dirty="0"/>
          </a:p>
        </p:txBody>
      </p:sp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6" name="Elipse 5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2" name="Conector recto 11"/>
            <p:cNvCxnSpPr>
              <a:stCxn id="9" idx="7"/>
              <a:endCxn id="6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6" idx="5"/>
              <a:endCxn id="7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>
              <a:stCxn id="7" idx="5"/>
              <a:endCxn id="8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>
              <a:stCxn id="6" idx="6"/>
              <a:endCxn id="8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uadroTexto 19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30" name="Tabla 29"/>
          <p:cNvGraphicFramePr>
            <a:graphicFrameLocks noGrp="1"/>
          </p:cNvGraphicFramePr>
          <p:nvPr/>
        </p:nvGraphicFramePr>
        <p:xfrm>
          <a:off x="6459079" y="2915857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3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31" name="Tabla 30"/>
          <p:cNvGraphicFramePr>
            <a:graphicFrameLocks noGrp="1"/>
          </p:cNvGraphicFramePr>
          <p:nvPr/>
        </p:nvGraphicFramePr>
        <p:xfrm>
          <a:off x="6440196" y="3579565"/>
          <a:ext cx="883926" cy="284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4732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3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34" name="Tabla 33"/>
          <p:cNvGraphicFramePr>
            <a:graphicFrameLocks noGrp="1"/>
          </p:cNvGraphicFramePr>
          <p:nvPr/>
        </p:nvGraphicFramePr>
        <p:xfrm>
          <a:off x="4199681" y="2265206"/>
          <a:ext cx="571527" cy="159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27">
                  <a:extLst>
                    <a:ext uri="{9D8B030D-6E8A-4147-A177-3AD203B41FA5}">
                      <a16:colId xmlns:a16="http://schemas.microsoft.com/office/drawing/2014/main" val="290444343"/>
                    </a:ext>
                  </a:extLst>
                </a:gridCol>
              </a:tblGrid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9286606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3817814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8836830"/>
                  </a:ext>
                </a:extLst>
              </a:tr>
              <a:tr h="368081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3077858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1031706"/>
                  </a:ext>
                </a:extLst>
              </a:tr>
            </a:tbl>
          </a:graphicData>
        </a:graphic>
      </p:graphicFrame>
      <p:graphicFrame>
        <p:nvGraphicFramePr>
          <p:cNvPr id="35" name="Tabla 34"/>
          <p:cNvGraphicFramePr>
            <a:graphicFrameLocks noGrp="1"/>
          </p:cNvGraphicFramePr>
          <p:nvPr/>
        </p:nvGraphicFramePr>
        <p:xfrm>
          <a:off x="5189771" y="226520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36" name="Tabla 35"/>
          <p:cNvGraphicFramePr>
            <a:graphicFrameLocks noGrp="1"/>
          </p:cNvGraphicFramePr>
          <p:nvPr/>
        </p:nvGraphicFramePr>
        <p:xfrm>
          <a:off x="5188628" y="357956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7" name="Conector recto de flecha 36"/>
          <p:cNvCxnSpPr>
            <a:endCxn id="35" idx="1"/>
          </p:cNvCxnSpPr>
          <p:nvPr/>
        </p:nvCxnSpPr>
        <p:spPr>
          <a:xfrm>
            <a:off x="4771208" y="2395402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4758393" y="3709761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a 38"/>
          <p:cNvGraphicFramePr>
            <a:graphicFrameLocks noGrp="1"/>
          </p:cNvGraphicFramePr>
          <p:nvPr/>
        </p:nvGraphicFramePr>
        <p:xfrm>
          <a:off x="6459079" y="2239029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8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40" name="Tabla 39"/>
          <p:cNvGraphicFramePr>
            <a:graphicFrameLocks noGrp="1"/>
          </p:cNvGraphicFramePr>
          <p:nvPr/>
        </p:nvGraphicFramePr>
        <p:xfrm>
          <a:off x="5164140" y="2922647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8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1" name="Conector recto de flecha 40"/>
          <p:cNvCxnSpPr/>
          <p:nvPr/>
        </p:nvCxnSpPr>
        <p:spPr>
          <a:xfrm flipV="1">
            <a:off x="6075837" y="2378094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4745577" y="3008407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a 42"/>
          <p:cNvGraphicFramePr>
            <a:graphicFrameLocks noGrp="1"/>
          </p:cNvGraphicFramePr>
          <p:nvPr/>
        </p:nvGraphicFramePr>
        <p:xfrm>
          <a:off x="7704986" y="2248152"/>
          <a:ext cx="883926" cy="252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52778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9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44" name="Tabla 43"/>
          <p:cNvGraphicFramePr>
            <a:graphicFrameLocks noGrp="1"/>
          </p:cNvGraphicFramePr>
          <p:nvPr/>
        </p:nvGraphicFramePr>
        <p:xfrm>
          <a:off x="5188628" y="2592668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9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5" name="Conector recto de flecha 44"/>
          <p:cNvCxnSpPr/>
          <p:nvPr/>
        </p:nvCxnSpPr>
        <p:spPr>
          <a:xfrm flipV="1">
            <a:off x="7317590" y="2395402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4800053" y="2741386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V="1">
            <a:off x="6075837" y="3046112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 flipV="1">
            <a:off x="6075837" y="3710192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3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inserto el  30. Como viola, empiezo a </a:t>
            </a:r>
            <a:r>
              <a:rPr lang="es-AR" dirty="0" err="1" smtClean="0"/>
              <a:t>swappear</a:t>
            </a:r>
            <a:r>
              <a:rPr lang="es-AR" dirty="0" smtClean="0"/>
              <a:t> (en el arreglo) con el antecesor (que se donde esta…) hasta que se verifique </a:t>
            </a:r>
            <a:r>
              <a:rPr lang="es-AR" dirty="0" err="1" smtClean="0"/>
              <a:t>prop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16" name="Elipse 15"/>
          <p:cNvSpPr/>
          <p:nvPr/>
        </p:nvSpPr>
        <p:spPr>
          <a:xfrm>
            <a:off x="2813042" y="4550954"/>
            <a:ext cx="559191" cy="4958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350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8" name="Flecha izquierda y arriba 17"/>
          <p:cNvSpPr/>
          <p:nvPr/>
        </p:nvSpPr>
        <p:spPr>
          <a:xfrm rot="16886537">
            <a:off x="2887310" y="3898285"/>
            <a:ext cx="637794" cy="63779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grpSp>
        <p:nvGrpSpPr>
          <p:cNvPr id="20" name="Grupo 19"/>
          <p:cNvGrpSpPr/>
          <p:nvPr/>
        </p:nvGrpSpPr>
        <p:grpSpPr>
          <a:xfrm>
            <a:off x="321670" y="3165237"/>
            <a:ext cx="2554673" cy="1881604"/>
            <a:chOff x="4100561" y="3482704"/>
            <a:chExt cx="3406230" cy="2508805"/>
          </a:xfrm>
        </p:grpSpPr>
        <p:sp>
          <p:nvSpPr>
            <p:cNvPr id="21" name="Elipse 20"/>
            <p:cNvSpPr/>
            <p:nvPr/>
          </p:nvSpPr>
          <p:spPr>
            <a:xfrm>
              <a:off x="5816991" y="3482704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4843635" y="4341665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23" name="Elipse 22"/>
            <p:cNvSpPr/>
            <p:nvPr/>
          </p:nvSpPr>
          <p:spPr>
            <a:xfrm>
              <a:off x="6761203" y="4390701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40</a:t>
              </a:r>
            </a:p>
          </p:txBody>
        </p:sp>
        <p:sp>
          <p:nvSpPr>
            <p:cNvPr id="24" name="Elipse 23"/>
            <p:cNvSpPr/>
            <p:nvPr/>
          </p:nvSpPr>
          <p:spPr>
            <a:xfrm>
              <a:off x="4100561" y="5252660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25" name="Elipse 24"/>
            <p:cNvSpPr/>
            <p:nvPr/>
          </p:nvSpPr>
          <p:spPr>
            <a:xfrm>
              <a:off x="5264499" y="530020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6267496" y="533032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60</a:t>
              </a:r>
            </a:p>
          </p:txBody>
        </p:sp>
        <p:cxnSp>
          <p:nvCxnSpPr>
            <p:cNvPr id="27" name="Conector recto de flecha 26"/>
            <p:cNvCxnSpPr>
              <a:stCxn id="21" idx="3"/>
              <a:endCxn id="22" idx="7"/>
            </p:cNvCxnSpPr>
            <p:nvPr/>
          </p:nvCxnSpPr>
          <p:spPr>
            <a:xfrm flipH="1">
              <a:off x="5480034" y="4047057"/>
              <a:ext cx="446146" cy="391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>
              <a:off x="6471807" y="4001294"/>
              <a:ext cx="463566" cy="45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H="1">
              <a:off x="4603567" y="4936165"/>
              <a:ext cx="459795" cy="361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/>
            <p:cNvCxnSpPr/>
            <p:nvPr/>
          </p:nvCxnSpPr>
          <p:spPr>
            <a:xfrm flipH="1">
              <a:off x="6713133" y="4984958"/>
              <a:ext cx="222240" cy="35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/>
            <p:cNvCxnSpPr>
              <a:endCxn id="25" idx="0"/>
            </p:cNvCxnSpPr>
            <p:nvPr/>
          </p:nvCxnSpPr>
          <p:spPr>
            <a:xfrm>
              <a:off x="5352757" y="5002846"/>
              <a:ext cx="284536" cy="29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Flecha derecha 31"/>
          <p:cNvSpPr/>
          <p:nvPr/>
        </p:nvSpPr>
        <p:spPr>
          <a:xfrm>
            <a:off x="4294164" y="3809457"/>
            <a:ext cx="917917" cy="532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33" name="Elipse 32"/>
          <p:cNvSpPr/>
          <p:nvPr/>
        </p:nvSpPr>
        <p:spPr>
          <a:xfrm>
            <a:off x="7664638" y="4593004"/>
            <a:ext cx="559191" cy="49588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350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34" name="Flecha izquierda y arriba 33"/>
          <p:cNvSpPr/>
          <p:nvPr/>
        </p:nvSpPr>
        <p:spPr>
          <a:xfrm rot="16886537">
            <a:off x="7160162" y="3307640"/>
            <a:ext cx="637794" cy="63779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grpSp>
        <p:nvGrpSpPr>
          <p:cNvPr id="35" name="Grupo 34"/>
          <p:cNvGrpSpPr/>
          <p:nvPr/>
        </p:nvGrpSpPr>
        <p:grpSpPr>
          <a:xfrm>
            <a:off x="5173266" y="3207287"/>
            <a:ext cx="2554673" cy="1881604"/>
            <a:chOff x="4100561" y="3482704"/>
            <a:chExt cx="3406230" cy="2508805"/>
          </a:xfrm>
        </p:grpSpPr>
        <p:sp>
          <p:nvSpPr>
            <p:cNvPr id="36" name="Elipse 35"/>
            <p:cNvSpPr/>
            <p:nvPr/>
          </p:nvSpPr>
          <p:spPr>
            <a:xfrm>
              <a:off x="5816991" y="3482704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37" name="Elipse 36"/>
            <p:cNvSpPr/>
            <p:nvPr/>
          </p:nvSpPr>
          <p:spPr>
            <a:xfrm>
              <a:off x="4843635" y="4341665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38" name="Elipse 37"/>
            <p:cNvSpPr/>
            <p:nvPr/>
          </p:nvSpPr>
          <p:spPr>
            <a:xfrm>
              <a:off x="6761203" y="4390701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30</a:t>
              </a:r>
            </a:p>
          </p:txBody>
        </p:sp>
        <p:sp>
          <p:nvSpPr>
            <p:cNvPr id="39" name="Elipse 38"/>
            <p:cNvSpPr/>
            <p:nvPr/>
          </p:nvSpPr>
          <p:spPr>
            <a:xfrm>
              <a:off x="4100561" y="5252660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40" name="Elipse 39"/>
            <p:cNvSpPr/>
            <p:nvPr/>
          </p:nvSpPr>
          <p:spPr>
            <a:xfrm>
              <a:off x="5264499" y="530020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41" name="Elipse 40"/>
            <p:cNvSpPr/>
            <p:nvPr/>
          </p:nvSpPr>
          <p:spPr>
            <a:xfrm>
              <a:off x="6267496" y="533032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60</a:t>
              </a:r>
            </a:p>
          </p:txBody>
        </p:sp>
        <p:cxnSp>
          <p:nvCxnSpPr>
            <p:cNvPr id="42" name="Conector recto de flecha 41"/>
            <p:cNvCxnSpPr>
              <a:stCxn id="36" idx="3"/>
              <a:endCxn id="37" idx="7"/>
            </p:cNvCxnSpPr>
            <p:nvPr/>
          </p:nvCxnSpPr>
          <p:spPr>
            <a:xfrm flipH="1">
              <a:off x="5480034" y="4047057"/>
              <a:ext cx="446146" cy="391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>
              <a:off x="6471807" y="4001294"/>
              <a:ext cx="463566" cy="45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/>
            <p:nvPr/>
          </p:nvCxnSpPr>
          <p:spPr>
            <a:xfrm flipH="1">
              <a:off x="4603567" y="4936165"/>
              <a:ext cx="459795" cy="361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/>
            <p:nvPr/>
          </p:nvCxnSpPr>
          <p:spPr>
            <a:xfrm flipH="1">
              <a:off x="6713133" y="4984958"/>
              <a:ext cx="222240" cy="35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>
              <a:endCxn id="40" idx="0"/>
            </p:cNvCxnSpPr>
            <p:nvPr/>
          </p:nvCxnSpPr>
          <p:spPr>
            <a:xfrm>
              <a:off x="5352757" y="5002846"/>
              <a:ext cx="284536" cy="29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Conector recto de flecha 47"/>
          <p:cNvCxnSpPr/>
          <p:nvPr/>
        </p:nvCxnSpPr>
        <p:spPr>
          <a:xfrm>
            <a:off x="2782007" y="4269499"/>
            <a:ext cx="195815" cy="28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7579977" y="4364463"/>
            <a:ext cx="195815" cy="28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7775792" y="3143491"/>
            <a:ext cx="12366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/>
              <a:t>Si no verificara</a:t>
            </a:r>
          </a:p>
          <a:p>
            <a:r>
              <a:rPr lang="es-AR" sz="1350" dirty="0"/>
              <a:t>Se </a:t>
            </a:r>
            <a:r>
              <a:rPr lang="es-AR" sz="1350" dirty="0" err="1"/>
              <a:t>swappearia</a:t>
            </a:r>
            <a:r>
              <a:rPr lang="es-AR" sz="1350" dirty="0"/>
              <a:t> </a:t>
            </a:r>
          </a:p>
          <a:p>
            <a:endParaRPr lang="es-AR" sz="1350" dirty="0"/>
          </a:p>
        </p:txBody>
      </p:sp>
    </p:spTree>
    <p:extLst>
      <p:ext uri="{BB962C8B-B14F-4D97-AF65-F5344CB8AC3E}">
        <p14:creationId xmlns:p14="http://schemas.microsoft.com/office/powerpoint/2010/main" val="231724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A lo sumo, cuantos </a:t>
            </a:r>
            <a:r>
              <a:rPr lang="es-AR" dirty="0" err="1" smtClean="0"/>
              <a:t>swappeos</a:t>
            </a:r>
            <a:r>
              <a:rPr lang="es-AR" dirty="0" smtClean="0"/>
              <a:t> hago?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 smtClean="0"/>
              <a:t>Rta</a:t>
            </a:r>
            <a:r>
              <a:rPr lang="es-AR" dirty="0" smtClean="0"/>
              <a:t>: la altura del árbol, o sea O(log n)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EL borrado del min es análogo: se reemplaza la raíz por la ultima hoja y se </a:t>
            </a:r>
            <a:r>
              <a:rPr lang="es-AR" dirty="0" err="1" smtClean="0"/>
              <a:t>swappea</a:t>
            </a:r>
            <a:r>
              <a:rPr lang="es-AR" dirty="0" smtClean="0"/>
              <a:t> hasta garantizar propiedad. Es O(log n)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7916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dirty="0" smtClean="0"/>
              <a:t>Como Times= </a:t>
            </a:r>
            <a:r>
              <a:rPr lang="es-AR" sz="1800" dirty="0">
                <a:solidFill>
                  <a:srgbClr val="00B050"/>
                </a:solidFill>
              </a:rPr>
              <a:t>|V| * Times( </a:t>
            </a:r>
            <a:r>
              <a:rPr lang="es-AR" sz="1800" dirty="0" err="1">
                <a:solidFill>
                  <a:srgbClr val="00B050"/>
                </a:solidFill>
              </a:rPr>
              <a:t>sacarMin</a:t>
            </a:r>
            <a:r>
              <a:rPr lang="es-AR" sz="1800" dirty="0">
                <a:solidFill>
                  <a:srgbClr val="00B050"/>
                </a:solidFill>
              </a:rPr>
              <a:t>)  +   |E|  *  Times(</a:t>
            </a:r>
            <a:r>
              <a:rPr lang="es-AR" sz="1800" dirty="0" err="1">
                <a:solidFill>
                  <a:srgbClr val="00B050"/>
                </a:solidFill>
              </a:rPr>
              <a:t>agregoOActualizo</a:t>
            </a:r>
            <a:r>
              <a:rPr lang="es-AR" sz="1800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es-AR" dirty="0" smtClean="0"/>
          </a:p>
          <a:p>
            <a:pPr marL="385763" indent="-385763">
              <a:buAutoNum type="alphaLcParenR"/>
            </a:pPr>
            <a:r>
              <a:rPr lang="es-AR" dirty="0" smtClean="0"/>
              <a:t>Si como estructura elegimos un AVL o </a:t>
            </a:r>
            <a:r>
              <a:rPr lang="es-AR" dirty="0" err="1" smtClean="0"/>
              <a:t>RedBlackTree</a:t>
            </a:r>
            <a:r>
              <a:rPr lang="es-AR" dirty="0" smtClean="0"/>
              <a:t> cuanto es O?</a:t>
            </a:r>
          </a:p>
          <a:p>
            <a:pPr marL="0" indent="0">
              <a:buNone/>
            </a:pPr>
            <a:r>
              <a:rPr lang="es-AR" dirty="0" err="1" smtClean="0"/>
              <a:t>Rta</a:t>
            </a:r>
            <a:r>
              <a:rPr lang="es-AR" dirty="0" smtClean="0"/>
              <a:t>   O ( |V| * log2|V| + |E|* c * log2|V| )</a:t>
            </a:r>
          </a:p>
          <a:p>
            <a:pPr marL="0" indent="0">
              <a:buNone/>
            </a:pPr>
            <a:r>
              <a:rPr lang="es-AR" dirty="0"/>
              <a:t> </a:t>
            </a:r>
            <a:r>
              <a:rPr lang="es-AR" dirty="0" smtClean="0"/>
              <a:t>    o sea   </a:t>
            </a:r>
            <a:r>
              <a:rPr lang="es-AR" dirty="0" smtClean="0">
                <a:solidFill>
                  <a:srgbClr val="00B050"/>
                </a:solidFill>
              </a:rPr>
              <a:t>O ( (|V| + |E| ) * log2 |V|)</a:t>
            </a:r>
          </a:p>
          <a:p>
            <a:pPr marL="0" indent="0">
              <a:buNone/>
            </a:pPr>
            <a:endParaRPr lang="es-AR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A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AR" dirty="0" smtClean="0">
                <a:solidFill>
                  <a:srgbClr val="00B050"/>
                </a:solidFill>
              </a:rPr>
              <a:t>b) Para </a:t>
            </a:r>
            <a:r>
              <a:rPr lang="es-AR" dirty="0" err="1" smtClean="0">
                <a:solidFill>
                  <a:srgbClr val="00B050"/>
                </a:solidFill>
              </a:rPr>
              <a:t>PriorityQueue</a:t>
            </a:r>
            <a:r>
              <a:rPr lang="es-AR" dirty="0" smtClean="0">
                <a:solidFill>
                  <a:srgbClr val="00B050"/>
                </a:solidFill>
              </a:rPr>
              <a:t> la complejidad es:</a:t>
            </a:r>
          </a:p>
          <a:p>
            <a:pPr marL="0" indent="0">
              <a:buNone/>
            </a:pPr>
            <a:r>
              <a:rPr lang="es-AR" dirty="0" err="1" smtClean="0"/>
              <a:t>Rta</a:t>
            </a:r>
            <a:r>
              <a:rPr lang="es-AR" dirty="0" smtClean="0"/>
              <a:t>  O ( |V| * log2 | V| + |E| * c * log2|V| )</a:t>
            </a:r>
          </a:p>
          <a:p>
            <a:pPr marL="0" indent="0">
              <a:buNone/>
            </a:pPr>
            <a:r>
              <a:rPr lang="es-AR" dirty="0"/>
              <a:t> </a:t>
            </a:r>
            <a:r>
              <a:rPr lang="es-AR" dirty="0" smtClean="0"/>
              <a:t>    o sea   </a:t>
            </a:r>
            <a:r>
              <a:rPr lang="es-AR" dirty="0" smtClean="0">
                <a:solidFill>
                  <a:srgbClr val="00B050"/>
                </a:solidFill>
              </a:rPr>
              <a:t>O ( (|V| + |E| ) * log2 |V|)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7860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Caso de Uso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AR" sz="1200" dirty="0" err="1" smtClean="0"/>
              <a:t>GraphService</a:t>
            </a:r>
            <a:r>
              <a:rPr lang="es-AR" sz="1200" dirty="0" smtClean="0"/>
              <a:t>&lt;</a:t>
            </a:r>
            <a:r>
              <a:rPr lang="es-AR" sz="1200" dirty="0" err="1" smtClean="0"/>
              <a:t>Character,WeightedEdge</a:t>
            </a:r>
            <a:r>
              <a:rPr lang="es-AR" sz="1200" dirty="0"/>
              <a:t>&gt; g = </a:t>
            </a:r>
            <a:r>
              <a:rPr lang="es-AR" sz="1200" dirty="0" smtClean="0"/>
              <a:t> </a:t>
            </a:r>
            <a:r>
              <a:rPr lang="es-AR" sz="1200" dirty="0" err="1" smtClean="0"/>
              <a:t>GraphFactory.</a:t>
            </a:r>
            <a:r>
              <a:rPr lang="es-AR" sz="1200" i="1" dirty="0" err="1" smtClean="0"/>
              <a:t>create</a:t>
            </a:r>
            <a:r>
              <a:rPr lang="es-AR" sz="1200" i="1" dirty="0" smtClean="0"/>
              <a:t>(</a:t>
            </a:r>
            <a:r>
              <a:rPr lang="es-AR" sz="1200" i="1" dirty="0" err="1" smtClean="0"/>
              <a:t>Multiplicity.</a:t>
            </a:r>
            <a:r>
              <a:rPr lang="es-AR" sz="1200" b="1" i="1" dirty="0" err="1" smtClean="0"/>
              <a:t>SIMPLE</a:t>
            </a:r>
            <a:r>
              <a:rPr lang="es-AR" sz="1200" b="1" i="1" dirty="0"/>
              <a:t>, </a:t>
            </a:r>
            <a:r>
              <a:rPr lang="es-AR" sz="1200" dirty="0" err="1" smtClean="0"/>
              <a:t>EdgeMode.</a:t>
            </a:r>
            <a:r>
              <a:rPr lang="es-AR" sz="1200" b="1" i="1" dirty="0" err="1" smtClean="0"/>
              <a:t>DIRECTED</a:t>
            </a:r>
            <a:r>
              <a:rPr lang="es-AR" sz="1200" b="1" i="1" dirty="0" smtClean="0"/>
              <a:t>, </a:t>
            </a:r>
            <a:r>
              <a:rPr lang="es-AR" sz="1200" dirty="0" smtClean="0"/>
              <a:t>    </a:t>
            </a:r>
            <a:r>
              <a:rPr lang="es-AR" sz="1200" dirty="0" err="1"/>
              <a:t>SelfLoop.</a:t>
            </a:r>
            <a:r>
              <a:rPr lang="es-AR" sz="1200" b="1" i="1" dirty="0" err="1"/>
              <a:t>NO</a:t>
            </a:r>
            <a:r>
              <a:rPr lang="es-AR" sz="1200" b="1" i="1" dirty="0" smtClean="0"/>
              <a:t>, </a:t>
            </a:r>
            <a:r>
              <a:rPr lang="es-AR" sz="1200" dirty="0" smtClean="0"/>
              <a:t>    </a:t>
            </a:r>
            <a:r>
              <a:rPr lang="es-AR" sz="1200" dirty="0" err="1"/>
              <a:t>Weight.</a:t>
            </a:r>
            <a:r>
              <a:rPr lang="es-AR" sz="1200" b="1" i="1" dirty="0" err="1"/>
              <a:t>YES</a:t>
            </a:r>
            <a:r>
              <a:rPr lang="es-AR" sz="1200" b="1" i="1" dirty="0" smtClean="0"/>
              <a:t>, </a:t>
            </a:r>
            <a:r>
              <a:rPr lang="es-AR" sz="1200" dirty="0" smtClean="0"/>
              <a:t>    </a:t>
            </a:r>
            <a:r>
              <a:rPr lang="es-AR" sz="1200" dirty="0" err="1"/>
              <a:t>Storage.</a:t>
            </a:r>
            <a:r>
              <a:rPr lang="es-AR" sz="1200" b="1" i="1" dirty="0" err="1"/>
              <a:t>SPARSE</a:t>
            </a:r>
            <a:r>
              <a:rPr lang="es-AR" sz="1200" b="1" i="1" dirty="0"/>
              <a:t>);</a:t>
            </a:r>
          </a:p>
          <a:p>
            <a:pPr marL="0" indent="0">
              <a:buNone/>
            </a:pPr>
            <a:r>
              <a:rPr lang="en-US" sz="1200" dirty="0" err="1" smtClean="0"/>
              <a:t>g.addEdge</a:t>
            </a:r>
            <a:r>
              <a:rPr lang="en-US" sz="1200" dirty="0"/>
              <a:t>('A', 'B',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(10));  </a:t>
            </a:r>
          </a:p>
          <a:p>
            <a:pPr marL="0" indent="0">
              <a:buNone/>
            </a:pPr>
            <a:r>
              <a:rPr lang="en-US" sz="1200" dirty="0" err="1"/>
              <a:t>g.addEdge</a:t>
            </a:r>
            <a:r>
              <a:rPr lang="en-US" sz="1200" dirty="0"/>
              <a:t>('A', 'C',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(3));  </a:t>
            </a:r>
          </a:p>
          <a:p>
            <a:pPr marL="0" indent="0">
              <a:buNone/>
            </a:pPr>
            <a:r>
              <a:rPr lang="en-US" sz="1200" dirty="0" err="1"/>
              <a:t>g.addEdge</a:t>
            </a:r>
            <a:r>
              <a:rPr lang="en-US" sz="1200" dirty="0"/>
              <a:t>('B', 'C',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(1));  </a:t>
            </a:r>
          </a:p>
          <a:p>
            <a:pPr marL="0" indent="0">
              <a:buNone/>
            </a:pPr>
            <a:r>
              <a:rPr lang="en-US" sz="1200" dirty="0" err="1"/>
              <a:t>g.addEdge</a:t>
            </a:r>
            <a:r>
              <a:rPr lang="en-US" sz="1200" dirty="0"/>
              <a:t>('B', 'D',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(2));  </a:t>
            </a:r>
          </a:p>
          <a:p>
            <a:pPr marL="0" indent="0">
              <a:buNone/>
            </a:pPr>
            <a:r>
              <a:rPr lang="en-US" sz="1200" dirty="0" err="1"/>
              <a:t>g.addEdge</a:t>
            </a:r>
            <a:r>
              <a:rPr lang="en-US" sz="1200" dirty="0"/>
              <a:t>('C', 'A',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(1));  </a:t>
            </a:r>
          </a:p>
          <a:p>
            <a:pPr marL="0" indent="0">
              <a:buNone/>
            </a:pPr>
            <a:r>
              <a:rPr lang="en-US" sz="1200" dirty="0" err="1"/>
              <a:t>g.addEdge</a:t>
            </a:r>
            <a:r>
              <a:rPr lang="en-US" sz="1200" dirty="0"/>
              <a:t>('C', 'B',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(4));  </a:t>
            </a:r>
          </a:p>
          <a:p>
            <a:pPr marL="0" indent="0">
              <a:buNone/>
            </a:pPr>
            <a:r>
              <a:rPr lang="en-US" sz="1200" dirty="0" err="1"/>
              <a:t>g.addEdge</a:t>
            </a:r>
            <a:r>
              <a:rPr lang="en-US" sz="1200" dirty="0"/>
              <a:t>('C', 'D',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(8));  </a:t>
            </a:r>
          </a:p>
          <a:p>
            <a:pPr marL="0" indent="0">
              <a:buNone/>
            </a:pPr>
            <a:r>
              <a:rPr lang="en-US" sz="1200" dirty="0" err="1"/>
              <a:t>g.addEdge</a:t>
            </a:r>
            <a:r>
              <a:rPr lang="en-US" sz="1200" dirty="0"/>
              <a:t>('C', 'E',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(2));  </a:t>
            </a:r>
          </a:p>
          <a:p>
            <a:pPr marL="0" indent="0">
              <a:buNone/>
            </a:pPr>
            <a:r>
              <a:rPr lang="en-US" sz="1200" dirty="0" err="1"/>
              <a:t>g.addEdge</a:t>
            </a:r>
            <a:r>
              <a:rPr lang="en-US" sz="1200" dirty="0"/>
              <a:t>('D', 'E',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(7));  </a:t>
            </a:r>
          </a:p>
          <a:p>
            <a:pPr marL="0" indent="0">
              <a:buNone/>
            </a:pPr>
            <a:r>
              <a:rPr lang="en-US" sz="1200" dirty="0" err="1"/>
              <a:t>g.addEdge</a:t>
            </a:r>
            <a:r>
              <a:rPr lang="en-US" sz="1200" dirty="0"/>
              <a:t>('E', 'D',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(9));  </a:t>
            </a:r>
          </a:p>
          <a:p>
            <a:pPr marL="0" indent="0">
              <a:buNone/>
            </a:pPr>
            <a:r>
              <a:rPr lang="en-US" sz="1200" dirty="0" err="1" smtClean="0"/>
              <a:t>g.addEdge</a:t>
            </a:r>
            <a:r>
              <a:rPr lang="en-US" sz="1200" dirty="0"/>
              <a:t>('Z', 'K',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(17));  </a:t>
            </a:r>
          </a:p>
          <a:p>
            <a:pPr marL="0" indent="0">
              <a:buNone/>
            </a:pPr>
            <a:r>
              <a:rPr lang="en-US" sz="1200" dirty="0" err="1"/>
              <a:t>g.addEdge</a:t>
            </a:r>
            <a:r>
              <a:rPr lang="en-US" sz="1200" dirty="0"/>
              <a:t>('K', 'A',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(19)); </a:t>
            </a:r>
            <a:endParaRPr lang="es-AR" sz="1200" dirty="0"/>
          </a:p>
          <a:p>
            <a:pPr marL="0" indent="0">
              <a:buNone/>
            </a:pPr>
            <a:r>
              <a:rPr lang="es-AR" sz="1200" dirty="0" err="1" smtClean="0"/>
              <a:t>DijkstraPath</a:t>
            </a:r>
            <a:r>
              <a:rPr lang="es-AR" sz="1200" dirty="0" smtClean="0"/>
              <a:t>&lt;</a:t>
            </a:r>
            <a:r>
              <a:rPr lang="es-AR" sz="1200" dirty="0" err="1" smtClean="0"/>
              <a:t>Character</a:t>
            </a:r>
            <a:r>
              <a:rPr lang="es-AR" sz="1200" dirty="0"/>
              <a:t>, </a:t>
            </a:r>
            <a:r>
              <a:rPr lang="es-AR" sz="1200" dirty="0" err="1"/>
              <a:t>WeightedEdge</a:t>
            </a:r>
            <a:r>
              <a:rPr lang="es-AR" sz="1200" dirty="0"/>
              <a:t>&gt; </a:t>
            </a:r>
            <a:r>
              <a:rPr lang="es-AR" sz="1200" dirty="0" err="1"/>
              <a:t>pathRta</a:t>
            </a:r>
            <a:r>
              <a:rPr lang="es-AR" sz="1200" dirty="0"/>
              <a:t> = </a:t>
            </a:r>
            <a:r>
              <a:rPr lang="es-AR" sz="1200" dirty="0" err="1"/>
              <a:t>g.dijsktra</a:t>
            </a:r>
            <a:r>
              <a:rPr lang="es-AR" sz="1200" dirty="0"/>
              <a:t>('A');</a:t>
            </a:r>
          </a:p>
          <a:p>
            <a:pPr marL="0" indent="0">
              <a:buNone/>
            </a:pPr>
            <a:r>
              <a:rPr lang="es-AR" sz="1200" dirty="0" err="1" smtClean="0"/>
              <a:t>System.</a:t>
            </a:r>
            <a:r>
              <a:rPr lang="es-AR" sz="1200" b="1" i="1" dirty="0" err="1" smtClean="0"/>
              <a:t>out.println</a:t>
            </a:r>
            <a:r>
              <a:rPr lang="es-AR" sz="1200" b="1" i="1" dirty="0" smtClean="0"/>
              <a:t>(</a:t>
            </a:r>
            <a:r>
              <a:rPr lang="es-AR" sz="1200" b="1" i="1" dirty="0" err="1" smtClean="0"/>
              <a:t>pathRta</a:t>
            </a:r>
            <a:r>
              <a:rPr lang="es-AR" sz="1200" b="1" i="1" dirty="0" smtClean="0"/>
              <a:t>);</a:t>
            </a:r>
          </a:p>
          <a:p>
            <a:pPr marL="0" indent="0">
              <a:buNone/>
            </a:pPr>
            <a:endParaRPr lang="es-AR" sz="1200" dirty="0"/>
          </a:p>
        </p:txBody>
      </p:sp>
      <p:sp>
        <p:nvSpPr>
          <p:cNvPr id="41" name="Rectángulo 40"/>
          <p:cNvSpPr/>
          <p:nvPr/>
        </p:nvSpPr>
        <p:spPr>
          <a:xfrm>
            <a:off x="5045286" y="5220312"/>
            <a:ext cx="4023360" cy="132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0: [A]</a:t>
            </a:r>
          </a:p>
          <a:p>
            <a:r>
              <a:rPr lang="es-AR" dirty="0"/>
              <a:t>7: [A, C, B]</a:t>
            </a:r>
          </a:p>
          <a:p>
            <a:r>
              <a:rPr lang="es-AR" dirty="0"/>
              <a:t>3: [A, C]</a:t>
            </a:r>
          </a:p>
          <a:p>
            <a:r>
              <a:rPr lang="pt-BR" dirty="0"/>
              <a:t>9: [A, C, B, D]</a:t>
            </a:r>
          </a:p>
          <a:p>
            <a:r>
              <a:rPr lang="es-AR" dirty="0"/>
              <a:t>5: [A, C, E]</a:t>
            </a:r>
          </a:p>
        </p:txBody>
      </p:sp>
      <p:grpSp>
        <p:nvGrpSpPr>
          <p:cNvPr id="51" name="Grupo 50"/>
          <p:cNvGrpSpPr/>
          <p:nvPr/>
        </p:nvGrpSpPr>
        <p:grpSpPr>
          <a:xfrm>
            <a:off x="3993363" y="2158695"/>
            <a:ext cx="4340661" cy="3138794"/>
            <a:chOff x="3993363" y="2153256"/>
            <a:chExt cx="4340661" cy="3138794"/>
          </a:xfrm>
        </p:grpSpPr>
        <p:grpSp>
          <p:nvGrpSpPr>
            <p:cNvPr id="40" name="Grupo 39"/>
            <p:cNvGrpSpPr/>
            <p:nvPr/>
          </p:nvGrpSpPr>
          <p:grpSpPr>
            <a:xfrm>
              <a:off x="5326649" y="2403391"/>
              <a:ext cx="3007375" cy="2888659"/>
              <a:chOff x="5287537" y="2467111"/>
              <a:chExt cx="3007375" cy="2888659"/>
            </a:xfrm>
          </p:grpSpPr>
          <p:grpSp>
            <p:nvGrpSpPr>
              <p:cNvPr id="35" name="Grupo 34"/>
              <p:cNvGrpSpPr/>
              <p:nvPr/>
            </p:nvGrpSpPr>
            <p:grpSpPr>
              <a:xfrm>
                <a:off x="5287537" y="2467111"/>
                <a:ext cx="3007375" cy="2888659"/>
                <a:chOff x="5223563" y="2467112"/>
                <a:chExt cx="1928984" cy="2267360"/>
              </a:xfrm>
            </p:grpSpPr>
            <p:grpSp>
              <p:nvGrpSpPr>
                <p:cNvPr id="4" name="Grupo 3"/>
                <p:cNvGrpSpPr/>
                <p:nvPr/>
              </p:nvGrpSpPr>
              <p:grpSpPr>
                <a:xfrm>
                  <a:off x="5257997" y="2467112"/>
                  <a:ext cx="1894550" cy="1992404"/>
                  <a:chOff x="6429102" y="3008029"/>
                  <a:chExt cx="3324498" cy="3896675"/>
                </a:xfrm>
              </p:grpSpPr>
              <p:sp>
                <p:nvSpPr>
                  <p:cNvPr id="5" name="Elipse 4"/>
                  <p:cNvSpPr/>
                  <p:nvPr/>
                </p:nvSpPr>
                <p:spPr>
                  <a:xfrm>
                    <a:off x="7733211" y="3008029"/>
                    <a:ext cx="574766" cy="453628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AR" sz="1350" dirty="0"/>
                      <a:t>A</a:t>
                    </a:r>
                  </a:p>
                </p:txBody>
              </p:sp>
              <p:sp>
                <p:nvSpPr>
                  <p:cNvPr id="6" name="Elipse 5"/>
                  <p:cNvSpPr/>
                  <p:nvPr/>
                </p:nvSpPr>
                <p:spPr>
                  <a:xfrm>
                    <a:off x="8604068" y="4001294"/>
                    <a:ext cx="574766" cy="453628"/>
                  </a:xfrm>
                  <a:prstGeom prst="ellipse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AR" sz="1350" dirty="0"/>
                      <a:t>C</a:t>
                    </a:r>
                  </a:p>
                </p:txBody>
              </p:sp>
              <p:sp>
                <p:nvSpPr>
                  <p:cNvPr id="7" name="Elipse 6"/>
                  <p:cNvSpPr/>
                  <p:nvPr/>
                </p:nvSpPr>
                <p:spPr>
                  <a:xfrm>
                    <a:off x="9178834" y="6451076"/>
                    <a:ext cx="574766" cy="453628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AR" sz="1350" dirty="0"/>
                      <a:t>E</a:t>
                    </a:r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>
                    <a:off x="6429102" y="4001294"/>
                    <a:ext cx="574766" cy="45362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AR" sz="1350" dirty="0"/>
                      <a:t>B</a:t>
                    </a:r>
                  </a:p>
                </p:txBody>
              </p:sp>
              <p:sp>
                <p:nvSpPr>
                  <p:cNvPr id="9" name="Elipse 8"/>
                  <p:cNvSpPr/>
                  <p:nvPr/>
                </p:nvSpPr>
                <p:spPr>
                  <a:xfrm>
                    <a:off x="6716484" y="6253612"/>
                    <a:ext cx="574766" cy="45362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AR" sz="1350" dirty="0"/>
                      <a:t>D</a:t>
                    </a:r>
                  </a:p>
                </p:txBody>
              </p:sp>
              <p:cxnSp>
                <p:nvCxnSpPr>
                  <p:cNvPr id="10" name="Conector recto 9"/>
                  <p:cNvCxnSpPr>
                    <a:stCxn id="8" idx="7"/>
                    <a:endCxn id="5" idx="3"/>
                  </p:cNvCxnSpPr>
                  <p:nvPr/>
                </p:nvCxnSpPr>
                <p:spPr>
                  <a:xfrm flipV="1">
                    <a:off x="6919695" y="3395225"/>
                    <a:ext cx="897689" cy="6725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headEnd type="stealth"/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Conector recto 10"/>
                  <p:cNvCxnSpPr>
                    <a:stCxn id="5" idx="5"/>
                    <a:endCxn id="6" idx="1"/>
                  </p:cNvCxnSpPr>
                  <p:nvPr/>
                </p:nvCxnSpPr>
                <p:spPr>
                  <a:xfrm>
                    <a:off x="8223804" y="3395225"/>
                    <a:ext cx="464437" cy="6725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stealt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CuadroTexto 13"/>
                  <p:cNvSpPr txBox="1"/>
                  <p:nvPr/>
                </p:nvSpPr>
                <p:spPr>
                  <a:xfrm>
                    <a:off x="8069037" y="3462590"/>
                    <a:ext cx="478758" cy="5868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AR" sz="1350" dirty="0" smtClean="0"/>
                      <a:t>3</a:t>
                    </a:r>
                    <a:endParaRPr lang="es-AR" sz="1350" dirty="0"/>
                  </a:p>
                </p:txBody>
              </p:sp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6841245" y="3234843"/>
                    <a:ext cx="633465" cy="5868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AR" sz="1350" dirty="0" smtClean="0"/>
                      <a:t>10</a:t>
                    </a:r>
                    <a:endParaRPr lang="es-AR" sz="1350" dirty="0"/>
                  </a:p>
                </p:txBody>
              </p:sp>
            </p:grpSp>
            <p:cxnSp>
              <p:nvCxnSpPr>
                <p:cNvPr id="18" name="Conector recto 17"/>
                <p:cNvCxnSpPr/>
                <p:nvPr/>
              </p:nvCxnSpPr>
              <p:spPr>
                <a:xfrm>
                  <a:off x="5645387" y="3137093"/>
                  <a:ext cx="766267" cy="385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stealth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cto 19"/>
                <p:cNvCxnSpPr/>
                <p:nvPr/>
              </p:nvCxnSpPr>
              <p:spPr>
                <a:xfrm>
                  <a:off x="5592158" y="3252129"/>
                  <a:ext cx="928457" cy="4107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stealt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CuadroTexto 21"/>
                <p:cNvSpPr txBox="1"/>
                <p:nvPr/>
              </p:nvSpPr>
              <p:spPr>
                <a:xfrm>
                  <a:off x="5833587" y="2946881"/>
                  <a:ext cx="272832" cy="300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1350" dirty="0" smtClean="0"/>
                    <a:t>4</a:t>
                  </a:r>
                  <a:endParaRPr lang="es-AR" sz="1350" dirty="0"/>
                </a:p>
              </p:txBody>
            </p:sp>
            <p:sp>
              <p:nvSpPr>
                <p:cNvPr id="23" name="CuadroTexto 22"/>
                <p:cNvSpPr txBox="1"/>
                <p:nvPr/>
              </p:nvSpPr>
              <p:spPr>
                <a:xfrm>
                  <a:off x="5908689" y="3308312"/>
                  <a:ext cx="272832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AR" sz="1350" dirty="0" smtClean="0"/>
                    <a:t>1</a:t>
                  </a:r>
                  <a:endParaRPr lang="es-AR" sz="1350" dirty="0"/>
                </a:p>
              </p:txBody>
            </p:sp>
            <p:cxnSp>
              <p:nvCxnSpPr>
                <p:cNvPr id="26" name="Conector recto 25"/>
                <p:cNvCxnSpPr/>
                <p:nvPr/>
              </p:nvCxnSpPr>
              <p:spPr>
                <a:xfrm>
                  <a:off x="5947520" y="4232107"/>
                  <a:ext cx="766267" cy="385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stealth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cto 26"/>
                <p:cNvCxnSpPr/>
                <p:nvPr/>
              </p:nvCxnSpPr>
              <p:spPr>
                <a:xfrm>
                  <a:off x="5922639" y="4407969"/>
                  <a:ext cx="928457" cy="4107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stealt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CuadroTexto 27"/>
                <p:cNvSpPr txBox="1"/>
                <p:nvPr/>
              </p:nvSpPr>
              <p:spPr>
                <a:xfrm>
                  <a:off x="6399836" y="4036343"/>
                  <a:ext cx="272832" cy="300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1350" dirty="0" smtClean="0"/>
                    <a:t>9</a:t>
                  </a:r>
                  <a:endParaRPr lang="es-AR" sz="1350" dirty="0"/>
                </a:p>
              </p:txBody>
            </p:sp>
            <p:sp>
              <p:nvSpPr>
                <p:cNvPr id="29" name="CuadroTexto 28"/>
                <p:cNvSpPr txBox="1"/>
                <p:nvPr/>
              </p:nvSpPr>
              <p:spPr>
                <a:xfrm>
                  <a:off x="6191945" y="4434390"/>
                  <a:ext cx="272832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AR" sz="1350" dirty="0"/>
                    <a:t>7</a:t>
                  </a:r>
                </a:p>
              </p:txBody>
            </p:sp>
            <p:cxnSp>
              <p:nvCxnSpPr>
                <p:cNvPr id="30" name="Conector recto 29"/>
                <p:cNvCxnSpPr/>
                <p:nvPr/>
              </p:nvCxnSpPr>
              <p:spPr>
                <a:xfrm>
                  <a:off x="5397610" y="3274566"/>
                  <a:ext cx="139964" cy="7793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stealt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CuadroTexto 31"/>
                <p:cNvSpPr txBox="1"/>
                <p:nvPr/>
              </p:nvSpPr>
              <p:spPr>
                <a:xfrm>
                  <a:off x="5223563" y="3522412"/>
                  <a:ext cx="158395" cy="2355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1350" dirty="0" smtClean="0"/>
                    <a:t>2</a:t>
                  </a:r>
                  <a:endParaRPr lang="es-AR" sz="1350" dirty="0"/>
                </a:p>
              </p:txBody>
            </p:sp>
            <p:cxnSp>
              <p:nvCxnSpPr>
                <p:cNvPr id="33" name="Conector recto 32"/>
                <p:cNvCxnSpPr/>
                <p:nvPr/>
              </p:nvCxnSpPr>
              <p:spPr>
                <a:xfrm>
                  <a:off x="6800472" y="3359118"/>
                  <a:ext cx="139964" cy="7793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stealt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CuadroTexto 33"/>
                <p:cNvSpPr txBox="1"/>
                <p:nvPr/>
              </p:nvSpPr>
              <p:spPr>
                <a:xfrm>
                  <a:off x="6860475" y="3524111"/>
                  <a:ext cx="272832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AR" sz="1350" dirty="0" smtClean="0"/>
                    <a:t>2</a:t>
                  </a:r>
                  <a:endParaRPr lang="es-AR" sz="1350" dirty="0"/>
                </a:p>
              </p:txBody>
            </p:sp>
          </p:grpSp>
          <p:cxnSp>
            <p:nvCxnSpPr>
              <p:cNvPr id="36" name="Conector recto 35"/>
              <p:cNvCxnSpPr/>
              <p:nvPr/>
            </p:nvCxnSpPr>
            <p:spPr>
              <a:xfrm flipV="1">
                <a:off x="6054987" y="3516425"/>
                <a:ext cx="1390331" cy="105973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stealth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CuadroTexto 38"/>
              <p:cNvSpPr txBox="1"/>
              <p:nvPr/>
            </p:nvSpPr>
            <p:spPr>
              <a:xfrm>
                <a:off x="6164751" y="4027909"/>
                <a:ext cx="27283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1350" dirty="0"/>
                  <a:t>8</a:t>
                </a:r>
              </a:p>
            </p:txBody>
          </p:sp>
        </p:grpSp>
        <p:grpSp>
          <p:nvGrpSpPr>
            <p:cNvPr id="50" name="Grupo 49"/>
            <p:cNvGrpSpPr/>
            <p:nvPr/>
          </p:nvGrpSpPr>
          <p:grpSpPr>
            <a:xfrm>
              <a:off x="3993363" y="2153256"/>
              <a:ext cx="2545622" cy="1340416"/>
              <a:chOff x="3993363" y="2153256"/>
              <a:chExt cx="2545622" cy="1340416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3993363" y="3198171"/>
                <a:ext cx="510658" cy="2955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350" dirty="0" smtClean="0"/>
                  <a:t>Z</a:t>
                </a:r>
                <a:endParaRPr lang="es-AR" sz="1350" dirty="0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4775391" y="2174702"/>
                <a:ext cx="510658" cy="2955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350" dirty="0" smtClean="0"/>
                  <a:t>K</a:t>
                </a:r>
                <a:endParaRPr lang="es-AR" sz="1350" dirty="0"/>
              </a:p>
            </p:txBody>
          </p:sp>
          <p:cxnSp>
            <p:nvCxnSpPr>
              <p:cNvPr id="44" name="Conector recto 43"/>
              <p:cNvCxnSpPr>
                <a:stCxn id="42" idx="0"/>
                <a:endCxn id="43" idx="3"/>
              </p:cNvCxnSpPr>
              <p:nvPr/>
            </p:nvCxnSpPr>
            <p:spPr>
              <a:xfrm flipV="1">
                <a:off x="4248692" y="2426928"/>
                <a:ext cx="601483" cy="771243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>
                <a:stCxn id="43" idx="5"/>
              </p:cNvCxnSpPr>
              <p:nvPr/>
            </p:nvCxnSpPr>
            <p:spPr>
              <a:xfrm>
                <a:off x="5211265" y="2426928"/>
                <a:ext cx="1327720" cy="6542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CuadroTexto 47"/>
              <p:cNvSpPr txBox="1"/>
              <p:nvPr/>
            </p:nvSpPr>
            <p:spPr>
              <a:xfrm>
                <a:off x="4140042" y="2662508"/>
                <a:ext cx="420913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350" dirty="0" smtClean="0"/>
                  <a:t>17</a:t>
                </a:r>
                <a:endParaRPr lang="es-AR" sz="1350" dirty="0"/>
              </a:p>
            </p:txBody>
          </p:sp>
          <p:sp>
            <p:nvSpPr>
              <p:cNvPr id="49" name="CuadroTexto 48"/>
              <p:cNvSpPr txBox="1"/>
              <p:nvPr/>
            </p:nvSpPr>
            <p:spPr>
              <a:xfrm>
                <a:off x="5400883" y="2153256"/>
                <a:ext cx="458897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350" dirty="0" smtClean="0"/>
                  <a:t>19</a:t>
                </a:r>
                <a:endParaRPr lang="es-AR" sz="1350" dirty="0"/>
              </a:p>
            </p:txBody>
          </p:sp>
        </p:grpSp>
      </p:grpSp>
      <p:cxnSp>
        <p:nvCxnSpPr>
          <p:cNvPr id="56" name="Conector recto 55"/>
          <p:cNvCxnSpPr/>
          <p:nvPr/>
        </p:nvCxnSpPr>
        <p:spPr>
          <a:xfrm flipH="1" flipV="1">
            <a:off x="7129769" y="2598157"/>
            <a:ext cx="381898" cy="38063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7298133" y="2636863"/>
            <a:ext cx="4209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350" dirty="0" smtClean="0"/>
              <a:t>1</a:t>
            </a:r>
            <a:endParaRPr lang="es-AR" sz="1350" dirty="0"/>
          </a:p>
        </p:txBody>
      </p:sp>
    </p:spTree>
    <p:extLst>
      <p:ext uri="{BB962C8B-B14F-4D97-AF65-F5344CB8AC3E}">
        <p14:creationId xmlns:p14="http://schemas.microsoft.com/office/powerpoint/2010/main" val="412490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s-AR" dirty="0"/>
              <a:t>TP 6 – </a:t>
            </a:r>
            <a:r>
              <a:rPr lang="es-AR" dirty="0" err="1"/>
              <a:t>Ejer</a:t>
            </a:r>
            <a:r>
              <a:rPr lang="es-AR" dirty="0"/>
              <a:t> </a:t>
            </a:r>
            <a:r>
              <a:rPr lang="es-AR" dirty="0" smtClean="0"/>
              <a:t>4</a:t>
            </a:r>
            <a:endParaRPr dirty="0"/>
          </a:p>
        </p:txBody>
      </p:sp>
      <p:sp>
        <p:nvSpPr>
          <p:cNvPr id="308" name="Google Shape;308;p27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27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2000" dirty="0">
                <a:solidFill>
                  <a:schemeClr val="dk1"/>
                </a:solidFill>
              </a:rPr>
              <a:t>Implementar </a:t>
            </a:r>
            <a:endParaRPr dirty="0"/>
          </a:p>
          <a:p>
            <a:pPr marL="114300" lvl="0" indent="0">
              <a:buNone/>
            </a:pPr>
            <a:r>
              <a:rPr lang="es-AR" dirty="0" err="1">
                <a:solidFill>
                  <a:schemeClr val="tx1"/>
                </a:solidFill>
              </a:rPr>
              <a:t>public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DijkstraPath</a:t>
            </a:r>
            <a:r>
              <a:rPr lang="es-AR" dirty="0">
                <a:solidFill>
                  <a:schemeClr val="tx1"/>
                </a:solidFill>
              </a:rPr>
              <a:t>&lt;V,E&gt; </a:t>
            </a:r>
            <a:r>
              <a:rPr lang="es-AR" dirty="0" err="1">
                <a:solidFill>
                  <a:schemeClr val="tx1"/>
                </a:solidFill>
              </a:rPr>
              <a:t>dijsktra</a:t>
            </a:r>
            <a:r>
              <a:rPr lang="es-AR" dirty="0">
                <a:solidFill>
                  <a:schemeClr val="tx1"/>
                </a:solidFill>
              </a:rPr>
              <a:t>(V </a:t>
            </a:r>
            <a:r>
              <a:rPr lang="es-AR" dirty="0" err="1">
                <a:solidFill>
                  <a:schemeClr val="tx1"/>
                </a:solidFill>
              </a:rPr>
              <a:t>source</a:t>
            </a:r>
            <a:r>
              <a:rPr lang="es-AR" dirty="0">
                <a:solidFill>
                  <a:schemeClr val="tx1"/>
                </a:solidFill>
              </a:rPr>
              <a:t>);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310" name="Google Shape;310;p27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AR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74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1" name="Google Shape;311;p27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993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AR" sz="1600" dirty="0" err="1"/>
              <a:t>GraphService</a:t>
            </a:r>
            <a:r>
              <a:rPr lang="es-AR" sz="1600" dirty="0"/>
              <a:t>&lt;</a:t>
            </a:r>
            <a:r>
              <a:rPr lang="es-AR" sz="1600" dirty="0" err="1"/>
              <a:t>Character,WeightedEdge</a:t>
            </a:r>
            <a:r>
              <a:rPr lang="es-AR" sz="1600" dirty="0"/>
              <a:t>&gt; g = </a:t>
            </a:r>
          </a:p>
          <a:p>
            <a:pPr marL="0" indent="0">
              <a:buNone/>
            </a:pPr>
            <a:r>
              <a:rPr lang="es-AR" sz="1600" dirty="0" err="1"/>
              <a:t>GraphFactory.</a:t>
            </a:r>
            <a:r>
              <a:rPr lang="es-AR" sz="1600" i="1" dirty="0" err="1"/>
              <a:t>create</a:t>
            </a:r>
            <a:r>
              <a:rPr lang="es-AR" sz="1600" i="1" dirty="0" smtClean="0"/>
              <a:t>(</a:t>
            </a:r>
          </a:p>
          <a:p>
            <a:pPr marL="0" indent="0">
              <a:buNone/>
            </a:pPr>
            <a:r>
              <a:rPr lang="es-AR" sz="1600" i="1" dirty="0" err="1" smtClean="0"/>
              <a:t>Multiplicity.</a:t>
            </a:r>
            <a:r>
              <a:rPr lang="es-AR" sz="1600" b="1" i="1" dirty="0" err="1" smtClean="0"/>
              <a:t>SIMPLE</a:t>
            </a:r>
            <a:r>
              <a:rPr lang="es-AR" sz="1600" b="1" i="1" dirty="0"/>
              <a:t>, 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EdgeMode.</a:t>
            </a:r>
            <a:r>
              <a:rPr lang="es-AR" sz="1600" b="1" i="1" dirty="0" err="1"/>
              <a:t>UNDIRECTED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SelfLoop.</a:t>
            </a:r>
            <a:r>
              <a:rPr lang="es-AR" sz="1600" b="1" i="1" dirty="0" err="1"/>
              <a:t>NO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Weight.</a:t>
            </a:r>
            <a:r>
              <a:rPr lang="es-AR" sz="1600" b="1" i="1" dirty="0" err="1"/>
              <a:t>YES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>
                <a:solidFill>
                  <a:srgbClr val="00B050"/>
                </a:solidFill>
              </a:rPr>
              <a:t>    </a:t>
            </a:r>
            <a:r>
              <a:rPr lang="es-AR" sz="1600" dirty="0" err="1">
                <a:solidFill>
                  <a:srgbClr val="00B050"/>
                </a:solidFill>
              </a:rPr>
              <a:t>Storage.</a:t>
            </a:r>
            <a:r>
              <a:rPr lang="es-AR" sz="1600" b="1" i="1" dirty="0" err="1">
                <a:solidFill>
                  <a:srgbClr val="00B050"/>
                </a:solidFill>
              </a:rPr>
              <a:t>DENSE</a:t>
            </a:r>
            <a:r>
              <a:rPr lang="es-AR" sz="1600" b="1" i="1" dirty="0"/>
              <a:t>);</a:t>
            </a:r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'E',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(2));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'C',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(8));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'B',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(9));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('C', 'E',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(3));</a:t>
            </a:r>
            <a:r>
              <a:rPr lang="en-US" sz="1600" b="1" i="1" dirty="0">
                <a:solidFill>
                  <a:srgbClr val="00B050"/>
                </a:solidFill>
              </a:rPr>
              <a:t> </a:t>
            </a:r>
            <a:r>
              <a:rPr lang="en-US" sz="1600" b="1" dirty="0"/>
              <a:t> </a:t>
            </a:r>
          </a:p>
          <a:p>
            <a:pPr marL="0" indent="0">
              <a:buNone/>
            </a:pPr>
            <a:r>
              <a:rPr lang="es-AR" sz="1600" dirty="0" err="1"/>
              <a:t>g.addVertex</a:t>
            </a:r>
            <a:r>
              <a:rPr lang="es-AR" sz="1600" dirty="0"/>
              <a:t>('D');</a:t>
            </a:r>
          </a:p>
          <a:p>
            <a:pPr marL="0" indent="0">
              <a:buNone/>
            </a:pPr>
            <a:endParaRPr lang="es-AR" sz="1600" dirty="0"/>
          </a:p>
        </p:txBody>
      </p:sp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6" name="Elipse 5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2" name="Conector recto 11"/>
            <p:cNvCxnSpPr>
              <a:stCxn id="9" idx="7"/>
              <a:endCxn id="6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6" idx="5"/>
              <a:endCxn id="7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>
              <a:stCxn id="7" idx="5"/>
              <a:endCxn id="8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>
              <a:stCxn id="6" idx="6"/>
              <a:endCxn id="8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uadroTexto 19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27347"/>
              </p:ext>
            </p:extLst>
          </p:nvPr>
        </p:nvGraphicFramePr>
        <p:xfrm>
          <a:off x="4342789" y="2238256"/>
          <a:ext cx="3054534" cy="1337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089">
                  <a:extLst>
                    <a:ext uri="{9D8B030D-6E8A-4147-A177-3AD203B41FA5}">
                      <a16:colId xmlns:a16="http://schemas.microsoft.com/office/drawing/2014/main" val="1744690710"/>
                    </a:ext>
                  </a:extLst>
                </a:gridCol>
                <a:gridCol w="509089">
                  <a:extLst>
                    <a:ext uri="{9D8B030D-6E8A-4147-A177-3AD203B41FA5}">
                      <a16:colId xmlns:a16="http://schemas.microsoft.com/office/drawing/2014/main" val="3010373102"/>
                    </a:ext>
                  </a:extLst>
                </a:gridCol>
                <a:gridCol w="509089">
                  <a:extLst>
                    <a:ext uri="{9D8B030D-6E8A-4147-A177-3AD203B41FA5}">
                      <a16:colId xmlns:a16="http://schemas.microsoft.com/office/drawing/2014/main" val="1330677741"/>
                    </a:ext>
                  </a:extLst>
                </a:gridCol>
                <a:gridCol w="509089">
                  <a:extLst>
                    <a:ext uri="{9D8B030D-6E8A-4147-A177-3AD203B41FA5}">
                      <a16:colId xmlns:a16="http://schemas.microsoft.com/office/drawing/2014/main" val="1793248683"/>
                    </a:ext>
                  </a:extLst>
                </a:gridCol>
                <a:gridCol w="509089">
                  <a:extLst>
                    <a:ext uri="{9D8B030D-6E8A-4147-A177-3AD203B41FA5}">
                      <a16:colId xmlns:a16="http://schemas.microsoft.com/office/drawing/2014/main" val="1042115879"/>
                    </a:ext>
                  </a:extLst>
                </a:gridCol>
                <a:gridCol w="509089">
                  <a:extLst>
                    <a:ext uri="{9D8B030D-6E8A-4147-A177-3AD203B41FA5}">
                      <a16:colId xmlns:a16="http://schemas.microsoft.com/office/drawing/2014/main" val="1839970583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713078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A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9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8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9147457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B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9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56688466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C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8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3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29797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D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6511536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E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2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smtClean="0"/>
                        <a:t>3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98241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42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C a los demás? 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sp>
        <p:nvSpPr>
          <p:cNvPr id="21" name="CuadroTexto 20"/>
          <p:cNvSpPr txBox="1"/>
          <p:nvPr/>
        </p:nvSpPr>
        <p:spPr>
          <a:xfrm>
            <a:off x="5830132" y="2285350"/>
            <a:ext cx="200170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</a:t>
            </a:r>
            <a:r>
              <a:rPr lang="es-AR" sz="1350" b="1" dirty="0">
                <a:solidFill>
                  <a:srgbClr val="FF0000"/>
                </a:solidFill>
              </a:rPr>
              <a:t>C,0)</a:t>
            </a:r>
            <a:r>
              <a:rPr lang="es-AR" sz="1350" dirty="0">
                <a:solidFill>
                  <a:srgbClr val="FF0000"/>
                </a:solidFill>
              </a:rPr>
              <a:t> </a:t>
            </a:r>
            <a:r>
              <a:rPr lang="es-AR" sz="1350" dirty="0"/>
              <a:t>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Visisted.add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134773"/>
              </p:ext>
            </p:extLst>
          </p:nvPr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B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D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Costo?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0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6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8728</Words>
  <Application>Microsoft Office PowerPoint</Application>
  <PresentationFormat>Presentación en pantalla (4:3)</PresentationFormat>
  <Paragraphs>2450</Paragraphs>
  <Slides>74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74</vt:i4>
      </vt:variant>
    </vt:vector>
  </HeadingPairs>
  <TitlesOfParts>
    <vt:vector size="86" baseType="lpstr">
      <vt:lpstr>Arial</vt:lpstr>
      <vt:lpstr>Calibri</vt:lpstr>
      <vt:lpstr>Calibri Light</vt:lpstr>
      <vt:lpstr>Cambria Math</vt:lpstr>
      <vt:lpstr>Century Gothic</vt:lpstr>
      <vt:lpstr>Consolas</vt:lpstr>
      <vt:lpstr>Palatino Linotype</vt:lpstr>
      <vt:lpstr>Roboto</vt:lpstr>
      <vt:lpstr>Symbol</vt:lpstr>
      <vt:lpstr>Wingdings 2</vt:lpstr>
      <vt:lpstr>Presentation on brainstorming</vt:lpstr>
      <vt:lpstr>Tema de Office</vt:lpstr>
      <vt:lpstr>Estructura de Datos y Algoritmos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DISPARATE!!!!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Caso de Uso</vt:lpstr>
      <vt:lpstr>TP 6 – Ejer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Leticia Irene Gómez</dc:creator>
  <cp:lastModifiedBy>Leticia Irene Gómez</cp:lastModifiedBy>
  <cp:revision>81</cp:revision>
  <dcterms:created xsi:type="dcterms:W3CDTF">2021-10-17T17:58:36Z</dcterms:created>
  <dcterms:modified xsi:type="dcterms:W3CDTF">2024-05-31T21:40:00Z</dcterms:modified>
</cp:coreProperties>
</file>