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72" r:id="rId2"/>
    <p:sldId id="880" r:id="rId3"/>
    <p:sldId id="867" r:id="rId4"/>
    <p:sldId id="868" r:id="rId5"/>
    <p:sldId id="870" r:id="rId6"/>
    <p:sldId id="871" r:id="rId7"/>
    <p:sldId id="872" r:id="rId8"/>
    <p:sldId id="873" r:id="rId9"/>
    <p:sldId id="874" r:id="rId10"/>
    <p:sldId id="875" r:id="rId11"/>
    <p:sldId id="876" r:id="rId12"/>
    <p:sldId id="877" r:id="rId13"/>
    <p:sldId id="878" r:id="rId14"/>
    <p:sldId id="879" r:id="rId15"/>
    <p:sldId id="881" r:id="rId16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d38ae81f6_1_24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fd38ae81f6_1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3059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209193a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3209193a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438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209193a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3209193a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22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371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d38ae81f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fd38ae81f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471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d38ae81f6_1_147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fd38ae81f6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508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d38ae81f6_1_172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fd38ae81f6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0029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d38ae81f6_1_193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fd38ae81f6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5020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d38ae81f6_1_21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fd38ae81f6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5581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d38ae81f6_1_228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fd38ae81f6_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3148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d38ae81f6_1_11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fd38ae81f6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444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5/31/2024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‹Nº›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93101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AR" b="1"/>
              <a:t>Bipartito?</a:t>
            </a:r>
            <a:endParaRPr/>
          </a:p>
        </p:txBody>
      </p:sp>
      <p:sp>
        <p:nvSpPr>
          <p:cNvPr id="242" name="Google Shape;242;p2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3957027" y="4020608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2776731" y="2353484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1543735" y="4020603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1543736" y="2860573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957013" y="3049229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48" name="Google Shape;248;p23"/>
          <p:cNvCxnSpPr>
            <a:stCxn id="247" idx="1"/>
            <a:endCxn id="244" idx="5"/>
          </p:cNvCxnSpPr>
          <p:nvPr/>
        </p:nvCxnSpPr>
        <p:spPr>
          <a:xfrm rot="10800000">
            <a:off x="3126670" y="2663877"/>
            <a:ext cx="890400" cy="438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9" name="Google Shape;249;p23"/>
          <p:cNvCxnSpPr>
            <a:stCxn id="243" idx="0"/>
            <a:endCxn id="247" idx="4"/>
          </p:cNvCxnSpPr>
          <p:nvPr/>
        </p:nvCxnSpPr>
        <p:spPr>
          <a:xfrm rot="10800000">
            <a:off x="4162077" y="3412808"/>
            <a:ext cx="0" cy="607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0" name="Google Shape;250;p23"/>
          <p:cNvCxnSpPr>
            <a:stCxn id="244" idx="3"/>
            <a:endCxn id="246" idx="6"/>
          </p:cNvCxnSpPr>
          <p:nvPr/>
        </p:nvCxnSpPr>
        <p:spPr>
          <a:xfrm flipH="1">
            <a:off x="1953889" y="2663836"/>
            <a:ext cx="882900" cy="378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1" name="Google Shape;251;p23"/>
          <p:cNvCxnSpPr>
            <a:stCxn id="246" idx="4"/>
            <a:endCxn id="245" idx="0"/>
          </p:cNvCxnSpPr>
          <p:nvPr/>
        </p:nvCxnSpPr>
        <p:spPr>
          <a:xfrm>
            <a:off x="1748786" y="3224173"/>
            <a:ext cx="0" cy="796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252;p23"/>
          <p:cNvCxnSpPr>
            <a:stCxn id="245" idx="6"/>
            <a:endCxn id="243" idx="2"/>
          </p:cNvCxnSpPr>
          <p:nvPr/>
        </p:nvCxnSpPr>
        <p:spPr>
          <a:xfrm>
            <a:off x="1953835" y="4202403"/>
            <a:ext cx="2003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8707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AR" b="1"/>
              <a:t>Bipartito?</a:t>
            </a:r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11</a:t>
            </a:fld>
            <a:endParaRPr/>
          </a:p>
        </p:txBody>
      </p:sp>
      <p:sp>
        <p:nvSpPr>
          <p:cNvPr id="259" name="Google Shape;259;p24"/>
          <p:cNvSpPr/>
          <p:nvPr/>
        </p:nvSpPr>
        <p:spPr>
          <a:xfrm>
            <a:off x="3921527" y="3777783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3921531" y="2381884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1543735" y="4070278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2" name="Google Shape;262;p24"/>
          <p:cNvSpPr/>
          <p:nvPr/>
        </p:nvSpPr>
        <p:spPr>
          <a:xfrm>
            <a:off x="1543736" y="2456248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1053363" y="3247204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64" name="Google Shape;264;p24"/>
          <p:cNvCxnSpPr>
            <a:stCxn id="263" idx="6"/>
            <a:endCxn id="260" idx="3"/>
          </p:cNvCxnSpPr>
          <p:nvPr/>
        </p:nvCxnSpPr>
        <p:spPr>
          <a:xfrm rot="10800000" flipH="1">
            <a:off x="1463463" y="2692204"/>
            <a:ext cx="2518200" cy="736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5" name="Google Shape;265;p24"/>
          <p:cNvCxnSpPr>
            <a:stCxn id="259" idx="2"/>
            <a:endCxn id="263" idx="6"/>
          </p:cNvCxnSpPr>
          <p:nvPr/>
        </p:nvCxnSpPr>
        <p:spPr>
          <a:xfrm rot="10800000">
            <a:off x="1463327" y="3428883"/>
            <a:ext cx="2458200" cy="530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6" name="Google Shape;266;p24"/>
          <p:cNvCxnSpPr>
            <a:stCxn id="260" idx="3"/>
            <a:endCxn id="262" idx="6"/>
          </p:cNvCxnSpPr>
          <p:nvPr/>
        </p:nvCxnSpPr>
        <p:spPr>
          <a:xfrm rot="10800000">
            <a:off x="1953889" y="2637936"/>
            <a:ext cx="2027700" cy="54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7" name="Google Shape;267;p24"/>
          <p:cNvCxnSpPr>
            <a:stCxn id="262" idx="4"/>
            <a:endCxn id="261" idx="0"/>
          </p:cNvCxnSpPr>
          <p:nvPr/>
        </p:nvCxnSpPr>
        <p:spPr>
          <a:xfrm>
            <a:off x="1748786" y="2819848"/>
            <a:ext cx="0" cy="1250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24"/>
          <p:cNvCxnSpPr>
            <a:stCxn id="261" idx="6"/>
            <a:endCxn id="259" idx="2"/>
          </p:cNvCxnSpPr>
          <p:nvPr/>
        </p:nvCxnSpPr>
        <p:spPr>
          <a:xfrm rot="10800000" flipH="1">
            <a:off x="1953835" y="3959578"/>
            <a:ext cx="1967700" cy="292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5722025" y="2557600"/>
            <a:ext cx="3109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AR" b="1">
                <a:solidFill>
                  <a:srgbClr val="CC0000"/>
                </a:solidFill>
              </a:rPr>
              <a:t>NO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76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AR" b="1"/>
              <a:t>Bipartito No Conectado</a:t>
            </a:r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12</a:t>
            </a:fld>
            <a:endParaRPr/>
          </a:p>
        </p:txBody>
      </p:sp>
      <p:sp>
        <p:nvSpPr>
          <p:cNvPr id="276" name="Google Shape;276;p25"/>
          <p:cNvSpPr/>
          <p:nvPr/>
        </p:nvSpPr>
        <p:spPr>
          <a:xfrm>
            <a:off x="2322174" y="3881148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77" name="Google Shape;277;p25"/>
          <p:cNvCxnSpPr>
            <a:stCxn id="278" idx="2"/>
            <a:endCxn id="276" idx="6"/>
          </p:cNvCxnSpPr>
          <p:nvPr/>
        </p:nvCxnSpPr>
        <p:spPr>
          <a:xfrm rot="10800000">
            <a:off x="2732302" y="4063053"/>
            <a:ext cx="1634700" cy="10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25"/>
          <p:cNvSpPr/>
          <p:nvPr/>
        </p:nvSpPr>
        <p:spPr>
          <a:xfrm>
            <a:off x="7651616" y="3130058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80" name="Google Shape;280;p25"/>
          <p:cNvCxnSpPr>
            <a:stCxn id="279" idx="1"/>
          </p:cNvCxnSpPr>
          <p:nvPr/>
        </p:nvCxnSpPr>
        <p:spPr>
          <a:xfrm rot="10800000">
            <a:off x="6690173" y="2648406"/>
            <a:ext cx="1021500" cy="534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1" name="Google Shape;281;p25"/>
          <p:cNvSpPr/>
          <p:nvPr/>
        </p:nvSpPr>
        <p:spPr>
          <a:xfrm>
            <a:off x="6280044" y="2396218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2" name="Google Shape;282;p25"/>
          <p:cNvSpPr>
            <a:spLocks noGrp="1"/>
          </p:cNvSpPr>
          <p:nvPr>
            <p:ph type="body" idx="1"/>
          </p:nvPr>
        </p:nvSpPr>
        <p:spPr>
          <a:xfrm>
            <a:off x="805388" y="2490063"/>
            <a:ext cx="476100" cy="4332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4"/>
              <a:buNone/>
            </a:pPr>
            <a:r>
              <a:rPr lang="es-AR" sz="1625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</a:t>
            </a:r>
            <a:endParaRPr sz="1625"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2289186" y="2678773"/>
            <a:ext cx="2565232" cy="2830241"/>
            <a:chOff x="-220412" y="2699836"/>
            <a:chExt cx="3023968" cy="3320709"/>
          </a:xfrm>
        </p:grpSpPr>
        <p:sp>
          <p:nvSpPr>
            <p:cNvPr id="278" name="Google Shape;278;p25"/>
            <p:cNvSpPr/>
            <p:nvPr/>
          </p:nvSpPr>
          <p:spPr>
            <a:xfrm>
              <a:off x="2228976" y="4236718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H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2195502" y="3090380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F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-181450" y="5593945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X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2320256" y="5019066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-220412" y="2699836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E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-220410" y="3401048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C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-181460" y="4758275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90" name="Google Shape;290;p25"/>
            <p:cNvCxnSpPr>
              <a:stCxn id="288" idx="6"/>
              <a:endCxn id="284" idx="3"/>
            </p:cNvCxnSpPr>
            <p:nvPr/>
          </p:nvCxnSpPr>
          <p:spPr>
            <a:xfrm rot="10800000" flipH="1">
              <a:off x="262890" y="3454448"/>
              <a:ext cx="2003400" cy="1599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1" name="Google Shape;291;p25"/>
            <p:cNvCxnSpPr>
              <a:stCxn id="278" idx="1"/>
              <a:endCxn id="288" idx="5"/>
            </p:cNvCxnSpPr>
            <p:nvPr/>
          </p:nvCxnSpPr>
          <p:spPr>
            <a:xfrm rot="10800000">
              <a:off x="192254" y="3765192"/>
              <a:ext cx="2107500" cy="5340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2" name="Google Shape;292;p25"/>
            <p:cNvCxnSpPr>
              <a:stCxn id="284" idx="1"/>
              <a:endCxn id="287" idx="6"/>
            </p:cNvCxnSpPr>
            <p:nvPr/>
          </p:nvCxnSpPr>
          <p:spPr>
            <a:xfrm rot="10800000">
              <a:off x="262880" y="2913155"/>
              <a:ext cx="2003400" cy="2397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3" name="Google Shape;293;p25"/>
            <p:cNvCxnSpPr>
              <a:stCxn id="285" idx="6"/>
              <a:endCxn id="286" idx="3"/>
            </p:cNvCxnSpPr>
            <p:nvPr/>
          </p:nvCxnSpPr>
          <p:spPr>
            <a:xfrm rot="10800000" flipH="1">
              <a:off x="301850" y="5383045"/>
              <a:ext cx="2089200" cy="4242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4" name="Google Shape;294;p25"/>
            <p:cNvCxnSpPr>
              <a:stCxn id="289" idx="7"/>
              <a:endCxn id="278" idx="3"/>
            </p:cNvCxnSpPr>
            <p:nvPr/>
          </p:nvCxnSpPr>
          <p:spPr>
            <a:xfrm rot="10800000" flipH="1">
              <a:off x="231063" y="4600849"/>
              <a:ext cx="2068800" cy="2199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95" name="Google Shape;295;p25"/>
          <p:cNvCxnSpPr>
            <a:stCxn id="286" idx="2"/>
            <a:endCxn id="289" idx="6"/>
          </p:cNvCxnSpPr>
          <p:nvPr/>
        </p:nvCxnSpPr>
        <p:spPr>
          <a:xfrm rot="10800000">
            <a:off x="2732335" y="4614949"/>
            <a:ext cx="1712100" cy="222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834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01" name="Google Shape;301;p2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 b="1"/>
              <a:t>El grafo debe ser posible dividirlo en dos conjuntos de nodos marcando cada nodo como A o B. </a:t>
            </a: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 b="1"/>
              <a:t>Se debe cumplir que todo nodo A tenga solo B como adyacentes y que todo nodo B tenga solo nodos A como adyacentes</a:t>
            </a:r>
            <a:endParaRPr b="1"/>
          </a:p>
        </p:txBody>
      </p:sp>
      <p:sp>
        <p:nvSpPr>
          <p:cNvPr id="302" name="Google Shape;302;p2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115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AR"/>
              <a:t>TP 6 – Ejer 6</a:t>
            </a:r>
            <a:endParaRPr/>
          </a:p>
        </p:txBody>
      </p:sp>
      <p:sp>
        <p:nvSpPr>
          <p:cNvPr id="308" name="Google Shape;308;p27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2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2000">
                <a:solidFill>
                  <a:schemeClr val="dk1"/>
                </a:solidFill>
              </a:rPr>
              <a:t>Implementar </a:t>
            </a:r>
            <a:endParaRPr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b="1">
                <a:solidFill>
                  <a:schemeClr val="dk1"/>
                </a:solidFill>
              </a:rPr>
              <a:t>public boolean hasCycle()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10" name="Google Shape;310;p27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14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1" name="Google Shape;311;p27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363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AR" dirty="0"/>
              <a:t>TP 6 – </a:t>
            </a:r>
            <a:r>
              <a:rPr lang="es-AR" dirty="0" err="1"/>
              <a:t>Ejer</a:t>
            </a:r>
            <a:r>
              <a:rPr lang="es-AR" dirty="0"/>
              <a:t> </a:t>
            </a:r>
            <a:r>
              <a:rPr lang="es-AR" dirty="0" smtClean="0"/>
              <a:t>7</a:t>
            </a:r>
            <a:endParaRPr dirty="0"/>
          </a:p>
        </p:txBody>
      </p:sp>
      <p:sp>
        <p:nvSpPr>
          <p:cNvPr id="308" name="Google Shape;308;p27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2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2000" dirty="0">
                <a:solidFill>
                  <a:schemeClr val="dk1"/>
                </a:solidFill>
              </a:rPr>
              <a:t>Implementar 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b="1" dirty="0" smtClean="0">
                <a:solidFill>
                  <a:schemeClr val="dk1"/>
                </a:solidFill>
              </a:rPr>
              <a:t>Aplicación a </a:t>
            </a:r>
            <a:r>
              <a:rPr lang="es-AR" b="1" smtClean="0">
                <a:solidFill>
                  <a:schemeClr val="dk1"/>
                </a:solidFill>
              </a:rPr>
              <a:t>rutas aéreas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310" name="Google Shape;310;p27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15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1" name="Google Shape;311;p27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357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 dirty="0"/>
              <a:t>TP 6 – </a:t>
            </a:r>
            <a:r>
              <a:rPr lang="en-US" dirty="0" err="1"/>
              <a:t>Ejer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AR" sz="2000" b="1" dirty="0">
                <a:solidFill>
                  <a:schemeClr val="tx1"/>
                </a:solidFill>
              </a:rPr>
              <a:t>Solo para grafo </a:t>
            </a:r>
            <a:r>
              <a:rPr lang="es-AR" sz="2000" b="1" dirty="0" err="1">
                <a:solidFill>
                  <a:schemeClr val="tx1"/>
                </a:solidFill>
              </a:rPr>
              <a:t>SimpleOrDefault</a:t>
            </a:r>
            <a:r>
              <a:rPr lang="es-AR" sz="2000" b="1" dirty="0">
                <a:solidFill>
                  <a:schemeClr val="tx1"/>
                </a:solidFill>
              </a:rPr>
              <a:t>, sin lazos</a:t>
            </a: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</a:rPr>
              <a:t>Agregar </a:t>
            </a:r>
            <a:r>
              <a:rPr lang="es-AR" sz="2000" dirty="0">
                <a:solidFill>
                  <a:schemeClr val="tx1"/>
                </a:solidFill>
              </a:rPr>
              <a:t>el siguiente método a la interface</a:t>
            </a:r>
          </a:p>
          <a:p>
            <a:pPr marL="0" indent="0">
              <a:buNone/>
            </a:pPr>
            <a:endParaRPr lang="es-AR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sz="2000" b="1" dirty="0" err="1">
                <a:solidFill>
                  <a:schemeClr val="tx1"/>
                </a:solidFill>
              </a:rPr>
              <a:t>void</a:t>
            </a:r>
            <a:r>
              <a:rPr lang="es-MX" sz="2000" b="1" dirty="0">
                <a:solidFill>
                  <a:schemeClr val="tx1"/>
                </a:solidFill>
              </a:rPr>
              <a:t> </a:t>
            </a:r>
            <a:r>
              <a:rPr lang="es-MX" sz="2000" b="1" dirty="0" err="1">
                <a:solidFill>
                  <a:schemeClr val="tx1"/>
                </a:solidFill>
              </a:rPr>
              <a:t>printAllPaths</a:t>
            </a:r>
            <a:r>
              <a:rPr lang="es-MX" sz="2000" b="1" dirty="0">
                <a:solidFill>
                  <a:schemeClr val="tx1"/>
                </a:solidFill>
              </a:rPr>
              <a:t>(V </a:t>
            </a:r>
            <a:r>
              <a:rPr lang="es-MX" sz="2000" b="1" dirty="0" err="1">
                <a:solidFill>
                  <a:schemeClr val="tx1"/>
                </a:solidFill>
              </a:rPr>
              <a:t>startNode</a:t>
            </a:r>
            <a:r>
              <a:rPr lang="es-MX" sz="2000" b="1" dirty="0">
                <a:solidFill>
                  <a:schemeClr val="tx1"/>
                </a:solidFill>
              </a:rPr>
              <a:t>, V </a:t>
            </a:r>
            <a:r>
              <a:rPr lang="es-MX" sz="2000" b="1" dirty="0" err="1">
                <a:solidFill>
                  <a:schemeClr val="tx1"/>
                </a:solidFill>
              </a:rPr>
              <a:t>endNode</a:t>
            </a:r>
            <a:r>
              <a:rPr lang="es-MX" sz="2000" b="1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432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err="1" smtClean="0"/>
              <a:t>g.printAllPaths</a:t>
            </a:r>
            <a:r>
              <a:rPr lang="es-MX" b="1" dirty="0" smtClean="0"/>
              <a:t>(‘A’, ‘F’);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2864217" y="2530161"/>
            <a:ext cx="2919177" cy="3199757"/>
            <a:chOff x="5284771" y="730984"/>
            <a:chExt cx="3441045" cy="3754334"/>
          </a:xfrm>
        </p:grpSpPr>
        <p:grpSp>
          <p:nvGrpSpPr>
            <p:cNvPr id="6" name="Grupo 5"/>
            <p:cNvGrpSpPr/>
            <p:nvPr/>
          </p:nvGrpSpPr>
          <p:grpSpPr>
            <a:xfrm>
              <a:off x="5284771" y="730984"/>
              <a:ext cx="3441045" cy="3754334"/>
              <a:chOff x="457200" y="2525484"/>
              <a:chExt cx="3441045" cy="3754334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1789612" y="4236718"/>
                <a:ext cx="483326" cy="4267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H</a:t>
                </a:r>
                <a:endParaRPr lang="es-MX" dirty="0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2647406" y="3061488"/>
                <a:ext cx="483326" cy="4267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F</a:t>
                </a:r>
                <a:endParaRPr lang="es-MX" dirty="0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3414919" y="5853097"/>
                <a:ext cx="483326" cy="4267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X</a:t>
                </a:r>
                <a:endParaRPr lang="es-MX" dirty="0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2320256" y="5019066"/>
                <a:ext cx="483326" cy="4267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B</a:t>
                </a:r>
                <a:endParaRPr lang="es-MX" dirty="0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1495697" y="2525484"/>
                <a:ext cx="483326" cy="4267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E</a:t>
                </a:r>
                <a:endParaRPr lang="es-MX" dirty="0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650965" y="3488209"/>
                <a:ext cx="483326" cy="4267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C</a:t>
                </a:r>
                <a:endParaRPr lang="es-MX" dirty="0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457200" y="4805705"/>
                <a:ext cx="483326" cy="4267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A</a:t>
                </a:r>
                <a:endParaRPr lang="es-MX" dirty="0"/>
              </a:p>
            </p:txBody>
          </p:sp>
          <p:cxnSp>
            <p:nvCxnSpPr>
              <p:cNvPr id="17" name="Conector recto 16"/>
              <p:cNvCxnSpPr>
                <a:stCxn id="10" idx="7"/>
                <a:endCxn id="11" idx="4"/>
              </p:cNvCxnSpPr>
              <p:nvPr/>
            </p:nvCxnSpPr>
            <p:spPr>
              <a:xfrm flipV="1">
                <a:off x="2202157" y="3488209"/>
                <a:ext cx="686912" cy="81100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/>
              <p:cNvCxnSpPr>
                <a:stCxn id="14" idx="4"/>
                <a:endCxn id="10" idx="0"/>
              </p:cNvCxnSpPr>
              <p:nvPr/>
            </p:nvCxnSpPr>
            <p:spPr>
              <a:xfrm>
                <a:off x="1737361" y="2952205"/>
                <a:ext cx="293915" cy="12845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/>
              <p:cNvCxnSpPr>
                <a:endCxn id="15" idx="5"/>
              </p:cNvCxnSpPr>
              <p:nvPr/>
            </p:nvCxnSpPr>
            <p:spPr>
              <a:xfrm flipH="1" flipV="1">
                <a:off x="1063510" y="3852438"/>
                <a:ext cx="795191" cy="46799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>
                <a:stCxn id="11" idx="1"/>
              </p:cNvCxnSpPr>
              <p:nvPr/>
            </p:nvCxnSpPr>
            <p:spPr>
              <a:xfrm flipH="1" flipV="1">
                <a:off x="1979024" y="2775611"/>
                <a:ext cx="739163" cy="34836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/>
              <p:cNvCxnSpPr/>
              <p:nvPr/>
            </p:nvCxnSpPr>
            <p:spPr>
              <a:xfrm flipH="1" flipV="1">
                <a:off x="2711655" y="5393980"/>
                <a:ext cx="795191" cy="46799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22"/>
              <p:cNvCxnSpPr>
                <a:stCxn id="16" idx="0"/>
              </p:cNvCxnSpPr>
              <p:nvPr/>
            </p:nvCxnSpPr>
            <p:spPr>
              <a:xfrm flipV="1">
                <a:off x="698863" y="3901315"/>
                <a:ext cx="158665" cy="90439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Conector recto 7"/>
            <p:cNvCxnSpPr>
              <a:stCxn id="13" idx="2"/>
              <a:endCxn id="16" idx="6"/>
            </p:cNvCxnSpPr>
            <p:nvPr/>
          </p:nvCxnSpPr>
          <p:spPr>
            <a:xfrm flipH="1" flipV="1">
              <a:off x="5768097" y="3224566"/>
              <a:ext cx="1379730" cy="2133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Elipse 23"/>
          <p:cNvSpPr/>
          <p:nvPr/>
        </p:nvSpPr>
        <p:spPr>
          <a:xfrm>
            <a:off x="5389474" y="4027611"/>
            <a:ext cx="410025" cy="36368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G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H="1">
            <a:off x="4426784" y="4223723"/>
            <a:ext cx="946585" cy="17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7651616" y="3130058"/>
            <a:ext cx="410025" cy="36368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  <a:endParaRPr lang="es-MX" dirty="0"/>
          </a:p>
        </p:txBody>
      </p:sp>
      <p:cxnSp>
        <p:nvCxnSpPr>
          <p:cNvPr id="29" name="Conector recto 28"/>
          <p:cNvCxnSpPr>
            <a:stCxn id="28" idx="1"/>
          </p:cNvCxnSpPr>
          <p:nvPr/>
        </p:nvCxnSpPr>
        <p:spPr>
          <a:xfrm flipH="1" flipV="1">
            <a:off x="6690069" y="2648315"/>
            <a:ext cx="1021593" cy="5350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6280044" y="2396218"/>
            <a:ext cx="410025" cy="36368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</a:t>
            </a:r>
            <a:endParaRPr lang="es-MX" dirty="0"/>
          </a:p>
        </p:txBody>
      </p:sp>
      <p:sp>
        <p:nvSpPr>
          <p:cNvPr id="36" name="Marcador de contenido 35"/>
          <p:cNvSpPr>
            <a:spLocks noGrp="1"/>
          </p:cNvSpPr>
          <p:nvPr>
            <p:ph idx="1"/>
          </p:nvPr>
        </p:nvSpPr>
        <p:spPr>
          <a:xfrm>
            <a:off x="1927088" y="2986988"/>
            <a:ext cx="476175" cy="43325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marL="0" indent="0" algn="ctr">
              <a:buNone/>
            </a:pPr>
            <a:r>
              <a:rPr lang="es-AR" dirty="0" smtClean="0"/>
              <a:t>M</a:t>
            </a:r>
            <a:endParaRPr lang="es-MX" dirty="0"/>
          </a:p>
        </p:txBody>
      </p:sp>
      <p:sp>
        <p:nvSpPr>
          <p:cNvPr id="42" name="Forma libre 41"/>
          <p:cNvSpPr/>
          <p:nvPr/>
        </p:nvSpPr>
        <p:spPr>
          <a:xfrm>
            <a:off x="2586445" y="3010783"/>
            <a:ext cx="2142309" cy="1699500"/>
          </a:xfrm>
          <a:custGeom>
            <a:avLst/>
            <a:gdLst>
              <a:gd name="connsiteX0" fmla="*/ 0 w 2142309"/>
              <a:gd name="connsiteY0" fmla="*/ 1699500 h 1699500"/>
              <a:gd name="connsiteX1" fmla="*/ 418011 w 2142309"/>
              <a:gd name="connsiteY1" fmla="*/ 14391 h 1699500"/>
              <a:gd name="connsiteX2" fmla="*/ 1489166 w 2142309"/>
              <a:gd name="connsiteY2" fmla="*/ 863477 h 1699500"/>
              <a:gd name="connsiteX3" fmla="*/ 2142309 w 2142309"/>
              <a:gd name="connsiteY3" fmla="*/ 445465 h 169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2309" h="1699500">
                <a:moveTo>
                  <a:pt x="0" y="1699500"/>
                </a:moveTo>
                <a:cubicBezTo>
                  <a:pt x="84908" y="926614"/>
                  <a:pt x="169817" y="153728"/>
                  <a:pt x="418011" y="14391"/>
                </a:cubicBezTo>
                <a:cubicBezTo>
                  <a:pt x="666205" y="-124946"/>
                  <a:pt x="1201783" y="791631"/>
                  <a:pt x="1489166" y="863477"/>
                </a:cubicBezTo>
                <a:cubicBezTo>
                  <a:pt x="1776549" y="935323"/>
                  <a:pt x="1959429" y="690394"/>
                  <a:pt x="2142309" y="445465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Forma libre 42"/>
          <p:cNvSpPr/>
          <p:nvPr/>
        </p:nvSpPr>
        <p:spPr>
          <a:xfrm>
            <a:off x="2468880" y="2291682"/>
            <a:ext cx="2377440" cy="2410947"/>
          </a:xfrm>
          <a:custGeom>
            <a:avLst/>
            <a:gdLst>
              <a:gd name="connsiteX0" fmla="*/ 0 w 2377440"/>
              <a:gd name="connsiteY0" fmla="*/ 2410947 h 2410947"/>
              <a:gd name="connsiteX1" fmla="*/ 483326 w 2377440"/>
              <a:gd name="connsiteY1" fmla="*/ 333952 h 2410947"/>
              <a:gd name="connsiteX2" fmla="*/ 1502229 w 2377440"/>
              <a:gd name="connsiteY2" fmla="*/ 1405107 h 2410947"/>
              <a:gd name="connsiteX3" fmla="*/ 1214846 w 2377440"/>
              <a:gd name="connsiteY3" fmla="*/ 33507 h 2410947"/>
              <a:gd name="connsiteX4" fmla="*/ 2377440 w 2377440"/>
              <a:gd name="connsiteY4" fmla="*/ 556021 h 24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440" h="2410947">
                <a:moveTo>
                  <a:pt x="0" y="2410947"/>
                </a:moveTo>
                <a:cubicBezTo>
                  <a:pt x="116477" y="1456269"/>
                  <a:pt x="232955" y="501592"/>
                  <a:pt x="483326" y="333952"/>
                </a:cubicBezTo>
                <a:cubicBezTo>
                  <a:pt x="733697" y="166312"/>
                  <a:pt x="1380309" y="1455181"/>
                  <a:pt x="1502229" y="1405107"/>
                </a:cubicBezTo>
                <a:cubicBezTo>
                  <a:pt x="1624149" y="1355033"/>
                  <a:pt x="1068978" y="175021"/>
                  <a:pt x="1214846" y="33507"/>
                </a:cubicBezTo>
                <a:cubicBezTo>
                  <a:pt x="1360715" y="-108007"/>
                  <a:pt x="1869077" y="224007"/>
                  <a:pt x="2377440" y="556021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uadroTexto 43"/>
          <p:cNvSpPr txBox="1"/>
          <p:nvPr/>
        </p:nvSpPr>
        <p:spPr>
          <a:xfrm>
            <a:off x="1345474" y="5589960"/>
            <a:ext cx="100848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A C H F</a:t>
            </a:r>
            <a:endParaRPr lang="es-MX" dirty="0" err="1" smtClean="0"/>
          </a:p>
        </p:txBody>
      </p:sp>
      <p:sp>
        <p:nvSpPr>
          <p:cNvPr id="45" name="CuadroTexto 44"/>
          <p:cNvSpPr txBox="1"/>
          <p:nvPr/>
        </p:nvSpPr>
        <p:spPr>
          <a:xfrm>
            <a:off x="1316866" y="5959292"/>
            <a:ext cx="120725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A C H E F</a:t>
            </a:r>
            <a:endParaRPr lang="es-MX" dirty="0" err="1" smtClean="0"/>
          </a:p>
        </p:txBody>
      </p:sp>
    </p:spTree>
    <p:extLst>
      <p:ext uri="{BB962C8B-B14F-4D97-AF65-F5344CB8AC3E}">
        <p14:creationId xmlns:p14="http://schemas.microsoft.com/office/powerpoint/2010/main" val="218362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082419"/>
            <a:ext cx="8125097" cy="23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6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3832"/>
            <a:ext cx="7210697" cy="4875599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600890" y="2391407"/>
            <a:ext cx="3788229" cy="65989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783771" y="5879022"/>
            <a:ext cx="3788229" cy="65989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962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AR"/>
              <a:t>TP 6 – Ejer 5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2000">
                <a:solidFill>
                  <a:schemeClr val="dk1"/>
                </a:solidFill>
              </a:rPr>
              <a:t>Implementar </a:t>
            </a:r>
            <a:endParaRPr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b="1">
                <a:solidFill>
                  <a:schemeClr val="dk1"/>
                </a:solidFill>
              </a:rPr>
              <a:t>public boolean isBipartite()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6" name="Google Shape;176;p19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19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40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AR" b="1"/>
              <a:t>Bipartito</a:t>
            </a: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2322174" y="3881148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85" name="Google Shape;185;p20"/>
          <p:cNvCxnSpPr>
            <a:stCxn id="186" idx="2"/>
            <a:endCxn id="184" idx="6"/>
          </p:cNvCxnSpPr>
          <p:nvPr/>
        </p:nvCxnSpPr>
        <p:spPr>
          <a:xfrm rot="10800000">
            <a:off x="2732302" y="4063053"/>
            <a:ext cx="1634700" cy="10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7" name="Google Shape;187;p20"/>
          <p:cNvGrpSpPr/>
          <p:nvPr/>
        </p:nvGrpSpPr>
        <p:grpSpPr>
          <a:xfrm>
            <a:off x="2289186" y="2678773"/>
            <a:ext cx="2565232" cy="2830241"/>
            <a:chOff x="-220412" y="2699836"/>
            <a:chExt cx="3023968" cy="3320709"/>
          </a:xfrm>
        </p:grpSpPr>
        <p:sp>
          <p:nvSpPr>
            <p:cNvPr id="186" name="Google Shape;186;p20"/>
            <p:cNvSpPr/>
            <p:nvPr/>
          </p:nvSpPr>
          <p:spPr>
            <a:xfrm>
              <a:off x="2228976" y="4236718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H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2195502" y="3090380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F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-181450" y="5593945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X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2320256" y="5019066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-220412" y="2699836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E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-220410" y="3401048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C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-181460" y="4758275"/>
              <a:ext cx="483300" cy="426600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94" name="Google Shape;194;p20"/>
            <p:cNvCxnSpPr>
              <a:stCxn id="192" idx="6"/>
              <a:endCxn id="188" idx="3"/>
            </p:cNvCxnSpPr>
            <p:nvPr/>
          </p:nvCxnSpPr>
          <p:spPr>
            <a:xfrm rot="10800000" flipH="1">
              <a:off x="262890" y="3454448"/>
              <a:ext cx="2003400" cy="1599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5" name="Google Shape;195;p20"/>
            <p:cNvCxnSpPr>
              <a:stCxn id="186" idx="1"/>
              <a:endCxn id="192" idx="5"/>
            </p:cNvCxnSpPr>
            <p:nvPr/>
          </p:nvCxnSpPr>
          <p:spPr>
            <a:xfrm rot="10800000">
              <a:off x="192254" y="3765192"/>
              <a:ext cx="2107500" cy="5340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" name="Google Shape;196;p20"/>
            <p:cNvCxnSpPr>
              <a:stCxn id="188" idx="1"/>
              <a:endCxn id="191" idx="6"/>
            </p:cNvCxnSpPr>
            <p:nvPr/>
          </p:nvCxnSpPr>
          <p:spPr>
            <a:xfrm rot="10800000">
              <a:off x="262880" y="2913155"/>
              <a:ext cx="2003400" cy="2397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" name="Google Shape;197;p20"/>
            <p:cNvCxnSpPr>
              <a:stCxn id="189" idx="6"/>
              <a:endCxn id="190" idx="3"/>
            </p:cNvCxnSpPr>
            <p:nvPr/>
          </p:nvCxnSpPr>
          <p:spPr>
            <a:xfrm rot="10800000" flipH="1">
              <a:off x="301850" y="5383045"/>
              <a:ext cx="2089200" cy="4242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8" name="Google Shape;198;p20"/>
            <p:cNvCxnSpPr>
              <a:stCxn id="193" idx="7"/>
              <a:endCxn id="186" idx="3"/>
            </p:cNvCxnSpPr>
            <p:nvPr/>
          </p:nvCxnSpPr>
          <p:spPr>
            <a:xfrm rot="10800000" flipH="1">
              <a:off x="231063" y="4600849"/>
              <a:ext cx="2068800" cy="2199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99" name="Google Shape;199;p20"/>
          <p:cNvCxnSpPr>
            <a:stCxn id="190" idx="2"/>
            <a:endCxn id="193" idx="6"/>
          </p:cNvCxnSpPr>
          <p:nvPr/>
        </p:nvCxnSpPr>
        <p:spPr>
          <a:xfrm rot="10800000">
            <a:off x="2732335" y="4614949"/>
            <a:ext cx="1712100" cy="222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1592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AR" b="1"/>
              <a:t>Bipartito?</a:t>
            </a:r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3957027" y="4020608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2776731" y="2353484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1543735" y="4020603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1543736" y="2860573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3957013" y="3049229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2776779" y="4532581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12" name="Google Shape;212;p21"/>
          <p:cNvCxnSpPr>
            <a:stCxn id="210" idx="1"/>
            <a:endCxn id="207" idx="5"/>
          </p:cNvCxnSpPr>
          <p:nvPr/>
        </p:nvCxnSpPr>
        <p:spPr>
          <a:xfrm rot="10800000">
            <a:off x="3126670" y="2663877"/>
            <a:ext cx="890400" cy="438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3" name="Google Shape;213;p21"/>
          <p:cNvCxnSpPr>
            <a:stCxn id="206" idx="0"/>
            <a:endCxn id="210" idx="4"/>
          </p:cNvCxnSpPr>
          <p:nvPr/>
        </p:nvCxnSpPr>
        <p:spPr>
          <a:xfrm rot="10800000">
            <a:off x="4162077" y="3412808"/>
            <a:ext cx="0" cy="607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1"/>
          <p:cNvCxnSpPr>
            <a:stCxn id="207" idx="3"/>
            <a:endCxn id="209" idx="6"/>
          </p:cNvCxnSpPr>
          <p:nvPr/>
        </p:nvCxnSpPr>
        <p:spPr>
          <a:xfrm flipH="1">
            <a:off x="1953889" y="2663836"/>
            <a:ext cx="882900" cy="378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5" name="Google Shape;215;p21"/>
          <p:cNvCxnSpPr>
            <a:stCxn id="209" idx="4"/>
            <a:endCxn id="208" idx="0"/>
          </p:cNvCxnSpPr>
          <p:nvPr/>
        </p:nvCxnSpPr>
        <p:spPr>
          <a:xfrm>
            <a:off x="1748786" y="3224173"/>
            <a:ext cx="0" cy="796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Google Shape;216;p21"/>
          <p:cNvCxnSpPr>
            <a:stCxn id="211" idx="7"/>
            <a:endCxn id="206" idx="3"/>
          </p:cNvCxnSpPr>
          <p:nvPr/>
        </p:nvCxnSpPr>
        <p:spPr>
          <a:xfrm rot="10800000" flipH="1">
            <a:off x="3126822" y="4330829"/>
            <a:ext cx="890400" cy="255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21"/>
          <p:cNvCxnSpPr>
            <a:stCxn id="208" idx="5"/>
            <a:endCxn id="211" idx="1"/>
          </p:cNvCxnSpPr>
          <p:nvPr/>
        </p:nvCxnSpPr>
        <p:spPr>
          <a:xfrm>
            <a:off x="1893777" y="4330955"/>
            <a:ext cx="943200" cy="255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3029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AR" b="1"/>
              <a:t>Bipartito?</a:t>
            </a:r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4256627" y="4053883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4196606" y="2552284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4196610" y="3303078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1483711" y="2577736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1543713" y="3342391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1626679" y="4107081"/>
            <a:ext cx="410100" cy="363600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30" name="Google Shape;230;p22"/>
          <p:cNvCxnSpPr>
            <a:stCxn id="228" idx="6"/>
            <a:endCxn id="225" idx="2"/>
          </p:cNvCxnSpPr>
          <p:nvPr/>
        </p:nvCxnSpPr>
        <p:spPr>
          <a:xfrm rot="10800000" flipH="1">
            <a:off x="1953813" y="2733991"/>
            <a:ext cx="2242800" cy="790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1" name="Google Shape;231;p22"/>
          <p:cNvCxnSpPr>
            <a:stCxn id="224" idx="2"/>
            <a:endCxn id="228" idx="6"/>
          </p:cNvCxnSpPr>
          <p:nvPr/>
        </p:nvCxnSpPr>
        <p:spPr>
          <a:xfrm rot="10800000">
            <a:off x="1953827" y="3524083"/>
            <a:ext cx="2302800" cy="711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2" name="Google Shape;232;p22"/>
          <p:cNvCxnSpPr>
            <a:stCxn id="225" idx="2"/>
            <a:endCxn id="227" idx="6"/>
          </p:cNvCxnSpPr>
          <p:nvPr/>
        </p:nvCxnSpPr>
        <p:spPr>
          <a:xfrm flipH="1">
            <a:off x="1893806" y="2734084"/>
            <a:ext cx="2302800" cy="25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3" name="Google Shape;233;p22"/>
          <p:cNvCxnSpPr>
            <a:stCxn id="227" idx="6"/>
            <a:endCxn id="226" idx="2"/>
          </p:cNvCxnSpPr>
          <p:nvPr/>
        </p:nvCxnSpPr>
        <p:spPr>
          <a:xfrm>
            <a:off x="1893811" y="2759536"/>
            <a:ext cx="2302800" cy="725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4" name="Google Shape;234;p22"/>
          <p:cNvCxnSpPr>
            <a:stCxn id="229" idx="6"/>
            <a:endCxn id="224" idx="2"/>
          </p:cNvCxnSpPr>
          <p:nvPr/>
        </p:nvCxnSpPr>
        <p:spPr>
          <a:xfrm rot="10800000" flipH="1">
            <a:off x="2036779" y="4235781"/>
            <a:ext cx="2219700" cy="53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5" name="Google Shape;235;p22"/>
          <p:cNvCxnSpPr>
            <a:stCxn id="226" idx="2"/>
            <a:endCxn id="229" idx="6"/>
          </p:cNvCxnSpPr>
          <p:nvPr/>
        </p:nvCxnSpPr>
        <p:spPr>
          <a:xfrm flipH="1">
            <a:off x="2036910" y="3484878"/>
            <a:ext cx="2159700" cy="804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5722025" y="2557600"/>
            <a:ext cx="3109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AR" b="1">
                <a:solidFill>
                  <a:srgbClr val="CC0000"/>
                </a:solidFill>
              </a:rPr>
              <a:t>SI</a:t>
            </a:r>
            <a:endParaRPr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3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36281</TotalTime>
  <Words>203</Words>
  <Application>Microsoft Office PowerPoint</Application>
  <PresentationFormat>Presentación en pantalla (4:3)</PresentationFormat>
  <Paragraphs>98</Paragraphs>
  <Slides>15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TP 6 – Ejer 3</vt:lpstr>
      <vt:lpstr>g.printAllPaths(‘A’, ‘F’);</vt:lpstr>
      <vt:lpstr>Presentación de PowerPoint</vt:lpstr>
      <vt:lpstr>Presentación de PowerPoint</vt:lpstr>
      <vt:lpstr>TP 6 – Ejer 5</vt:lpstr>
      <vt:lpstr>Bipartito</vt:lpstr>
      <vt:lpstr>Bipartito?</vt:lpstr>
      <vt:lpstr>Bipartito?</vt:lpstr>
      <vt:lpstr>Bipartito?</vt:lpstr>
      <vt:lpstr>Bipartito?</vt:lpstr>
      <vt:lpstr>Bipartito No Conectado</vt:lpstr>
      <vt:lpstr>Presentación de PowerPoint</vt:lpstr>
      <vt:lpstr>TP 6 – Ejer 6</vt:lpstr>
      <vt:lpstr>TP 6 – Ejer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1069</cp:revision>
  <cp:lastPrinted>2019-05-10T18:21:21Z</cp:lastPrinted>
  <dcterms:created xsi:type="dcterms:W3CDTF">2019-02-21T18:33:09Z</dcterms:created>
  <dcterms:modified xsi:type="dcterms:W3CDTF">2024-05-31T21:38:25Z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