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alatino Linotype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2PO7kY9r2N30gBJWWICqLN+r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7FE07F-5F5C-4C74-B72F-824A1FE9D75A}">
  <a:tblStyle styleId="{E97FE07F-5F5C-4C74-B72F-824A1FE9D75A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alatinoLinotype-bold.fntdata"/><Relationship Id="rId23" Type="http://schemas.openxmlformats.org/officeDocument/2006/relationships/font" Target="fonts/PalatinoLinotyp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tinoLinotype-boldItalic.fntdata"/><Relationship Id="rId25" Type="http://schemas.openxmlformats.org/officeDocument/2006/relationships/font" Target="fonts/PalatinoLinotype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5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5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5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7" name="Google Shape;27;p15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15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4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7" name="Google Shape;87;p24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313"/>
                </a:srgbClr>
              </a:gs>
              <a:gs pos="100000">
                <a:srgbClr val="CAE00E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4"/>
          <p:cNvSpPr/>
          <p:nvPr/>
        </p:nvSpPr>
        <p:spPr>
          <a:xfrm flipH="1" rot="10800000">
            <a:off x="4381500" y="621982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411"/>
                </a:srgbClr>
              </a:gs>
              <a:gs pos="80000">
                <a:srgbClr val="80B814">
                  <a:alpha val="44313"/>
                </a:srgbClr>
              </a:gs>
              <a:gs pos="100000">
                <a:srgbClr val="80B81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16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sz="5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b="0" sz="2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4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4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4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313"/>
                    </a:srgbClr>
                  </a:gs>
                  <a:gs pos="100000">
                    <a:srgbClr val="CAE00E">
                      <a:alpha val="54509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411"/>
                    </a:srgbClr>
                  </a:gs>
                  <a:gs pos="80000">
                    <a:srgbClr val="80B814">
                      <a:alpha val="44313"/>
                    </a:srgbClr>
                  </a:gs>
                  <a:gs pos="100000">
                    <a:srgbClr val="80B814">
                      <a:alpha val="4431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4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4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A8B5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4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i="0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2023-Q1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74912"/>
            <a:ext cx="8839198" cy="510817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/>
          <p:nvPr/>
        </p:nvSpPr>
        <p:spPr>
          <a:xfrm>
            <a:off x="4871375" y="2063200"/>
            <a:ext cx="1682400" cy="43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Ejercicio: completar el siguiente cuadro según los parámetros de heap siguientes, en que “n” obtenemos HeapOverflow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2" name="Google Shape;182;p11"/>
          <p:cNvGraphicFramePr/>
          <p:nvPr/>
        </p:nvGraphicFramePr>
        <p:xfrm>
          <a:off x="1393371" y="3473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{E97FE07F-5F5C-4C74-B72F-824A1FE9D75A}</a:tableStyleId>
              </a:tblPr>
              <a:tblGrid>
                <a:gridCol w="3675025"/>
                <a:gridCol w="2420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Parámetros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Heap Overflow en 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-Xms512m -Xmx1G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-Xms512m -Xmx2G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-Xms512m -Xmx4G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-Xms512m -Xmx8G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-Xms512m -Xmx12G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-Xms512m -Xmx16G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ile:Notepad icon.svg"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1 – Ejer 14</a:t>
            </a:r>
            <a:endParaRPr/>
          </a:p>
        </p:txBody>
      </p:sp>
      <p:sp>
        <p:nvSpPr>
          <p:cNvPr id="189" name="Google Shape;189;p1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Generar una aplicación que produzca Stack Overflow</a:t>
            </a:r>
            <a:endParaRPr/>
          </a:p>
        </p:txBody>
      </p:sp>
      <p:sp>
        <p:nvSpPr>
          <p:cNvPr id="191" name="Google Shape;191;p12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Ejercicio:</a:t>
            </a:r>
            <a:r>
              <a:rPr lang="en-US"/>
              <a:t> Cambiar el parámetro default para el stack y ver qué sucede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8" name="Google Shape;198;p13"/>
          <p:cNvGraphicFramePr/>
          <p:nvPr/>
        </p:nvGraphicFramePr>
        <p:xfrm>
          <a:off x="1393371" y="3473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{E97FE07F-5F5C-4C74-B72F-824A1FE9D75A}</a:tableStyleId>
              </a:tblPr>
              <a:tblGrid>
                <a:gridCol w="3675025"/>
                <a:gridCol w="2420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Parámetros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Stack Overflow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-Xss10k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-Xss1024k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-Xss2048k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-Xss512m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-Xss1G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ile:Notepad icon.svg"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1- </a:t>
            </a:r>
            <a:br>
              <a:rPr lang="en-US"/>
            </a:br>
            <a:r>
              <a:rPr lang="en-US"/>
              <a:t>Ejer 13.1 y 13.2</a:t>
            </a:r>
            <a:endParaRPr/>
          </a:p>
        </p:txBody>
      </p:sp>
      <p:sp>
        <p:nvSpPr>
          <p:cNvPr id="119" name="Google Shape;119;p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Generaremos una aplicación que genere HeapOverflow.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Buscar en campus el Proyecto que hemos exportado: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HeapOverflow.zip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Descompactarlo: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HeapOverflow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src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main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resources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pom.xml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Unzip</a:t>
            </a:r>
            <a:br>
              <a:rPr lang="en-US"/>
            </a:br>
            <a:endParaRPr/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File → Open en IntelliJ</a:t>
            </a:r>
            <a:br>
              <a:rPr lang="en-US"/>
            </a:br>
            <a:endParaRPr/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Eligen la carpeta donde está el proyecto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Listo!! Ahora analicemos el código. Ejecutarlo.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¿En qué momento da HeapOverflow?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En mi compu en n=1019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¿En las de ustedes?</a:t>
            </a:r>
            <a:endParaRPr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Notepad icon.svg"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4461636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1- Ejer 13.3</a:t>
            </a:r>
            <a:endParaRPr/>
          </a:p>
        </p:txBody>
      </p:sp>
      <p:sp>
        <p:nvSpPr>
          <p:cNvPr id="140" name="Google Shape;140;p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Configurando la alocación del heap…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p5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Configuracion del Heap	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Java permite configurar al heap con parámetros: la cantidad inicial de heap prealocada y la cantidad máxima posible de alocar: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500">
                <a:latin typeface="Roboto Mono"/>
                <a:ea typeface="Roboto Mono"/>
                <a:cs typeface="Roboto Mono"/>
                <a:sym typeface="Roboto Mono"/>
              </a:rPr>
              <a:t>$ cd target 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500">
                <a:latin typeface="Roboto Mono"/>
                <a:ea typeface="Roboto Mono"/>
                <a:cs typeface="Roboto Mono"/>
                <a:sym typeface="Roboto Mono"/>
              </a:rPr>
              <a:t>$ java -Xms512m -Xmx4G -cp HeapOverflow-1.jar space.Generate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7362"/>
            <a:ext cx="9144000" cy="5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25" y="1990725"/>
            <a:ext cx="47053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5" y="752475"/>
            <a:ext cx="7524750" cy="53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/>
          <p:nvPr/>
        </p:nvSpPr>
        <p:spPr>
          <a:xfrm>
            <a:off x="968675" y="4226675"/>
            <a:ext cx="3414900" cy="43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